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5.jpeg" ContentType="image/jpeg"/>
  <Override PartName="/ppt/media/image4.jpeg" ContentType="image/jpeg"/>
  <Override PartName="/ppt/media/image25.png" ContentType="image/png"/>
  <Override PartName="/ppt/media/image3.jpeg" ContentType="image/jpeg"/>
  <Override PartName="/ppt/media/image15.png" ContentType="image/png"/>
  <Override PartName="/ppt/media/image26.png" ContentType="image/png"/>
  <Override PartName="/ppt/media/image14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.wmf" ContentType="image/x-wmf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F23665-0E1B-4008-BF74-0D129F2A971C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026482-B63B-4B56-9B37-04708DEA0459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983806-05E9-40B5-AC29-790728558A05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E3274E-DE31-470F-98BC-3F8080A3FF38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741CF8-15A2-4162-BB13-07355C790D2D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AC6E1C-7A54-4AD4-94E9-090B8D7EFA54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5FD352-3E70-4E59-A38D-3ED8CBDEBC63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086351-E4D4-4B11-89EB-930325B490AD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D2E416-DEA0-49D4-8EA2-02E93C955303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20E68-0AE5-44DD-91DF-9549A9C8E9AB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5CBE60-9D4E-4CB5-A90A-BBF685C6F138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81D0D1-A8EF-452D-A384-7BE53189FF79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89A16A-C318-48AB-811A-D034CB671C55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E767D6-B584-4CB3-BC47-3CD3F6E26602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77150E-BC62-42CA-996F-BCE8178981E2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1.jpeg"/><Relationship Id="rId4" Type="http://schemas.openxmlformats.org/officeDocument/2006/relationships/image" Target="../media/image2.wmf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tangolo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" name="Rettangolo 20"/>
          <p:cNvSpPr/>
          <p:nvPr/>
        </p:nvSpPr>
        <p:spPr>
          <a:xfrm>
            <a:off x="0" y="4120200"/>
            <a:ext cx="5377680" cy="26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2" name="Immagine 4" descr="HR Excellence in Research"/>
          <p:cNvPicPr/>
          <p:nvPr/>
        </p:nvPicPr>
        <p:blipFill>
          <a:blip r:embed="rId2"/>
          <a:stretch/>
        </p:blipFill>
        <p:spPr>
          <a:xfrm>
            <a:off x="7556400" y="0"/>
            <a:ext cx="1586160" cy="1370160"/>
          </a:xfrm>
          <a:prstGeom prst="rect">
            <a:avLst/>
          </a:prstGeom>
          <a:ln w="0">
            <a:noFill/>
          </a:ln>
        </p:spPr>
      </p:pic>
      <p:pic>
        <p:nvPicPr>
          <p:cNvPr id="3" name="Immagine 5" descr="Università degli Studi di Firenze. Da un secolo, oltre."/>
          <p:cNvPicPr/>
          <p:nvPr/>
        </p:nvPicPr>
        <p:blipFill>
          <a:blip r:embed="rId3"/>
          <a:srcRect l="19821" t="35183" r="23531" b="38753"/>
          <a:stretch/>
        </p:blipFill>
        <p:spPr>
          <a:xfrm>
            <a:off x="268200" y="180000"/>
            <a:ext cx="2575080" cy="1184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tangolo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43" name="Immagine 3" descr="Immagine che contiene blu, schermata, Blu elettrico, Blu intenso&#10;&#10;Descrizione generata automaticamente"/>
          <p:cNvPicPr/>
          <p:nvPr/>
        </p:nvPicPr>
        <p:blipFill>
          <a:blip r:embed="rId2"/>
          <a:stretch/>
        </p:blipFill>
        <p:spPr>
          <a:xfrm>
            <a:off x="2533320" y="2049840"/>
            <a:ext cx="6609240" cy="3092040"/>
          </a:xfrm>
          <a:prstGeom prst="rect">
            <a:avLst/>
          </a:prstGeom>
          <a:ln w="0">
            <a:noFill/>
          </a:ln>
        </p:spPr>
      </p:pic>
      <p:pic>
        <p:nvPicPr>
          <p:cNvPr id="44" name="Immagine 6" descr="HR Excellence in Research"/>
          <p:cNvPicPr/>
          <p:nvPr/>
        </p:nvPicPr>
        <p:blipFill>
          <a:blip r:embed="rId3"/>
          <a:stretch/>
        </p:blipFill>
        <p:spPr>
          <a:xfrm>
            <a:off x="7556400" y="0"/>
            <a:ext cx="1586160" cy="1370160"/>
          </a:xfrm>
          <a:prstGeom prst="rect">
            <a:avLst/>
          </a:prstGeom>
          <a:ln w="0">
            <a:noFill/>
          </a:ln>
        </p:spPr>
      </p:pic>
      <p:pic>
        <p:nvPicPr>
          <p:cNvPr id="45" name="Immagine 7" descr="Università degli Studi di Firenze. Da un secolo, oltre."/>
          <p:cNvPicPr/>
          <p:nvPr/>
        </p:nvPicPr>
        <p:blipFill>
          <a:blip r:embed="rId4"/>
          <a:srcRect l="19821" t="35183" r="23531" b="38753"/>
          <a:stretch/>
        </p:blipFill>
        <p:spPr>
          <a:xfrm>
            <a:off x="268200" y="180000"/>
            <a:ext cx="2575080" cy="11840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magine 3" descr="HR Excellence in Research"/>
          <p:cNvPicPr/>
          <p:nvPr/>
        </p:nvPicPr>
        <p:blipFill>
          <a:blip r:embed="rId2"/>
          <a:stretch/>
        </p:blipFill>
        <p:spPr>
          <a:xfrm>
            <a:off x="8127360" y="95760"/>
            <a:ext cx="882000" cy="596160"/>
          </a:xfrm>
          <a:prstGeom prst="rect">
            <a:avLst/>
          </a:prstGeom>
          <a:ln w="0">
            <a:noFill/>
          </a:ln>
        </p:spPr>
      </p:pic>
      <p:sp>
        <p:nvSpPr>
          <p:cNvPr id="85" name="Rettangolo 10"/>
          <p:cNvSpPr/>
          <p:nvPr/>
        </p:nvSpPr>
        <p:spPr>
          <a:xfrm>
            <a:off x="0" y="4907880"/>
            <a:ext cx="8895960" cy="23436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6" name="Numero slide"/>
          <p:cNvSpPr/>
          <p:nvPr/>
        </p:nvSpPr>
        <p:spPr>
          <a:xfrm>
            <a:off x="7799400" y="4927320"/>
            <a:ext cx="1017720" cy="1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fld id="{2F79CAA6-4F07-48A5-8232-F9CD8FD72919}" type="slidenum">
              <a:rPr b="1" lang="it-IT" sz="620" spc="-1" strike="noStrike">
                <a:solidFill>
                  <a:srgbClr val="feffff"/>
                </a:solidFill>
                <a:latin typeface="Verdana"/>
                <a:ea typeface="Verdana"/>
              </a:rPr>
              <a:t>&lt;numero&gt;</a:t>
            </a:fld>
            <a:endParaRPr b="0" lang="it-IT" sz="6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magine 2" descr="Università degli Studi di Firenze. Da un secolo, oltre."/>
          <p:cNvPicPr/>
          <p:nvPr/>
        </p:nvPicPr>
        <p:blipFill>
          <a:blip r:embed="rId3"/>
          <a:stretch/>
        </p:blipFill>
        <p:spPr>
          <a:xfrm>
            <a:off x="207000" y="108720"/>
            <a:ext cx="1065240" cy="59616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0"/>
          <p:cNvSpPr/>
          <p:nvPr/>
        </p:nvSpPr>
        <p:spPr>
          <a:xfrm>
            <a:off x="0" y="4907880"/>
            <a:ext cx="8895960" cy="23436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7" name="Numero slide"/>
          <p:cNvSpPr/>
          <p:nvPr/>
        </p:nvSpPr>
        <p:spPr>
          <a:xfrm>
            <a:off x="7799400" y="4927320"/>
            <a:ext cx="1017720" cy="1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fld id="{26947E8E-C168-47CA-96BC-BDD2E38D3AA6}" type="slidenum">
              <a:rPr b="1" lang="it-IT" sz="620" spc="-1" strike="noStrike">
                <a:solidFill>
                  <a:srgbClr val="feffff"/>
                </a:solidFill>
                <a:latin typeface="Verdana"/>
                <a:ea typeface="Verdana"/>
              </a:rPr>
              <a:t>&lt;numero&gt;</a:t>
            </a:fld>
            <a:endParaRPr b="0" lang="it-IT" sz="62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Connettore 1 13"/>
          <p:cNvCxnSpPr/>
          <p:nvPr/>
        </p:nvCxnSpPr>
        <p:spPr>
          <a:xfrm>
            <a:off x="4572000" y="1879200"/>
            <a:ext cx="1440" cy="2976840"/>
          </a:xfrm>
          <a:prstGeom prst="straightConnector1">
            <a:avLst/>
          </a:prstGeom>
          <a:ln w="12700">
            <a:solidFill>
              <a:srgbClr val="004c7e"/>
            </a:solidFill>
            <a:round/>
          </a:ln>
        </p:spPr>
      </p:cxnSp>
      <p:pic>
        <p:nvPicPr>
          <p:cNvPr id="129" name="Immagine 11" descr="HR Excellence in Research"/>
          <p:cNvPicPr/>
          <p:nvPr/>
        </p:nvPicPr>
        <p:blipFill>
          <a:blip r:embed="rId2"/>
          <a:stretch/>
        </p:blipFill>
        <p:spPr>
          <a:xfrm>
            <a:off x="8127360" y="95760"/>
            <a:ext cx="882000" cy="596160"/>
          </a:xfrm>
          <a:prstGeom prst="rect">
            <a:avLst/>
          </a:prstGeom>
          <a:ln w="0">
            <a:noFill/>
          </a:ln>
        </p:spPr>
      </p:pic>
      <p:pic>
        <p:nvPicPr>
          <p:cNvPr id="130" name="Immagine 14" descr="Università degli Studi di Firenze. Da un secolo, oltre."/>
          <p:cNvPicPr/>
          <p:nvPr/>
        </p:nvPicPr>
        <p:blipFill>
          <a:blip r:embed="rId3"/>
          <a:stretch/>
        </p:blipFill>
        <p:spPr>
          <a:xfrm>
            <a:off x="207000" y="108720"/>
            <a:ext cx="1065240" cy="59616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magine 3" descr="HR Excellence in Research"/>
          <p:cNvPicPr/>
          <p:nvPr/>
        </p:nvPicPr>
        <p:blipFill>
          <a:blip r:embed="rId2"/>
          <a:stretch/>
        </p:blipFill>
        <p:spPr>
          <a:xfrm>
            <a:off x="8127360" y="95760"/>
            <a:ext cx="882000" cy="596160"/>
          </a:xfrm>
          <a:prstGeom prst="rect">
            <a:avLst/>
          </a:prstGeom>
          <a:ln w="0">
            <a:noFill/>
          </a:ln>
        </p:spPr>
      </p:pic>
      <p:sp>
        <p:nvSpPr>
          <p:cNvPr id="170" name="Rettangolo 10"/>
          <p:cNvSpPr/>
          <p:nvPr/>
        </p:nvSpPr>
        <p:spPr>
          <a:xfrm>
            <a:off x="0" y="4907880"/>
            <a:ext cx="8895960" cy="23436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1" name="Numero slide"/>
          <p:cNvSpPr/>
          <p:nvPr/>
        </p:nvSpPr>
        <p:spPr>
          <a:xfrm>
            <a:off x="7799400" y="4927320"/>
            <a:ext cx="1017720" cy="1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fld id="{33687360-6E77-493A-8032-6A64CF96691F}" type="slidenum">
              <a:rPr b="1" lang="it-IT" sz="620" spc="-1" strike="noStrike">
                <a:solidFill>
                  <a:srgbClr val="feffff"/>
                </a:solidFill>
                <a:latin typeface="Verdana"/>
                <a:ea typeface="Verdana"/>
              </a:rPr>
              <a:t>&lt;numero&gt;</a:t>
            </a:fld>
            <a:endParaRPr b="0" lang="it-IT" sz="6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magine 2" descr="Università degli Studi di Firenze. Da un secolo, oltre."/>
          <p:cNvPicPr/>
          <p:nvPr/>
        </p:nvPicPr>
        <p:blipFill>
          <a:blip r:embed="rId3"/>
          <a:stretch/>
        </p:blipFill>
        <p:spPr>
          <a:xfrm>
            <a:off x="207000" y="108720"/>
            <a:ext cx="1065240" cy="59616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ttangolo 1"/>
          <p:cNvSpPr/>
          <p:nvPr/>
        </p:nvSpPr>
        <p:spPr>
          <a:xfrm>
            <a:off x="0" y="0"/>
            <a:ext cx="9142560" cy="5142240"/>
          </a:xfrm>
          <a:prstGeom prst="rect">
            <a:avLst/>
          </a:prstGeom>
          <a:solidFill>
            <a:srgbClr val="00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212" name="Immagine 3" descr="HR Excellence in Research"/>
          <p:cNvPicPr/>
          <p:nvPr/>
        </p:nvPicPr>
        <p:blipFill>
          <a:blip r:embed="rId2"/>
          <a:stretch/>
        </p:blipFill>
        <p:spPr>
          <a:xfrm>
            <a:off x="8176320" y="67680"/>
            <a:ext cx="966240" cy="834840"/>
          </a:xfrm>
          <a:prstGeom prst="rect">
            <a:avLst/>
          </a:prstGeom>
          <a:ln w="0">
            <a:noFill/>
          </a:ln>
        </p:spPr>
      </p:pic>
      <p:pic>
        <p:nvPicPr>
          <p:cNvPr id="213" name="Immagine 7" descr="Università degli Studi di Firenze. Da un secolo, oltre."/>
          <p:cNvPicPr/>
          <p:nvPr/>
        </p:nvPicPr>
        <p:blipFill>
          <a:blip r:embed="rId3"/>
          <a:srcRect l="19821" t="35183" r="23531" b="38753"/>
          <a:stretch/>
        </p:blipFill>
        <p:spPr>
          <a:xfrm>
            <a:off x="198000" y="160200"/>
            <a:ext cx="1576080" cy="72432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257480" y="1826640"/>
            <a:ext cx="7042320" cy="9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it-IT" sz="3000" spc="-1" strike="noStrike">
                <a:solidFill>
                  <a:srgbClr val="feffff"/>
                </a:solidFill>
                <a:latin typeface="Lucida Bright"/>
                <a:ea typeface="Verdana"/>
              </a:rPr>
              <a:t>Progetto Parallel Programming</a:t>
            </a:r>
            <a:endParaRPr b="0" lang="it-I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257480" y="2769120"/>
            <a:ext cx="7042320" cy="72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48400" indent="0" algn="ct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it-IT" sz="2000" spc="-1" strike="noStrike">
                <a:solidFill>
                  <a:srgbClr val="feffff"/>
                </a:solidFill>
                <a:latin typeface="Lucida Bright"/>
                <a:ea typeface="Verdana"/>
              </a:rPr>
              <a:t>JobLib – OpenMP – OpenACC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1200960" y="4120200"/>
            <a:ext cx="417672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4840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it-IT" sz="1500" spc="-1" strike="noStrike">
                <a:solidFill>
                  <a:srgbClr val="004c7e"/>
                </a:solidFill>
                <a:latin typeface="Lucida Bright"/>
                <a:ea typeface="Verdana"/>
              </a:rPr>
              <a:t>Elia Matteini - Filippo Zaccari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721800" y="2579400"/>
            <a:ext cx="7699320" cy="160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it-IT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Prestazioni migliorate rispetto alla versione sequenziale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Scrittura delle immagini su disco ad ogni trasformazione per evitare la saturazione della RAM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"/>
          <p:cNvSpPr/>
          <p:nvPr/>
        </p:nvSpPr>
        <p:spPr>
          <a:xfrm>
            <a:off x="721800" y="1607400"/>
            <a:ext cx="785016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</a:pPr>
            <a:r>
              <a:rPr b="0" lang="it-IT" sz="2500" spc="-1" strike="noStrike">
                <a:solidFill>
                  <a:srgbClr val="feffff"/>
                </a:solidFill>
                <a:latin typeface="Lucida Bright"/>
                <a:ea typeface="Verdana"/>
              </a:rPr>
              <a:t>Image Augmentation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asellaDiTesto 2"/>
          <p:cNvSpPr/>
          <p:nvPr/>
        </p:nvSpPr>
        <p:spPr>
          <a:xfrm>
            <a:off x="3127680" y="1026360"/>
            <a:ext cx="288792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3200" spc="-1" strike="noStrike">
                <a:solidFill>
                  <a:srgbClr val="feffff"/>
                </a:solidFill>
                <a:latin typeface="Lucida Bright"/>
                <a:ea typeface="DejaVu Sans"/>
              </a:rPr>
              <a:t>Conclusioni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/>
          <p:nvPr/>
        </p:nvSpPr>
        <p:spPr>
          <a:xfrm>
            <a:off x="224280" y="4956120"/>
            <a:ext cx="7588800" cy="18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004c7e"/>
                </a:solidFill>
                <a:latin typeface="Lucida Bright"/>
                <a:ea typeface="Verdana"/>
              </a:rPr>
              <a:t>Image Augmentation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051560" y="2311560"/>
            <a:ext cx="7042320" cy="51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it-IT" sz="3600" spc="-1" strike="noStrike">
                <a:solidFill>
                  <a:srgbClr val="feffff"/>
                </a:solidFill>
                <a:latin typeface="Lucida Bright"/>
                <a:ea typeface="Verdana"/>
              </a:rPr>
              <a:t>K-Means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asellaDiTesto 1"/>
          <p:cNvSpPr/>
          <p:nvPr/>
        </p:nvSpPr>
        <p:spPr>
          <a:xfrm>
            <a:off x="1049040" y="3014640"/>
            <a:ext cx="70444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500" spc="-1" strike="noStrike">
                <a:solidFill>
                  <a:srgbClr val="feffff"/>
                </a:solidFill>
                <a:latin typeface="Lucida Bright"/>
                <a:ea typeface="DejaVu Sans"/>
              </a:rPr>
              <a:t>C++ - OpenMP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14240" y="820440"/>
            <a:ext cx="810252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800" spc="-1" strike="noStrike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520" cy="335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K-means è una tecnica di machine learning unsupervised per raggruppare un insieme di elementi omogenei intorno a K cluster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Direttive (pragma) OpenMP per la parallelizzazione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Utilizzo struttura dati AoS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  <a:p>
            <a:pPr marL="248400" indent="0"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14240" y="697320"/>
            <a:ext cx="7584840" cy="4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400" spc="-1" strike="noStrike">
                <a:solidFill>
                  <a:srgbClr val="000000"/>
                </a:solidFill>
                <a:latin typeface="Lucida Bright"/>
                <a:ea typeface="Verdana"/>
              </a:rPr>
              <a:t>Struttura programma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ttangolo 1"/>
          <p:cNvSpPr/>
          <p:nvPr/>
        </p:nvSpPr>
        <p:spPr>
          <a:xfrm>
            <a:off x="2358360" y="1181160"/>
            <a:ext cx="2640600" cy="78624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chemeClr val="lt1"/>
                </a:solidFill>
                <a:latin typeface="Lucida Bright"/>
                <a:ea typeface="DejaVu Sans"/>
              </a:rPr>
              <a:t>Generazione dei punti e dei centroidi</a:t>
            </a:r>
            <a:r>
              <a:rPr b="0" lang="en-US" sz="1300" spc="-1" strike="noStrike">
                <a:solidFill>
                  <a:schemeClr val="lt1"/>
                </a:solidFill>
                <a:latin typeface="Lucida Bright"/>
                <a:ea typeface="Lucida Bright"/>
              </a:rPr>
              <a:t>​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Rettangolo 2"/>
          <p:cNvSpPr/>
          <p:nvPr/>
        </p:nvSpPr>
        <p:spPr>
          <a:xfrm>
            <a:off x="2358360" y="2172960"/>
            <a:ext cx="2640600" cy="78624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DejaVu Sans"/>
              </a:rPr>
              <a:t>Finché non raggiunge l'equilibrio: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7" name="Connettore 2 5"/>
          <p:cNvCxnSpPr>
            <a:stCxn id="305" idx="2"/>
            <a:endCxn id="306" idx="0"/>
          </p:cNvCxnSpPr>
          <p:nvPr/>
        </p:nvCxnSpPr>
        <p:spPr>
          <a:xfrm>
            <a:off x="3678480" y="1967400"/>
            <a:ext cx="360" cy="20592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308" name="Rettangolo 7"/>
          <p:cNvSpPr/>
          <p:nvPr/>
        </p:nvSpPr>
        <p:spPr>
          <a:xfrm>
            <a:off x="3913560" y="3056040"/>
            <a:ext cx="2640600" cy="78624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feffff"/>
                </a:solidFill>
                <a:latin typeface="Lucida Bright"/>
                <a:ea typeface="DejaVu Sans"/>
              </a:rPr>
              <a:t>Per ogni punto calcola il centroide più vicino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ttangolo 8"/>
          <p:cNvSpPr/>
          <p:nvPr/>
        </p:nvSpPr>
        <p:spPr>
          <a:xfrm>
            <a:off x="3913560" y="4064040"/>
            <a:ext cx="2640600" cy="78624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feffff"/>
                </a:solidFill>
                <a:latin typeface="Lucida Bright"/>
                <a:ea typeface="DejaVu Sans"/>
              </a:rPr>
              <a:t>Per ogni centroide ricalcola la posizione in base alla posizione media dei punti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0" name="Connettore a gomito 10"/>
          <p:cNvCxnSpPr>
            <a:stCxn id="306" idx="2"/>
            <a:endCxn id="308" idx="1"/>
          </p:cNvCxnSpPr>
          <p:nvPr/>
        </p:nvCxnSpPr>
        <p:spPr>
          <a:xfrm flipH="1" rot="16200000">
            <a:off x="3551040" y="3086280"/>
            <a:ext cx="490320" cy="235440"/>
          </a:xfrm>
          <a:prstGeom prst="bentConnector2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311" name="Connettore 2 16"/>
          <p:cNvCxnSpPr>
            <a:stCxn id="308" idx="2"/>
            <a:endCxn id="309" idx="0"/>
          </p:cNvCxnSpPr>
          <p:nvPr/>
        </p:nvCxnSpPr>
        <p:spPr>
          <a:xfrm>
            <a:off x="5233680" y="3842280"/>
            <a:ext cx="360" cy="22212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312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3" name="Connettore a gomito 12"/>
          <p:cNvCxnSpPr>
            <a:stCxn id="309" idx="3"/>
            <a:endCxn id="306" idx="3"/>
          </p:cNvCxnSpPr>
          <p:nvPr/>
        </p:nvCxnSpPr>
        <p:spPr>
          <a:xfrm flipH="1" flipV="1">
            <a:off x="4998960" y="2566080"/>
            <a:ext cx="1555560" cy="1891440"/>
          </a:xfrm>
          <a:prstGeom prst="bentConnector3">
            <a:avLst>
              <a:gd name="adj1" fmla="val -393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magine 2" descr="Immagine che contiene testo, Carattere, linea, schermata&#10;&#10;Descrizione generata automaticamente"/>
          <p:cNvPicPr/>
          <p:nvPr/>
        </p:nvPicPr>
        <p:blipFill>
          <a:blip r:embed="rId1"/>
          <a:stretch/>
        </p:blipFill>
        <p:spPr>
          <a:xfrm>
            <a:off x="3004200" y="1620000"/>
            <a:ext cx="5419800" cy="904680"/>
          </a:xfrm>
          <a:prstGeom prst="rect">
            <a:avLst/>
          </a:prstGeom>
          <a:ln w="0">
            <a:noFill/>
          </a:ln>
        </p:spPr>
      </p:pic>
      <p:pic>
        <p:nvPicPr>
          <p:cNvPr id="315" name="Immagine 3" descr=""/>
          <p:cNvPicPr/>
          <p:nvPr/>
        </p:nvPicPr>
        <p:blipFill>
          <a:blip r:embed="rId2"/>
          <a:stretch/>
        </p:blipFill>
        <p:spPr>
          <a:xfrm>
            <a:off x="3004200" y="2571840"/>
            <a:ext cx="5441040" cy="904680"/>
          </a:xfrm>
          <a:prstGeom prst="rect">
            <a:avLst/>
          </a:prstGeom>
          <a:ln w="0">
            <a:noFill/>
          </a:ln>
        </p:spPr>
      </p:pic>
      <p:sp>
        <p:nvSpPr>
          <p:cNvPr id="316" name="Freccia a destra 4"/>
          <p:cNvSpPr/>
          <p:nvPr/>
        </p:nvSpPr>
        <p:spPr>
          <a:xfrm>
            <a:off x="718920" y="2637720"/>
            <a:ext cx="2151720" cy="696960"/>
          </a:xfrm>
          <a:prstGeom prst="rightArrow">
            <a:avLst>
              <a:gd name="adj1" fmla="val 50000"/>
              <a:gd name="adj2" fmla="val 51969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Generazione dei centroidi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Freccia a destra 5"/>
          <p:cNvSpPr/>
          <p:nvPr/>
        </p:nvSpPr>
        <p:spPr>
          <a:xfrm>
            <a:off x="709560" y="1677240"/>
            <a:ext cx="2151720" cy="696960"/>
          </a:xfrm>
          <a:prstGeom prst="rightArrow">
            <a:avLst>
              <a:gd name="adj1" fmla="val 50000"/>
              <a:gd name="adj2" fmla="val 51969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Generazione dei punti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magine 5" descr=""/>
          <p:cNvPicPr/>
          <p:nvPr/>
        </p:nvPicPr>
        <p:blipFill>
          <a:blip r:embed="rId1"/>
          <a:stretch/>
        </p:blipFill>
        <p:spPr>
          <a:xfrm>
            <a:off x="2095200" y="759240"/>
            <a:ext cx="5486760" cy="3624120"/>
          </a:xfrm>
          <a:prstGeom prst="rect">
            <a:avLst/>
          </a:prstGeom>
          <a:ln w="0">
            <a:noFill/>
          </a:ln>
        </p:spPr>
      </p:pic>
      <p:sp>
        <p:nvSpPr>
          <p:cNvPr id="320" name="Freccia a destra 7"/>
          <p:cNvSpPr/>
          <p:nvPr/>
        </p:nvSpPr>
        <p:spPr>
          <a:xfrm>
            <a:off x="693360" y="1457640"/>
            <a:ext cx="2095920" cy="604080"/>
          </a:xfrm>
          <a:prstGeom prst="rightArrow">
            <a:avLst>
              <a:gd name="adj1" fmla="val 65790"/>
              <a:gd name="adj2" fmla="val 70211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Calcolo del centroide più vicino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Freccia a destra 8"/>
          <p:cNvSpPr/>
          <p:nvPr/>
        </p:nvSpPr>
        <p:spPr>
          <a:xfrm>
            <a:off x="345960" y="3749400"/>
            <a:ext cx="2095920" cy="604080"/>
          </a:xfrm>
          <a:prstGeom prst="rightArrow">
            <a:avLst>
              <a:gd name="adj1" fmla="val 68047"/>
              <a:gd name="adj2" fmla="val 73296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Ricalcolo della posizione dei centroidi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Freccia a destra 9"/>
          <p:cNvSpPr/>
          <p:nvPr/>
        </p:nvSpPr>
        <p:spPr>
          <a:xfrm>
            <a:off x="512280" y="2476080"/>
            <a:ext cx="2095920" cy="604080"/>
          </a:xfrm>
          <a:prstGeom prst="rightArrow">
            <a:avLst>
              <a:gd name="adj1" fmla="val 65790"/>
              <a:gd name="adj2" fmla="val 74432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Salvataggio valori nuovi assegnamenti dei punti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Freccia a sinistra 11"/>
          <p:cNvSpPr/>
          <p:nvPr/>
        </p:nvSpPr>
        <p:spPr>
          <a:xfrm>
            <a:off x="3643920" y="3462480"/>
            <a:ext cx="1855080" cy="3369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8a5be"/>
              </a:gs>
              <a:gs pos="100000">
                <a:srgbClr val="e0e3ea"/>
              </a:gs>
            </a:gsLst>
            <a:path path="circle">
              <a:fillToRect l="50000" t="50000" r="50000" b="50000"/>
            </a:path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Freccia a sinistra 12"/>
          <p:cNvSpPr/>
          <p:nvPr/>
        </p:nvSpPr>
        <p:spPr>
          <a:xfrm>
            <a:off x="6654960" y="759240"/>
            <a:ext cx="1855080" cy="3369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8a5be"/>
              </a:gs>
              <a:gs pos="100000">
                <a:srgbClr val="e0e3ea"/>
              </a:gs>
            </a:gsLst>
            <a:path path="circle">
              <a:fillToRect l="50000" t="50000" r="50000" b="50000"/>
            </a:path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77240" y="1164240"/>
            <a:ext cx="758880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714240" y="1883520"/>
            <a:ext cx="3707640" cy="29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Laptop System: ASUSTeK TUF Gaming FX505DV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Distro: Ubuntu 22.04.4 LTS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Kernel: 6.5.0-21-generic x86 64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CPU: quad core AMD Ryzen 7 3750H 2.3 Ghz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Memory: 16 GB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720320" y="1883520"/>
            <a:ext cx="3792240" cy="29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Laptop System: LENOVO ThinkPad X280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Distro: Debian GNU/Linux trixie/sid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Kernel: 6.6.15-amd64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CPU: dual core Intel Core i5-7300U 2.6 Ghz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Memory: 8 GB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03680" y="2142360"/>
            <a:ext cx="151668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1" name="Immagine 3" descr="Immagine che contiene testo, diagramma, linea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2150280" y="2485080"/>
            <a:ext cx="2878920" cy="2410920"/>
          </a:xfrm>
          <a:prstGeom prst="rect">
            <a:avLst/>
          </a:prstGeom>
          <a:ln w="0">
            <a:noFill/>
          </a:ln>
        </p:spPr>
      </p:pic>
      <p:pic>
        <p:nvPicPr>
          <p:cNvPr id="332" name="Immagine 5" descr="Immagine che contiene testo, linea, diagramm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2150280" y="72720"/>
            <a:ext cx="2878920" cy="2411280"/>
          </a:xfrm>
          <a:prstGeom prst="rect">
            <a:avLst/>
          </a:prstGeom>
          <a:ln w="0">
            <a:noFill/>
          </a:ln>
        </p:spPr>
      </p:pic>
      <p:pic>
        <p:nvPicPr>
          <p:cNvPr id="333" name="Immagine 6" descr="Immagine che contiene testo, linea, diagramma, schermata&#10;&#10;Descrizione generata automaticamente"/>
          <p:cNvPicPr/>
          <p:nvPr/>
        </p:nvPicPr>
        <p:blipFill>
          <a:blip r:embed="rId3"/>
          <a:stretch/>
        </p:blipFill>
        <p:spPr>
          <a:xfrm>
            <a:off x="4912560" y="2485080"/>
            <a:ext cx="2878920" cy="2410920"/>
          </a:xfrm>
          <a:prstGeom prst="rect">
            <a:avLst/>
          </a:prstGeom>
          <a:ln w="0">
            <a:noFill/>
          </a:ln>
        </p:spPr>
      </p:pic>
      <p:pic>
        <p:nvPicPr>
          <p:cNvPr id="334" name="Immagine 8" descr="Immagine che contiene testo, linea, diagramma, Diagramma&#10;&#10;Descrizione generata automaticamente"/>
          <p:cNvPicPr/>
          <p:nvPr/>
        </p:nvPicPr>
        <p:blipFill>
          <a:blip r:embed="rId4"/>
          <a:stretch/>
        </p:blipFill>
        <p:spPr>
          <a:xfrm>
            <a:off x="4912560" y="73080"/>
            <a:ext cx="2878920" cy="2410920"/>
          </a:xfrm>
          <a:prstGeom prst="rect">
            <a:avLst/>
          </a:prstGeom>
          <a:ln w="0">
            <a:noFill/>
          </a:ln>
        </p:spPr>
      </p:pic>
      <p:sp>
        <p:nvSpPr>
          <p:cNvPr id="335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195280" y="1623600"/>
            <a:ext cx="4752360" cy="4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2500" spc="-1" strike="noStrike">
                <a:solidFill>
                  <a:srgbClr val="feffff"/>
                </a:solidFill>
                <a:latin typeface="Lucida Bright"/>
                <a:ea typeface="Verdana"/>
              </a:rPr>
              <a:t>K-Means - OpenMP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776880" y="2208240"/>
            <a:ext cx="7588800" cy="160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Programmazione ad oggetti non ideale per questo approccio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Prestazioni migliorate rispetto alla versione sequenziale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asellaDiTesto 1"/>
          <p:cNvSpPr/>
          <p:nvPr/>
        </p:nvSpPr>
        <p:spPr>
          <a:xfrm>
            <a:off x="3152880" y="1050840"/>
            <a:ext cx="283716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3200" spc="-1" strike="noStrike">
                <a:solidFill>
                  <a:srgbClr val="feffff"/>
                </a:solidFill>
                <a:latin typeface="Lucida Bright"/>
                <a:ea typeface="DejaVu Sans"/>
              </a:rPr>
              <a:t>Conclusioni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/>
          <p:nvPr/>
        </p:nvSpPr>
        <p:spPr>
          <a:xfrm>
            <a:off x="224280" y="4956120"/>
            <a:ext cx="7588800" cy="18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051560" y="2311560"/>
            <a:ext cx="7042320" cy="51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it-IT" sz="3600" spc="-1" strike="noStrike">
                <a:solidFill>
                  <a:srgbClr val="feffff"/>
                </a:solidFill>
                <a:latin typeface="Lucida Bright"/>
                <a:ea typeface="Verdana"/>
              </a:rPr>
              <a:t>K-Means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asellaDiTesto 1"/>
          <p:cNvSpPr/>
          <p:nvPr/>
        </p:nvSpPr>
        <p:spPr>
          <a:xfrm>
            <a:off x="1049040" y="3014640"/>
            <a:ext cx="70444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500" spc="-1" strike="noStrike">
                <a:solidFill>
                  <a:srgbClr val="feffff"/>
                </a:solidFill>
                <a:latin typeface="Lucida Bright"/>
                <a:ea typeface="DejaVu Sans"/>
              </a:rPr>
              <a:t>C - OpenACC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257480" y="2309760"/>
            <a:ext cx="7042320" cy="51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it-IT" sz="3600" spc="-1" strike="noStrike">
                <a:solidFill>
                  <a:srgbClr val="feffff"/>
                </a:solidFill>
                <a:latin typeface="Lucida Bright"/>
                <a:ea typeface="Verdana"/>
              </a:rPr>
              <a:t>Image Augmentation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asellaDiTesto 1"/>
          <p:cNvSpPr/>
          <p:nvPr/>
        </p:nvSpPr>
        <p:spPr>
          <a:xfrm>
            <a:off x="1255320" y="3183120"/>
            <a:ext cx="70336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2500" spc="-1" strike="noStrike">
                <a:solidFill>
                  <a:srgbClr val="feffff"/>
                </a:solidFill>
                <a:latin typeface="Lucida Bright"/>
                <a:ea typeface="DejaVu Sans"/>
              </a:rPr>
              <a:t>Python - JobLib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14240" y="930600"/>
            <a:ext cx="810252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800" spc="-1" strike="noStrike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520" cy="335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K-means è una tecnica di machine learning unsupervised per raggruppare un insieme di elementi omogenei intorno a K cluster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Direttive (pragma) OpenACC per la parallelizzazione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Utilizzo struttura dati SoA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  <a:p>
            <a:pPr marL="248400" indent="0"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14240" y="689400"/>
            <a:ext cx="7584840" cy="4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400" spc="-1" strike="noStrike">
                <a:solidFill>
                  <a:srgbClr val="000000"/>
                </a:solidFill>
                <a:latin typeface="Lucida Bright"/>
                <a:ea typeface="Verdana"/>
              </a:rPr>
              <a:t>Struttura programma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ettangolo 1"/>
          <p:cNvSpPr/>
          <p:nvPr/>
        </p:nvSpPr>
        <p:spPr>
          <a:xfrm>
            <a:off x="2358360" y="1181160"/>
            <a:ext cx="2640600" cy="78624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chemeClr val="lt1"/>
                </a:solidFill>
                <a:latin typeface="Lucida Bright"/>
                <a:ea typeface="DejaVu Sans"/>
              </a:rPr>
              <a:t>Generazione dei punti e dei centroidi</a:t>
            </a:r>
            <a:r>
              <a:rPr b="0" lang="en-US" sz="1300" spc="-1" strike="noStrike">
                <a:solidFill>
                  <a:schemeClr val="lt1"/>
                </a:solidFill>
                <a:latin typeface="Lucida Bright"/>
                <a:ea typeface="Lucida Bright"/>
              </a:rPr>
              <a:t>​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Rettangolo 2"/>
          <p:cNvSpPr/>
          <p:nvPr/>
        </p:nvSpPr>
        <p:spPr>
          <a:xfrm>
            <a:off x="2358360" y="2172960"/>
            <a:ext cx="2640600" cy="78624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DejaVu Sans"/>
              </a:rPr>
              <a:t>Finché non raggiunge l'equilibrio: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8" name="Connettore 2 5"/>
          <p:cNvCxnSpPr>
            <a:stCxn id="346" idx="2"/>
            <a:endCxn id="347" idx="0"/>
          </p:cNvCxnSpPr>
          <p:nvPr/>
        </p:nvCxnSpPr>
        <p:spPr>
          <a:xfrm>
            <a:off x="3678480" y="1967400"/>
            <a:ext cx="360" cy="20592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349" name="Rettangolo 7"/>
          <p:cNvSpPr/>
          <p:nvPr/>
        </p:nvSpPr>
        <p:spPr>
          <a:xfrm>
            <a:off x="3913560" y="3056040"/>
            <a:ext cx="2640600" cy="78624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feffff"/>
                </a:solidFill>
                <a:latin typeface="Lucida Bright"/>
                <a:ea typeface="DejaVu Sans"/>
              </a:rPr>
              <a:t>Per ogni punto calcola il centroide più vicino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Rettangolo 8"/>
          <p:cNvSpPr/>
          <p:nvPr/>
        </p:nvSpPr>
        <p:spPr>
          <a:xfrm>
            <a:off x="3913560" y="4051440"/>
            <a:ext cx="2640600" cy="786240"/>
          </a:xfrm>
          <a:prstGeom prst="rect">
            <a:avLst/>
          </a:prstGeom>
          <a:gradFill rotWithShape="0">
            <a:gsLst>
              <a:gs pos="0">
                <a:srgbClr val="0463a1"/>
              </a:gs>
              <a:gs pos="100000">
                <a:srgbClr val="078de4"/>
              </a:gs>
            </a:gsLst>
            <a:lin ang="16200000"/>
          </a:gradFill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300" spc="-1" strike="noStrike">
                <a:solidFill>
                  <a:srgbClr val="feffff"/>
                </a:solidFill>
                <a:latin typeface="Lucida Bright"/>
                <a:ea typeface="DejaVu Sans"/>
              </a:rPr>
              <a:t>Per ogni centroide ricalcola la posizione in base alla posizione media dei punti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1" name="Connettore a gomito 10"/>
          <p:cNvCxnSpPr>
            <a:stCxn id="347" idx="2"/>
            <a:endCxn id="349" idx="1"/>
          </p:cNvCxnSpPr>
          <p:nvPr/>
        </p:nvCxnSpPr>
        <p:spPr>
          <a:xfrm flipH="1" rot="16200000">
            <a:off x="3551040" y="3086280"/>
            <a:ext cx="490320" cy="235440"/>
          </a:xfrm>
          <a:prstGeom prst="bentConnector2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352" name="Connettore 2 16"/>
          <p:cNvCxnSpPr>
            <a:stCxn id="349" idx="2"/>
            <a:endCxn id="350" idx="0"/>
          </p:cNvCxnSpPr>
          <p:nvPr/>
        </p:nvCxnSpPr>
        <p:spPr>
          <a:xfrm>
            <a:off x="5233680" y="3842280"/>
            <a:ext cx="360" cy="20952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353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4" name="Connettore a gomito 9"/>
          <p:cNvCxnSpPr>
            <a:stCxn id="350" idx="3"/>
            <a:endCxn id="347" idx="3"/>
          </p:cNvCxnSpPr>
          <p:nvPr/>
        </p:nvCxnSpPr>
        <p:spPr>
          <a:xfrm flipH="1" flipV="1">
            <a:off x="4998960" y="2566080"/>
            <a:ext cx="1555560" cy="1878840"/>
          </a:xfrm>
          <a:prstGeom prst="bentConnector3">
            <a:avLst>
              <a:gd name="adj1" fmla="val -393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reccia a destra 1"/>
          <p:cNvSpPr/>
          <p:nvPr/>
        </p:nvSpPr>
        <p:spPr>
          <a:xfrm>
            <a:off x="738720" y="2010240"/>
            <a:ext cx="2264760" cy="801360"/>
          </a:xfrm>
          <a:prstGeom prst="rightArrow">
            <a:avLst>
              <a:gd name="adj1" fmla="val 36923"/>
              <a:gd name="adj2" fmla="val 47674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Generazione dei punti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Freccia a destra 4"/>
          <p:cNvSpPr/>
          <p:nvPr/>
        </p:nvSpPr>
        <p:spPr>
          <a:xfrm>
            <a:off x="738720" y="3446640"/>
            <a:ext cx="2264760" cy="668160"/>
          </a:xfrm>
          <a:prstGeom prst="rightArrow">
            <a:avLst>
              <a:gd name="adj1" fmla="val 41233"/>
              <a:gd name="adj2" fmla="val 50000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Generazione dei centroidi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Immagine 5" descr="Immagine che contiene testo, Carattere, schermata, bianco&#10;&#10;Descrizione generata automaticamente"/>
          <p:cNvPicPr/>
          <p:nvPr/>
        </p:nvPicPr>
        <p:blipFill>
          <a:blip r:embed="rId1"/>
          <a:stretch/>
        </p:blipFill>
        <p:spPr>
          <a:xfrm>
            <a:off x="3072240" y="1313640"/>
            <a:ext cx="4369680" cy="716040"/>
          </a:xfrm>
          <a:prstGeom prst="rect">
            <a:avLst/>
          </a:prstGeom>
          <a:ln w="0">
            <a:noFill/>
          </a:ln>
        </p:spPr>
      </p:pic>
      <p:pic>
        <p:nvPicPr>
          <p:cNvPr id="358" name="Immagine 7" descr="Immagine che contiene testo, Carattere, schermata, linea&#10;&#10;Descrizione generata automaticamente"/>
          <p:cNvPicPr/>
          <p:nvPr/>
        </p:nvPicPr>
        <p:blipFill>
          <a:blip r:embed="rId2"/>
          <a:stretch/>
        </p:blipFill>
        <p:spPr>
          <a:xfrm>
            <a:off x="3072240" y="2812680"/>
            <a:ext cx="5420160" cy="632880"/>
          </a:xfrm>
          <a:prstGeom prst="rect">
            <a:avLst/>
          </a:prstGeom>
          <a:ln w="0">
            <a:noFill/>
          </a:ln>
        </p:spPr>
      </p:pic>
      <p:pic>
        <p:nvPicPr>
          <p:cNvPr id="359" name="Immagine 2" descr="Immagine che contiene testo, Carattere, calligrafia, bianco&#10;&#10;Descrizione generata automaticamente"/>
          <p:cNvPicPr/>
          <p:nvPr/>
        </p:nvPicPr>
        <p:blipFill>
          <a:blip r:embed="rId3"/>
          <a:stretch/>
        </p:blipFill>
        <p:spPr>
          <a:xfrm>
            <a:off x="3072240" y="2031120"/>
            <a:ext cx="2709000" cy="804960"/>
          </a:xfrm>
          <a:prstGeom prst="rect">
            <a:avLst/>
          </a:prstGeom>
          <a:ln w="0">
            <a:noFill/>
          </a:ln>
        </p:spPr>
      </p:pic>
      <p:pic>
        <p:nvPicPr>
          <p:cNvPr id="360" name="Immagine 3" descr="Immagine che contiene testo, Carattere&#10;&#10;Descrizione generata automaticamente"/>
          <p:cNvPicPr/>
          <p:nvPr/>
        </p:nvPicPr>
        <p:blipFill>
          <a:blip r:embed="rId4"/>
          <a:stretch/>
        </p:blipFill>
        <p:spPr>
          <a:xfrm>
            <a:off x="3072240" y="3402720"/>
            <a:ext cx="3529800" cy="755640"/>
          </a:xfrm>
          <a:prstGeom prst="rect">
            <a:avLst/>
          </a:prstGeom>
          <a:ln w="0">
            <a:noFill/>
          </a:ln>
        </p:spPr>
      </p:pic>
      <p:sp>
        <p:nvSpPr>
          <p:cNvPr id="361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Immagine 12" descr="Immagine che contiene testo, schermata, Carattere&#10;&#10;Descrizione generata automaticamente"/>
          <p:cNvPicPr/>
          <p:nvPr/>
        </p:nvPicPr>
        <p:blipFill>
          <a:blip r:embed="rId1"/>
          <a:stretch/>
        </p:blipFill>
        <p:spPr>
          <a:xfrm>
            <a:off x="1117440" y="2062080"/>
            <a:ext cx="6908040" cy="1659960"/>
          </a:xfrm>
          <a:prstGeom prst="rect">
            <a:avLst/>
          </a:prstGeom>
          <a:ln w="0">
            <a:noFill/>
          </a:ln>
        </p:spPr>
      </p:pic>
      <p:sp>
        <p:nvSpPr>
          <p:cNvPr id="363" name="Callout: freccia in giù 14"/>
          <p:cNvSpPr/>
          <p:nvPr/>
        </p:nvSpPr>
        <p:spPr>
          <a:xfrm>
            <a:off x="3224160" y="1166760"/>
            <a:ext cx="2694240" cy="8946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Lucida Bright"/>
                <a:ea typeface="DejaVu Sans"/>
              </a:rPr>
              <a:t>Trasferimento dati da host a device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Immagine 2" descr="Immagine che contiene testo, schermata, Carattere, documento&#10;&#10;Descrizione generata automaticamente"/>
          <p:cNvPicPr/>
          <p:nvPr/>
        </p:nvPicPr>
        <p:blipFill>
          <a:blip r:embed="rId1"/>
          <a:stretch/>
        </p:blipFill>
        <p:spPr>
          <a:xfrm>
            <a:off x="1341000" y="289080"/>
            <a:ext cx="6750360" cy="4411800"/>
          </a:xfrm>
          <a:prstGeom prst="rect">
            <a:avLst/>
          </a:prstGeom>
          <a:ln w="0">
            <a:noFill/>
          </a:ln>
        </p:spPr>
      </p:pic>
      <p:sp>
        <p:nvSpPr>
          <p:cNvPr id="366" name="Freccia a destra 3"/>
          <p:cNvSpPr/>
          <p:nvPr/>
        </p:nvSpPr>
        <p:spPr>
          <a:xfrm>
            <a:off x="216000" y="799200"/>
            <a:ext cx="1670400" cy="627120"/>
          </a:xfrm>
          <a:prstGeom prst="bentUpArrow">
            <a:avLst>
              <a:gd name="adj1" fmla="val 25000"/>
              <a:gd name="adj2" fmla="val 25000"/>
              <a:gd name="adj3" fmla="val 20544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Freccia a sinistra 4"/>
          <p:cNvSpPr/>
          <p:nvPr/>
        </p:nvSpPr>
        <p:spPr>
          <a:xfrm flipH="1">
            <a:off x="3674520" y="3276000"/>
            <a:ext cx="2847600" cy="4222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Sincronizzazione variabile "changed"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Freccia a destra 6"/>
          <p:cNvSpPr/>
          <p:nvPr/>
        </p:nvSpPr>
        <p:spPr>
          <a:xfrm rot="20760000">
            <a:off x="382680" y="3996720"/>
            <a:ext cx="1842840" cy="4194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allout: freccia in giù 7"/>
          <p:cNvSpPr/>
          <p:nvPr/>
        </p:nvSpPr>
        <p:spPr>
          <a:xfrm>
            <a:off x="3143880" y="925560"/>
            <a:ext cx="2855520" cy="76464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latin typeface="Lucida Bright"/>
                <a:ea typeface="DejaVu Sans"/>
              </a:rPr>
              <a:t>Trasferimento dati da device a host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Immagine 9" descr="Immagine che contiene testo, Carattere&#10;&#10;Descrizione generata automaticamente"/>
          <p:cNvPicPr/>
          <p:nvPr/>
        </p:nvPicPr>
        <p:blipFill>
          <a:blip r:embed="rId1"/>
          <a:stretch/>
        </p:blipFill>
        <p:spPr>
          <a:xfrm>
            <a:off x="1411920" y="1745280"/>
            <a:ext cx="6275880" cy="875160"/>
          </a:xfrm>
          <a:prstGeom prst="rect">
            <a:avLst/>
          </a:prstGeom>
          <a:ln w="0">
            <a:noFill/>
          </a:ln>
        </p:spPr>
      </p:pic>
      <p:pic>
        <p:nvPicPr>
          <p:cNvPr id="372" name="Immagine 10" descr="Immagine che contiene testo, Carattere, bianco, algebra&#10;&#10;Descrizione generata automaticamente"/>
          <p:cNvPicPr/>
          <p:nvPr/>
        </p:nvPicPr>
        <p:blipFill>
          <a:blip r:embed="rId2"/>
          <a:stretch/>
        </p:blipFill>
        <p:spPr>
          <a:xfrm>
            <a:off x="1413720" y="2619720"/>
            <a:ext cx="2304000" cy="1132560"/>
          </a:xfrm>
          <a:prstGeom prst="rect">
            <a:avLst/>
          </a:prstGeom>
          <a:ln w="0">
            <a:noFill/>
          </a:ln>
        </p:spPr>
      </p:pic>
      <p:sp>
        <p:nvSpPr>
          <p:cNvPr id="373" name="Freccia a sinistra 11"/>
          <p:cNvSpPr/>
          <p:nvPr/>
        </p:nvSpPr>
        <p:spPr>
          <a:xfrm>
            <a:off x="3718800" y="2970000"/>
            <a:ext cx="2134080" cy="483120"/>
          </a:xfrm>
          <a:prstGeom prst="leftArrow">
            <a:avLst>
              <a:gd name="adj1" fmla="val 47585"/>
              <a:gd name="adj2" fmla="val 50000"/>
            </a:avLst>
          </a:prstGeom>
          <a:solidFill>
            <a:srgbClr val="feffff"/>
          </a:solidFill>
          <a:ln>
            <a:solidFill>
              <a:srgbClr val="004c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Liberazione memoria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14240" y="1041120"/>
            <a:ext cx="810252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520" cy="335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GPU: NVIDIA GeForce RTX 2060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Cores: 1920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Memory: 6GB GDDR6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Architecture: Turing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03680" y="2142360"/>
            <a:ext cx="137016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Immagine 1" descr="Immagine che contiene testo, schermata, linea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2064240" y="355680"/>
            <a:ext cx="5014440" cy="4212360"/>
          </a:xfrm>
          <a:prstGeom prst="rect">
            <a:avLst/>
          </a:prstGeom>
          <a:ln w="0">
            <a:noFill/>
          </a:ln>
        </p:spPr>
      </p:pic>
      <p:sp>
        <p:nvSpPr>
          <p:cNvPr id="380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41320" y="1675080"/>
            <a:ext cx="7747920" cy="4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2500" spc="-1" strike="noStrike">
                <a:solidFill>
                  <a:srgbClr val="feffff"/>
                </a:solidFill>
                <a:latin typeface="Lucida Bright"/>
                <a:ea typeface="Verdana"/>
              </a:rPr>
              <a:t>K-Means - OpenACC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777240" y="2266560"/>
            <a:ext cx="7588800" cy="19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Trasferimento oneroso dei dati da host a device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Problemi sincronizzazione dati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Prestazioni nettamente migliori rispetto alla versione con CPU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asellaDiTesto 1"/>
          <p:cNvSpPr/>
          <p:nvPr/>
        </p:nvSpPr>
        <p:spPr>
          <a:xfrm>
            <a:off x="3152880" y="993960"/>
            <a:ext cx="28371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it-IT" sz="3200" spc="-1" strike="noStrike">
                <a:solidFill>
                  <a:srgbClr val="feffff"/>
                </a:solidFill>
                <a:latin typeface="Lucida Bright"/>
                <a:ea typeface="DejaVu Sans"/>
              </a:rPr>
              <a:t>Conclusioni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/>
          <p:nvPr/>
        </p:nvSpPr>
        <p:spPr>
          <a:xfrm>
            <a:off x="224280" y="4956120"/>
            <a:ext cx="7588800" cy="18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98760" y="1631880"/>
            <a:ext cx="7588800" cy="4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2500" spc="-1" strike="noStrike">
                <a:solidFill>
                  <a:srgbClr val="feffff"/>
                </a:solidFill>
                <a:latin typeface="Lucida Bright"/>
                <a:ea typeface="Verdana"/>
              </a:rPr>
              <a:t>OpenMP - OpenACC</a:t>
            </a:r>
            <a:endParaRPr b="0" lang="it-IT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asellaDiTesto 1"/>
          <p:cNvSpPr/>
          <p:nvPr/>
        </p:nvSpPr>
        <p:spPr>
          <a:xfrm>
            <a:off x="698760" y="994680"/>
            <a:ext cx="772272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it-IT" sz="3200" spc="-1" strike="noStrike">
                <a:solidFill>
                  <a:srgbClr val="feffff"/>
                </a:solidFill>
                <a:latin typeface="Lucida Bright"/>
                <a:ea typeface="DejaVu Sans"/>
              </a:rPr>
              <a:t>Considerazioni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/>
          <p:nvPr/>
        </p:nvSpPr>
        <p:spPr>
          <a:xfrm>
            <a:off x="224280" y="4956120"/>
            <a:ext cx="7588800" cy="186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004c7e"/>
                </a:solidFill>
                <a:latin typeface="Lucida Bright"/>
                <a:ea typeface="Verdana"/>
              </a:rPr>
              <a:t>K-Means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1014840" y="2215800"/>
            <a:ext cx="7114320" cy="22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Comodità dei pragma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Maggior complessità in OpenACC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Maggior velocità in OpenACC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559080" indent="-310680">
              <a:lnSpc>
                <a:spcPct val="90000"/>
              </a:lnSpc>
              <a:spcBef>
                <a:spcPts val="1417"/>
              </a:spcBef>
              <a:buClr>
                <a:srgbClr val="feffff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feffff"/>
                </a:solidFill>
                <a:latin typeface="Lucida Bright"/>
                <a:ea typeface="Verdana"/>
              </a:rPr>
              <a:t>Compilazione più difficoltosa su OpenACC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14240" y="838440"/>
            <a:ext cx="810252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800" spc="-1" strike="noStrike">
                <a:solidFill>
                  <a:srgbClr val="000000"/>
                </a:solidFill>
                <a:latin typeface="Lucida Bright"/>
                <a:ea typeface="Verdana"/>
              </a:rPr>
              <a:t>Introduzione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520" cy="335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Image augmentation è una tecnica utilizzata per ampliare i dataset di immagini 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Libreria Albumentation per modificare le immagini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Libreria JobLib per la parallelizzazione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  <a:p>
            <a:pPr marL="314280" indent="-31068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it-IT" sz="1350" spc="-1" strike="noStrike">
                <a:solidFill>
                  <a:srgbClr val="000000"/>
                </a:solidFill>
                <a:latin typeface="Lucida Bright"/>
                <a:ea typeface="Verdana"/>
              </a:rPr>
              <a:t>Libreria OpenCV per lettura/scrittura immagini da/su disco</a:t>
            </a:r>
            <a:endParaRPr b="0" lang="it-IT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14240" y="815040"/>
            <a:ext cx="779148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Lucida Bright"/>
                <a:ea typeface="Verdana"/>
              </a:rPr>
              <a:t>Struttura sequenziale e parallela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713160" y="1684800"/>
            <a:ext cx="385776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48400" indent="0" algn="ctr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Lucida Bright"/>
                <a:ea typeface="Verdana"/>
              </a:rPr>
              <a:t>Sequenziale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788400" y="1883520"/>
            <a:ext cx="3707640" cy="29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484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Lettura immagini da disco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Definizione set di trasformazioni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Per ogni immagine: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7452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Applicazione trasformazioni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7452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Salvataggio immagini aumentate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654800" y="1684800"/>
            <a:ext cx="3857760" cy="39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48400" indent="0" algn="ctr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Lucida Bright"/>
                <a:ea typeface="Verdana"/>
              </a:rPr>
              <a:t>Parallelo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687560" y="1923120"/>
            <a:ext cx="3792240" cy="29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484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Divisione delle immagini in batch in base al numero di processi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Per ogni batch di immagini: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7452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Lettura immagini da disco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7452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Definizione set di trasformazioni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7452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Applicazione trasformazioni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7452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Lucida Bright"/>
                <a:ea typeface="Verdana"/>
              </a:rPr>
              <a:t>Salvataggio immagini aumentate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98760" y="1207080"/>
            <a:ext cx="8259840" cy="70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asellaDiTesto 4"/>
          <p:cNvSpPr/>
          <p:nvPr/>
        </p:nvSpPr>
        <p:spPr>
          <a:xfrm rot="21038400">
            <a:off x="533160" y="2069640"/>
            <a:ext cx="18439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Lucida Bright"/>
                <a:ea typeface="DejaVu Sans"/>
              </a:rPr>
              <a:t>Divisione delle immagini in batch in base al numero di processi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magine 5" descr="Immagine che contiene testo, schermata, Carattere&#10;&#10;Descrizione generata automaticamente"/>
          <p:cNvPicPr/>
          <p:nvPr/>
        </p:nvPicPr>
        <p:blipFill>
          <a:blip r:embed="rId1"/>
          <a:stretch/>
        </p:blipFill>
        <p:spPr>
          <a:xfrm>
            <a:off x="2204280" y="885960"/>
            <a:ext cx="6778800" cy="3534120"/>
          </a:xfrm>
          <a:prstGeom prst="rect">
            <a:avLst/>
          </a:prstGeom>
          <a:ln w="0">
            <a:noFill/>
          </a:ln>
        </p:spPr>
      </p:pic>
      <p:sp>
        <p:nvSpPr>
          <p:cNvPr id="275" name="Freccia circolare a destra 6"/>
          <p:cNvSpPr/>
          <p:nvPr/>
        </p:nvSpPr>
        <p:spPr>
          <a:xfrm>
            <a:off x="396720" y="1887840"/>
            <a:ext cx="1929600" cy="2391480"/>
          </a:xfrm>
          <a:prstGeom prst="curvedRightArrow">
            <a:avLst>
              <a:gd name="adj1" fmla="val 32611"/>
              <a:gd name="adj2" fmla="val 56629"/>
              <a:gd name="adj3" fmla="val 49669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Freccia a destra 2"/>
          <p:cNvSpPr/>
          <p:nvPr/>
        </p:nvSpPr>
        <p:spPr>
          <a:xfrm rot="20760000">
            <a:off x="520560" y="4178520"/>
            <a:ext cx="1842840" cy="4194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Parallelizzazione</a:t>
            </a: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Immagine 2" descr="Immagine che contiene testo, schermata, Carattere&#10;&#10;Descrizione generata automaticamente"/>
          <p:cNvPicPr/>
          <p:nvPr/>
        </p:nvPicPr>
        <p:blipFill>
          <a:blip r:embed="rId1"/>
          <a:srcRect l="397" t="0" r="0" b="0"/>
          <a:stretch/>
        </p:blipFill>
        <p:spPr>
          <a:xfrm>
            <a:off x="2439000" y="1882080"/>
            <a:ext cx="4584960" cy="1650600"/>
          </a:xfrm>
          <a:prstGeom prst="rect">
            <a:avLst/>
          </a:prstGeom>
          <a:ln w="0">
            <a:noFill/>
          </a:ln>
        </p:spPr>
      </p:pic>
      <p:sp>
        <p:nvSpPr>
          <p:cNvPr id="279" name="Freccia a destra 1"/>
          <p:cNvSpPr/>
          <p:nvPr/>
        </p:nvSpPr>
        <p:spPr>
          <a:xfrm>
            <a:off x="6899400" y="2708280"/>
            <a:ext cx="1873440" cy="847440"/>
          </a:xfrm>
          <a:prstGeom prst="lef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Lettura immagini per ogni batch</a:t>
            </a: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Freccia a destra 5"/>
          <p:cNvSpPr/>
          <p:nvPr/>
        </p:nvSpPr>
        <p:spPr>
          <a:xfrm>
            <a:off x="255960" y="1742040"/>
            <a:ext cx="2317320" cy="110376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950" spc="-1" strike="noStrike">
                <a:solidFill>
                  <a:srgbClr val="000000"/>
                </a:solidFill>
                <a:latin typeface="Lucida Bright"/>
                <a:ea typeface="DejaVu Sans"/>
              </a:rPr>
              <a:t>Disattivazione parallelizzazione nella funzione di OpenCV</a:t>
            </a:r>
            <a:r>
              <a:rPr b="0" lang="it-IT" sz="950" spc="-1" strike="noStrike">
                <a:solidFill>
                  <a:srgbClr val="000000"/>
                </a:solidFill>
                <a:latin typeface="Lucida Bright"/>
                <a:ea typeface="Lucida Bright"/>
              </a:rPr>
              <a:t>​</a:t>
            </a:r>
            <a:endParaRPr b="0" lang="it-IT" sz="9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Immagine 1" descr=""/>
          <p:cNvPicPr/>
          <p:nvPr/>
        </p:nvPicPr>
        <p:blipFill>
          <a:blip r:embed="rId1"/>
          <a:stretch/>
        </p:blipFill>
        <p:spPr>
          <a:xfrm>
            <a:off x="2161080" y="1121040"/>
            <a:ext cx="6707520" cy="3214080"/>
          </a:xfrm>
          <a:prstGeom prst="rect">
            <a:avLst/>
          </a:prstGeom>
          <a:ln w="0">
            <a:noFill/>
          </a:ln>
        </p:spPr>
      </p:pic>
      <p:sp>
        <p:nvSpPr>
          <p:cNvPr id="283" name="Freccia a destra 5"/>
          <p:cNvSpPr/>
          <p:nvPr/>
        </p:nvSpPr>
        <p:spPr>
          <a:xfrm>
            <a:off x="274320" y="1437120"/>
            <a:ext cx="2144160" cy="8431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84" name="CasellaDiTesto 6"/>
          <p:cNvSpPr/>
          <p:nvPr/>
        </p:nvSpPr>
        <p:spPr>
          <a:xfrm>
            <a:off x="274320" y="1648800"/>
            <a:ext cx="1655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100" spc="-1" strike="noStrike">
                <a:solidFill>
                  <a:srgbClr val="000000"/>
                </a:solidFill>
                <a:latin typeface="Lucida Bright"/>
                <a:ea typeface="DejaVu Sans"/>
              </a:rPr>
              <a:t>Definizione del set di trasformazioni</a:t>
            </a: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Freccia a destra 9"/>
          <p:cNvSpPr/>
          <p:nvPr/>
        </p:nvSpPr>
        <p:spPr>
          <a:xfrm>
            <a:off x="274320" y="3061800"/>
            <a:ext cx="2144160" cy="1362240"/>
          </a:xfrm>
          <a:prstGeom prst="rightArrow">
            <a:avLst>
              <a:gd name="adj1" fmla="val 58008"/>
              <a:gd name="adj2" fmla="val 50000"/>
            </a:avLst>
          </a:prstGeom>
          <a:noFill/>
          <a:ln>
            <a:solidFill>
              <a:srgbClr val="0021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t-I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86" name="CasellaDiTesto 10"/>
          <p:cNvSpPr/>
          <p:nvPr/>
        </p:nvSpPr>
        <p:spPr>
          <a:xfrm>
            <a:off x="246600" y="3389760"/>
            <a:ext cx="165708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000" spc="-1" strike="noStrike">
                <a:solidFill>
                  <a:srgbClr val="000000"/>
                </a:solidFill>
                <a:latin typeface="Lucida Bright"/>
                <a:ea typeface="DejaVu Sans"/>
              </a:rPr>
              <a:t>Per ogni immagine nel batch, applica le trasformazioni e scrive le immagini su disco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14240" y="820440"/>
            <a:ext cx="810252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Lucida Bright"/>
                <a:ea typeface="Verdana"/>
              </a:rPr>
              <a:t>Specifiche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714240" y="1361160"/>
            <a:ext cx="8102520" cy="335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Laptop System: ASUSTeK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product: TUF Gaming FX505DV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Distro: Ubuntu 22.04.4 LTS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Kernel: 6.5.0-21-generic x86 64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CPU: quad core (8 thread) AMD Ryzen 7 3750H 2.3 Ghz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  <a:p>
            <a:pPr marL="248400" indent="-248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300" spc="-1" strike="noStrike">
                <a:solidFill>
                  <a:srgbClr val="000000"/>
                </a:solidFill>
                <a:latin typeface="Lucida Bright"/>
                <a:ea typeface="Arial"/>
              </a:rPr>
              <a:t>Memory: 16 GB</a:t>
            </a:r>
            <a:endParaRPr b="0" lang="it-I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Immagine 1" descr="Immagine che contiene testo, diagramma, linea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646920" y="1326960"/>
            <a:ext cx="3773160" cy="3193560"/>
          </a:xfrm>
          <a:prstGeom prst="rect">
            <a:avLst/>
          </a:prstGeom>
          <a:ln w="0">
            <a:noFill/>
          </a:ln>
        </p:spPr>
      </p:pic>
      <p:pic>
        <p:nvPicPr>
          <p:cNvPr id="292" name="Immagine 4" descr=""/>
          <p:cNvPicPr/>
          <p:nvPr/>
        </p:nvPicPr>
        <p:blipFill>
          <a:blip r:embed="rId2"/>
          <a:stretch/>
        </p:blipFill>
        <p:spPr>
          <a:xfrm>
            <a:off x="4722840" y="1321200"/>
            <a:ext cx="3773160" cy="319932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14240" y="713160"/>
            <a:ext cx="7781760" cy="63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Lucida Bright"/>
                <a:ea typeface="Verdana"/>
              </a:rPr>
              <a:t>Speedup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6"/>
          <p:cNvSpPr/>
          <p:nvPr/>
        </p:nvSpPr>
        <p:spPr>
          <a:xfrm>
            <a:off x="246600" y="4934160"/>
            <a:ext cx="7588800" cy="1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Lucida Bright"/>
                <a:ea typeface="Verdana"/>
              </a:rPr>
              <a:t>Image Augmentation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e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c7e"/>
      </a:accent1>
      <a:accent2>
        <a:srgbClr val="6d8aaf"/>
      </a:accent2>
      <a:accent3>
        <a:srgbClr val="455c79"/>
      </a:accent3>
      <a:accent4>
        <a:srgbClr val="273583"/>
      </a:accent4>
      <a:accent5>
        <a:srgbClr val="a64040"/>
      </a:accent5>
      <a:accent6>
        <a:srgbClr val="931b17"/>
      </a:accent6>
      <a:hlink>
        <a:srgbClr val="004c7e"/>
      </a:hlink>
      <a:folHlink>
        <a:srgbClr val="84010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UniFI</Template>
  <TotalTime>139</TotalTime>
  <Application>LibreOffice/7.4.7.2$Linux_X86_64 LibreOffice_project/40$Build-2</Application>
  <AppVersion>15.0000</AppVersion>
  <Words>679</Words>
  <Paragraphs>158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2023-05-29T14:12:34Z</dcterms:created>
  <dc:creator>Diego Brugnoni</dc:creator>
  <dc:description/>
  <dc:language>it-IT</dc:language>
  <cp:lastModifiedBy/>
  <cp:lastPrinted>2024-07-02T08:29:49Z</cp:lastPrinted>
  <dcterms:modified xsi:type="dcterms:W3CDTF">2024-07-03T11:16:43Z</dcterms:modified>
  <cp:revision>47</cp:revision>
  <dc:subject/>
  <dc:title>Titolo della presentazione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29</vt:i4>
  </property>
</Properties>
</file>