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14"/>
  </p:notesMasterIdLst>
  <p:handoutMasterIdLst>
    <p:handoutMasterId r:id="rId15"/>
  </p:handoutMasterIdLst>
  <p:sldIdLst>
    <p:sldId id="277" r:id="rId2"/>
    <p:sldId id="287" r:id="rId3"/>
    <p:sldId id="294" r:id="rId4"/>
    <p:sldId id="296" r:id="rId5"/>
    <p:sldId id="295" r:id="rId6"/>
    <p:sldId id="297" r:id="rId7"/>
    <p:sldId id="299" r:id="rId8"/>
    <p:sldId id="303" r:id="rId9"/>
    <p:sldId id="304" r:id="rId10"/>
    <p:sldId id="305" r:id="rId11"/>
    <p:sldId id="30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87"/>
            <p14:sldId id="294"/>
            <p14:sldId id="296"/>
            <p14:sldId id="295"/>
            <p14:sldId id="297"/>
            <p14:sldId id="299"/>
            <p14:sldId id="303"/>
            <p14:sldId id="304"/>
            <p14:sldId id="305"/>
            <p14:sldId id="30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4867" autoAdjust="0"/>
  </p:normalViewPr>
  <p:slideViewPr>
    <p:cSldViewPr snapToGrid="0" snapToObjects="1">
      <p:cViewPr varScale="1">
        <p:scale>
          <a:sx n="94" d="100"/>
          <a:sy n="94" d="100"/>
        </p:scale>
        <p:origin x="1722" y="78"/>
      </p:cViewPr>
      <p:guideLst/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-174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l’elicottero a guida autonoma </a:t>
            </a:r>
            <a:r>
              <a:rPr lang="it-IT" sz="1800" b="0" i="0" u="none" strike="noStrike" baseline="0" dirty="0">
                <a:latin typeface="URWPalladioL-Ital"/>
              </a:rPr>
              <a:t>Boeing Little Bird </a:t>
            </a:r>
            <a:r>
              <a:rPr lang="it-IT" sz="1800" b="0" i="0" u="none" strike="noStrike" baseline="0" dirty="0" err="1">
                <a:latin typeface="URWPalladioL-Ital"/>
              </a:rPr>
              <a:t>helicopter</a:t>
            </a:r>
            <a:r>
              <a:rPr lang="it-IT" sz="1800" b="0" i="0" u="none" strike="noStrike" baseline="0" dirty="0">
                <a:latin typeface="URWPalladioL-Roma"/>
              </a:rPr>
              <a:t>, il quale ha sorvolato una certa area senza pilota. simultaneamente e stato fatto un </a:t>
            </a:r>
            <a:r>
              <a:rPr lang="it-IT" sz="1800" b="0" i="0" u="none" strike="noStrike" baseline="0" dirty="0">
                <a:latin typeface="URWPalladioL-Ital"/>
              </a:rPr>
              <a:t>test </a:t>
            </a:r>
            <a:r>
              <a:rPr lang="it-IT" sz="1800" b="0" i="0" u="none" strike="noStrike" baseline="0" dirty="0">
                <a:latin typeface="URWPalladioL-Roma"/>
              </a:rPr>
              <a:t>sulla sicurezza, per cui durante il volo e stato eseguito un attacco </a:t>
            </a:r>
            <a:r>
              <a:rPr lang="it-IT" sz="1800" b="0" i="0" u="none" strike="noStrike" baseline="0" dirty="0">
                <a:latin typeface="URWPalladioL-Ital"/>
              </a:rPr>
              <a:t>hacker</a:t>
            </a:r>
            <a:r>
              <a:rPr lang="it-IT" sz="1800" b="0" i="0" u="none" strike="noStrike" baseline="0" dirty="0">
                <a:latin typeface="URWPalladioL-Roma"/>
              </a:rPr>
              <a:t>, che in parte ha avuto successo.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Entrambi sono mezzi a guida autonoma, anche in questo caso, con del </a:t>
            </a:r>
            <a:r>
              <a:rPr lang="it-IT" sz="1800" b="0" i="0" u="none" strike="noStrike" baseline="0" dirty="0">
                <a:latin typeface="URWPalladioL-Ital"/>
              </a:rPr>
              <a:t>software </a:t>
            </a:r>
            <a:r>
              <a:rPr lang="it-IT" sz="1800" b="0" i="0" u="none" strike="noStrike" baseline="0" dirty="0">
                <a:latin typeface="URWPalladioL-Roma"/>
              </a:rPr>
              <a:t>basato su seL4, il quale e stato combinato o sostituito in alcuni parti del sistema, per aumentarne la sicurezza.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0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La garanzia di sicurezza è dovuta principalmente dall’utilizzo di seL4 come </a:t>
            </a:r>
            <a:r>
              <a:rPr lang="it-IT" sz="1800" b="0" i="0" u="none" strike="noStrike" baseline="0" dirty="0">
                <a:latin typeface="URWPalladioL-Ital"/>
              </a:rPr>
              <a:t>microkernel </a:t>
            </a:r>
            <a:r>
              <a:rPr lang="it-IT" sz="1800" b="0" i="0" u="none" strike="noStrike" baseline="0" dirty="0">
                <a:latin typeface="URWPalladioL-Roma"/>
              </a:rPr>
              <a:t>su cui si basa l’intero sistema.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Mi auguro in un futuro di vedere l’utilizzo del </a:t>
            </a:r>
            <a:r>
              <a:rPr lang="it-IT" sz="1800" b="0" i="0" u="none" strike="noStrike" baseline="0" dirty="0">
                <a:latin typeface="URWPalladioL-Ital"/>
              </a:rPr>
              <a:t>microkernel </a:t>
            </a:r>
            <a:r>
              <a:rPr lang="it-IT" sz="1800" b="0" i="0" u="none" strike="noStrike" baseline="0" dirty="0">
                <a:latin typeface="URWPalladioL-Roma"/>
              </a:rPr>
              <a:t>anche al di fuori del campo militare; l’ambito medico, spaziale e la ricerca scientifica dove sicurezza e affidabilità sono fondamentali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medesima considerazione la si può applicare alla recente introduzione della guida autonoma, sia nei mezzi di trasporto pubblici sia nei privati, dove sicurezza e affidabilità sono imperativi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91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sicurezza: minore quantità di codice eseguita in </a:t>
            </a:r>
            <a:r>
              <a:rPr lang="it-IT" sz="1800" b="0" i="0" u="none" strike="noStrike" baseline="0" dirty="0">
                <a:latin typeface="URWPalladioL-Ital"/>
              </a:rPr>
              <a:t>kernel mode </a:t>
            </a:r>
            <a:r>
              <a:rPr lang="it-IT" sz="1800" b="0" i="0" u="none" strike="noStrike" baseline="0" dirty="0">
                <a:latin typeface="URWPalladioL-Roma"/>
              </a:rPr>
              <a:t>(quindi minore quantità di </a:t>
            </a:r>
            <a:r>
              <a:rPr lang="it-IT" sz="1800" b="0" i="0" u="none" strike="noStrike" baseline="0" dirty="0">
                <a:latin typeface="URWPalladioL-Ital"/>
              </a:rPr>
              <a:t>bug </a:t>
            </a:r>
            <a:r>
              <a:rPr lang="it-IT" sz="1800" b="0" i="0" u="none" strike="noStrike" baseline="0" dirty="0">
                <a:latin typeface="URWPalladioL-Roma"/>
              </a:rPr>
              <a:t>e minore superficie attaccabile) maggiore sicurezza del sistema; inoltre i servizi lavorano in uno spazio di indirizzi differente da quello del </a:t>
            </a:r>
            <a:r>
              <a:rPr lang="it-IT" sz="1800" b="0" i="0" u="none" strike="noStrike" baseline="0" dirty="0">
                <a:latin typeface="URWPalladioL-Ital"/>
              </a:rPr>
              <a:t>kernel</a:t>
            </a:r>
            <a:r>
              <a:rPr lang="it-IT" sz="1800" b="0" i="0" u="none" strike="noStrike" baseline="0" dirty="0">
                <a:latin typeface="URWPalladioL-Roma"/>
              </a:rPr>
              <a:t>; ogni servizio può essere riavviato singolarmente.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flessibilità: l’inserimento di un nuovo servizio avviene al di sopra del </a:t>
            </a:r>
            <a:r>
              <a:rPr lang="it-IT" sz="1800" b="0" i="0" u="none" strike="noStrike" baseline="0" dirty="0">
                <a:latin typeface="URWPalladioL-Ital"/>
              </a:rPr>
              <a:t>kernel</a:t>
            </a:r>
            <a:r>
              <a:rPr lang="it-IT" sz="1800" b="0" i="0" u="none" strike="noStrike" baseline="0" dirty="0">
                <a:latin typeface="URWPalladioL-Roma"/>
              </a:rPr>
              <a:t>, quindi in qualsiasi momento e possibile aggiungere o togliere servizi senza dover modificare il </a:t>
            </a:r>
            <a:r>
              <a:rPr lang="it-IT" sz="1800" b="0" i="0" u="none" strike="noStrike" baseline="0" dirty="0">
                <a:latin typeface="URWPalladioL-Ital"/>
              </a:rPr>
              <a:t>kernel </a:t>
            </a:r>
            <a:r>
              <a:rPr lang="it-IT" sz="1800" b="0" i="0" u="none" strike="noStrike" baseline="0" dirty="0">
                <a:latin typeface="URWPalladioL-Roma"/>
              </a:rPr>
              <a:t>stesso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semplicità: essendo il codice composto da qualche decina di migliaia di righe di codice (KSLOC) risulta molto più facile da scrivere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efficienza: l’utilizzo di un servizio richiederà l’utilizzo delle chiamate di sistema, che rallentano fortemente l’esecuzione di ogni operazione.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19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SeL4 è stato sviluppato dal gruppo NICTA, oggi conosciuto con il nome di </a:t>
            </a:r>
            <a:r>
              <a:rPr lang="it-IT" sz="1800" b="0" i="0" u="none" strike="noStrike" baseline="0" dirty="0" err="1">
                <a:latin typeface="URWPalladioL-Ital"/>
              </a:rPr>
              <a:t>Trustworthy</a:t>
            </a:r>
            <a:r>
              <a:rPr lang="it-IT" sz="1800" b="0" i="0" u="none" strike="noStrike" baseline="0" dirty="0">
                <a:latin typeface="URWPalladioL-Ital"/>
              </a:rPr>
              <a:t>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Hypervisor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chiamato anche </a:t>
            </a:r>
            <a:r>
              <a:rPr lang="it-IT" sz="1800" b="0" i="0" u="none" strike="noStrike" baseline="0" dirty="0" err="1">
                <a:latin typeface="URWPalladioL-Ital"/>
              </a:rPr>
              <a:t>virtual</a:t>
            </a:r>
            <a:r>
              <a:rPr lang="it-IT" sz="1800" b="0" i="0" u="none" strike="noStrike" baseline="0" dirty="0">
                <a:latin typeface="URWPalladioL-Ital"/>
              </a:rPr>
              <a:t> machine monitor </a:t>
            </a:r>
            <a:r>
              <a:rPr lang="it-IT" sz="1800" b="0" i="0" u="none" strike="noStrike" baseline="0" dirty="0">
                <a:latin typeface="URWPalladioL-Roma"/>
              </a:rPr>
              <a:t>è un tipo di </a:t>
            </a:r>
            <a:r>
              <a:rPr lang="it-IT" sz="1800" b="0" i="0" u="none" strike="noStrike" baseline="0" dirty="0">
                <a:latin typeface="URWPalladioL-Ital"/>
              </a:rPr>
              <a:t>software/firmware</a:t>
            </a:r>
            <a:r>
              <a:rPr lang="it-IT" sz="1800" b="0" i="0" u="none" strike="noStrike" baseline="0" dirty="0">
                <a:latin typeface="URWPalladioL-Roma"/>
              </a:rPr>
              <a:t>, che permette di creare ed eseguire macchine virtuali; al contrario di un emulatore, eseguirà la maggior parte delle istruzioni direttamente sulle risorse </a:t>
            </a:r>
            <a:r>
              <a:rPr lang="it-IT" sz="1800" b="0" i="0" u="none" strike="noStrike" baseline="0" dirty="0">
                <a:latin typeface="URWPalladioL-Ital"/>
              </a:rPr>
              <a:t>hardware </a:t>
            </a:r>
            <a:r>
              <a:rPr lang="it-IT" sz="1800" b="0" i="0" u="none" strike="noStrike" baseline="0" dirty="0">
                <a:latin typeface="URWPalladioL-Roma"/>
              </a:rPr>
              <a:t>virtualizzate rese disponibili dall’</a:t>
            </a:r>
            <a:r>
              <a:rPr lang="it-IT" sz="1800" b="0" i="0" u="none" strike="noStrike" baseline="0" dirty="0" err="1">
                <a:latin typeface="URWPalladioL-Ital"/>
              </a:rPr>
              <a:t>hypervisor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60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dirty="0" err="1"/>
              <a:t>PoLA</a:t>
            </a:r>
            <a:r>
              <a:rPr lang="it-IT" dirty="0"/>
              <a:t>: </a:t>
            </a:r>
            <a:r>
              <a:rPr lang="it-IT" sz="1800" b="0" i="0" u="none" strike="noStrike" baseline="0" dirty="0">
                <a:latin typeface="URWPalladioL-Roma"/>
              </a:rPr>
              <a:t>Questo principio implica che ogni modulo deve avere accesso solo ed esclusivamente alle risorse </a:t>
            </a:r>
            <a:r>
              <a:rPr lang="it-IT" sz="1800" b="0" i="0" u="none" strike="noStrike" baseline="0">
                <a:latin typeface="URWPalladioL-Roma"/>
              </a:rPr>
              <a:t>strettamente necessarie al </a:t>
            </a:r>
            <a:r>
              <a:rPr lang="it-IT" sz="1800" b="0" i="0" u="none" strike="noStrike" baseline="0" dirty="0">
                <a:latin typeface="URWPalladioL-Roma"/>
              </a:rPr>
              <a:t>suo </a:t>
            </a:r>
            <a:r>
              <a:rPr lang="it-IT" sz="1800" b="0" i="0" u="none" strike="noStrike" baseline="0">
                <a:latin typeface="URWPalladioL-Roma"/>
              </a:rPr>
              <a:t>scopo.</a:t>
            </a:r>
          </a:p>
          <a:p>
            <a:pPr algn="l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5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URWPalladioL-Roma"/>
              </a:rPr>
              <a:t>primo </a:t>
            </a:r>
            <a:r>
              <a:rPr lang="it-IT" sz="1800" b="0" i="0" u="none" strike="noStrike" baseline="0" dirty="0">
                <a:latin typeface="URWPalladioL-Ital"/>
              </a:rPr>
              <a:t>microkernel </a:t>
            </a:r>
            <a:r>
              <a:rPr lang="it-IT" sz="1800" b="0" i="0" u="none" strike="noStrike" baseline="0" dirty="0">
                <a:latin typeface="URWPalladioL-Roma"/>
              </a:rPr>
              <a:t>in possesso di una verifica formale di correttezza</a:t>
            </a:r>
            <a:r>
              <a:rPr lang="en-GB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noProof="0" dirty="0">
                <a:latin typeface="URWPalladioL-Roma"/>
              </a:rPr>
              <a:t>funzionale</a:t>
            </a:r>
            <a:r>
              <a:rPr lang="en-GB" sz="1800" b="0" i="0" u="none" strike="noStrike" baseline="0" dirty="0">
                <a:latin typeface="URWPalladioL-Roma"/>
              </a:rPr>
              <a:t> a</a:t>
            </a:r>
            <a:r>
              <a:rPr lang="it-IT" sz="1800" b="0" i="0" u="none" strike="noStrike" baseline="0" dirty="0">
                <a:latin typeface="URWPalladioL-Roma"/>
              </a:rPr>
              <a:t>livello di codice sorgente, attraverso l’utilizzo del linguaggio matematico </a:t>
            </a:r>
            <a:r>
              <a:rPr lang="en-GB" sz="1800" b="0" i="0" u="none" strike="noStrike" baseline="0" dirty="0">
                <a:latin typeface="URWPalladioL-Ital"/>
              </a:rPr>
              <a:t>higher-order logic </a:t>
            </a:r>
            <a:r>
              <a:rPr lang="en-GB" sz="1800" b="0" i="0" u="none" strike="noStrike" baseline="0" dirty="0">
                <a:latin typeface="URWPalladioL-Roma"/>
              </a:rPr>
              <a:t>(HOL)</a:t>
            </a:r>
          </a:p>
          <a:p>
            <a:pPr algn="l"/>
            <a:r>
              <a:rPr lang="en-GB" sz="1800" b="0" i="0" u="none" strike="noStrike" baseline="0" dirty="0">
                <a:latin typeface="URWPalladioL-Roma"/>
              </a:rPr>
              <a:t>Alto </a:t>
            </a:r>
            <a:r>
              <a:rPr lang="it-IT" sz="1800" b="0" i="0" u="none" strike="noStrike" baseline="0" noProof="0" dirty="0">
                <a:latin typeface="URWPalladioL-Roma"/>
              </a:rPr>
              <a:t>livello</a:t>
            </a:r>
            <a:r>
              <a:rPr lang="en-GB" sz="1800" b="0" i="0" u="none" strike="noStrike" baseline="0" dirty="0">
                <a:latin typeface="URWPalladioL-Roma"/>
              </a:rPr>
              <a:t> di </a:t>
            </a:r>
            <a:r>
              <a:rPr lang="it-IT" sz="1800" b="0" i="0" u="none" strike="noStrike" baseline="0" noProof="0" dirty="0">
                <a:latin typeface="URWPalladioL-Roma"/>
              </a:rPr>
              <a:t>sicurezza</a:t>
            </a:r>
            <a:r>
              <a:rPr lang="en-GB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noProof="0" dirty="0">
                <a:latin typeface="URWPalladioL-Roma"/>
              </a:rPr>
              <a:t>che soddisfa 3 proprietà: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confidentiality</a:t>
            </a:r>
            <a:r>
              <a:rPr lang="it-IT" sz="1800" b="0" i="0" u="none" strike="noStrike" baseline="0" dirty="0">
                <a:latin typeface="URWPalladioL-Ital"/>
              </a:rPr>
              <a:t>: </a:t>
            </a:r>
            <a:r>
              <a:rPr lang="it-IT" sz="1800" b="0" i="0" u="none" strike="noStrike" baseline="0" dirty="0">
                <a:latin typeface="URWPalladioL-Roma"/>
              </a:rPr>
              <a:t>seL4 non permette, ad un’entità, di leggere un dato senza avere il consenso esplicito di accesso in lettura al dato stesso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Integrity</a:t>
            </a:r>
            <a:r>
              <a:rPr lang="it-IT" sz="1800" b="0" i="0" u="none" strike="noStrike" baseline="0" dirty="0">
                <a:latin typeface="URWPalladioL-Roma"/>
              </a:rPr>
              <a:t>: seL4 non permette, ad un’entità, di modificare un dato se questa non ha un permesso di accesso esplicito in scrittura al dato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Availability</a:t>
            </a:r>
            <a:r>
              <a:rPr lang="it-IT" sz="1800" b="0" i="0" u="none" strike="noStrike" baseline="0" dirty="0">
                <a:latin typeface="URWPalladioL-Roma"/>
              </a:rPr>
              <a:t>: seL4 non consente, ad un’entità, di impedire l’uso autorizzato di una risorsa da parte di un’altra entità</a:t>
            </a:r>
            <a:endParaRPr lang="it-IT" sz="1800" b="0" i="0" u="none" strike="noStrike" baseline="0" noProof="0" dirty="0">
              <a:latin typeface="URWPalladioL-Roma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1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dirty="0"/>
              <a:t>Linux come sistema di base su coi sono andato a installare i prerequisiti: </a:t>
            </a:r>
            <a:r>
              <a:rPr lang="it-IT" sz="1800" b="0" i="0" u="none" strike="noStrike" baseline="0" dirty="0">
                <a:latin typeface="URWPalladioL-Roma"/>
              </a:rPr>
              <a:t>Google repo, </a:t>
            </a:r>
            <a:r>
              <a:rPr lang="it-IT" sz="1800" b="0" i="0" u="none" strike="noStrike" baseline="0" dirty="0">
                <a:latin typeface="URWPalladioL-Ital"/>
              </a:rPr>
              <a:t>build-</a:t>
            </a:r>
            <a:r>
              <a:rPr lang="it-IT" sz="1800" b="0" i="0" u="none" strike="noStrike" baseline="0" dirty="0" err="1">
                <a:latin typeface="URWPalladioL-Ital"/>
              </a:rPr>
              <a:t>essential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 err="1">
                <a:latin typeface="URWPalladioL-Ital"/>
              </a:rPr>
              <a:t>cmake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>
                <a:latin typeface="URWPalladioL-Ital"/>
              </a:rPr>
              <a:t>ninja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 err="1">
                <a:latin typeface="URWPalladioL-Ital"/>
              </a:rPr>
              <a:t>python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e QEMU, </a:t>
            </a:r>
            <a:r>
              <a:rPr lang="it-IT" sz="1800" b="0" i="0" u="none" strike="noStrike" baseline="0" dirty="0" err="1">
                <a:latin typeface="URWPalladioL-Roma"/>
              </a:rPr>
              <a:t>CAmkES</a:t>
            </a:r>
            <a:r>
              <a:rPr lang="it-IT" sz="1800" b="0" i="0" u="none" strike="noStrike" baseline="0" dirty="0">
                <a:latin typeface="URWPalladioL-Roma"/>
              </a:rPr>
              <a:t> (</a:t>
            </a:r>
            <a:r>
              <a:rPr lang="it-IT" sz="1800" b="0" i="0" u="none" strike="noStrike" baseline="0" dirty="0">
                <a:latin typeface="URWPalladioL-Ital"/>
              </a:rPr>
              <a:t>component </a:t>
            </a:r>
            <a:r>
              <a:rPr lang="it-IT" sz="1800" b="0" i="0" u="none" strike="noStrike" baseline="0" dirty="0" err="1">
                <a:latin typeface="URWPalladioL-Ital"/>
              </a:rPr>
              <a:t>architecture</a:t>
            </a:r>
            <a:r>
              <a:rPr lang="it-IT" sz="1800" b="0" i="0" u="none" strike="noStrike" baseline="0" dirty="0">
                <a:latin typeface="URWPalladioL-Ital"/>
              </a:rPr>
              <a:t> for microkernel-</a:t>
            </a:r>
            <a:r>
              <a:rPr lang="it-IT" sz="1800" b="0" i="0" u="none" strike="noStrike" baseline="0" dirty="0" err="1">
                <a:latin typeface="URWPalladioL-Ital"/>
              </a:rPr>
              <a:t>based</a:t>
            </a:r>
            <a:r>
              <a:rPr lang="it-IT" sz="1800" b="0" i="0" u="none" strike="noStrike" baseline="0" dirty="0">
                <a:latin typeface="URWPalladioL-Ital"/>
              </a:rPr>
              <a:t> embedded systems</a:t>
            </a:r>
            <a:r>
              <a:rPr lang="it-IT" sz="1800" b="0" i="0" u="none" strike="noStrike" baseline="0" dirty="0">
                <a:latin typeface="URWPalladioL-Roma"/>
              </a:rPr>
              <a:t>) un </a:t>
            </a:r>
            <a:r>
              <a:rPr lang="it-IT" sz="1800" b="0" i="0" u="none" strike="noStrike" baseline="0" dirty="0">
                <a:latin typeface="URWPalladioL-Ital"/>
              </a:rPr>
              <a:t>framework </a:t>
            </a:r>
            <a:r>
              <a:rPr lang="it-IT" sz="1800" b="0" i="0" u="none" strike="noStrike" baseline="0" dirty="0">
                <a:latin typeface="URWPalladioL-Roma"/>
              </a:rPr>
              <a:t>per realizzare velocemente sistemi </a:t>
            </a:r>
            <a:r>
              <a:rPr lang="it-IT" sz="1800" b="0" i="0" u="none" strike="noStrike" baseline="0" dirty="0" err="1">
                <a:latin typeface="URWPalladioL-Ital"/>
              </a:rPr>
              <a:t>multiserver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affidabili, basati su </a:t>
            </a:r>
            <a:r>
              <a:rPr lang="it-IT" sz="1800" b="0" i="0" u="none" strike="noStrike" baseline="0" dirty="0">
                <a:latin typeface="URWPalladioL-Ital"/>
              </a:rPr>
              <a:t>microkernel</a:t>
            </a:r>
            <a:endParaRPr lang="it-IT" sz="1800" b="0" i="0" u="none" strike="noStrike" baseline="0" dirty="0">
              <a:latin typeface="URWPalladioL-Rom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Configurazione dell’ambiente: sorgente del </a:t>
            </a:r>
            <a:r>
              <a:rPr lang="it-IT" sz="1800" b="0" i="0" u="none" strike="noStrike" baseline="0" dirty="0">
                <a:latin typeface="URWPalladioL-Ital"/>
              </a:rPr>
              <a:t>kernel</a:t>
            </a:r>
            <a:r>
              <a:rPr lang="it-IT" sz="1800" b="0" i="0" u="none" strike="noStrike" baseline="0" dirty="0">
                <a:latin typeface="URWPalladioL-Roma"/>
              </a:rPr>
              <a:t>, i </a:t>
            </a:r>
            <a:r>
              <a:rPr lang="it-IT" sz="1800" b="0" i="0" u="none" strike="noStrike" baseline="0" dirty="0" err="1">
                <a:latin typeface="URWPalladioL-Ital"/>
              </a:rPr>
              <a:t>theorem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prover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Isabelle/HOL e HOL4, Scala, Java JDK, </a:t>
            </a:r>
            <a:r>
              <a:rPr lang="it-IT" sz="1800" b="0" i="0" u="none" strike="noStrike" baseline="0" dirty="0" err="1">
                <a:latin typeface="URWPalladioL-Roma"/>
              </a:rPr>
              <a:t>Prover</a:t>
            </a:r>
            <a:r>
              <a:rPr lang="it-IT" sz="1800" b="0" i="0" u="none" strike="noStrike" baseline="0" dirty="0">
                <a:latin typeface="URWPalladioL-Roma"/>
              </a:rPr>
              <a:t> IDE (PIDE) </a:t>
            </a:r>
            <a:r>
              <a:rPr lang="it-IT" sz="1800" b="0" i="0" u="none" strike="noStrike" baseline="0" dirty="0" err="1">
                <a:latin typeface="URWPalladioL-Roma"/>
              </a:rPr>
              <a:t>jEdit</a:t>
            </a:r>
            <a:r>
              <a:rPr lang="it-IT" sz="1800" b="0" i="0" u="none" strike="noStrike" baseline="0" dirty="0">
                <a:latin typeface="URWPalladioL-Roma"/>
              </a:rPr>
              <a:t> di Isabelle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Creazione delle varie directory per simulare seL4 con QEMU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84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Roma"/>
              </a:rPr>
              <a:t>CNode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 err="1">
                <a:latin typeface="URWPalladioL-Roma"/>
              </a:rPr>
              <a:t>CSlot</a:t>
            </a:r>
            <a:r>
              <a:rPr lang="it-IT" sz="1800" b="0" i="0" u="none" strike="noStrike" baseline="0" dirty="0">
                <a:latin typeface="URWPalladioL-Roma"/>
              </a:rPr>
              <a:t> e </a:t>
            </a:r>
            <a:r>
              <a:rPr lang="it-IT" sz="1800" b="0" i="0" u="none" strike="noStrike" baseline="0" dirty="0" err="1">
                <a:latin typeface="URWPalladioL-Roma"/>
              </a:rPr>
              <a:t>Cspace</a:t>
            </a:r>
            <a:r>
              <a:rPr lang="it-IT" sz="1800" b="0" i="0" u="none" strike="noStrike" baseline="0" dirty="0">
                <a:latin typeface="URWPalladioL-Roma"/>
              </a:rPr>
              <a:t>, creazione ed eliminazione delle capability, impostazione della grandezza di un </a:t>
            </a:r>
            <a:r>
              <a:rPr lang="it-IT" sz="1800" b="0" i="0" u="none" strike="noStrike" baseline="0" dirty="0" err="1">
                <a:latin typeface="URWPalladioL-Roma"/>
              </a:rPr>
              <a:t>CNode</a:t>
            </a:r>
            <a:endParaRPr lang="it-IT" sz="1800" b="0" i="0" u="none" strike="noStrike" baseline="0" dirty="0">
              <a:latin typeface="URWPalladioL-Rom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Ital"/>
              </a:rPr>
              <a:t>Gestione della memoria fisica quindi le </a:t>
            </a:r>
            <a:r>
              <a:rPr lang="it-IT" sz="1800" b="0" i="0" u="none" strike="noStrike" baseline="0" dirty="0" err="1">
                <a:latin typeface="URWPalladioL-Ital"/>
              </a:rPr>
              <a:t>untyped</a:t>
            </a:r>
            <a:r>
              <a:rPr lang="it-IT" sz="1800" b="0" i="0" u="none" strike="noStrike" baseline="0" dirty="0">
                <a:latin typeface="URWPalladioL-Ital"/>
              </a:rPr>
              <a:t> capability; l</a:t>
            </a:r>
            <a:r>
              <a:rPr lang="it-IT" sz="1800" b="0" i="0" u="none" strike="noStrike" baseline="0" dirty="0">
                <a:latin typeface="URWPalladioL-Roma"/>
              </a:rPr>
              <a:t>e </a:t>
            </a:r>
            <a:r>
              <a:rPr lang="it-IT" sz="1800" b="0" i="0" u="none" strike="noStrike" baseline="0" dirty="0">
                <a:latin typeface="URWPalladioL-Ital"/>
              </a:rPr>
              <a:t>capability </a:t>
            </a:r>
            <a:r>
              <a:rPr lang="it-IT" sz="1800" b="0" i="0" u="none" strike="noStrike" baseline="0" dirty="0">
                <a:latin typeface="URWPalladioL-Roma"/>
              </a:rPr>
              <a:t>di tutta la memoria fisica disponibile vengono passate dal processo </a:t>
            </a:r>
            <a:r>
              <a:rPr lang="it-IT" sz="1800" b="0" i="0" u="none" strike="noStrike" baseline="0" dirty="0">
                <a:latin typeface="URWPalladioL-Ital"/>
              </a:rPr>
              <a:t>root </a:t>
            </a:r>
            <a:r>
              <a:rPr lang="it-IT" sz="1800" b="0" i="0" u="none" strike="noStrike" baseline="0" dirty="0">
                <a:latin typeface="URWPalladioL-Roma"/>
              </a:rPr>
              <a:t>come </a:t>
            </a:r>
            <a:r>
              <a:rPr lang="it-IT" sz="1800" b="0" i="0" u="none" strike="noStrike" baseline="0" dirty="0">
                <a:latin typeface="URWPalladioL-Ital"/>
              </a:rPr>
              <a:t>capability </a:t>
            </a:r>
            <a:r>
              <a:rPr lang="it-IT" sz="1800" b="0" i="0" u="none" strike="noStrike" baseline="0" dirty="0">
                <a:latin typeface="URWPalladioL-Roma"/>
              </a:rPr>
              <a:t>alla </a:t>
            </a:r>
            <a:r>
              <a:rPr lang="it-IT" sz="1800" b="0" i="0" u="none" strike="noStrike" baseline="0" dirty="0" err="1">
                <a:latin typeface="URWPalladioL-Ital"/>
              </a:rPr>
              <a:t>untyped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memory</a:t>
            </a:r>
            <a:r>
              <a:rPr lang="it-IT" sz="1800" b="0" i="0" u="none" strike="noStrike" baseline="0" dirty="0">
                <a:latin typeface="URWPalladioL-Ital"/>
              </a:rPr>
              <a:t>, s</a:t>
            </a:r>
            <a:r>
              <a:rPr lang="it-IT" sz="1800" b="0" i="0" u="none" strike="noStrike" baseline="0" dirty="0">
                <a:latin typeface="BeraSansMono-Roman"/>
              </a:rPr>
              <a:t>eL4_Untyped_Retype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SeL4 non fornisce strumenti per la gestione della memoria virtuale</a:t>
            </a:r>
            <a:r>
              <a:rPr lang="it-IT" sz="1800" b="0" i="0" u="none" strike="noStrike" baseline="0" dirty="0">
                <a:latin typeface="BeraSansMono-Roman"/>
              </a:rPr>
              <a:t>; </a:t>
            </a:r>
            <a:r>
              <a:rPr lang="it-IT" sz="1800" b="0" i="0" u="none" strike="noStrike" baseline="0" dirty="0">
                <a:latin typeface="URWPalladioL-Roma"/>
              </a:rPr>
              <a:t>quindi il servizio di </a:t>
            </a:r>
            <a:r>
              <a:rPr lang="it-IT" sz="1800" b="0" i="0" u="none" strike="noStrike" baseline="0" dirty="0">
                <a:latin typeface="URWPalladioL-Ital"/>
              </a:rPr>
              <a:t>mapping </a:t>
            </a:r>
            <a:r>
              <a:rPr lang="it-IT" sz="1800" b="0" i="0" u="none" strike="noStrike" baseline="0" dirty="0">
                <a:latin typeface="URWPalladioL-Roma"/>
              </a:rPr>
              <a:t>della memoria e lo </a:t>
            </a:r>
            <a:r>
              <a:rPr lang="it-IT" sz="1800" b="0" i="0" u="none" strike="noStrike" baseline="0" dirty="0">
                <a:latin typeface="URWPalladioL-Ital"/>
              </a:rPr>
              <a:t>swapping </a:t>
            </a:r>
            <a:r>
              <a:rPr lang="it-IT" sz="1800" b="0" i="0" u="none" strike="noStrike" baseline="0" dirty="0">
                <a:latin typeface="URWPalladioL-Roma"/>
              </a:rPr>
              <a:t>devono essere gestiti a livello utente; come si gestiscono gli oggetti </a:t>
            </a:r>
            <a:r>
              <a:rPr lang="it-IT" sz="1800" b="0" i="0" u="none" strike="noStrike" baseline="0" dirty="0" err="1">
                <a:latin typeface="URWPalladioL-Ital"/>
              </a:rPr>
              <a:t>Vspace</a:t>
            </a:r>
            <a:r>
              <a:rPr lang="it-IT" sz="1800" b="0" i="0" u="none" strike="noStrike" baseline="0" dirty="0">
                <a:latin typeface="URWPalladioL-Ital"/>
              </a:rPr>
              <a:t> e la creazione di tutte le strutture intermedie per la paginazione</a:t>
            </a:r>
            <a:r>
              <a:rPr lang="it-IT" sz="1800" b="0" i="0" u="none" strike="noStrike" baseline="0" dirty="0">
                <a:latin typeface="BeraSansMono-Roman"/>
              </a:rPr>
              <a:t>; </a:t>
            </a:r>
            <a:r>
              <a:rPr lang="it-IT" sz="1800" b="0" i="0" u="none" strike="noStrike" baseline="0" dirty="0">
                <a:latin typeface="URWPalladioL-Ital"/>
              </a:rPr>
              <a:t>intermediate hardware </a:t>
            </a:r>
            <a:r>
              <a:rPr lang="it-IT" sz="1800" b="0" i="0" u="none" strike="noStrike" baseline="0" dirty="0" err="1">
                <a:latin typeface="URWPalladioL-Ital"/>
              </a:rPr>
              <a:t>virtual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memory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objects</a:t>
            </a:r>
            <a:endParaRPr lang="it-IT" sz="1800" b="0" i="0" u="none" strike="noStrike" baseline="0" dirty="0">
              <a:latin typeface="URWPalladioL-It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URWPalladioL-Roma"/>
              </a:rPr>
              <a:t>SeL4, per rappresentare l’esecuzione di un processo e gestirne i tempi di esecuzione, fornisce i </a:t>
            </a:r>
            <a:r>
              <a:rPr lang="it-IT" sz="1800" b="0" i="0" u="none" strike="noStrike" baseline="0" dirty="0" err="1">
                <a:latin typeface="URWPalladioL-Ital"/>
              </a:rPr>
              <a:t>thread</a:t>
            </a:r>
            <a:r>
              <a:rPr lang="it-IT" sz="1800" b="0" i="0" u="none" strike="noStrike" baseline="0" dirty="0">
                <a:latin typeface="URWPalladioL-Ital"/>
              </a:rPr>
              <a:t>. S</a:t>
            </a:r>
            <a:r>
              <a:rPr lang="it-IT" sz="1800" b="0" i="0" u="none" strike="noStrike" baseline="0" dirty="0">
                <a:latin typeface="URWPalladioL-Roma"/>
              </a:rPr>
              <a:t>ono realizzati attraverso </a:t>
            </a:r>
            <a:r>
              <a:rPr lang="it-IT" sz="1800" b="0" i="0" u="none" strike="noStrike" baseline="0" dirty="0" err="1">
                <a:latin typeface="URWPalladioL-Ital"/>
              </a:rPr>
              <a:t>thread</a:t>
            </a:r>
            <a:r>
              <a:rPr lang="it-IT" sz="1800" b="0" i="0" u="none" strike="noStrike" baseline="0" dirty="0">
                <a:latin typeface="URWPalladioL-Ital"/>
              </a:rPr>
              <a:t> control </a:t>
            </a:r>
            <a:r>
              <a:rPr lang="en-US" sz="1800" b="0" i="0" u="none" strike="noStrike" baseline="0" dirty="0">
                <a:latin typeface="URWPalladioL-Ital"/>
              </a:rPr>
              <a:t>block object </a:t>
            </a:r>
            <a:r>
              <a:rPr lang="en-US" sz="1800" b="0" i="0" u="none" strike="noStrike" baseline="0" dirty="0">
                <a:latin typeface="URWPalladioL-Roma"/>
              </a:rPr>
              <a:t>(TCBs). </a:t>
            </a:r>
            <a:r>
              <a:rPr lang="en-US" sz="1800" b="0" i="0" u="none" strike="noStrike" baseline="0" dirty="0" err="1">
                <a:latin typeface="URWPalladioL-Roma"/>
              </a:rPr>
              <a:t>Creazione</a:t>
            </a:r>
            <a:r>
              <a:rPr lang="en-US" sz="1800" b="0" i="0" u="none" strike="noStrike" baseline="0" dirty="0">
                <a:latin typeface="URWPalladioL-Roma"/>
              </a:rPr>
              <a:t> </a:t>
            </a:r>
            <a:r>
              <a:rPr lang="en-US" sz="1800" b="0" i="0" u="none" strike="noStrike" baseline="0" dirty="0" err="1">
                <a:latin typeface="URWPalladioL-Roma"/>
              </a:rPr>
              <a:t>dei</a:t>
            </a:r>
            <a:r>
              <a:rPr lang="en-US" sz="1800" b="0" i="0" u="none" strike="noStrike" baseline="0" dirty="0">
                <a:latin typeface="URWPalladioL-Roma"/>
              </a:rPr>
              <a:t> thread e </a:t>
            </a:r>
            <a:r>
              <a:rPr lang="en-US" sz="1800" b="0" i="0" u="none" strike="noStrike" baseline="0" dirty="0" err="1">
                <a:latin typeface="URWPalladioL-Roma"/>
              </a:rPr>
              <a:t>gestione</a:t>
            </a:r>
            <a:r>
              <a:rPr lang="en-US" sz="1800" b="0" i="0" u="none" strike="noStrike" baseline="0" dirty="0">
                <a:latin typeface="URWPalladioL-Roma"/>
              </a:rPr>
              <a:t> </a:t>
            </a:r>
            <a:r>
              <a:rPr lang="en-US" sz="1800" b="0" i="0" u="none" strike="noStrike" baseline="0" dirty="0" err="1">
                <a:latin typeface="URWPalladioL-Roma"/>
              </a:rPr>
              <a:t>della</a:t>
            </a:r>
            <a:r>
              <a:rPr lang="en-US" sz="1800" b="0" i="0" u="none" strike="noStrike" baseline="0" dirty="0">
                <a:latin typeface="URWPalladioL-Roma"/>
              </a:rPr>
              <a:t> </a:t>
            </a:r>
            <a:r>
              <a:rPr lang="en-US" sz="1800" b="0" i="0" u="none" strike="noStrike" baseline="0" dirty="0" err="1">
                <a:latin typeface="URWPalladioL-Roma"/>
              </a:rPr>
              <a:t>priorità</a:t>
            </a:r>
            <a:r>
              <a:rPr lang="en-US" sz="1800" b="0" i="0" u="none" strike="noStrike" baseline="0" dirty="0">
                <a:latin typeface="URWPalladioL-Roma"/>
              </a:rPr>
              <a:t>;</a:t>
            </a:r>
            <a:r>
              <a:rPr lang="it-IT" sz="1800" b="0" i="0" u="none" strike="noStrike" baseline="0" dirty="0">
                <a:latin typeface="URWPalladioL-Ital"/>
              </a:rPr>
              <a:t> maximum control </a:t>
            </a:r>
            <a:r>
              <a:rPr lang="it-IT" sz="1800" b="0" i="0" u="none" strike="noStrike" baseline="0">
                <a:latin typeface="URWPalladioL-Ital"/>
              </a:rPr>
              <a:t>priority</a:t>
            </a:r>
            <a:endParaRPr lang="en-US" sz="1800" b="0" i="0" u="none" strike="noStrike" baseline="0" dirty="0">
              <a:latin typeface="URWPalladioL-Rom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InterProcess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Communication</a:t>
            </a:r>
            <a:r>
              <a:rPr lang="it-IT" sz="1800" b="0" i="0" u="none" strike="noStrike" baseline="0" dirty="0">
                <a:latin typeface="URWPalladioL-Ital"/>
              </a:rPr>
              <a:t> è</a:t>
            </a:r>
            <a:r>
              <a:rPr lang="it-IT" sz="1800" b="0" i="0" u="none" strike="noStrike" baseline="0" dirty="0">
                <a:latin typeface="URWPalladioL-Roma"/>
              </a:rPr>
              <a:t> il meccanismo che utilizza il </a:t>
            </a:r>
            <a:r>
              <a:rPr lang="it-IT" sz="1800" b="0" i="0" u="none" strike="noStrike" baseline="0" dirty="0">
                <a:latin typeface="URWPalladioL-Ital"/>
              </a:rPr>
              <a:t>microkernel </a:t>
            </a:r>
            <a:r>
              <a:rPr lang="it-IT" sz="1800" b="0" i="0" u="none" strike="noStrike" baseline="0" dirty="0">
                <a:latin typeface="URWPalladioL-Roma"/>
              </a:rPr>
              <a:t>per sincronizzare lo scambio di piccole quantità di dati e </a:t>
            </a:r>
            <a:r>
              <a:rPr lang="it-IT" sz="1800" b="0" i="0" u="none" strike="noStrike" baseline="0" dirty="0">
                <a:latin typeface="URWPalladioL-Ital"/>
              </a:rPr>
              <a:t>capability </a:t>
            </a:r>
            <a:r>
              <a:rPr lang="it-IT" sz="1800" b="0" i="0" u="none" strike="noStrike" baseline="0" dirty="0">
                <a:latin typeface="URWPalladioL-Roma"/>
              </a:rPr>
              <a:t>tra i processi; utilizzo degli </a:t>
            </a:r>
            <a:r>
              <a:rPr lang="it-IT" sz="1800" b="0" i="0" u="none" strike="noStrike" baseline="0" dirty="0">
                <a:latin typeface="URWPalladioL-Ital"/>
              </a:rPr>
              <a:t>endpoint come porte per la comunicazione, trasferimento di </a:t>
            </a:r>
            <a:r>
              <a:rPr lang="it-IT" sz="1800" b="0" i="0" u="none" strike="noStrike" baseline="0" dirty="0" err="1">
                <a:latin typeface="URWPalladioL-Ital"/>
              </a:rPr>
              <a:t>cabaility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45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47D9BD5-B820-1A70-33B5-C8F682EC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5875" y="-6"/>
            <a:ext cx="1068125" cy="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65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ACA2D8EB-85D8-D719-1957-69C08EFD9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nclus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49CA6CF0-CF92-3B2D-BC39-E211D4F8D5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4" y="2511380"/>
            <a:ext cx="3709185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2511380"/>
            <a:ext cx="3793718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3" y="1912272"/>
            <a:ext cx="3709186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912271"/>
            <a:ext cx="3793718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2505697"/>
            <a:ext cx="0" cy="396731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5" y="2782844"/>
            <a:ext cx="2242583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3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46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908773"/>
            <a:ext cx="2242583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3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46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2" y="1919805"/>
            <a:ext cx="3117275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3" y="1919804"/>
            <a:ext cx="5399999" cy="3464294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19804"/>
            <a:ext cx="9144000" cy="4473852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2013864"/>
            <a:ext cx="8193088" cy="4309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E7E5264F-381A-0C28-549C-3749351FFB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15" r:id="rId9"/>
    <p:sldLayoutId id="2147483716" r:id="rId10"/>
    <p:sldLayoutId id="2147483718" r:id="rId11"/>
    <p:sldLayoutId id="214748371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DB3CF5-37D5-60AD-4CD9-E4654F1A2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Sicurezza, prestazioni e utilizzi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Candidato: Elia Matteini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1800" dirty="0">
                <a:latin typeface="Lucida Bright" panose="02040602050505020304" pitchFamily="18" charset="0"/>
              </a:rPr>
              <a:t>Relatore: Rosario Pugliese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Utilizzi attuali di seL4: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DARPA per il progetto HACMS </a:t>
            </a:r>
            <a:r>
              <a:rPr lang="it-IT" sz="1600" dirty="0">
                <a:latin typeface="Lucida Bright" panose="02040602050505020304" pitchFamily="18" charset="0"/>
              </a:rPr>
              <a:t>(</a:t>
            </a:r>
            <a:r>
              <a:rPr lang="it-IT" sz="1600" i="1" dirty="0">
                <a:latin typeface="Lucida Bright" panose="02040602050505020304" pitchFamily="18" charset="0"/>
              </a:rPr>
              <a:t>High-Assurance Cyber </a:t>
            </a:r>
            <a:r>
              <a:rPr lang="it-IT" sz="1600" i="1" dirty="0" err="1">
                <a:latin typeface="Lucida Bright" panose="02040602050505020304" pitchFamily="18" charset="0"/>
              </a:rPr>
              <a:t>Military</a:t>
            </a:r>
            <a:r>
              <a:rPr lang="it-IT" sz="1600" i="1" dirty="0">
                <a:latin typeface="Lucida Bright" panose="02040602050505020304" pitchFamily="18" charset="0"/>
              </a:rPr>
              <a:t> Systems</a:t>
            </a:r>
            <a:r>
              <a:rPr lang="it-IT" sz="1600" dirty="0">
                <a:latin typeface="Lucida Bright" panose="02040602050505020304" pitchFamily="18" charset="0"/>
              </a:rPr>
              <a:t>)</a:t>
            </a:r>
          </a:p>
          <a:p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8EDD01-2A63-F98C-2507-2CC5B15E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6" y="2874524"/>
            <a:ext cx="2275418" cy="150713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6CEB32-57AF-51F5-FD2B-45D45A8269F9}"/>
              </a:ext>
            </a:extLst>
          </p:cNvPr>
          <p:cNvSpPr txBox="1"/>
          <p:nvPr/>
        </p:nvSpPr>
        <p:spPr>
          <a:xfrm>
            <a:off x="1269279" y="4391143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Boeing Little Bird</a:t>
            </a:r>
            <a:endParaRPr lang="it-IT" sz="1600" dirty="0">
              <a:latin typeface="Lucida Bright" panose="020406020505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F7586-6A59-B03F-5111-D4C6EEC7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478" y="2874524"/>
            <a:ext cx="2728111" cy="15036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29844C-F2E5-23B9-A4F7-6789526A2DF0}"/>
              </a:ext>
            </a:extLst>
          </p:cNvPr>
          <p:cNvSpPr txBox="1"/>
          <p:nvPr/>
        </p:nvSpPr>
        <p:spPr>
          <a:xfrm>
            <a:off x="6372935" y="4391143"/>
            <a:ext cx="172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TARDEC AMAS</a:t>
            </a:r>
            <a:endParaRPr lang="it-IT" sz="1600" dirty="0">
              <a:latin typeface="Lucida Bright" panose="02040602050505020304" pitchFamily="18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C77F8B7-419D-8674-0CB5-20036D715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801" y="4391143"/>
            <a:ext cx="2260398" cy="174364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DDAC2D0-9FD9-9F01-B2AF-1D5061D4119C}"/>
              </a:ext>
            </a:extLst>
          </p:cNvPr>
          <p:cNvSpPr txBox="1"/>
          <p:nvPr/>
        </p:nvSpPr>
        <p:spPr>
          <a:xfrm>
            <a:off x="3606800" y="6134790"/>
            <a:ext cx="193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TARDEC GVR-Bot</a:t>
            </a:r>
            <a:endParaRPr lang="it-IT" sz="16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 err="1">
                <a:latin typeface="Lucida Bright" panose="02040602050505020304" pitchFamily="18" charset="0"/>
              </a:rPr>
              <a:t>KataOS</a:t>
            </a:r>
            <a:r>
              <a:rPr lang="it-IT" sz="1800" b="0" i="0" u="none" strike="noStrike" baseline="0" dirty="0">
                <a:latin typeface="Lucida Bright" panose="02040602050505020304" pitchFamily="18" charset="0"/>
              </a:rPr>
              <a:t> – sistema operativo sviluppato da Google con diverse componenti open-source; l’obiettivo è quello di creare un sistema operativo sicuro nell’ambito dell’internet delle cose e del machine learning.</a:t>
            </a:r>
          </a:p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  <a:p>
            <a:pPr marL="291704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Applicazioni future??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Conclusioni</a:t>
            </a:r>
          </a:p>
        </p:txBody>
      </p:sp>
      <p:pic>
        <p:nvPicPr>
          <p:cNvPr id="8" name="Immagine 7" descr="Immagine che contiene diagramma, cerchio, Carattere, Elementi grafici">
            <a:extLst>
              <a:ext uri="{FF2B5EF4-FFF2-40B4-BE49-F238E27FC236}">
                <a16:creationId xmlns:a16="http://schemas.microsoft.com/office/drawing/2014/main" id="{F70A19EE-019B-D6CE-96F7-C1C55AFC6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95" b="22518"/>
          <a:stretch/>
        </p:blipFill>
        <p:spPr>
          <a:xfrm>
            <a:off x="2382674" y="3096039"/>
            <a:ext cx="4378651" cy="16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6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0" y="2875700"/>
            <a:ext cx="6027420" cy="680300"/>
          </a:xfrm>
        </p:spPr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Un sistema operativo è il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di base di un computer che gestisce le risorse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hardware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, fornendo servizi agli applicativi </a:t>
            </a:r>
            <a:r>
              <a:rPr lang="en-GB" sz="1600" b="0" i="0" u="none" strike="noStrike" baseline="0" dirty="0" err="1">
                <a:latin typeface="Lucida Bright" panose="02040602050505020304" pitchFamily="18" charset="0"/>
              </a:rPr>
              <a:t>utente</a:t>
            </a:r>
            <a:r>
              <a:rPr lang="en-GB" sz="1600" b="0" i="0" u="none" strike="noStrike" baseline="0" dirty="0">
                <a:latin typeface="Lucida Bright" panose="02040602050505020304" pitchFamily="18" charset="0"/>
              </a:rPr>
              <a:t>.</a:t>
            </a:r>
          </a:p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Fornisce l’unica interfaccia diretta con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l’hardware</a:t>
            </a:r>
            <a:r>
              <a:rPr lang="it-IT" sz="1600" dirty="0">
                <a:latin typeface="Lucida Bright" panose="02040602050505020304" pitchFamily="18" charset="0"/>
              </a:rPr>
              <a:t>.</a:t>
            </a:r>
            <a:endParaRPr lang="it-IT" sz="1600" b="0" i="0" u="none" strike="noStrike" baseline="0" dirty="0">
              <a:latin typeface="Lucida Bright" panose="02040602050505020304" pitchFamily="18" charset="0"/>
            </a:endParaRPr>
          </a:p>
          <a:p>
            <a:pPr algn="l"/>
            <a:r>
              <a:rPr lang="it-IT" sz="1600" dirty="0">
                <a:latin typeface="Lucida Bright" panose="02040602050505020304" pitchFamily="18" charset="0"/>
              </a:rPr>
              <a:t>Gli obiettivi principali di un sistema operativo sono dunque: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creare un ambiente di facile utilizzo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velocità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sicurezza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Cos’è un sistema operativo</a:t>
            </a:r>
          </a:p>
        </p:txBody>
      </p:sp>
      <p:pic>
        <p:nvPicPr>
          <p:cNvPr id="12" name="Immagine 11" descr="Immagine che contiene giocattolo, Animali giocattolo, pinguino, cartone animato">
            <a:extLst>
              <a:ext uri="{FF2B5EF4-FFF2-40B4-BE49-F238E27FC236}">
                <a16:creationId xmlns:a16="http://schemas.microsoft.com/office/drawing/2014/main" id="{4EA8FF81-69A3-AF7B-5275-90805B86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53" y="320579"/>
            <a:ext cx="1420372" cy="1645318"/>
          </a:xfrm>
          <a:prstGeom prst="rect">
            <a:avLst/>
          </a:prstGeom>
        </p:spPr>
      </p:pic>
      <p:pic>
        <p:nvPicPr>
          <p:cNvPr id="16" name="Immagine 15" descr="Immagine che contiene nero, oscurità">
            <a:extLst>
              <a:ext uri="{FF2B5EF4-FFF2-40B4-BE49-F238E27FC236}">
                <a16:creationId xmlns:a16="http://schemas.microsoft.com/office/drawing/2014/main" id="{0ED93A17-C0D0-C533-8247-12865F90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06" y="2577443"/>
            <a:ext cx="739413" cy="739413"/>
          </a:xfrm>
          <a:prstGeom prst="rect">
            <a:avLst/>
          </a:prstGeom>
        </p:spPr>
      </p:pic>
      <p:pic>
        <p:nvPicPr>
          <p:cNvPr id="18" name="Immagine 17" descr="Immagine che contiene Policromia, schermata, design&#10;&#10;Descrizione generata automaticamente">
            <a:extLst>
              <a:ext uri="{FF2B5EF4-FFF2-40B4-BE49-F238E27FC236}">
                <a16:creationId xmlns:a16="http://schemas.microsoft.com/office/drawing/2014/main" id="{A3DEBDC0-1F86-3609-52B7-5F1E1715D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703" y="4235571"/>
            <a:ext cx="890432" cy="7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2A93F199-E50C-66E4-9895-4AB348E79364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2885514" y="3819439"/>
            <a:ext cx="2842680" cy="530292"/>
          </a:xfrm>
          <a:prstGeom prst="bentConnector4">
            <a:avLst>
              <a:gd name="adj1" fmla="val 23297"/>
              <a:gd name="adj2" fmla="val 1431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Esistono vari modelli strutturali per i sistemi operativi ma ci soffermeremo su uno solo: Microkernel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Architettura software di un sistema operativo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8F2418-B5D0-0709-61B7-8D11AB233DBB}"/>
              </a:ext>
            </a:extLst>
          </p:cNvPr>
          <p:cNvSpPr txBox="1"/>
          <p:nvPr/>
        </p:nvSpPr>
        <p:spPr>
          <a:xfrm>
            <a:off x="923026" y="3784679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Sicurezza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5AE693-9803-EB45-E1A9-8DBBBAD6F908}"/>
              </a:ext>
            </a:extLst>
          </p:cNvPr>
          <p:cNvSpPr txBox="1"/>
          <p:nvPr/>
        </p:nvSpPr>
        <p:spPr>
          <a:xfrm>
            <a:off x="3993765" y="3863737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Flessibilità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B053D-0BC4-AD10-EDDB-3E94A572E9FB}"/>
              </a:ext>
            </a:extLst>
          </p:cNvPr>
          <p:cNvSpPr txBox="1"/>
          <p:nvPr/>
        </p:nvSpPr>
        <p:spPr>
          <a:xfrm>
            <a:off x="7067710" y="3863737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Semplicità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E17F1-71A3-B1A9-5B76-505169EC6D3B}"/>
              </a:ext>
            </a:extLst>
          </p:cNvPr>
          <p:cNvSpPr txBox="1"/>
          <p:nvPr/>
        </p:nvSpPr>
        <p:spPr>
          <a:xfrm>
            <a:off x="4041708" y="5321259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Efficienza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01C3728-D752-FF8A-6E36-FC8B78E6B7A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44419" y="2663245"/>
            <a:ext cx="3127581" cy="112143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6443DFF-B5F0-1983-681A-6FD8D55F0D4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72000" y="2663245"/>
            <a:ext cx="0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C7456FF-720A-91A1-D0D9-2E73444114C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72000" y="2663245"/>
            <a:ext cx="3072342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Kernel monolitici VS Microkernel</a:t>
            </a:r>
          </a:p>
        </p:txBody>
      </p:sp>
      <p:pic>
        <p:nvPicPr>
          <p:cNvPr id="8" name="Immagine 7" descr="Immagine che contiene testo, schermata, Carattere, linea">
            <a:extLst>
              <a:ext uri="{FF2B5EF4-FFF2-40B4-BE49-F238E27FC236}">
                <a16:creationId xmlns:a16="http://schemas.microsoft.com/office/drawing/2014/main" id="{4A0754CE-35E3-D312-0FD7-B493F268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" y="2609490"/>
            <a:ext cx="8013940" cy="19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SeL4 fa parte della famiglia dei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microkernel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Lucida Bright" panose="02040602050505020304" pitchFamily="18" charset="0"/>
              </a:rPr>
              <a:t>L4 che risalgono alla prima meta degli anni ’90</a:t>
            </a:r>
          </a:p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  <a:latin typeface="Lucida Bright" panose="02040602050505020304" pitchFamily="18" charset="0"/>
              </a:rPr>
              <a:t>È inoltre un </a:t>
            </a:r>
            <a:r>
              <a:rPr lang="it-IT" i="1" dirty="0" err="1">
                <a:solidFill>
                  <a:srgbClr val="000000"/>
                </a:solidFill>
                <a:latin typeface="Lucida Bright" panose="02040602050505020304" pitchFamily="18" charset="0"/>
              </a:rPr>
              <a:t>hypervisor</a:t>
            </a:r>
            <a:endParaRPr lang="it-IT" sz="1800" b="0" i="1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it-IT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sz="1800" b="0" i="0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</a:t>
            </a:r>
          </a:p>
        </p:txBody>
      </p:sp>
      <p:pic>
        <p:nvPicPr>
          <p:cNvPr id="6" name="Immagine 5" descr="Immagine che contiene testo, schermata, Carattere, Rettangolo">
            <a:extLst>
              <a:ext uri="{FF2B5EF4-FFF2-40B4-BE49-F238E27FC236}">
                <a16:creationId xmlns:a16="http://schemas.microsoft.com/office/drawing/2014/main" id="{E05DB39F-A301-9D3D-D296-4E1E3EF6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43" y="3429000"/>
            <a:ext cx="7090913" cy="3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Ruolo fondamentale in seL4 è svolto dalle </a:t>
            </a:r>
            <a:r>
              <a:rPr lang="it-IT" i="1" dirty="0">
                <a:latin typeface="Lucida Bright" panose="02040602050505020304" pitchFamily="18" charset="0"/>
              </a:rPr>
              <a:t>capability: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Riferimento ad oggetto immutabile con dei diritti associati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seL4 è un sistema </a:t>
            </a:r>
            <a:r>
              <a:rPr lang="it-IT" i="1" dirty="0">
                <a:latin typeface="Lucida Bright" panose="02040602050505020304" pitchFamily="18" charset="0"/>
              </a:rPr>
              <a:t>capability-</a:t>
            </a:r>
            <a:r>
              <a:rPr lang="it-IT" i="1" dirty="0" err="1">
                <a:latin typeface="Lucida Bright" panose="02040602050505020304" pitchFamily="18" charset="0"/>
              </a:rPr>
              <a:t>based</a:t>
            </a:r>
            <a:endParaRPr lang="it-IT" i="1" dirty="0">
              <a:latin typeface="Lucida Bright" panose="02040602050505020304" pitchFamily="18" charset="0"/>
            </a:endParaRP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Permettono di supportare </a:t>
            </a:r>
            <a:r>
              <a:rPr lang="it-IT" i="1" dirty="0">
                <a:latin typeface="Lucida Bright" panose="02040602050505020304" pitchFamily="18" charset="0"/>
              </a:rPr>
              <a:t>il </a:t>
            </a:r>
            <a:r>
              <a:rPr lang="en-GB" i="1" dirty="0">
                <a:latin typeface="Lucida Bright" panose="02040602050505020304" pitchFamily="18" charset="0"/>
              </a:rPr>
              <a:t>principle of least authority</a:t>
            </a:r>
            <a:endParaRPr lang="it-IT" i="1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SeL4 - Capability</a:t>
            </a:r>
          </a:p>
        </p:txBody>
      </p:sp>
      <p:pic>
        <p:nvPicPr>
          <p:cNvPr id="6" name="Immagine 5" descr="Immagine che contiene testo, schermata, lucchetto/serratura, Carattere">
            <a:extLst>
              <a:ext uri="{FF2B5EF4-FFF2-40B4-BE49-F238E27FC236}">
                <a16:creationId xmlns:a16="http://schemas.microsoft.com/office/drawing/2014/main" id="{71C64790-C9AA-1E2D-C180-0DA1040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82" y="4297954"/>
            <a:ext cx="3810635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1614017"/>
          </a:xfrm>
        </p:spPr>
        <p:txBody>
          <a:bodyPr/>
          <a:lstStyle/>
          <a:p>
            <a:r>
              <a:rPr lang="it-IT" u="sng" dirty="0">
                <a:latin typeface="Lucida Bright" panose="02040602050505020304" pitchFamily="18" charset="0"/>
              </a:rPr>
              <a:t>Prestazioni: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SeL4 è il più veloce dei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della famiglia L4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È risultato anche il più veloce tra </a:t>
            </a:r>
            <a:r>
              <a:rPr lang="it-IT" dirty="0" err="1">
                <a:latin typeface="Lucida Bright" panose="02040602050505020304" pitchFamily="18" charset="0"/>
              </a:rPr>
              <a:t>Fiasco.OC</a:t>
            </a:r>
            <a:r>
              <a:rPr lang="it-IT" dirty="0">
                <a:latin typeface="Lucida Bright" panose="02040602050505020304" pitchFamily="18" charset="0"/>
              </a:rPr>
              <a:t>, </a:t>
            </a:r>
            <a:r>
              <a:rPr lang="it-IT" dirty="0" err="1">
                <a:latin typeface="Lucida Bright" panose="02040602050505020304" pitchFamily="18" charset="0"/>
              </a:rPr>
              <a:t>Zicron</a:t>
            </a:r>
            <a:r>
              <a:rPr lang="it-IT" dirty="0">
                <a:latin typeface="Lucida Bright" panose="02040602050505020304" pitchFamily="18" charset="0"/>
              </a:rPr>
              <a:t> e </a:t>
            </a:r>
            <a:r>
              <a:rPr lang="it-IT" dirty="0" err="1">
                <a:latin typeface="Lucida Bright" panose="02040602050505020304" pitchFamily="18" charset="0"/>
              </a:rPr>
              <a:t>CertiKOS</a:t>
            </a: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– Prestazioni e Sicurezza</a:t>
            </a:r>
            <a:endParaRPr lang="en-GB" dirty="0">
              <a:latin typeface="Lucida Bright" panose="02040602050505020304" pitchFamily="18" charset="0"/>
            </a:endParaRPr>
          </a:p>
        </p:txBody>
      </p:sp>
      <p:pic>
        <p:nvPicPr>
          <p:cNvPr id="6" name="Immagine 5" descr="Immagine che contiene testo, schermata, Carattere, triangolo&#10;&#10;Descrizione generata automaticamente">
            <a:extLst>
              <a:ext uri="{FF2B5EF4-FFF2-40B4-BE49-F238E27FC236}">
                <a16:creationId xmlns:a16="http://schemas.microsoft.com/office/drawing/2014/main" id="{2802C56F-6E03-034C-E742-B280F480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02" y="3927499"/>
            <a:ext cx="2435526" cy="2153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6027E6-0C29-FD0B-F49F-D9922113386A}"/>
              </a:ext>
            </a:extLst>
          </p:cNvPr>
          <p:cNvSpPr txBox="1"/>
          <p:nvPr/>
        </p:nvSpPr>
        <p:spPr>
          <a:xfrm>
            <a:off x="714375" y="3438481"/>
            <a:ext cx="615225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4" defTabSz="914400">
              <a:lnSpc>
                <a:spcPct val="150000"/>
              </a:lnSpc>
              <a:spcBef>
                <a:spcPts val="1000"/>
              </a:spcBef>
            </a:pPr>
            <a:r>
              <a:rPr lang="it-IT" u="sng" dirty="0">
                <a:latin typeface="Lucida Bright" panose="02040602050505020304" pitchFamily="18" charset="0"/>
                <a:ea typeface="Verdana" panose="020B0604030504040204" pitchFamily="34" charset="0"/>
              </a:rPr>
              <a:t>Sicurezza:</a:t>
            </a:r>
            <a:endParaRPr lang="en-GB" u="sng" dirty="0">
              <a:latin typeface="Lucida Bright" panose="02040602050505020304" pitchFamily="18" charset="0"/>
              <a:ea typeface="Verdana" panose="020B0604030504040204" pitchFamily="34" charset="0"/>
            </a:endParaRPr>
          </a:p>
          <a:p>
            <a:pPr marL="29170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Nel 2009 seL4 diviene il primo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con una verifica di correttezza funzionale: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Confidentiality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Integrity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Availability</a:t>
            </a:r>
            <a:endParaRPr lang="it-IT" i="1" dirty="0">
              <a:latin typeface="Lucida Bright" panose="020406020505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Installazione dei prerequisiti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Configurazione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Primo avvio di seL4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Sperimentazione</a:t>
            </a:r>
          </a:p>
        </p:txBody>
      </p:sp>
      <p:pic>
        <p:nvPicPr>
          <p:cNvPr id="8" name="Immagine 7" descr="Immagine che contiene testo, schermata, Carattere">
            <a:extLst>
              <a:ext uri="{FF2B5EF4-FFF2-40B4-BE49-F238E27FC236}">
                <a16:creationId xmlns:a16="http://schemas.microsoft.com/office/drawing/2014/main" id="{C501C9B1-0501-2C6C-EC60-6B786E6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10" y="4050008"/>
            <a:ext cx="7260379" cy="16604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4D8A85-115F-6A49-D735-EF569C392794}"/>
              </a:ext>
            </a:extLst>
          </p:cNvPr>
          <p:cNvSpPr txBox="1"/>
          <p:nvPr/>
        </p:nvSpPr>
        <p:spPr>
          <a:xfrm>
            <a:off x="5384800" y="164291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QEMU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6AA10F-B097-6BC5-6C04-02BE18D87C9F}"/>
              </a:ext>
            </a:extLst>
          </p:cNvPr>
          <p:cNvSpPr txBox="1"/>
          <p:nvPr/>
        </p:nvSpPr>
        <p:spPr>
          <a:xfrm>
            <a:off x="5384800" y="2128179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CAmkES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CF44907-1534-274E-963B-A604997F5A1D}"/>
              </a:ext>
            </a:extLst>
          </p:cNvPr>
          <p:cNvCxnSpPr>
            <a:endCxn id="9" idx="1"/>
          </p:cNvCxnSpPr>
          <p:nvPr/>
        </p:nvCxnSpPr>
        <p:spPr>
          <a:xfrm flipV="1">
            <a:off x="4328160" y="1827585"/>
            <a:ext cx="1056640" cy="2718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033F5DF-80D0-4693-34A5-9E5B6527E98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28160" y="2099474"/>
            <a:ext cx="1056640" cy="2133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Lucida Bright" panose="02040602050505020304" pitchFamily="18" charset="0"/>
              </a:rPr>
              <a:t>Capability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en-GB" dirty="0" err="1">
                <a:latin typeface="Lucida Bright" panose="02040602050505020304" pitchFamily="18" charset="0"/>
              </a:rPr>
              <a:t>Gestione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della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memoria</a:t>
            </a:r>
            <a:endParaRPr lang="en-GB" dirty="0">
              <a:latin typeface="Lucida Bright" panose="02040602050505020304" pitchFamily="18" charset="0"/>
            </a:endParaRP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Gestione della memoria virtuale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Lucida Bright" panose="02040602050505020304" pitchFamily="18" charset="0"/>
              </a:rPr>
              <a:t>Thread</a:t>
            </a:r>
            <a:endParaRPr lang="it-IT" dirty="0">
              <a:latin typeface="Lucida Bright" panose="02040602050505020304" pitchFamily="18" charset="0"/>
            </a:endParaRP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IPC</a:t>
            </a:r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Lucida Bright" panose="02040602050505020304" pitchFamily="18" charset="0"/>
              </a:rPr>
              <a:t>Sperimentazione</a:t>
            </a:r>
            <a:endParaRPr lang="en-GB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4459</TotalTime>
  <Words>1102</Words>
  <Application>Microsoft Office PowerPoint</Application>
  <PresentationFormat>Presentazione su schermo (4:3)</PresentationFormat>
  <Paragraphs>109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BeraSansMono-Roman</vt:lpstr>
      <vt:lpstr>Calibri</vt:lpstr>
      <vt:lpstr>Courier New</vt:lpstr>
      <vt:lpstr>Fira Sans</vt:lpstr>
      <vt:lpstr>Lucida Bright</vt:lpstr>
      <vt:lpstr>URWPalladioL-Ital</vt:lpstr>
      <vt:lpstr>URWPalladioL-Roma</vt:lpstr>
      <vt:lpstr>Verdana</vt:lpstr>
      <vt:lpstr>Wingdings</vt:lpstr>
      <vt:lpstr>Template UniFI</vt:lpstr>
      <vt:lpstr>Studio e Sperimentazione del microkernel seL4</vt:lpstr>
      <vt:lpstr>Cos’è un sistema operativo</vt:lpstr>
      <vt:lpstr>Architettura software di un sistema operativo</vt:lpstr>
      <vt:lpstr>Kernel monolitici VS Microkernel</vt:lpstr>
      <vt:lpstr>SeL4</vt:lpstr>
      <vt:lpstr>SeL4 - Capability</vt:lpstr>
      <vt:lpstr>SeL4 – Prestazioni e Sicurezza</vt:lpstr>
      <vt:lpstr>Sperimentazione</vt:lpstr>
      <vt:lpstr>Sperimentazione</vt:lpstr>
      <vt:lpstr>Conclusioni</vt:lpstr>
      <vt:lpstr>Conclusioni</vt:lpstr>
      <vt:lpstr>Grazie per l’attenzione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Elia Matteini</cp:lastModifiedBy>
  <cp:revision>29</cp:revision>
  <dcterms:created xsi:type="dcterms:W3CDTF">2023-05-29T14:12:34Z</dcterms:created>
  <dcterms:modified xsi:type="dcterms:W3CDTF">2023-10-10T21:02:48Z</dcterms:modified>
  <cp:category/>
</cp:coreProperties>
</file>