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23"/>
  </p:notesMasterIdLst>
  <p:handoutMasterIdLst>
    <p:handoutMasterId r:id="rId24"/>
  </p:handoutMasterIdLst>
  <p:sldIdLst>
    <p:sldId id="277" r:id="rId2"/>
    <p:sldId id="287" r:id="rId3"/>
    <p:sldId id="294" r:id="rId4"/>
    <p:sldId id="296" r:id="rId5"/>
    <p:sldId id="295" r:id="rId6"/>
    <p:sldId id="297" r:id="rId7"/>
    <p:sldId id="299" r:id="rId8"/>
    <p:sldId id="301" r:id="rId9"/>
    <p:sldId id="302" r:id="rId10"/>
    <p:sldId id="303" r:id="rId11"/>
    <p:sldId id="304" r:id="rId12"/>
    <p:sldId id="278" r:id="rId13"/>
    <p:sldId id="300" r:id="rId14"/>
    <p:sldId id="305" r:id="rId15"/>
    <p:sldId id="281" r:id="rId16"/>
    <p:sldId id="293" r:id="rId17"/>
    <p:sldId id="286" r:id="rId18"/>
    <p:sldId id="285" r:id="rId19"/>
    <p:sldId id="283" r:id="rId20"/>
    <p:sldId id="284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versità di Firenze" id="{520D3306-1561-5743-87FC-F53F0B38378C}">
          <p14:sldIdLst>
            <p14:sldId id="277"/>
            <p14:sldId id="287"/>
            <p14:sldId id="294"/>
            <p14:sldId id="296"/>
            <p14:sldId id="295"/>
            <p14:sldId id="297"/>
            <p14:sldId id="299"/>
            <p14:sldId id="301"/>
            <p14:sldId id="302"/>
            <p14:sldId id="303"/>
            <p14:sldId id="304"/>
            <p14:sldId id="278"/>
            <p14:sldId id="300"/>
            <p14:sldId id="305"/>
            <p14:sldId id="281"/>
            <p14:sldId id="293"/>
            <p14:sldId id="286"/>
            <p14:sldId id="285"/>
            <p14:sldId id="283"/>
            <p14:sldId id="28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A41"/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4867" autoAdjust="0"/>
  </p:normalViewPr>
  <p:slideViewPr>
    <p:cSldViewPr snapToGrid="0" snapToObjects="1">
      <p:cViewPr>
        <p:scale>
          <a:sx n="100" d="100"/>
          <a:sy n="100" d="100"/>
        </p:scale>
        <p:origin x="1434" y="-54"/>
      </p:cViewPr>
      <p:guideLst/>
    </p:cSldViewPr>
  </p:slideViewPr>
  <p:outlineViewPr>
    <p:cViewPr>
      <p:scale>
        <a:sx n="33" d="100"/>
        <a:sy n="33" d="100"/>
      </p:scale>
      <p:origin x="0" y="-1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E8E263-63B2-8F46-AB13-25ACC3A61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DA6859-990C-7C4C-BE71-DABC78436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2513-12D4-7C45-A4B1-0A7A90C954B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1BC25-3502-BF49-B8D6-A38595555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73EA4-7348-0245-AA8D-B2CBA2DC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D0A8-37A5-BE4D-90A6-FB32B9A6C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357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76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62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93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19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1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60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dirty="0" err="1"/>
              <a:t>PoLA</a:t>
            </a:r>
            <a:r>
              <a:rPr lang="it-IT" dirty="0"/>
              <a:t>: </a:t>
            </a:r>
            <a:r>
              <a:rPr lang="it-IT" sz="1800" b="0" i="0" u="none" strike="noStrike" baseline="0" dirty="0">
                <a:latin typeface="URWPalladioL-Roma"/>
              </a:rPr>
              <a:t>Questo principio implica che ogni modulo deve avere accesso solo ed esclusivamente alle risorse </a:t>
            </a:r>
            <a:r>
              <a:rPr lang="it-IT" sz="1800" b="0" i="0" u="none" strike="noStrike" baseline="0">
                <a:latin typeface="URWPalladioL-Roma"/>
              </a:rPr>
              <a:t>strettamente necessarie al </a:t>
            </a:r>
            <a:r>
              <a:rPr lang="it-IT" sz="1800" b="0" i="0" u="none" strike="noStrike" baseline="0" dirty="0">
                <a:latin typeface="URWPalladioL-Roma"/>
              </a:rPr>
              <a:t>suo </a:t>
            </a:r>
            <a:r>
              <a:rPr lang="it-IT" sz="1800" b="0" i="0" u="none" strike="noStrike" baseline="0">
                <a:latin typeface="URWPalladioL-Roma"/>
              </a:rPr>
              <a:t>scopo.</a:t>
            </a:r>
          </a:p>
          <a:p>
            <a:pPr algn="l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35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URWPalladioL-Roma"/>
              </a:rPr>
              <a:t>primo </a:t>
            </a:r>
            <a:r>
              <a:rPr lang="it-IT" sz="1800" b="0" i="0" u="none" strike="noStrike" baseline="0" dirty="0">
                <a:latin typeface="URWPalladioL-Ital"/>
              </a:rPr>
              <a:t>microkernel </a:t>
            </a:r>
            <a:r>
              <a:rPr lang="it-IT" sz="1800" b="0" i="0" u="none" strike="noStrike" baseline="0" dirty="0">
                <a:latin typeface="URWPalladioL-Roma"/>
              </a:rPr>
              <a:t>in possesso di una verifica formale di correttezza</a:t>
            </a:r>
            <a:r>
              <a:rPr lang="en-GB" sz="1800" b="0" i="0" u="none" strike="noStrike" baseline="0" dirty="0">
                <a:latin typeface="URWPalladioL-Roma"/>
              </a:rPr>
              <a:t> </a:t>
            </a:r>
            <a:r>
              <a:rPr lang="it-IT" sz="1800" b="0" i="0" u="none" strike="noStrike" baseline="0" noProof="0" dirty="0">
                <a:latin typeface="URWPalladioL-Roma"/>
              </a:rPr>
              <a:t>funzionale</a:t>
            </a:r>
            <a:r>
              <a:rPr lang="en-GB" sz="1800" b="0" i="0" u="none" strike="noStrike" baseline="0" dirty="0">
                <a:latin typeface="URWPalladioL-Roma"/>
              </a:rPr>
              <a:t> a</a:t>
            </a:r>
            <a:r>
              <a:rPr lang="it-IT" sz="1800" b="0" i="0" u="none" strike="noStrike" baseline="0" dirty="0">
                <a:latin typeface="URWPalladioL-Roma"/>
              </a:rPr>
              <a:t>livello di codice sorgente, attraverso l’utilizzo del linguaggio matematico </a:t>
            </a:r>
            <a:r>
              <a:rPr lang="en-GB" sz="1800" b="0" i="0" u="none" strike="noStrike" baseline="0" dirty="0">
                <a:latin typeface="URWPalladioL-Ital"/>
              </a:rPr>
              <a:t>higher-order logic </a:t>
            </a:r>
            <a:r>
              <a:rPr lang="en-GB" sz="1800" b="0" i="0" u="none" strike="noStrike" baseline="0" dirty="0">
                <a:latin typeface="URWPalladioL-Roma"/>
              </a:rPr>
              <a:t>(HOL)</a:t>
            </a:r>
          </a:p>
          <a:p>
            <a:pPr algn="l"/>
            <a:r>
              <a:rPr lang="en-GB" sz="1800" b="0" i="0" u="none" strike="noStrike" baseline="0" dirty="0">
                <a:latin typeface="URWPalladioL-Roma"/>
              </a:rPr>
              <a:t>Alto </a:t>
            </a:r>
            <a:r>
              <a:rPr lang="it-IT" sz="1800" b="0" i="0" u="none" strike="noStrike" baseline="0" noProof="0" dirty="0">
                <a:latin typeface="URWPalladioL-Roma"/>
              </a:rPr>
              <a:t>livello</a:t>
            </a:r>
            <a:r>
              <a:rPr lang="en-GB" sz="1800" b="0" i="0" u="none" strike="noStrike" baseline="0" dirty="0">
                <a:latin typeface="URWPalladioL-Roma"/>
              </a:rPr>
              <a:t> di </a:t>
            </a:r>
            <a:r>
              <a:rPr lang="it-IT" sz="1800" b="0" i="0" u="none" strike="noStrike" baseline="0" noProof="0" dirty="0">
                <a:latin typeface="URWPalladioL-Roma"/>
              </a:rPr>
              <a:t>sicurezza</a:t>
            </a:r>
            <a:r>
              <a:rPr lang="en-GB" sz="1800" b="0" i="0" u="none" strike="noStrike" baseline="0" dirty="0">
                <a:latin typeface="URWPalladioL-Roma"/>
              </a:rPr>
              <a:t> </a:t>
            </a:r>
            <a:r>
              <a:rPr lang="it-IT" sz="1800" b="0" i="0" u="none" strike="noStrike" baseline="0" noProof="0" dirty="0">
                <a:latin typeface="URWPalladioL-Roma"/>
              </a:rPr>
              <a:t>che soddisfa 3 proprietà: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URWPalladioL-Ital"/>
              </a:rPr>
              <a:t>confidentiality</a:t>
            </a:r>
            <a:r>
              <a:rPr lang="it-IT" sz="1800" b="0" i="0" u="none" strike="noStrike" baseline="0" dirty="0">
                <a:latin typeface="URWPalladioL-Ital"/>
              </a:rPr>
              <a:t>: </a:t>
            </a:r>
            <a:r>
              <a:rPr lang="it-IT" sz="1800" b="0" i="0" u="none" strike="noStrike" baseline="0" dirty="0">
                <a:latin typeface="URWPalladioL-Roma"/>
              </a:rPr>
              <a:t>seL4 non permette, ad un’entità, di leggere un dato senza avere il consenso esplicito di accesso in lettura al dato stesso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URWPalladioL-Ital"/>
              </a:rPr>
              <a:t>Integrity</a:t>
            </a:r>
            <a:r>
              <a:rPr lang="it-IT" sz="1800" b="0" i="0" u="none" strike="noStrike" baseline="0" dirty="0">
                <a:latin typeface="URWPalladioL-Roma"/>
              </a:rPr>
              <a:t>: seL4 non permette, ad un’entità, di modificare un dato se questa non ha un permesso di accesso esplicito in scrittura al dato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URWPalladioL-Ital"/>
              </a:rPr>
              <a:t>Availability</a:t>
            </a:r>
            <a:r>
              <a:rPr lang="it-IT" sz="1800" b="0" i="0" u="none" strike="noStrike" baseline="0" dirty="0">
                <a:latin typeface="URWPalladioL-Roma"/>
              </a:rPr>
              <a:t>: seL4 non consente, ad un’entità, di impedire l’uso autorizzato di una risorsa da parte di un’altra entità</a:t>
            </a:r>
            <a:endParaRPr lang="it-IT" sz="1800" b="0" i="0" u="none" strike="noStrike" baseline="0" noProof="0" dirty="0">
              <a:latin typeface="URWPalladioL-Roma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21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URWPalladioL-Ital"/>
              </a:rPr>
              <a:t>Scheduling </a:t>
            </a:r>
            <a:r>
              <a:rPr lang="it-IT" sz="1800" b="0" i="0" u="none" strike="noStrike" baseline="0" dirty="0">
                <a:latin typeface="URWPalladioL-Roma"/>
              </a:rPr>
              <a:t>dei processi in seL4 e basato sulla priorità: il </a:t>
            </a:r>
            <a:r>
              <a:rPr lang="it-IT" sz="1800" b="0" i="0" u="none" strike="noStrike" baseline="0" dirty="0">
                <a:latin typeface="URWPalladioL-Ital"/>
              </a:rPr>
              <a:t>kernel </a:t>
            </a:r>
            <a:r>
              <a:rPr lang="it-IT" sz="1800" b="0" i="0" u="none" strike="noStrike" baseline="0" dirty="0">
                <a:latin typeface="URWPalladioL-Roma"/>
              </a:rPr>
              <a:t>di sua iniziativa non cambierà mai la priorità di un processo, che e sempre decisa dall’utente</a:t>
            </a:r>
            <a:br>
              <a:rPr lang="it-IT" sz="1800" b="0" i="0" u="none" strike="noStrike" baseline="0" dirty="0">
                <a:latin typeface="URWPalladioL-Roma"/>
              </a:rPr>
            </a:br>
            <a:r>
              <a:rPr lang="it-IT" sz="1800" b="0" i="0" u="none" strike="noStrike" baseline="0" dirty="0">
                <a:latin typeface="URWPalladioL-Roma"/>
              </a:rPr>
              <a:t>L’esecuzione delle operazioni in modalità kernel sono esenti da interrupt. Può sembrare pericoloso ma le chiamate di sistema sono tutte molto brevi quindi non si vengono a </a:t>
            </a:r>
            <a:r>
              <a:rPr lang="it-IT" sz="1800" b="0" i="0" u="none" strike="noStrike" baseline="0">
                <a:latin typeface="URWPalladioL-Roma"/>
              </a:rPr>
              <a:t>creare problemi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504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dirty="0"/>
              <a:t>Linux come sistema di base su coi sono andato a installare i prerequisiti: </a:t>
            </a:r>
            <a:r>
              <a:rPr lang="it-IT" sz="1800" b="0" i="0" u="none" strike="noStrike" baseline="0" dirty="0">
                <a:latin typeface="URWPalladioL-Roma"/>
              </a:rPr>
              <a:t>Google repo, </a:t>
            </a:r>
            <a:r>
              <a:rPr lang="it-IT" sz="1800" b="0" i="0" u="none" strike="noStrike" baseline="0" dirty="0">
                <a:latin typeface="URWPalladioL-Ital"/>
              </a:rPr>
              <a:t>build-</a:t>
            </a:r>
            <a:r>
              <a:rPr lang="it-IT" sz="1800" b="0" i="0" u="none" strike="noStrike" baseline="0" dirty="0" err="1">
                <a:latin typeface="URWPalladioL-Ital"/>
              </a:rPr>
              <a:t>essential</a:t>
            </a:r>
            <a:r>
              <a:rPr lang="it-IT" sz="1800" b="0" i="0" u="none" strike="noStrike" baseline="0" dirty="0">
                <a:latin typeface="URWPalladioL-Roma"/>
              </a:rPr>
              <a:t>, </a:t>
            </a:r>
            <a:r>
              <a:rPr lang="it-IT" sz="1800" b="0" i="0" u="none" strike="noStrike" baseline="0" dirty="0" err="1">
                <a:latin typeface="URWPalladioL-Ital"/>
              </a:rPr>
              <a:t>cmake</a:t>
            </a:r>
            <a:r>
              <a:rPr lang="it-IT" sz="1800" b="0" i="0" u="none" strike="noStrike" baseline="0" dirty="0">
                <a:latin typeface="URWPalladioL-Roma"/>
              </a:rPr>
              <a:t>, </a:t>
            </a:r>
            <a:r>
              <a:rPr lang="it-IT" sz="1800" b="0" i="0" u="none" strike="noStrike" baseline="0" dirty="0">
                <a:latin typeface="URWPalladioL-Ital"/>
              </a:rPr>
              <a:t>ninja</a:t>
            </a:r>
            <a:r>
              <a:rPr lang="it-IT" sz="1800" b="0" i="0" u="none" strike="noStrike" baseline="0" dirty="0">
                <a:latin typeface="URWPalladioL-Roma"/>
              </a:rPr>
              <a:t>, </a:t>
            </a:r>
            <a:r>
              <a:rPr lang="it-IT" sz="1800" b="0" i="0" u="none" strike="noStrike" baseline="0" dirty="0" err="1">
                <a:latin typeface="URWPalladioL-Ital"/>
              </a:rPr>
              <a:t>python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>
                <a:latin typeface="URWPalladioL-Roma"/>
              </a:rPr>
              <a:t>e QEMU, </a:t>
            </a:r>
            <a:r>
              <a:rPr lang="it-IT" sz="1800" b="0" i="0" u="none" strike="noStrike" baseline="0" dirty="0" err="1">
                <a:latin typeface="URWPalladioL-Roma"/>
              </a:rPr>
              <a:t>CAmkES</a:t>
            </a:r>
            <a:r>
              <a:rPr lang="it-IT" sz="1800" b="0" i="0" u="none" strike="noStrike" baseline="0" dirty="0">
                <a:latin typeface="URWPalladioL-Roma"/>
              </a:rPr>
              <a:t> (</a:t>
            </a:r>
            <a:r>
              <a:rPr lang="it-IT" sz="1800" b="0" i="0" u="none" strike="noStrike" baseline="0" dirty="0">
                <a:latin typeface="URWPalladioL-Ital"/>
              </a:rPr>
              <a:t>component </a:t>
            </a:r>
            <a:r>
              <a:rPr lang="it-IT" sz="1800" b="0" i="0" u="none" strike="noStrike" baseline="0" dirty="0" err="1">
                <a:latin typeface="URWPalladioL-Ital"/>
              </a:rPr>
              <a:t>architecture</a:t>
            </a:r>
            <a:r>
              <a:rPr lang="it-IT" sz="1800" b="0" i="0" u="none" strike="noStrike" baseline="0" dirty="0">
                <a:latin typeface="URWPalladioL-Ital"/>
              </a:rPr>
              <a:t> for microkernel-</a:t>
            </a:r>
            <a:r>
              <a:rPr lang="it-IT" sz="1800" b="0" i="0" u="none" strike="noStrike" baseline="0" dirty="0" err="1">
                <a:latin typeface="URWPalladioL-Ital"/>
              </a:rPr>
              <a:t>based</a:t>
            </a:r>
            <a:r>
              <a:rPr lang="it-IT" sz="1800" b="0" i="0" u="none" strike="noStrike" baseline="0" dirty="0">
                <a:latin typeface="URWPalladioL-Ital"/>
              </a:rPr>
              <a:t> embedded systems</a:t>
            </a:r>
            <a:r>
              <a:rPr lang="it-IT" sz="1800" b="0" i="0" u="none" strike="noStrike" baseline="0" dirty="0">
                <a:latin typeface="URWPalladioL-Roma"/>
              </a:rPr>
              <a:t>)</a:t>
            </a:r>
          </a:p>
          <a:p>
            <a:pPr algn="l"/>
            <a:r>
              <a:rPr lang="it-IT" sz="1800" b="0" i="0" u="none" strike="noStrike" baseline="0" dirty="0">
                <a:latin typeface="URWPalladioL-Roma"/>
              </a:rPr>
              <a:t>Configurazione dell’ambiente: sorgente del </a:t>
            </a:r>
            <a:r>
              <a:rPr lang="it-IT" sz="1800" b="0" i="0" u="none" strike="noStrike" baseline="0" dirty="0">
                <a:latin typeface="URWPalladioL-Ital"/>
              </a:rPr>
              <a:t>kernel</a:t>
            </a:r>
            <a:r>
              <a:rPr lang="it-IT" sz="1800" b="0" i="0" u="none" strike="noStrike" baseline="0" dirty="0">
                <a:latin typeface="URWPalladioL-Roma"/>
              </a:rPr>
              <a:t>, i </a:t>
            </a:r>
            <a:r>
              <a:rPr lang="it-IT" sz="1800" b="0" i="0" u="none" strike="noStrike" baseline="0" dirty="0" err="1">
                <a:latin typeface="URWPalladioL-Ital"/>
              </a:rPr>
              <a:t>theorem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 err="1">
                <a:latin typeface="URWPalladioL-Ital"/>
              </a:rPr>
              <a:t>prover</a:t>
            </a:r>
            <a:r>
              <a:rPr lang="it-IT" sz="1800" b="0" i="0" u="none" strike="noStrike" baseline="0" dirty="0">
                <a:latin typeface="URWPalladioL-Ital"/>
              </a:rPr>
              <a:t> </a:t>
            </a:r>
            <a:r>
              <a:rPr lang="it-IT" sz="1800" b="0" i="0" u="none" strike="noStrike" baseline="0" dirty="0">
                <a:latin typeface="URWPalladioL-Roma"/>
              </a:rPr>
              <a:t>Isabelle/HOL e HOL4, Scala, Java JDK, </a:t>
            </a:r>
            <a:r>
              <a:rPr lang="it-IT" sz="1800" b="0" i="0" u="none" strike="noStrike" baseline="0" dirty="0" err="1">
                <a:latin typeface="URWPalladioL-Roma"/>
              </a:rPr>
              <a:t>Prover</a:t>
            </a:r>
            <a:r>
              <a:rPr lang="it-IT" sz="1800" b="0" i="0" u="none" strike="noStrike" baseline="0" dirty="0">
                <a:latin typeface="URWPalladioL-Roma"/>
              </a:rPr>
              <a:t> IDE (PIDE) </a:t>
            </a:r>
            <a:r>
              <a:rPr lang="it-IT" sz="1800" b="0" i="0" u="none" strike="noStrike" baseline="0" dirty="0" err="1">
                <a:latin typeface="URWPalladioL-Roma"/>
              </a:rPr>
              <a:t>jEdit</a:t>
            </a:r>
            <a:r>
              <a:rPr lang="it-IT" sz="1800" b="0" i="0" u="none" strike="noStrike" baseline="0" dirty="0">
                <a:latin typeface="URWPalladioL-Roma"/>
              </a:rPr>
              <a:t> di Isabelle</a:t>
            </a:r>
          </a:p>
          <a:p>
            <a:pPr algn="l"/>
            <a:r>
              <a:rPr lang="it-IT" sz="1800" b="0" i="0" u="none" strike="noStrike" baseline="0" dirty="0">
                <a:latin typeface="URWPalladioL-Roma"/>
              </a:rPr>
              <a:t>Creazione delle varie directory per simulare seL4 con QEMU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84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FED43D8-419E-56E5-B200-408388C94C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257198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3221829"/>
            <a:ext cx="7043738" cy="971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5493543"/>
            <a:ext cx="5379244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45" y="5493544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4" y="5850730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</p:spTree>
    <p:extLst>
      <p:ext uri="{BB962C8B-B14F-4D97-AF65-F5344CB8AC3E}">
        <p14:creationId xmlns:p14="http://schemas.microsoft.com/office/powerpoint/2010/main" val="272629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FED43D8-419E-56E5-B200-408388C94C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257198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3221829"/>
            <a:ext cx="7043738" cy="971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5493543"/>
            <a:ext cx="5379244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45" y="5493544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4" y="5850730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E7E5264F-381A-0C28-549C-3749351FFB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814983"/>
            <a:ext cx="8103948" cy="4470050"/>
          </a:xfrm>
          <a:prstGeom prst="rect">
            <a:avLst/>
          </a:prstGeom>
        </p:spPr>
        <p:txBody>
          <a:bodyPr/>
          <a:lstStyle>
            <a:lvl1pPr marL="5954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47D9BD5-B820-1A70-33B5-C8F682EC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5875" y="-6"/>
            <a:ext cx="1068125" cy="9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565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parola chi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52866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#Parola chiave</a:t>
            </a:r>
          </a:p>
        </p:txBody>
      </p:sp>
      <p:pic>
        <p:nvPicPr>
          <p:cNvPr id="4" name="Immagine 3" descr="Immagine che contiene blu, schermata, Blu elettrico, Blu intenso&#10;&#10;Descrizione generata automaticamente">
            <a:extLst>
              <a:ext uri="{FF2B5EF4-FFF2-40B4-BE49-F238E27FC236}">
                <a16:creationId xmlns:a16="http://schemas.microsoft.com/office/drawing/2014/main" id="{86C2457C-3737-4294-7E3B-54E47D221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8708" y="3486150"/>
            <a:ext cx="6785291" cy="3371851"/>
          </a:xfrm>
          <a:prstGeom prst="rect">
            <a:avLst/>
          </a:prstGeom>
        </p:spPr>
      </p:pic>
      <p:pic>
        <p:nvPicPr>
          <p:cNvPr id="3" name="Immagine 2" descr="HR Excellence in Research">
            <a:extLst>
              <a:ext uri="{FF2B5EF4-FFF2-40B4-BE49-F238E27FC236}">
                <a16:creationId xmlns:a16="http://schemas.microsoft.com/office/drawing/2014/main" id="{ACA2D8EB-85D8-D719-1957-69C08EFD9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HR_conclus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FED43D8-419E-56E5-B200-408388C94C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257198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3221829"/>
            <a:ext cx="7043738" cy="971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5493543"/>
            <a:ext cx="5379244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45" y="5493544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4" y="5850730"/>
            <a:ext cx="4178299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  <p:pic>
        <p:nvPicPr>
          <p:cNvPr id="3" name="Immagine 2" descr="HR Excellence in Research">
            <a:extLst>
              <a:ext uri="{FF2B5EF4-FFF2-40B4-BE49-F238E27FC236}">
                <a16:creationId xmlns:a16="http://schemas.microsoft.com/office/drawing/2014/main" id="{49CA6CF0-CF92-3B2D-BC39-E211D4F8D5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814983"/>
            <a:ext cx="8103948" cy="4470050"/>
          </a:xfrm>
          <a:prstGeom prst="rect">
            <a:avLst/>
          </a:prstGeom>
        </p:spPr>
        <p:txBody>
          <a:bodyPr/>
          <a:lstStyle>
            <a:lvl1pPr marL="5954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928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A03C3FC7-52E7-0B64-0466-9A4D86FEE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74" y="2511380"/>
            <a:ext cx="3709185" cy="39631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E734E8-6B2F-5CA9-7C12-F5EEF8E73A2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720441" y="2511380"/>
            <a:ext cx="3793718" cy="39631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DA5E618-8EB1-99FD-D361-0B4F428A09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3" y="1912272"/>
            <a:ext cx="3709186" cy="534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C78880C-913E-07A8-29B6-CAB7F051E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0441" y="1912271"/>
            <a:ext cx="3793718" cy="534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il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61C55D50-96D1-3DF8-B2CB-257532B42D44}"/>
              </a:ext>
            </a:extLst>
          </p:cNvPr>
          <p:cNvCxnSpPr>
            <a:cxnSpLocks/>
          </p:cNvCxnSpPr>
          <p:nvPr userDrawn="1"/>
        </p:nvCxnSpPr>
        <p:spPr>
          <a:xfrm>
            <a:off x="4572000" y="2505697"/>
            <a:ext cx="0" cy="3967315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i generali relazione">
            <a:extLst>
              <a:ext uri="{FF2B5EF4-FFF2-40B4-BE49-F238E27FC236}">
                <a16:creationId xmlns:a16="http://schemas.microsoft.com/office/drawing/2014/main" id="{77C6F8B1-1443-60AF-5358-3043DED58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</p:spTree>
    <p:extLst>
      <p:ext uri="{BB962C8B-B14F-4D97-AF65-F5344CB8AC3E}">
        <p14:creationId xmlns:p14="http://schemas.microsoft.com/office/powerpoint/2010/main" val="27121359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40194-45DC-038D-546B-C7B56DC6B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03948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42887-643C-432F-4C5F-2E076236C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F6060C99-BB9A-56FB-FBD1-E12CD2223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75" y="2782844"/>
            <a:ext cx="2242583" cy="36655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47F5891E-A2F5-43A0-4C8F-2D503F0B50C9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08443" y="2782844"/>
            <a:ext cx="2327115" cy="36655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C47FF0D6-2987-AA15-17F5-B7B4C5BF0AE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187046" y="2782844"/>
            <a:ext cx="2327115" cy="36655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2AA653E-37D8-375F-23C9-B814B6E0A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4" y="1908773"/>
            <a:ext cx="2242583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C1C990-9EFB-E0AD-1DF3-CE878822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8443" y="1908772"/>
            <a:ext cx="232711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52BB241-8BCE-9077-01FB-AC2C8D31D6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7046" y="1908772"/>
            <a:ext cx="232711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4D895E0F-2353-B02B-D67B-92995FC0EC2D}"/>
              </a:ext>
            </a:extLst>
          </p:cNvPr>
          <p:cNvCxnSpPr>
            <a:cxnSpLocks/>
          </p:cNvCxnSpPr>
          <p:nvPr userDrawn="1"/>
        </p:nvCxnSpPr>
        <p:spPr>
          <a:xfrm>
            <a:off x="3188525" y="2777161"/>
            <a:ext cx="0" cy="3669475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154D121D-DE2E-3B6B-3CBC-799D930EC079}"/>
              </a:ext>
            </a:extLst>
          </p:cNvPr>
          <p:cNvCxnSpPr>
            <a:cxnSpLocks/>
          </p:cNvCxnSpPr>
          <p:nvPr userDrawn="1"/>
        </p:nvCxnSpPr>
        <p:spPr>
          <a:xfrm>
            <a:off x="5956960" y="2777161"/>
            <a:ext cx="0" cy="3669475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i generali relazione">
            <a:extLst>
              <a:ext uri="{FF2B5EF4-FFF2-40B4-BE49-F238E27FC236}">
                <a16:creationId xmlns:a16="http://schemas.microsoft.com/office/drawing/2014/main" id="{A586F74A-4394-B52D-46CB-0E2F0585E4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</p:spTree>
    <p:extLst>
      <p:ext uri="{BB962C8B-B14F-4D97-AF65-F5344CB8AC3E}">
        <p14:creationId xmlns:p14="http://schemas.microsoft.com/office/powerpoint/2010/main" val="38348160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0A301A-6B99-C0CE-68A4-F0F585D43B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sto diapositiva">
            <a:extLst>
              <a:ext uri="{FF2B5EF4-FFF2-40B4-BE49-F238E27FC236}">
                <a16:creationId xmlns:a16="http://schemas.microsoft.com/office/drawing/2014/main" id="{06560E4B-8499-284E-A286-D054BA306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422" y="1919805"/>
            <a:ext cx="3117275" cy="3597911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583" y="1919804"/>
            <a:ext cx="5399999" cy="3464294"/>
          </a:xfrm>
          <a:prstGeom prst="rect">
            <a:avLst/>
          </a:prstGeom>
        </p:spPr>
        <p:txBody>
          <a:bodyPr/>
          <a:lstStyle>
            <a:lvl1pPr marL="488950" indent="0">
              <a:buNone/>
              <a:tabLst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93322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A5E5A8-357F-7ACE-24C1-7FC07A36A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8FCA301-C4DF-C821-081F-64C1694D52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036345"/>
            <a:ext cx="5399999" cy="805655"/>
          </a:xfrm>
          <a:prstGeom prst="rect">
            <a:avLst/>
          </a:prstGeom>
          <a:solidFill>
            <a:srgbClr val="004C7E">
              <a:alpha val="69086"/>
            </a:srgbClr>
          </a:solidFill>
        </p:spPr>
        <p:txBody>
          <a:bodyPr>
            <a:noAutofit/>
          </a:bodyPr>
          <a:lstStyle>
            <a:lvl1pPr marL="715963" indent="0">
              <a:lnSpc>
                <a:spcPct val="100000"/>
              </a:lnSpc>
              <a:buNone/>
              <a:tabLst/>
              <a:defRPr sz="1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</p:spTree>
    <p:extLst>
      <p:ext uri="{BB962C8B-B14F-4D97-AF65-F5344CB8AC3E}">
        <p14:creationId xmlns:p14="http://schemas.microsoft.com/office/powerpoint/2010/main" val="2173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0A301A-6B99-C0CE-68A4-F0F585D43B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919804"/>
            <a:ext cx="9144000" cy="4473852"/>
          </a:xfrm>
          <a:prstGeom prst="rect">
            <a:avLst/>
          </a:prstGeom>
        </p:spPr>
        <p:txBody>
          <a:bodyPr/>
          <a:lstStyle>
            <a:lvl1pPr marL="488950" indent="0">
              <a:buNone/>
              <a:tabLst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93322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A5E5A8-357F-7ACE-24C1-7FC07A36A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68C288A2-F4C6-5B1F-8679-87018EA7FA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036345"/>
            <a:ext cx="5399999" cy="805655"/>
          </a:xfrm>
          <a:prstGeom prst="rect">
            <a:avLst/>
          </a:prstGeom>
          <a:solidFill>
            <a:srgbClr val="004C7E">
              <a:alpha val="56000"/>
            </a:srgbClr>
          </a:solidFill>
        </p:spPr>
        <p:txBody>
          <a:bodyPr>
            <a:noAutofit/>
          </a:bodyPr>
          <a:lstStyle>
            <a:lvl1pPr marL="715963" indent="0">
              <a:lnSpc>
                <a:spcPct val="100000"/>
              </a:lnSpc>
              <a:buNone/>
              <a:tabLst/>
              <a:defRPr sz="1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</p:spTree>
    <p:extLst>
      <p:ext uri="{BB962C8B-B14F-4D97-AF65-F5344CB8AC3E}">
        <p14:creationId xmlns:p14="http://schemas.microsoft.com/office/powerpoint/2010/main" val="39146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0A301A-6B99-C0CE-68A4-F0F585D43B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1" y="6543675"/>
            <a:ext cx="8897416" cy="314324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50910"/>
            <a:ext cx="8193322" cy="854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A5E5A8-357F-7ACE-24C1-7FC07A36A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0" y="238325"/>
            <a:ext cx="1364457" cy="640678"/>
          </a:xfrm>
          <a:prstGeom prst="rect">
            <a:avLst/>
          </a:prstGeom>
        </p:spPr>
      </p:pic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6569524"/>
            <a:ext cx="101907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825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825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6CED19FB-3545-49A3-228D-FC85FB02A2F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14375" y="2013864"/>
            <a:ext cx="8193088" cy="4309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4A266D8-A4AF-84D7-ADF6-1828E181C8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3" y="657900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</p:spTree>
    <p:extLst>
      <p:ext uri="{BB962C8B-B14F-4D97-AF65-F5344CB8AC3E}">
        <p14:creationId xmlns:p14="http://schemas.microsoft.com/office/powerpoint/2010/main" val="8022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ola chi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82C646-D240-D1AF-1248-054A6D265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1900340"/>
            <a:ext cx="7043738" cy="152866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#Parola chiave</a:t>
            </a:r>
          </a:p>
        </p:txBody>
      </p:sp>
      <p:pic>
        <p:nvPicPr>
          <p:cNvPr id="4" name="Immagine 3" descr="Immagine che contiene blu, schermata, Blu elettrico, Blu intenso&#10;&#10;Descrizione generata automaticamente">
            <a:extLst>
              <a:ext uri="{FF2B5EF4-FFF2-40B4-BE49-F238E27FC236}">
                <a16:creationId xmlns:a16="http://schemas.microsoft.com/office/drawing/2014/main" id="{86C2457C-3737-4294-7E3B-54E47D221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8708" y="3486150"/>
            <a:ext cx="6785291" cy="3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0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o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98E8233-7190-CB96-D148-DC4A795B5EDB}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8400" y="6609233"/>
            <a:ext cx="7574104" cy="24877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buNone/>
              <a:defRPr sz="100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7DAD5B-5E39-1EC9-DABC-AE586E5F73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188" y="199371"/>
            <a:ext cx="2465760" cy="11577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05E0B8F-CE8F-63D1-4D13-630D280DB9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292" y="742548"/>
            <a:ext cx="6505708" cy="6115451"/>
          </a:xfrm>
          <a:prstGeom prst="rect">
            <a:avLst/>
          </a:prstGeom>
          <a:effectLst/>
        </p:spPr>
      </p:pic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98" y="3155638"/>
            <a:ext cx="8261350" cy="477707"/>
          </a:xfrm>
          <a:prstGeom prst="rect">
            <a:avLst/>
          </a:prstGeom>
        </p:spPr>
        <p:txBody>
          <a:bodyPr/>
          <a:lstStyle>
            <a:lvl1pPr marL="5954" indent="0">
              <a:buNone/>
              <a:tabLst/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641" y="3734081"/>
            <a:ext cx="8261306" cy="486349"/>
          </a:xfrm>
          <a:prstGeom prst="rect">
            <a:avLst/>
          </a:prstGeom>
        </p:spPr>
        <p:txBody>
          <a:bodyPr/>
          <a:lstStyle>
            <a:lvl1pPr marL="5954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98" y="4624374"/>
            <a:ext cx="6249988" cy="318653"/>
          </a:xfrm>
          <a:prstGeom prst="rect">
            <a:avLst/>
          </a:prstGeom>
        </p:spPr>
        <p:txBody>
          <a:bodyPr/>
          <a:lstStyle>
            <a:lvl1pPr marL="5954" indent="0">
              <a:buNone/>
              <a:tabLst/>
              <a:defRPr sz="2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643" y="5026154"/>
            <a:ext cx="6249988" cy="280089"/>
          </a:xfrm>
          <a:prstGeom prst="rect">
            <a:avLst/>
          </a:prstGeom>
        </p:spPr>
        <p:txBody>
          <a:bodyPr>
            <a:noAutofit/>
          </a:bodyPr>
          <a:lstStyle>
            <a:lvl1pPr marL="5954" indent="0">
              <a:buNone/>
              <a:tabLst/>
              <a:defRPr sz="1800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643" y="5389365"/>
            <a:ext cx="6249988" cy="323164"/>
          </a:xfrm>
          <a:prstGeom prst="rect">
            <a:avLst/>
          </a:prstGeom>
        </p:spPr>
        <p:txBody>
          <a:bodyPr>
            <a:noAutofit/>
          </a:bodyPr>
          <a:lstStyle>
            <a:lvl1pPr marL="5954" indent="0">
              <a:buNone/>
              <a:tabLst/>
              <a:defRPr sz="1800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98" y="1609248"/>
            <a:ext cx="8261306" cy="941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</p:spTree>
    <p:extLst>
      <p:ext uri="{BB962C8B-B14F-4D97-AF65-F5344CB8AC3E}">
        <p14:creationId xmlns:p14="http://schemas.microsoft.com/office/powerpoint/2010/main" val="20580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13" r:id="rId3"/>
    <p:sldLayoutId id="2147483714" r:id="rId4"/>
    <p:sldLayoutId id="2147483689" r:id="rId5"/>
    <p:sldLayoutId id="2147483712" r:id="rId6"/>
    <p:sldLayoutId id="2147483711" r:id="rId7"/>
    <p:sldLayoutId id="2147483710" r:id="rId8"/>
    <p:sldLayoutId id="2147483705" r:id="rId9"/>
    <p:sldLayoutId id="2147483715" r:id="rId10"/>
    <p:sldLayoutId id="2147483716" r:id="rId11"/>
    <p:sldLayoutId id="2147483718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fi.i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tobotanico.sma.unifi.i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04F2D-5A80-071A-AD03-1429902C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DB3CF5-37D5-60AD-4CD9-E4654F1A2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Sicurezza, prestazioni e utilizzi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909573-A532-F2EF-B3A2-B752657A1D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Candidato: Elia Matteini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719AB1-3644-6B6B-B7EF-F1A8EE46F9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sz="1800" dirty="0">
                <a:latin typeface="Lucida Bright" panose="02040602050505020304" pitchFamily="18" charset="0"/>
              </a:rPr>
              <a:t>Relatore: Rosario Pugliese</a:t>
            </a:r>
          </a:p>
        </p:txBody>
      </p:sp>
    </p:spTree>
    <p:extLst>
      <p:ext uri="{BB962C8B-B14F-4D97-AF65-F5344CB8AC3E}">
        <p14:creationId xmlns:p14="http://schemas.microsoft.com/office/powerpoint/2010/main" val="406565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Installazione dei prerequisiti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Configurazione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Primo avvio di seL4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Sperimentazione</a:t>
            </a:r>
          </a:p>
        </p:txBody>
      </p:sp>
      <p:pic>
        <p:nvPicPr>
          <p:cNvPr id="8" name="Immagine 7" descr="Immagine che contiene testo, schermata, Carattere">
            <a:extLst>
              <a:ext uri="{FF2B5EF4-FFF2-40B4-BE49-F238E27FC236}">
                <a16:creationId xmlns:a16="http://schemas.microsoft.com/office/drawing/2014/main" id="{C501C9B1-0501-2C6C-EC60-6B786E66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10" y="4050008"/>
            <a:ext cx="7260379" cy="16604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4D8A85-115F-6A49-D735-EF569C392794}"/>
              </a:ext>
            </a:extLst>
          </p:cNvPr>
          <p:cNvSpPr txBox="1"/>
          <p:nvPr/>
        </p:nvSpPr>
        <p:spPr>
          <a:xfrm>
            <a:off x="5384800" y="164291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QEMU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6AA10F-B097-6BC5-6C04-02BE18D87C9F}"/>
              </a:ext>
            </a:extLst>
          </p:cNvPr>
          <p:cNvSpPr txBox="1"/>
          <p:nvPr/>
        </p:nvSpPr>
        <p:spPr>
          <a:xfrm>
            <a:off x="5384800" y="2128179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CAmkES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CF44907-1534-274E-963B-A604997F5A1D}"/>
              </a:ext>
            </a:extLst>
          </p:cNvPr>
          <p:cNvCxnSpPr>
            <a:endCxn id="9" idx="1"/>
          </p:cNvCxnSpPr>
          <p:nvPr/>
        </p:nvCxnSpPr>
        <p:spPr>
          <a:xfrm flipV="1">
            <a:off x="4328160" y="1827585"/>
            <a:ext cx="1056640" cy="2718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033F5DF-80D0-4693-34A5-9E5B6527E98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28160" y="2099474"/>
            <a:ext cx="1056640" cy="2133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2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91704" indent="-285750">
              <a:buFont typeface="Wingdings" panose="05000000000000000000" pitchFamily="2" charset="2"/>
              <a:buChar char="Ø"/>
            </a:pPr>
            <a:r>
              <a:rPr lang="en-GB">
                <a:latin typeface="Lucida Bright" panose="02040602050505020304" pitchFamily="18" charset="0"/>
              </a:rPr>
              <a:t>Capability</a:t>
            </a:r>
            <a:endParaRPr lang="en-GB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Lucida Bright" panose="02040602050505020304" pitchFamily="18" charset="0"/>
              </a:rPr>
              <a:t>Sperimentazione</a:t>
            </a:r>
            <a:endParaRPr lang="en-GB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7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A5B94-538F-17B2-7B92-C5FE2E05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schemi di diapositiva…</a:t>
            </a:r>
          </a:p>
        </p:txBody>
      </p:sp>
    </p:spTree>
    <p:extLst>
      <p:ext uri="{BB962C8B-B14F-4D97-AF65-F5344CB8AC3E}">
        <p14:creationId xmlns:p14="http://schemas.microsoft.com/office/powerpoint/2010/main" val="109262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Questi sono due esempi di </a:t>
            </a:r>
            <a:r>
              <a:rPr lang="it-IT" b="1" dirty="0">
                <a:latin typeface="Lucida Bright" panose="02040602050505020304" pitchFamily="18" charset="0"/>
              </a:rPr>
              <a:t>collegamento ipertestuale:</a:t>
            </a:r>
            <a:endParaRPr lang="it-IT" dirty="0">
              <a:latin typeface="Lucida Bright" panose="02040602050505020304" pitchFamily="18" charset="0"/>
            </a:endParaRPr>
          </a:p>
          <a:p>
            <a:endParaRPr lang="it-IT" dirty="0">
              <a:latin typeface="Lucida Bright" panose="02040602050505020304" pitchFamily="18" charset="0"/>
            </a:endParaRPr>
          </a:p>
          <a:p>
            <a:r>
              <a:rPr lang="it-IT" dirty="0">
                <a:latin typeface="Lucida Bright" panose="02040602050505020304" pitchFamily="18" charset="0"/>
                <a:hlinkClick r:id="rId3" tooltip="Sito web dell'Università degli Studi di Firenze"/>
              </a:rPr>
              <a:t>Sito dell’Università di Firenze</a:t>
            </a:r>
            <a:endParaRPr lang="it-IT" dirty="0">
              <a:latin typeface="Lucida Bright" panose="02040602050505020304" pitchFamily="18" charset="0"/>
            </a:endParaRPr>
          </a:p>
          <a:p>
            <a:r>
              <a:rPr lang="it-IT" dirty="0">
                <a:latin typeface="Lucida Bright" panose="02040602050505020304" pitchFamily="18" charset="0"/>
                <a:hlinkClick r:id="rId4"/>
              </a:rPr>
              <a:t>Orto botanico di Firenze</a:t>
            </a:r>
            <a:endParaRPr lang="it-IT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Slide solo testo</a:t>
            </a:r>
          </a:p>
        </p:txBody>
      </p:sp>
    </p:spTree>
    <p:extLst>
      <p:ext uri="{BB962C8B-B14F-4D97-AF65-F5344CB8AC3E}">
        <p14:creationId xmlns:p14="http://schemas.microsoft.com/office/powerpoint/2010/main" val="412472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1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77192-AA9F-8C3F-05A7-BEAE6F1F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tabella a doppia entrata</a:t>
            </a:r>
          </a:p>
        </p:txBody>
      </p:sp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81ADB2A4-ADE5-09A2-2982-218C0B1F758E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594379847"/>
              </p:ext>
            </p:extLst>
          </p:nvPr>
        </p:nvGraphicFramePr>
        <p:xfrm>
          <a:off x="714375" y="2014538"/>
          <a:ext cx="8193320" cy="1414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8664">
                  <a:extLst>
                    <a:ext uri="{9D8B030D-6E8A-4147-A177-3AD203B41FA5}">
                      <a16:colId xmlns:a16="http://schemas.microsoft.com/office/drawing/2014/main" val="2027681112"/>
                    </a:ext>
                  </a:extLst>
                </a:gridCol>
                <a:gridCol w="1638664">
                  <a:extLst>
                    <a:ext uri="{9D8B030D-6E8A-4147-A177-3AD203B41FA5}">
                      <a16:colId xmlns:a16="http://schemas.microsoft.com/office/drawing/2014/main" val="2832886921"/>
                    </a:ext>
                  </a:extLst>
                </a:gridCol>
                <a:gridCol w="1638664">
                  <a:extLst>
                    <a:ext uri="{9D8B030D-6E8A-4147-A177-3AD203B41FA5}">
                      <a16:colId xmlns:a16="http://schemas.microsoft.com/office/drawing/2014/main" val="488229091"/>
                    </a:ext>
                  </a:extLst>
                </a:gridCol>
                <a:gridCol w="1638664">
                  <a:extLst>
                    <a:ext uri="{9D8B030D-6E8A-4147-A177-3AD203B41FA5}">
                      <a16:colId xmlns:a16="http://schemas.microsoft.com/office/drawing/2014/main" val="538969095"/>
                    </a:ext>
                  </a:extLst>
                </a:gridCol>
                <a:gridCol w="1638664">
                  <a:extLst>
                    <a:ext uri="{9D8B030D-6E8A-4147-A177-3AD203B41FA5}">
                      <a16:colId xmlns:a16="http://schemas.microsoft.com/office/drawing/2014/main" val="3072910527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Variabile A/</a:t>
                      </a:r>
                      <a:r>
                        <a:rPr lang="it-IT" sz="140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Titolo 1</a:t>
                      </a: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61997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Titolo X</a:t>
                      </a: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648347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9199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Nota 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52070"/>
                  </a:ext>
                </a:extLst>
              </a:tr>
            </a:tbl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F4C8D5-24CC-E8B1-D0FA-68FD714928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6583" y="6579005"/>
            <a:ext cx="7590251" cy="2504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60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A5B94-538F-17B2-7B92-C5FE2E05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#parola chiave</a:t>
            </a:r>
          </a:p>
        </p:txBody>
      </p:sp>
    </p:spTree>
    <p:extLst>
      <p:ext uri="{BB962C8B-B14F-4D97-AF65-F5344CB8AC3E}">
        <p14:creationId xmlns:p14="http://schemas.microsoft.com/office/powerpoint/2010/main" val="343279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 descr="Immagine che contiene aria aperta, erba, albero, vestiti&#10;&#10;Descrizione generata automaticamente">
            <a:extLst>
              <a:ext uri="{FF2B5EF4-FFF2-40B4-BE49-F238E27FC236}">
                <a16:creationId xmlns:a16="http://schemas.microsoft.com/office/drawing/2014/main" id="{057F70BE-9422-571B-494B-207C7504A8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A68C8ABB-19E0-C89D-14D2-582D259E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C4BF5A-658A-D5DF-9C4A-33D9F6D22E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D680B35-DC2A-0BAE-A9A9-5EE0C3BD5C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263563"/>
            <a:ext cx="5399999" cy="550009"/>
          </a:xfrm>
        </p:spPr>
        <p:txBody>
          <a:bodyPr/>
          <a:lstStyle/>
          <a:p>
            <a:r>
              <a:rPr lang="it-IT" b="0" dirty="0" err="1"/>
              <a:t>UniFi</a:t>
            </a:r>
            <a:r>
              <a:rPr lang="it-IT" b="0" dirty="0"/>
              <a:t>, Orto botanico</a:t>
            </a:r>
            <a:br>
              <a:rPr lang="it-IT" b="0" dirty="0"/>
            </a:br>
            <a:r>
              <a:rPr lang="it-IT" b="0" dirty="0"/>
              <a:t>studentesse dell’Università di Firenze</a:t>
            </a:r>
          </a:p>
        </p:txBody>
      </p:sp>
    </p:spTree>
    <p:extLst>
      <p:ext uri="{BB962C8B-B14F-4D97-AF65-F5344CB8AC3E}">
        <p14:creationId xmlns:p14="http://schemas.microsoft.com/office/powerpoint/2010/main" val="246069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9393FE4-0404-3AEC-1BDE-990E18D7B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E84C63C-0691-B7F1-AFBF-642F1BC5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immagine e testo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B17E34-DA4E-49BF-F62C-94E89BFF1F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9" name="Segnaposto immagine 8" descr="Immagine che contiene aria aperta, erba, albero, vestiti&#10;&#10;Descrizione generata automaticamente">
            <a:extLst>
              <a:ext uri="{FF2B5EF4-FFF2-40B4-BE49-F238E27FC236}">
                <a16:creationId xmlns:a16="http://schemas.microsoft.com/office/drawing/2014/main" id="{7640757A-F821-5757-49B9-61A7949B3E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0CE8A8C-89B0-6FF5-00CE-86CB751B6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4574951"/>
            <a:ext cx="5399999" cy="575890"/>
          </a:xfrm>
        </p:spPr>
        <p:txBody>
          <a:bodyPr/>
          <a:lstStyle/>
          <a:p>
            <a:r>
              <a:rPr lang="it-IT" dirty="0" err="1"/>
              <a:t>UniFi</a:t>
            </a:r>
            <a:r>
              <a:rPr lang="it-IT" dirty="0"/>
              <a:t>, Orto botanico</a:t>
            </a:r>
            <a:br>
              <a:rPr lang="it-IT" dirty="0"/>
            </a:br>
            <a:r>
              <a:rPr lang="it-IT" dirty="0"/>
              <a:t>studentesse dell’Università di Firenze</a:t>
            </a:r>
          </a:p>
        </p:txBody>
      </p:sp>
    </p:spTree>
    <p:extLst>
      <p:ext uri="{BB962C8B-B14F-4D97-AF65-F5344CB8AC3E}">
        <p14:creationId xmlns:p14="http://schemas.microsoft.com/office/powerpoint/2010/main" val="45859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CACED3-1AE6-0BC7-3F37-38333DF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a 2 colonne di testo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9E2CED-3AE8-6A60-8064-8CB55948E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6F630E-EDF3-33DD-4E05-40CA1FD3B7C1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9244B36-C35C-A10F-D1DE-053031AE4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Argomento 1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0C29D25-E52F-8D49-75DC-DA1272FDB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Argomento 2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3DA6940A-7739-C52D-FBB0-5A89377C81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6583" y="6579005"/>
            <a:ext cx="7590251" cy="2504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86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Un sistema operativo è il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software</a:t>
            </a:r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 di base di un computer che gestisce le risorse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hardware</a:t>
            </a:r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 e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software</a:t>
            </a:r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, fornendo servizi agli applicativi </a:t>
            </a:r>
            <a:r>
              <a:rPr lang="en-GB" sz="1600" b="0" i="0" u="none" strike="noStrike" baseline="0" dirty="0" err="1">
                <a:latin typeface="Lucida Bright" panose="02040602050505020304" pitchFamily="18" charset="0"/>
              </a:rPr>
              <a:t>utente</a:t>
            </a:r>
            <a:r>
              <a:rPr lang="en-GB" sz="1600" b="0" i="0" u="none" strike="noStrike" baseline="0" dirty="0">
                <a:latin typeface="Lucida Bright" panose="02040602050505020304" pitchFamily="18" charset="0"/>
              </a:rPr>
              <a:t>.</a:t>
            </a:r>
          </a:p>
          <a:p>
            <a:pPr algn="l"/>
            <a:r>
              <a:rPr lang="it-IT" sz="1600" b="0" i="0" u="none" strike="noStrike" baseline="0" dirty="0">
                <a:latin typeface="Lucida Bright" panose="02040602050505020304" pitchFamily="18" charset="0"/>
              </a:rPr>
              <a:t>Fornisce l’unica interfaccia diretta con </a:t>
            </a:r>
            <a:r>
              <a:rPr lang="it-IT" sz="1600" b="0" i="1" u="none" strike="noStrike" baseline="0" dirty="0">
                <a:latin typeface="Lucida Bright" panose="02040602050505020304" pitchFamily="18" charset="0"/>
              </a:rPr>
              <a:t>l’hardware</a:t>
            </a:r>
            <a:r>
              <a:rPr lang="it-IT" sz="1600" dirty="0">
                <a:latin typeface="Lucida Bright" panose="02040602050505020304" pitchFamily="18" charset="0"/>
              </a:rPr>
              <a:t>.</a:t>
            </a:r>
            <a:endParaRPr lang="it-IT" sz="1600" b="0" i="0" u="none" strike="noStrike" baseline="0" dirty="0">
              <a:latin typeface="Lucida Bright" panose="02040602050505020304" pitchFamily="18" charset="0"/>
            </a:endParaRPr>
          </a:p>
          <a:p>
            <a:pPr algn="l"/>
            <a:r>
              <a:rPr lang="it-IT" sz="1600" dirty="0">
                <a:latin typeface="Lucida Bright" panose="02040602050505020304" pitchFamily="18" charset="0"/>
              </a:rPr>
              <a:t>Gli obiettivi principali di un sistema operativo sono dunque:</a:t>
            </a: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latin typeface="Lucida Bright" panose="02040602050505020304" pitchFamily="18" charset="0"/>
              </a:rPr>
              <a:t>creare un ambiente di facile utilizzo</a:t>
            </a: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latin typeface="Lucida Bright" panose="02040602050505020304" pitchFamily="18" charset="0"/>
              </a:rPr>
              <a:t>velocità</a:t>
            </a: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latin typeface="Lucida Bright" panose="02040602050505020304" pitchFamily="18" charset="0"/>
              </a:rPr>
              <a:t>sicurezza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Cos’è un sistema operativo</a:t>
            </a:r>
          </a:p>
        </p:txBody>
      </p:sp>
      <p:pic>
        <p:nvPicPr>
          <p:cNvPr id="12" name="Immagine 11" descr="Immagine che contiene giocattolo, Animali giocattolo, pinguino, cartone animato">
            <a:extLst>
              <a:ext uri="{FF2B5EF4-FFF2-40B4-BE49-F238E27FC236}">
                <a16:creationId xmlns:a16="http://schemas.microsoft.com/office/drawing/2014/main" id="{4EA8FF81-69A3-AF7B-5275-90805B869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253" y="320579"/>
            <a:ext cx="1420372" cy="1645318"/>
          </a:xfrm>
          <a:prstGeom prst="rect">
            <a:avLst/>
          </a:prstGeom>
        </p:spPr>
      </p:pic>
      <p:pic>
        <p:nvPicPr>
          <p:cNvPr id="16" name="Immagine 15" descr="Immagine che contiene nero, oscurità">
            <a:extLst>
              <a:ext uri="{FF2B5EF4-FFF2-40B4-BE49-F238E27FC236}">
                <a16:creationId xmlns:a16="http://schemas.microsoft.com/office/drawing/2014/main" id="{0ED93A17-C0D0-C533-8247-12865F90F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06" y="2577443"/>
            <a:ext cx="739413" cy="739413"/>
          </a:xfrm>
          <a:prstGeom prst="rect">
            <a:avLst/>
          </a:prstGeom>
        </p:spPr>
      </p:pic>
      <p:pic>
        <p:nvPicPr>
          <p:cNvPr id="18" name="Immagine 17" descr="Immagine che contiene Policromia, schermata, design&#10;&#10;Descrizione generata automaticamente">
            <a:extLst>
              <a:ext uri="{FF2B5EF4-FFF2-40B4-BE49-F238E27FC236}">
                <a16:creationId xmlns:a16="http://schemas.microsoft.com/office/drawing/2014/main" id="{A3DEBDC0-1F86-3609-52B7-5F1E1715D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703" y="4235571"/>
            <a:ext cx="890432" cy="7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D067B78-28B3-739E-5973-324F8929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a 3 colonne di testo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5808D4-9618-57C1-6D97-D31A6006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C5FF38-8F4B-BFE4-D524-944474E1F50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2EE8DEC-09BF-4666-FAB6-9C9AA04D0EDC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9864298-36C8-B0D6-AE56-45CA30764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Argomento 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0E572130-1A80-7F76-0504-11FD1D522D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Argomento B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9EA18B3C-0ABF-9643-A12B-1485504467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Argomento C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1333E8BF-DC01-0C18-0F30-B53EF9A047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6583" y="6579005"/>
            <a:ext cx="7590251" cy="2504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568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BC80FAA-9435-E04B-A7B3-D175AA5155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7916F2-F149-6048-9C0C-A3C1EE95E3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CD1E0-52F9-E149-A57F-714D45535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FBA6F7-C967-CF4D-AD7D-FC03901314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B8E93C-7698-414F-97DD-BFDA41429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5D5C45F-1F83-9949-83E6-E9AFC97601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4EA38DD-12F7-FB4B-8A7D-28D03E1D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233228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2A93F199-E50C-66E4-9895-4AB348E79364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2885514" y="3778624"/>
            <a:ext cx="2842680" cy="530292"/>
          </a:xfrm>
          <a:prstGeom prst="bentConnector4">
            <a:avLst>
              <a:gd name="adj1" fmla="val 23297"/>
              <a:gd name="adj2" fmla="val 14310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Esistono vari modelli strutturali per i sistemi operativi ma ci soffermeremo su uno solo: Microkernel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Architettura software di un sistema operativo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F8F2418-B5D0-0709-61B7-8D11AB233DBB}"/>
              </a:ext>
            </a:extLst>
          </p:cNvPr>
          <p:cNvSpPr txBox="1"/>
          <p:nvPr/>
        </p:nvSpPr>
        <p:spPr>
          <a:xfrm>
            <a:off x="923026" y="3743864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Sicurezza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5AE693-9803-EB45-E1A9-8DBBBAD6F908}"/>
              </a:ext>
            </a:extLst>
          </p:cNvPr>
          <p:cNvSpPr txBox="1"/>
          <p:nvPr/>
        </p:nvSpPr>
        <p:spPr>
          <a:xfrm>
            <a:off x="3993765" y="3822922"/>
            <a:ext cx="11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Flessibilità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CB053D-0BC4-AD10-EDDB-3E94A572E9FB}"/>
              </a:ext>
            </a:extLst>
          </p:cNvPr>
          <p:cNvSpPr txBox="1"/>
          <p:nvPr/>
        </p:nvSpPr>
        <p:spPr>
          <a:xfrm>
            <a:off x="7067710" y="3822922"/>
            <a:ext cx="11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Semplicità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AE17F1-71A3-B1A9-5B76-505169EC6D3B}"/>
              </a:ext>
            </a:extLst>
          </p:cNvPr>
          <p:cNvSpPr txBox="1"/>
          <p:nvPr/>
        </p:nvSpPr>
        <p:spPr>
          <a:xfrm>
            <a:off x="4041708" y="5280444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Efficienza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01C3728-D752-FF8A-6E36-FC8B78E6B7A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444419" y="2622430"/>
            <a:ext cx="3127581" cy="112143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6443DFF-B5F0-1983-681A-6FD8D55F0D4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72000" y="2622430"/>
            <a:ext cx="0" cy="12004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C7456FF-720A-91A1-D0D9-2E73444114C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72000" y="2622430"/>
            <a:ext cx="3072342" cy="12004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3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Kernel monolitici VS Microkernel</a:t>
            </a:r>
          </a:p>
        </p:txBody>
      </p:sp>
      <p:pic>
        <p:nvPicPr>
          <p:cNvPr id="8" name="Immagine 7" descr="Immagine che contiene testo, schermata, Carattere, linea">
            <a:extLst>
              <a:ext uri="{FF2B5EF4-FFF2-40B4-BE49-F238E27FC236}">
                <a16:creationId xmlns:a16="http://schemas.microsoft.com/office/drawing/2014/main" id="{4A0754CE-35E3-D312-0FD7-B493F268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0" y="2609490"/>
            <a:ext cx="8013940" cy="190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2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91704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Lucida Bright" panose="02040602050505020304" pitchFamily="18" charset="0"/>
              </a:rPr>
              <a:t>SeL4 fa parte della famiglia dei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Lucida Bright" panose="02040602050505020304" pitchFamily="18" charset="0"/>
              </a:rPr>
              <a:t>microkernel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 Bright" panose="02040602050505020304" pitchFamily="18" charset="0"/>
              </a:rPr>
              <a:t> L4</a:t>
            </a:r>
          </a:p>
          <a:p>
            <a:pPr marL="291704" indent="-285750" algn="l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  <a:latin typeface="Lucida Bright" panose="02040602050505020304" pitchFamily="18" charset="0"/>
              </a:rPr>
              <a:t>È un </a:t>
            </a:r>
            <a:r>
              <a:rPr lang="it-IT" i="1" dirty="0" err="1">
                <a:solidFill>
                  <a:srgbClr val="000000"/>
                </a:solidFill>
                <a:latin typeface="Lucida Bright" panose="02040602050505020304" pitchFamily="18" charset="0"/>
              </a:rPr>
              <a:t>hypervisor</a:t>
            </a:r>
            <a:endParaRPr lang="it-IT" sz="1800" b="0" i="1" u="none" strike="noStrike" baseline="0" dirty="0">
              <a:solidFill>
                <a:srgbClr val="000000"/>
              </a:solidFill>
              <a:latin typeface="Lucida Bright" panose="02040602050505020304" pitchFamily="18" charset="0"/>
            </a:endParaRPr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it-IT" dirty="0">
              <a:solidFill>
                <a:srgbClr val="000000"/>
              </a:solidFill>
              <a:latin typeface="Lucida Bright" panose="02040602050505020304" pitchFamily="18" charset="0"/>
            </a:endParaRPr>
          </a:p>
          <a:p>
            <a:pPr marL="291704" indent="-285750" algn="l">
              <a:buFont typeface="Wingdings" panose="05000000000000000000" pitchFamily="2" charset="2"/>
              <a:buChar char="Ø"/>
            </a:pPr>
            <a:endParaRPr lang="it-IT" sz="1800" b="0" i="0" u="none" strike="noStrike" baseline="0" dirty="0">
              <a:solidFill>
                <a:srgbClr val="000000"/>
              </a:solidFill>
              <a:latin typeface="Lucida Bright" panose="02040602050505020304" pitchFamily="18" charset="0"/>
            </a:endParaRPr>
          </a:p>
          <a:p>
            <a:pPr marL="291704" indent="-285750" algn="l">
              <a:buFont typeface="Wingdings" panose="05000000000000000000" pitchFamily="2" charset="2"/>
              <a:buChar char="Ø"/>
            </a:pPr>
            <a:endParaRPr lang="it-IT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SeL4</a:t>
            </a:r>
          </a:p>
        </p:txBody>
      </p:sp>
      <p:pic>
        <p:nvPicPr>
          <p:cNvPr id="6" name="Immagine 5" descr="Immagine che contiene testo, schermata, Carattere, Rettangolo">
            <a:extLst>
              <a:ext uri="{FF2B5EF4-FFF2-40B4-BE49-F238E27FC236}">
                <a16:creationId xmlns:a16="http://schemas.microsoft.com/office/drawing/2014/main" id="{E05DB39F-A301-9D3D-D296-4E1E3EF6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900343"/>
            <a:ext cx="7090913" cy="30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5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Ruolo fondamentale in seL4 è svolto dalle </a:t>
            </a:r>
            <a:r>
              <a:rPr lang="it-IT" i="1" dirty="0">
                <a:latin typeface="Lucida Bright" panose="02040602050505020304" pitchFamily="18" charset="0"/>
              </a:rPr>
              <a:t>capability:</a:t>
            </a:r>
          </a:p>
          <a:p>
            <a:pPr marL="291704" indent="-285750">
              <a:buFont typeface="Arial" panose="020B0604020202020204" pitchFamily="34" charset="0"/>
              <a:buChar char="•"/>
            </a:pPr>
            <a:r>
              <a:rPr lang="it-IT" dirty="0">
                <a:latin typeface="Lucida Bright" panose="02040602050505020304" pitchFamily="18" charset="0"/>
              </a:rPr>
              <a:t>Riferimento ad oggetto immutabile con dei diritti associati</a:t>
            </a:r>
          </a:p>
          <a:p>
            <a:pPr marL="291704" indent="-285750">
              <a:buFont typeface="Arial" panose="020B0604020202020204" pitchFamily="34" charset="0"/>
              <a:buChar char="•"/>
            </a:pPr>
            <a:r>
              <a:rPr lang="it-IT" dirty="0">
                <a:latin typeface="Lucida Bright" panose="02040602050505020304" pitchFamily="18" charset="0"/>
              </a:rPr>
              <a:t>seL4 è un sistema </a:t>
            </a:r>
            <a:r>
              <a:rPr lang="it-IT" i="1" dirty="0">
                <a:latin typeface="Lucida Bright" panose="02040602050505020304" pitchFamily="18" charset="0"/>
              </a:rPr>
              <a:t>capability-</a:t>
            </a:r>
            <a:r>
              <a:rPr lang="it-IT" i="1" dirty="0" err="1">
                <a:latin typeface="Lucida Bright" panose="02040602050505020304" pitchFamily="18" charset="0"/>
              </a:rPr>
              <a:t>based</a:t>
            </a:r>
            <a:endParaRPr lang="it-IT" i="1" dirty="0">
              <a:latin typeface="Lucida Bright" panose="02040602050505020304" pitchFamily="18" charset="0"/>
            </a:endParaRPr>
          </a:p>
          <a:p>
            <a:pPr marL="291704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Lucida Bright" panose="02040602050505020304" pitchFamily="18" charset="0"/>
              </a:rPr>
              <a:t>Permettono di supportare </a:t>
            </a:r>
            <a:r>
              <a:rPr lang="it-IT" i="1" dirty="0">
                <a:latin typeface="Lucida Bright" panose="02040602050505020304" pitchFamily="18" charset="0"/>
              </a:rPr>
              <a:t>il </a:t>
            </a:r>
            <a:r>
              <a:rPr lang="en-GB" i="1" dirty="0">
                <a:latin typeface="Lucida Bright" panose="02040602050505020304" pitchFamily="18" charset="0"/>
              </a:rPr>
              <a:t>principle of least authority</a:t>
            </a:r>
            <a:endParaRPr lang="it-IT" i="1" dirty="0">
              <a:latin typeface="Lucida Bright" panose="02040602050505020304" pitchFamily="18" charset="0"/>
            </a:endParaRPr>
          </a:p>
          <a:p>
            <a:r>
              <a:rPr lang="it-IT" dirty="0">
                <a:latin typeface="Lucida Bright" panose="02040602050505020304" pitchFamily="18" charset="0"/>
              </a:rPr>
              <a:t>Proprietà: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it-IT" i="1" dirty="0" err="1">
                <a:latin typeface="Lucida Bright" panose="02040602050505020304" pitchFamily="18" charset="0"/>
              </a:rPr>
              <a:t>Interposition</a:t>
            </a:r>
            <a:endParaRPr lang="it-IT" i="1" dirty="0">
              <a:latin typeface="Lucida Bright" panose="02040602050505020304" pitchFamily="18" charset="0"/>
            </a:endParaRP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it-IT" i="1" dirty="0" err="1">
                <a:latin typeface="Lucida Bright" panose="02040602050505020304" pitchFamily="18" charset="0"/>
              </a:rPr>
              <a:t>Delegation</a:t>
            </a:r>
            <a:endParaRPr lang="it-IT" i="1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SeL4 - Capability</a:t>
            </a:r>
          </a:p>
        </p:txBody>
      </p:sp>
      <p:pic>
        <p:nvPicPr>
          <p:cNvPr id="6" name="Immagine 5" descr="Immagine che contiene testo, schermata, lucchetto/serratura, Carattere">
            <a:extLst>
              <a:ext uri="{FF2B5EF4-FFF2-40B4-BE49-F238E27FC236}">
                <a16:creationId xmlns:a16="http://schemas.microsoft.com/office/drawing/2014/main" id="{71C64790-C9AA-1E2D-C180-0DA10405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08" y="4450354"/>
            <a:ext cx="3810635" cy="12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3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814983"/>
            <a:ext cx="8103948" cy="1614017"/>
          </a:xfrm>
        </p:spPr>
        <p:txBody>
          <a:bodyPr/>
          <a:lstStyle/>
          <a:p>
            <a:r>
              <a:rPr lang="it-IT" u="sng" dirty="0">
                <a:latin typeface="Lucida Bright" panose="02040602050505020304" pitchFamily="18" charset="0"/>
              </a:rPr>
              <a:t>Prestazioni: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SeL4 è il più veloce dei </a:t>
            </a:r>
            <a:r>
              <a:rPr lang="it-IT" i="1" dirty="0">
                <a:latin typeface="Lucida Bright" panose="02040602050505020304" pitchFamily="18" charset="0"/>
              </a:rPr>
              <a:t>microkernel</a:t>
            </a:r>
            <a:r>
              <a:rPr lang="it-IT" dirty="0">
                <a:latin typeface="Lucida Bright" panose="02040602050505020304" pitchFamily="18" charset="0"/>
              </a:rPr>
              <a:t> della famiglia L4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È risultato anche il più veloce tra </a:t>
            </a:r>
            <a:r>
              <a:rPr lang="it-IT" dirty="0" err="1">
                <a:latin typeface="Lucida Bright" panose="02040602050505020304" pitchFamily="18" charset="0"/>
              </a:rPr>
              <a:t>Fiasco.OC</a:t>
            </a:r>
            <a:r>
              <a:rPr lang="it-IT" dirty="0">
                <a:latin typeface="Lucida Bright" panose="02040602050505020304" pitchFamily="18" charset="0"/>
              </a:rPr>
              <a:t>, </a:t>
            </a:r>
            <a:r>
              <a:rPr lang="it-IT" dirty="0" err="1">
                <a:latin typeface="Lucida Bright" panose="02040602050505020304" pitchFamily="18" charset="0"/>
              </a:rPr>
              <a:t>Zicron</a:t>
            </a:r>
            <a:r>
              <a:rPr lang="it-IT" dirty="0">
                <a:latin typeface="Lucida Bright" panose="02040602050505020304" pitchFamily="18" charset="0"/>
              </a:rPr>
              <a:t> e </a:t>
            </a:r>
            <a:r>
              <a:rPr lang="it-IT" dirty="0" err="1">
                <a:latin typeface="Lucida Bright" panose="02040602050505020304" pitchFamily="18" charset="0"/>
              </a:rPr>
              <a:t>CertiKOS</a:t>
            </a:r>
            <a:endParaRPr lang="it-IT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SeL4 – Prestazioni e Sicurezza</a:t>
            </a:r>
            <a:endParaRPr lang="en-GB" dirty="0">
              <a:latin typeface="Lucida Bright" panose="02040602050505020304" pitchFamily="18" charset="0"/>
            </a:endParaRPr>
          </a:p>
        </p:txBody>
      </p:sp>
      <p:pic>
        <p:nvPicPr>
          <p:cNvPr id="6" name="Immagine 5" descr="Immagine che contiene testo, schermata, Carattere, triangolo&#10;&#10;Descrizione generata automaticamente">
            <a:extLst>
              <a:ext uri="{FF2B5EF4-FFF2-40B4-BE49-F238E27FC236}">
                <a16:creationId xmlns:a16="http://schemas.microsoft.com/office/drawing/2014/main" id="{2802C56F-6E03-034C-E742-B280F480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02" y="3927499"/>
            <a:ext cx="2435526" cy="215300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6027E6-0C29-FD0B-F49F-D9922113386A}"/>
              </a:ext>
            </a:extLst>
          </p:cNvPr>
          <p:cNvSpPr txBox="1"/>
          <p:nvPr/>
        </p:nvSpPr>
        <p:spPr>
          <a:xfrm>
            <a:off x="714375" y="3438481"/>
            <a:ext cx="615225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54" defTabSz="914400">
              <a:lnSpc>
                <a:spcPct val="150000"/>
              </a:lnSpc>
              <a:spcBef>
                <a:spcPts val="1000"/>
              </a:spcBef>
            </a:pPr>
            <a:r>
              <a:rPr lang="it-IT" u="sng" dirty="0">
                <a:latin typeface="Lucida Bright" panose="02040602050505020304" pitchFamily="18" charset="0"/>
                <a:ea typeface="Verdana" panose="020B0604030504040204" pitchFamily="34" charset="0"/>
              </a:rPr>
              <a:t>Sicurezza:</a:t>
            </a:r>
            <a:endParaRPr lang="en-GB" u="sng" dirty="0">
              <a:latin typeface="Lucida Bright" panose="02040602050505020304" pitchFamily="18" charset="0"/>
              <a:ea typeface="Verdana" panose="020B0604030504040204" pitchFamily="34" charset="0"/>
            </a:endParaRPr>
          </a:p>
          <a:p>
            <a:pPr marL="29170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Nel 2009 seL4 diviene il primo </a:t>
            </a:r>
            <a:r>
              <a:rPr lang="it-IT" i="1" dirty="0">
                <a:latin typeface="Lucida Bright" panose="02040602050505020304" pitchFamily="18" charset="0"/>
              </a:rPr>
              <a:t>microkernel</a:t>
            </a:r>
            <a:r>
              <a:rPr lang="it-IT" dirty="0">
                <a:latin typeface="Lucida Bright" panose="02040602050505020304" pitchFamily="18" charset="0"/>
              </a:rPr>
              <a:t> con una verifica di correttezza funzionale: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i="1" dirty="0" err="1">
                <a:latin typeface="Lucida Bright" panose="02040602050505020304" pitchFamily="18" charset="0"/>
              </a:rPr>
              <a:t>Confidentiality</a:t>
            </a:r>
            <a:endParaRPr lang="it-IT" i="1" dirty="0">
              <a:latin typeface="Lucida Bright" panose="02040602050505020304" pitchFamily="18" charset="0"/>
            </a:endParaRP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i="1" dirty="0" err="1">
                <a:latin typeface="Lucida Bright" panose="02040602050505020304" pitchFamily="18" charset="0"/>
              </a:rPr>
              <a:t>Integrity</a:t>
            </a:r>
            <a:endParaRPr lang="it-IT" i="1" dirty="0">
              <a:latin typeface="Lucida Bright" panose="02040602050505020304" pitchFamily="18" charset="0"/>
            </a:endParaRP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i="1" dirty="0" err="1">
                <a:latin typeface="Lucida Bright" panose="02040602050505020304" pitchFamily="18" charset="0"/>
              </a:rPr>
              <a:t>Availability</a:t>
            </a:r>
            <a:endParaRPr lang="it-IT" i="1" dirty="0">
              <a:latin typeface="Lucida Bright" panose="02040602050505020304" pitchFamily="18" charset="0"/>
            </a:endParaRP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77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Sistemi in cui il mancato rispetto di una scadenza può portare al fallimento dell’intero sistema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ucida Bright" panose="02040602050505020304" pitchFamily="18" charset="0"/>
              </a:rPr>
              <a:t>I sistemi hard real-time system sono caratterizzati da: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i="1" dirty="0">
                <a:latin typeface="Lucida Bright" panose="02040602050505020304" pitchFamily="18" charset="0"/>
              </a:rPr>
              <a:t>Scheduling</a:t>
            </a:r>
            <a:r>
              <a:rPr lang="it-IT" dirty="0">
                <a:latin typeface="Lucida Bright" panose="02040602050505020304" pitchFamily="18" charset="0"/>
              </a:rPr>
              <a:t> dei processi basato sulla priorità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Lucida Bright" panose="02040602050505020304" pitchFamily="18" charset="0"/>
              </a:rPr>
              <a:t>Latenza dei </a:t>
            </a:r>
            <a:r>
              <a:rPr lang="it-IT" i="1" dirty="0">
                <a:latin typeface="Lucida Bright" panose="02040602050505020304" pitchFamily="18" charset="0"/>
              </a:rPr>
              <a:t>interrupt</a:t>
            </a:r>
            <a:r>
              <a:rPr lang="it-IT" dirty="0">
                <a:latin typeface="Lucida Bright" panose="02040602050505020304" pitchFamily="18" charset="0"/>
              </a:rPr>
              <a:t> limitata</a:t>
            </a:r>
          </a:p>
          <a:p>
            <a:pPr marL="291704" indent="-285750">
              <a:buFont typeface="Wingdings" panose="05000000000000000000" pitchFamily="2" charset="2"/>
              <a:buChar char="Ø"/>
            </a:pPr>
            <a:r>
              <a:rPr lang="it-IT" i="1" dirty="0" err="1">
                <a:latin typeface="Lucida Bright" panose="02040602050505020304" pitchFamily="18" charset="0"/>
              </a:rPr>
              <a:t>worst</a:t>
            </a:r>
            <a:r>
              <a:rPr lang="it-IT" i="1" dirty="0">
                <a:latin typeface="Lucida Bright" panose="02040602050505020304" pitchFamily="18" charset="0"/>
              </a:rPr>
              <a:t>-case </a:t>
            </a:r>
            <a:r>
              <a:rPr lang="it-IT" i="1" dirty="0" err="1">
                <a:latin typeface="Lucida Bright" panose="02040602050505020304" pitchFamily="18" charset="0"/>
              </a:rPr>
              <a:t>execution</a:t>
            </a:r>
            <a:r>
              <a:rPr lang="it-IT" i="1" dirty="0">
                <a:latin typeface="Lucida Bright" panose="02040602050505020304" pitchFamily="18" charset="0"/>
              </a:rPr>
              <a:t> time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Bright" panose="02040602050505020304" pitchFamily="18" charset="0"/>
              </a:rPr>
              <a:t>SeL4 – Hard Real-Time Systems</a:t>
            </a:r>
          </a:p>
        </p:txBody>
      </p:sp>
    </p:spTree>
    <p:extLst>
      <p:ext uri="{BB962C8B-B14F-4D97-AF65-F5344CB8AC3E}">
        <p14:creationId xmlns:p14="http://schemas.microsoft.com/office/powerpoint/2010/main" val="358125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749CF2-E09A-4673-23E4-B8AD2CF2E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Studio e Sperimentazione del microkernel seL4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6BE247-1E98-D2DE-8F1C-2FE833E7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>
              <a:latin typeface="Lucida Bright" panose="02040602050505020304" pitchFamily="18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8ED41E-A996-3599-BC35-BE2F86C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Lucida Bright" panose="02040602050505020304" pitchFamily="18" charset="0"/>
              </a:rPr>
              <a:t>SeL4 - Mixed-</a:t>
            </a:r>
            <a:r>
              <a:rPr lang="it-IT" dirty="0" err="1">
                <a:latin typeface="Lucida Bright" panose="02040602050505020304" pitchFamily="18" charset="0"/>
              </a:rPr>
              <a:t>Criticality</a:t>
            </a:r>
            <a:r>
              <a:rPr lang="it-IT" dirty="0">
                <a:latin typeface="Lucida Bright" panose="02040602050505020304" pitchFamily="18" charset="0"/>
              </a:rPr>
              <a:t> Systems</a:t>
            </a:r>
            <a:endParaRPr lang="en-GB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63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" id="{F08F80F9-2B5C-1F48-BD1C-1291D8F9AB84}" vid="{561D39FE-6784-7241-80A2-514BA69D0D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UniFI</Template>
  <TotalTime>3889</TotalTime>
  <Words>681</Words>
  <Application>Microsoft Office PowerPoint</Application>
  <PresentationFormat>Presentazione su schermo (4:3)</PresentationFormat>
  <Paragraphs>109</Paragraphs>
  <Slides>21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Arial</vt:lpstr>
      <vt:lpstr>Calibri</vt:lpstr>
      <vt:lpstr>Courier New</vt:lpstr>
      <vt:lpstr>Fira Sans</vt:lpstr>
      <vt:lpstr>Lucida Bright</vt:lpstr>
      <vt:lpstr>URWPalladioL-Ital</vt:lpstr>
      <vt:lpstr>URWPalladioL-Roma</vt:lpstr>
      <vt:lpstr>Verdana</vt:lpstr>
      <vt:lpstr>Wingdings</vt:lpstr>
      <vt:lpstr>Template UniFI</vt:lpstr>
      <vt:lpstr>Studio e Sperimentazione del microkernel seL4</vt:lpstr>
      <vt:lpstr>Cos’è un sistema operativo</vt:lpstr>
      <vt:lpstr>Architettura software di un sistema operativo</vt:lpstr>
      <vt:lpstr>Kernel monolitici VS Microkernel</vt:lpstr>
      <vt:lpstr>SeL4</vt:lpstr>
      <vt:lpstr>SeL4 - Capability</vt:lpstr>
      <vt:lpstr>SeL4 – Prestazioni e Sicurezza</vt:lpstr>
      <vt:lpstr>SeL4 – Hard Real-Time Systems</vt:lpstr>
      <vt:lpstr>SeL4 - Mixed-Criticality Systems</vt:lpstr>
      <vt:lpstr>Sperimentazione</vt:lpstr>
      <vt:lpstr>Sperimentazione</vt:lpstr>
      <vt:lpstr>Alcuni schemi di diapositiva…</vt:lpstr>
      <vt:lpstr>Slide solo testo</vt:lpstr>
      <vt:lpstr>Presentazione standard di PowerPoint</vt:lpstr>
      <vt:lpstr>Slide tabella a doppia entrata</vt:lpstr>
      <vt:lpstr>Slide #parola chiave</vt:lpstr>
      <vt:lpstr>Slide immagine</vt:lpstr>
      <vt:lpstr>Slide immagine e testo</vt:lpstr>
      <vt:lpstr>Slide a 2 colonne di testo</vt:lpstr>
      <vt:lpstr>Slide a 3 colonne di testo</vt:lpstr>
      <vt:lpstr>Conclusione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Diego Brugnoni</dc:creator>
  <cp:keywords/>
  <dc:description/>
  <cp:lastModifiedBy>Elia Matteini</cp:lastModifiedBy>
  <cp:revision>20</cp:revision>
  <dcterms:created xsi:type="dcterms:W3CDTF">2023-05-29T14:12:34Z</dcterms:created>
  <dcterms:modified xsi:type="dcterms:W3CDTF">2023-10-09T20:29:46Z</dcterms:modified>
  <cp:category/>
</cp:coreProperties>
</file>