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9B"/>
    <a:srgbClr val="0096D3"/>
    <a:srgbClr val="FF0066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474" autoAdjust="0"/>
  </p:normalViewPr>
  <p:slideViewPr>
    <p:cSldViewPr snapToGrid="0" showGuides="1">
      <p:cViewPr varScale="1">
        <p:scale>
          <a:sx n="93" d="100"/>
          <a:sy n="93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2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14.01.2024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de-AT" smtClean="0"/>
              <a:pPr/>
              <a:t>14.01.2024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 userDrawn="1"/>
        </p:nvGrpSpPr>
        <p:grpSpPr bwMode="blackWhite">
          <a:xfrm>
            <a:off x="287338" y="546298"/>
            <a:ext cx="8552850" cy="1835031"/>
            <a:chOff x="287338" y="603319"/>
            <a:chExt cx="8552850" cy="2037600"/>
          </a:xfrm>
        </p:grpSpPr>
        <p:sp>
          <p:nvSpPr>
            <p:cNvPr id="19" name="Rechteck 18"/>
            <p:cNvSpPr/>
            <p:nvPr userDrawn="1"/>
          </p:nvSpPr>
          <p:spPr bwMode="blackWhite"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0" name="Rechteck 19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605406" y="1171229"/>
            <a:ext cx="5436000" cy="9234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605406" y="893772"/>
            <a:ext cx="5436000" cy="31638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616430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baseline="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29D52CF-088B-4276-BFE1-945C4B5425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A0A08A-522B-4F56-BC91-E041BF362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4" y="4568397"/>
            <a:ext cx="1894681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287338" y="547943"/>
            <a:ext cx="8552850" cy="1835052"/>
            <a:chOff x="287338" y="547943"/>
            <a:chExt cx="8552850" cy="1835052"/>
          </a:xfrm>
        </p:grpSpPr>
        <p:sp>
          <p:nvSpPr>
            <p:cNvPr id="18" name="Rechteck 17"/>
            <p:cNvSpPr/>
            <p:nvPr userDrawn="1"/>
          </p:nvSpPr>
          <p:spPr bwMode="blackWhite">
            <a:xfrm>
              <a:off x="287338" y="547943"/>
              <a:ext cx="8552850" cy="1833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800" dirty="0"/>
                <a:t> </a:t>
              </a:r>
            </a:p>
          </p:txBody>
        </p:sp>
        <p:sp>
          <p:nvSpPr>
            <p:cNvPr id="19" name="Rechteck 18"/>
            <p:cNvSpPr/>
            <p:nvPr userDrawn="1"/>
          </p:nvSpPr>
          <p:spPr bwMode="blackWhite">
            <a:xfrm>
              <a:off x="287338" y="549155"/>
              <a:ext cx="5904662" cy="1833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 dirty="0"/>
            </a:p>
          </p:txBody>
        </p:sp>
      </p:grp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617200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171229"/>
            <a:ext cx="5436000" cy="9234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AT"/>
              <a:t>PI Internationale Makroökonomik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9C530C2-3AE1-4F04-B129-EEB82BDFC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F9ACD3-5965-44E5-B3DA-7938A1D882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4800648"/>
            <a:ext cx="1318058" cy="2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287338" y="547943"/>
            <a:ext cx="8552850" cy="1553555"/>
            <a:chOff x="287338" y="547943"/>
            <a:chExt cx="8552850" cy="1835052"/>
          </a:xfrm>
        </p:grpSpPr>
        <p:sp>
          <p:nvSpPr>
            <p:cNvPr id="16" name="Rechteck 15"/>
            <p:cNvSpPr/>
            <p:nvPr userDrawn="1"/>
          </p:nvSpPr>
          <p:spPr bwMode="blackWhite">
            <a:xfrm>
              <a:off x="287338" y="547943"/>
              <a:ext cx="8552850" cy="1833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800" dirty="0"/>
                <a:t> </a:t>
              </a:r>
            </a:p>
          </p:txBody>
        </p:sp>
        <p:sp>
          <p:nvSpPr>
            <p:cNvPr id="18" name="Rechteck 17"/>
            <p:cNvSpPr/>
            <p:nvPr userDrawn="1"/>
          </p:nvSpPr>
          <p:spPr bwMode="blackWhite">
            <a:xfrm>
              <a:off x="287338" y="549155"/>
              <a:ext cx="5904662" cy="1833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172334"/>
            <a:ext cx="5436000" cy="465043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378617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AT"/>
              <a:t>PI Internationale Makroökonomik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DE7151A-95A6-4A98-9F1F-D48DE0F38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4B873B-2F3B-4CEA-80EF-DC59B9CF2C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4800648"/>
            <a:ext cx="1318058" cy="2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468317" y="1210152"/>
            <a:ext cx="8210547" cy="393334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AT" dirty="0"/>
              <a:t>Platzhalter für Objekte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939170"/>
            <a:ext cx="9144000" cy="2268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800" dirty="0"/>
              <a:t>    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FB5F21-C544-4D20-A320-7FDDB22477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1621" y="269243"/>
            <a:ext cx="1170000" cy="61728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3691DBA-7286-4143-96D2-8768C660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210152"/>
            <a:ext cx="3960000" cy="3473291"/>
          </a:xfrm>
        </p:spPr>
        <p:txBody>
          <a:bodyPr>
            <a:noAutofit/>
          </a:bodyPr>
          <a:lstStyle>
            <a:lvl1pPr>
              <a:defRPr sz="1600"/>
            </a:lvl1pPr>
            <a:lvl2pPr marL="357188" indent="-176213">
              <a:buClr>
                <a:schemeClr val="accent1"/>
              </a:buClr>
              <a:buFont typeface="Wingdings" charset="2"/>
              <a:buChar char="§"/>
              <a:defRPr sz="1400"/>
            </a:lvl2pPr>
            <a:lvl3pPr>
              <a:defRPr sz="12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210152"/>
            <a:ext cx="3960000" cy="3473291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/>
            </a:lvl1pPr>
            <a:lvl2pPr marL="357188" indent="-176213">
              <a:buClr>
                <a:schemeClr val="accent1"/>
              </a:buClr>
              <a:buFont typeface="Wingdings" charset="2"/>
              <a:buChar char="§"/>
              <a:defRPr sz="1400"/>
            </a:lvl2pPr>
            <a:lvl3pPr>
              <a:defRPr sz="12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PI Internationale Makroökonomik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192C5EA-5045-48FA-ABBC-1ADFCC6A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742392"/>
            <a:ext cx="3960000" cy="294105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742392"/>
            <a:ext cx="3960000" cy="294105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5" y="1210152"/>
            <a:ext cx="3960811" cy="479822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PI Internationale Makroökonomik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5" y="1210152"/>
            <a:ext cx="3960811" cy="479822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C1DFA3-8F92-4E2F-A1E7-CF627FEA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1768077"/>
            <a:ext cx="4319712" cy="244525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1" tIns="45715" rIns="91431" bIns="45715" rtlCol="0" anchor="ctr"/>
          <a:lstStyle/>
          <a:p>
            <a:pPr algn="ctr"/>
            <a:endParaRPr lang="de-AT" sz="180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914525"/>
            <a:ext cx="447675" cy="2047875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84020" y="2303859"/>
            <a:ext cx="2763926" cy="1630162"/>
          </a:xfr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10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AT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 Adressdaten eingeben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PI Internationale Makroökonomik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D138573-963E-45E2-816B-C3F7B0FE1E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4" y="4568397"/>
            <a:ext cx="1894681" cy="327742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 bwMode="blackWhite">
          <a:xfrm>
            <a:off x="287338" y="546299"/>
            <a:ext cx="8552850" cy="1555200"/>
            <a:chOff x="287338" y="603319"/>
            <a:chExt cx="8552850" cy="2037600"/>
          </a:xfrm>
        </p:grpSpPr>
        <p:sp>
          <p:nvSpPr>
            <p:cNvPr id="17" name="Rechteck 16"/>
            <p:cNvSpPr/>
            <p:nvPr userDrawn="1"/>
          </p:nvSpPr>
          <p:spPr bwMode="blackWhite"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8" name="Rechteck 17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8" y="1166238"/>
            <a:ext cx="5586593" cy="465043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8" y="893772"/>
            <a:ext cx="5586593" cy="27406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380061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BDC8D04-A605-420C-944D-BF9374792A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210152"/>
            <a:ext cx="7759644" cy="3468515"/>
          </a:xfrm>
        </p:spPr>
        <p:txBody>
          <a:bodyPr lIns="0" r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PI Internationale Makroökonomik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0A6BAB8-2B02-40A4-B543-51845FA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287338" y="547943"/>
            <a:ext cx="8552850" cy="1835052"/>
            <a:chOff x="287338" y="547943"/>
            <a:chExt cx="8552850" cy="1835052"/>
          </a:xfrm>
        </p:grpSpPr>
        <p:sp>
          <p:nvSpPr>
            <p:cNvPr id="11" name="Rechteck 10"/>
            <p:cNvSpPr/>
            <p:nvPr userDrawn="1"/>
          </p:nvSpPr>
          <p:spPr bwMode="blackWhite">
            <a:xfrm>
              <a:off x="287338" y="547943"/>
              <a:ext cx="8552850" cy="1833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800" dirty="0"/>
                <a:t> </a:t>
              </a:r>
            </a:p>
          </p:txBody>
        </p:sp>
        <p:sp>
          <p:nvSpPr>
            <p:cNvPr id="4" name="Rechteck 3"/>
            <p:cNvSpPr/>
            <p:nvPr userDrawn="1"/>
          </p:nvSpPr>
          <p:spPr bwMode="blackWhite">
            <a:xfrm>
              <a:off x="287338" y="549155"/>
              <a:ext cx="5904662" cy="1833840"/>
            </a:xfrm>
            <a:prstGeom prst="rect">
              <a:avLst/>
            </a:prstGeom>
            <a:solidFill>
              <a:srgbClr val="0096D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 dirty="0"/>
            </a:p>
          </p:txBody>
        </p:sp>
      </p:grp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617200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171229"/>
            <a:ext cx="5436000" cy="9234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893772"/>
            <a:ext cx="5436000" cy="31638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9E8E94B-19E0-4458-A9D9-D71C1EA63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4A6EB8-B6CF-4CED-A031-3CB1F73EFD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92" y="4568397"/>
            <a:ext cx="189008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 userDrawn="1"/>
        </p:nvGrpSpPr>
        <p:grpSpPr>
          <a:xfrm>
            <a:off x="287338" y="547943"/>
            <a:ext cx="8552850" cy="1553556"/>
            <a:chOff x="287338" y="547943"/>
            <a:chExt cx="8552850" cy="1835052"/>
          </a:xfrm>
        </p:grpSpPr>
        <p:sp>
          <p:nvSpPr>
            <p:cNvPr id="20" name="Rechteck 19"/>
            <p:cNvSpPr/>
            <p:nvPr userDrawn="1"/>
          </p:nvSpPr>
          <p:spPr bwMode="blackWhite">
            <a:xfrm>
              <a:off x="287338" y="547943"/>
              <a:ext cx="8552850" cy="1833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800" dirty="0"/>
                <a:t> </a:t>
              </a:r>
            </a:p>
          </p:txBody>
        </p:sp>
        <p:sp>
          <p:nvSpPr>
            <p:cNvPr id="21" name="Rechteck 20"/>
            <p:cNvSpPr/>
            <p:nvPr userDrawn="1"/>
          </p:nvSpPr>
          <p:spPr bwMode="blackWhite">
            <a:xfrm>
              <a:off x="287338" y="549155"/>
              <a:ext cx="5904662" cy="1833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166238"/>
            <a:ext cx="5436000" cy="465043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7" y="893772"/>
            <a:ext cx="5436000" cy="27406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378617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859CA52-33AC-46B7-96CF-A5811BB346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A84ADA-69BC-4F65-8CC7-3227D03260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92" y="4568397"/>
            <a:ext cx="189008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 userDrawn="1"/>
        </p:nvGrpSpPr>
        <p:grpSpPr bwMode="blackWhite">
          <a:xfrm>
            <a:off x="287338" y="546298"/>
            <a:ext cx="8552850" cy="1835031"/>
            <a:chOff x="287338" y="603319"/>
            <a:chExt cx="8552850" cy="2037600"/>
          </a:xfrm>
        </p:grpSpPr>
        <p:sp>
          <p:nvSpPr>
            <p:cNvPr id="21" name="Rechteck 20"/>
            <p:cNvSpPr/>
            <p:nvPr userDrawn="1"/>
          </p:nvSpPr>
          <p:spPr bwMode="blackWhite"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616430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171229"/>
            <a:ext cx="5436000" cy="9234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893772"/>
            <a:ext cx="5436000" cy="31638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C15D0B79-E5D2-4789-A98A-ACA090EDB7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DA0D050-8010-42F1-B557-589781D911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4" y="4568397"/>
            <a:ext cx="1894681" cy="3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2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 userDrawn="1"/>
        </p:nvGrpSpPr>
        <p:grpSpPr bwMode="blackWhite">
          <a:xfrm>
            <a:off x="287338" y="546299"/>
            <a:ext cx="8552850" cy="1555200"/>
            <a:chOff x="287338" y="603319"/>
            <a:chExt cx="8552850" cy="2037600"/>
          </a:xfrm>
        </p:grpSpPr>
        <p:sp>
          <p:nvSpPr>
            <p:cNvPr id="14" name="Rechteck 13"/>
            <p:cNvSpPr/>
            <p:nvPr userDrawn="1"/>
          </p:nvSpPr>
          <p:spPr bwMode="blackWhite"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Rechteck 14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166238"/>
            <a:ext cx="5436000" cy="465043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7" y="893772"/>
            <a:ext cx="5436000" cy="27406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379600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EE019C1-FAD9-4D77-A508-4E956D2619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B97328B-DD20-4764-A0AE-416F6498D7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4" y="4568397"/>
            <a:ext cx="1894681" cy="3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 bwMode="blackWhite">
          <a:xfrm>
            <a:off x="287338" y="546298"/>
            <a:ext cx="8552850" cy="1835031"/>
            <a:chOff x="287338" y="603319"/>
            <a:chExt cx="8552850" cy="2037600"/>
          </a:xfrm>
        </p:grpSpPr>
        <p:sp>
          <p:nvSpPr>
            <p:cNvPr id="16" name="Rechteck 15"/>
            <p:cNvSpPr/>
            <p:nvPr userDrawn="1"/>
          </p:nvSpPr>
          <p:spPr bwMode="blackWhite"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616430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171229"/>
            <a:ext cx="5436000" cy="9234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893772"/>
            <a:ext cx="5436000" cy="31638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134A309-877F-46E4-88DA-9F288E11F7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1B4074C-1B5C-4350-869B-7E2FE8DA50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4" y="4568397"/>
            <a:ext cx="1894681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1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 userDrawn="1"/>
        </p:nvGrpSpPr>
        <p:grpSpPr bwMode="blackWhite">
          <a:xfrm>
            <a:off x="287338" y="546299"/>
            <a:ext cx="8552850" cy="1555200"/>
            <a:chOff x="287338" y="603319"/>
            <a:chExt cx="8552850" cy="2037600"/>
          </a:xfrm>
        </p:grpSpPr>
        <p:sp>
          <p:nvSpPr>
            <p:cNvPr id="15" name="Rechteck 14"/>
            <p:cNvSpPr/>
            <p:nvPr userDrawn="1"/>
          </p:nvSpPr>
          <p:spPr bwMode="blackWhite"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8" name="Rechteck 17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166238"/>
            <a:ext cx="5436000" cy="465043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7" y="893772"/>
            <a:ext cx="5436000" cy="27406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378075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de-DE"/>
              <a:t>Formatvorlagen des Textmasters bearbeiten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E66218F-0F9A-421F-95D9-B444BA7B1B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5561" y="903985"/>
            <a:ext cx="1875600" cy="9895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123301-C0B8-405E-B34C-30D313AD66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4" y="4568397"/>
            <a:ext cx="1894681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9CD7164-1D99-44F2-9C47-0EF01215AC3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711621" y="269243"/>
            <a:ext cx="1170000" cy="61728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210152"/>
            <a:ext cx="7764463" cy="3473291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1354562" y="4870853"/>
            <a:ext cx="3217443" cy="232277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PI Internationale Makroökonomik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2407" y="4870853"/>
            <a:ext cx="892150" cy="232277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0" y="939170"/>
            <a:ext cx="9144000" cy="2268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800" dirty="0"/>
              <a:t>      </a:t>
            </a:r>
          </a:p>
        </p:txBody>
      </p:sp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69100"/>
            <a:ext cx="6840000" cy="7700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58AD6E1-8085-4DDE-81B5-AEBED6A4B45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4800648"/>
            <a:ext cx="1318058" cy="2285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5" r:id="rId4"/>
    <p:sldLayoutId id="2147483676" r:id="rId5"/>
    <p:sldLayoutId id="2147483686" r:id="rId6"/>
    <p:sldLayoutId id="2147483687" r:id="rId7"/>
    <p:sldLayoutId id="2147483681" r:id="rId8"/>
    <p:sldLayoutId id="2147483682" r:id="rId9"/>
    <p:sldLayoutId id="2147483688" r:id="rId10"/>
    <p:sldLayoutId id="2147483689" r:id="rId11"/>
    <p:sldLayoutId id="2147483664" r:id="rId12"/>
    <p:sldLayoutId id="2147483667" r:id="rId13"/>
    <p:sldLayoutId id="2147483668" r:id="rId14"/>
    <p:sldLayoutId id="2147483670" r:id="rId15"/>
  </p:sldLayoutIdLst>
  <p:hf hdr="0" ft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80975" indent="-180975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6213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097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2563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46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2950" userDrawn="1">
          <p15:clr>
            <a:srgbClr val="F26B43"/>
          </p15:clr>
        </p15:guide>
        <p15:guide id="9" orient="horz" pos="164" userDrawn="1">
          <p15:clr>
            <a:srgbClr val="F26B43"/>
          </p15:clr>
        </p15:guide>
        <p15:guide id="10" orient="horz" pos="762" userDrawn="1">
          <p15:clr>
            <a:srgbClr val="F26B43"/>
          </p15:clr>
        </p15:guide>
        <p15:guide id="11" orient="horz" pos="3168" userDrawn="1">
          <p15:clr>
            <a:srgbClr val="F26B43"/>
          </p15:clr>
        </p15:guide>
        <p15:guide id="15" pos="3898" userDrawn="1">
          <p15:clr>
            <a:srgbClr val="F26B43"/>
          </p15:clr>
        </p15:guide>
        <p15:guide id="17" orient="horz" pos="1644" userDrawn="1">
          <p15:clr>
            <a:srgbClr val="F26B43"/>
          </p15:clr>
        </p15:guide>
        <p15:guide id="18" orient="horz" pos="20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21DB-5322-DEF4-ACF6-DDFE4453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17" y="1079257"/>
            <a:ext cx="5436000" cy="465043"/>
          </a:xfrm>
        </p:spPr>
        <p:txBody>
          <a:bodyPr/>
          <a:lstStyle/>
          <a:p>
            <a:r>
              <a:rPr lang="de-DE" sz="2800" dirty="0"/>
              <a:t>Global Imbalances and the Core-Periphery Model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58E0-1140-24A6-3E36-3AE1CDD3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17" y="1597278"/>
            <a:ext cx="5436000" cy="274060"/>
          </a:xfrm>
        </p:spPr>
        <p:txBody>
          <a:bodyPr/>
          <a:lstStyle/>
          <a:p>
            <a:r>
              <a:rPr lang="de-DE" dirty="0"/>
              <a:t>An EU perspective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4806A-C996-DD95-9AFE-824BE5076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8" y="2379600"/>
            <a:ext cx="4284662" cy="682440"/>
          </a:xfrm>
        </p:spPr>
        <p:txBody>
          <a:bodyPr/>
          <a:lstStyle/>
          <a:p>
            <a:pPr algn="ctr"/>
            <a:r>
              <a:rPr lang="de-DE" sz="1600" dirty="0"/>
              <a:t>Marie Püts and Elia Di Gregorio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8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F7101-3FBF-E8CD-D5CD-A07BD7A2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EB88F-F029-06C7-3C3E-1BCA669C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35D1D8-A328-56D3-7E91-08AD0154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EU Cohesion Policy implications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8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E3338-E8A9-6D8A-AB72-898B3BBA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7D1F-1B97-9D48-3BD4-F1CC607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322C4-CB93-DE1A-5028-0DC422E4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step further: deglobalization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1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54E41-61D1-45CF-BD0F-E0D5E8CE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67B38-6DCC-8FC4-4AFF-FA7DAAB6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12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2A1240-E147-AF12-EC53-A7B27620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7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49D8E-2BB1-670B-E4A0-C80EAB8B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05A2-F3E5-F922-1645-9589CEEB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5DC1DD-9E81-FF7C-FBD8-3433258C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72EA-591E-E40E-B295-F4E70A24C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07" y="1100415"/>
            <a:ext cx="5436000" cy="465043"/>
          </a:xfrm>
        </p:spPr>
        <p:txBody>
          <a:bodyPr/>
          <a:lstStyle/>
          <a:p>
            <a:r>
              <a:rPr lang="it-IT" dirty="0"/>
              <a:t>Thanks you for the attention!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34A40-D713-842F-77E9-5E2CA9712F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90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C1EAF1-DAB8-F160-8482-274957C2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Literature review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Focus: EU 2016/2022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Cluster Analysis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Implication for Cohesion Policy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Contestualization Homeland Economics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Discussion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17ECC-FD22-44CB-077B-EDDB668A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65613-490E-613B-F52B-49E1EE9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4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CEBECC1-63A0-1054-05F5-314DE964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0" y="1170666"/>
            <a:ext cx="8549090" cy="350048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A6571-8272-D1C3-2774-EFC0C812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9DB74E-CFEB-42EB-3A85-684C721E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7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F6BB0A2-6AAE-B185-B7B5-F8A751DD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8" y="1209675"/>
            <a:ext cx="7048169" cy="34686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9EF9B-D1F4-B20C-246F-15301AFC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5509F-3645-2ECD-9B5A-9BA82B3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1AC6202-0467-539B-CEA1-F8E728A5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7" y="1209675"/>
            <a:ext cx="7294972" cy="34686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D08B6-DFB6-E51A-CCAE-7BEA6E7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481268-213A-D788-AEF1-22AC6B08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the country&#10;&#10;Description automatically generated">
            <a:extLst>
              <a:ext uri="{FF2B5EF4-FFF2-40B4-BE49-F238E27FC236}">
                <a16:creationId xmlns:a16="http://schemas.microsoft.com/office/drawing/2014/main" id="{ABFE03F4-C035-A473-C212-26C29C804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6" y="1209675"/>
            <a:ext cx="8097699" cy="34686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29142-12E2-7C5C-0156-25A00883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3F849-6037-F796-ED0A-1931E8DF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7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political system&#10;&#10;Description automatically generated with medium confidence">
            <a:extLst>
              <a:ext uri="{FF2B5EF4-FFF2-40B4-BE49-F238E27FC236}">
                <a16:creationId xmlns:a16="http://schemas.microsoft.com/office/drawing/2014/main" id="{403DD92F-2D3D-4631-1417-D193FC08C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97" y="1035504"/>
            <a:ext cx="3392620" cy="373901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08D0F-A1A9-DDDF-0A9E-A7DE2687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2913E1-FB85-4609-70C8-C0AAEF48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 Analysis - Methodology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0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E836B-5491-3ED8-B0ED-B859ED31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10836-739E-7B6B-8206-828B65B7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EU Core – Periphery through the years</a:t>
            </a:r>
            <a:endParaRPr lang="en-GB" dirty="0"/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600E2F53-3CEF-24A6-4BBC-3764F1A2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" y="1357396"/>
            <a:ext cx="2622849" cy="306000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B621E7BF-07EE-62E5-D935-AA71646E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86" y="1357396"/>
            <a:ext cx="2859486" cy="3060000"/>
          </a:xfrm>
          <a:prstGeom prst="rect">
            <a:avLst/>
          </a:prstGeom>
        </p:spPr>
      </p:pic>
      <p:pic>
        <p:nvPicPr>
          <p:cNvPr id="16" name="Picture 1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99A8F0-BAC7-F762-00D1-0FF038167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36" y="1357396"/>
            <a:ext cx="3260349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F311C61-9100-0BEE-BD16-1359E8C2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884557"/>
            <a:ext cx="3177087" cy="178783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2C35A-E857-B2F4-1541-FF1536C0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C40E-DBBE-4E2D-9EEC-FBF0DA0E9179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B8079-C34C-BE1A-B640-90C6EE3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 include maybe</a:t>
            </a:r>
            <a:endParaRPr lang="en-GB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CA6A64B0-A364-D085-AB2D-8B92F209F0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4" y="1258741"/>
            <a:ext cx="2925518" cy="1646270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F206C8B9-BA69-5238-3F22-03A6180D1CA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23" y="2763748"/>
            <a:ext cx="3627402" cy="20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WU 16:9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Vorlage 16x9 mit Bildern V1.1.potx" id="{8D09ACE7-5840-4ABD-B27F-7817DE73613E}" vid="{0F7A57CD-0E29-4D09-9DE9-4B15E81D254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>Präsentationsvorlage im Format 16:9 mit Titelfolie mit Bild (alle Varianten für Titelfolien stehen über die Folienlayouts auch in dieser Vorlage zur Verfügung)</Beschreibung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Microsoft Office 2013/2016</Forma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458c1b80f8d593bdc96b60ff34dd40b4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2d31116d1a6b5af1b4a8b1ba7152d57a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Microsoft Office 2003"/>
              <xsd:enumeration value="Microsoft Office 2007-2013"/>
              <xsd:enumeration value="Microsoft Office 2013/2016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BD3ECB-9EC1-4968-9CDD-422EDA06B9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e413db-0745-4f3a-8dca-564dc7ff6f7d"/>
    <ds:schemaRef ds:uri="http://purl.org/dc/elements/1.1/"/>
    <ds:schemaRef ds:uri="http://schemas.microsoft.com/office/2006/metadata/properties"/>
    <ds:schemaRef ds:uri="1a8d9a65-8471-4209-a900-f8e11db75e0a"/>
    <ds:schemaRef ds:uri="08b0a3ee-3d2a-451c-9a1a-7e5d5b0c9c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35E386-396B-4BCD-8274-8EEB1474C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29AAED-5237-4F67-BE14-005901153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Z3 WU Vorlage 16x9 mit Bildern</Template>
  <TotalTime>0</TotalTime>
  <Words>78</Words>
  <Application>Microsoft Office PowerPoint</Application>
  <PresentationFormat>On-screen Show (16:9)</PresentationFormat>
  <Paragraphs>33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Verdana</vt:lpstr>
      <vt:lpstr>Wingdings</vt:lpstr>
      <vt:lpstr>WU 16:9</vt:lpstr>
      <vt:lpstr>Global Imbalances and the Core-Periphery Model</vt:lpstr>
      <vt:lpstr>Structure</vt:lpstr>
      <vt:lpstr>PowerPoint Presentation</vt:lpstr>
      <vt:lpstr>PowerPoint Presentation</vt:lpstr>
      <vt:lpstr>PowerPoint Presentation</vt:lpstr>
      <vt:lpstr>PowerPoint Presentation</vt:lpstr>
      <vt:lpstr>Cluster Analysis - Methodology</vt:lpstr>
      <vt:lpstr>EU Core – Periphery through the years</vt:lpstr>
      <vt:lpstr>To include maybe</vt:lpstr>
      <vt:lpstr>EU Cohesion Policy implications</vt:lpstr>
      <vt:lpstr>A step further: deglobalization</vt:lpstr>
      <vt:lpstr>Conclusion</vt:lpstr>
      <vt:lpstr>References</vt:lpstr>
      <vt:lpstr>Thanks you for the attention!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2017-09-04T01:45:33Z</dcterms:created>
  <dcterms:modified xsi:type="dcterms:W3CDTF">2024-01-14T20:55:43Z</dcterms:modified>
  <cp:category>Präsentationsvorlage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U Thema">
    <vt:lpwstr>403;#Corporate Design|19895bcd-b158-45ae-ab7b-f5ca217dfcec</vt:lpwstr>
  </property>
  <property fmtid="{D5CDD505-2E9C-101B-9397-08002B2CF9AE}" pid="3" name="Dokumentenart">
    <vt:lpwstr>266;#Vorlagen|17fc50ed-8ad1-47be-ab12-04243fd74ddb</vt:lpwstr>
  </property>
  <property fmtid="{D5CDD505-2E9C-101B-9397-08002B2CF9AE}" pid="4" name="ContentTypeId">
    <vt:lpwstr>0x010100BCF651A35DF3154DB01328AF51148DAE</vt:lpwstr>
  </property>
</Properties>
</file>