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
  </p:sldMasterIdLst>
  <p:notesMasterIdLst>
    <p:notesMasterId r:id="rId29"/>
  </p:notesMasterIdLst>
  <p:handoutMasterIdLst>
    <p:handoutMasterId r:id="rId30"/>
  </p:handoutMasterIdLst>
  <p:sldIdLst>
    <p:sldId id="293" r:id="rId5"/>
    <p:sldId id="294" r:id="rId6"/>
    <p:sldId id="257" r:id="rId7"/>
    <p:sldId id="258" r:id="rId8"/>
    <p:sldId id="278" r:id="rId9"/>
    <p:sldId id="279" r:id="rId10"/>
    <p:sldId id="271" r:id="rId11"/>
    <p:sldId id="280" r:id="rId12"/>
    <p:sldId id="274" r:id="rId13"/>
    <p:sldId id="262" r:id="rId14"/>
    <p:sldId id="263" r:id="rId15"/>
    <p:sldId id="275" r:id="rId16"/>
    <p:sldId id="283" r:id="rId17"/>
    <p:sldId id="284" r:id="rId18"/>
    <p:sldId id="267" r:id="rId19"/>
    <p:sldId id="266" r:id="rId20"/>
    <p:sldId id="288" r:id="rId21"/>
    <p:sldId id="268" r:id="rId22"/>
    <p:sldId id="270" r:id="rId23"/>
    <p:sldId id="269" r:id="rId24"/>
    <p:sldId id="285" r:id="rId25"/>
    <p:sldId id="289" r:id="rId26"/>
    <p:sldId id="286" r:id="rId27"/>
    <p:sldId id="287" r:id="rId28"/>
  </p:sldIdLst>
  <p:sldSz cx="9144000" cy="5143500" type="screen16x9"/>
  <p:notesSz cx="6858000" cy="9144000"/>
  <p:custDataLst>
    <p:tags r:id="rId3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ie Part" id="{1D916ACB-47E1-4DAE-B318-B42779E45BDC}">
          <p14:sldIdLst>
            <p14:sldId id="293"/>
            <p14:sldId id="294"/>
            <p14:sldId id="257"/>
            <p14:sldId id="258"/>
            <p14:sldId id="278"/>
            <p14:sldId id="279"/>
            <p14:sldId id="271"/>
            <p14:sldId id="280"/>
            <p14:sldId id="274"/>
          </p14:sldIdLst>
        </p14:section>
        <p14:section name="Elia Part" id="{8A103C12-79CE-46DF-AEEC-D228DF3612FC}">
          <p14:sldIdLst>
            <p14:sldId id="262"/>
            <p14:sldId id="263"/>
            <p14:sldId id="275"/>
            <p14:sldId id="283"/>
            <p14:sldId id="284"/>
            <p14:sldId id="267"/>
          </p14:sldIdLst>
        </p14:section>
        <p14:section name="Marie Part" id="{713C50CC-D55D-423C-A61C-E64AEF043C00}">
          <p14:sldIdLst>
            <p14:sldId id="266"/>
            <p14:sldId id="288"/>
            <p14:sldId id="268"/>
            <p14:sldId id="270"/>
            <p14:sldId id="269"/>
            <p14:sldId id="285"/>
            <p14:sldId id="289"/>
            <p14:sldId id="286"/>
            <p14:sldId id="287"/>
          </p14:sldIdLst>
        </p14:section>
      </p14:sectionLst>
    </p:ext>
    <p:ext uri="{EFAFB233-063F-42B5-8137-9DF3F51BA10A}">
      <p15:sldGuideLst xmlns:p15="http://schemas.microsoft.com/office/powerpoint/2012/main">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4B7"/>
    <a:srgbClr val="0096D3"/>
    <a:srgbClr val="FFFFFF"/>
    <a:srgbClr val="006D9B"/>
    <a:srgbClr val="FF0066"/>
    <a:srgbClr val="41B4CE"/>
    <a:srgbClr val="73BAD1"/>
    <a:srgbClr val="65B4C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63087-E92B-3E44-BDB6-AD73A0AE9D9C}" v="1888" vWet="1892" dt="2024-01-18T09:31:53.975"/>
    <p1510:client id="{2D3D1CD2-5BCB-4803-ADE4-B6A3271AC9E5}" v="5264" dt="2024-01-27T14:23:00.788"/>
  </p1510:revLst>
</p1510:revInfo>
</file>

<file path=ppt/tableStyles.xml><?xml version="1.0" encoding="utf-8"?>
<a:tblStyleLst xmlns:a="http://schemas.openxmlformats.org/drawingml/2006/main" def="{5C22544A-7EE6-4342-B048-85BDC9FD1C3A}">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94444" autoAdjust="0"/>
  </p:normalViewPr>
  <p:slideViewPr>
    <p:cSldViewPr snapToGrid="0" showGuides="1">
      <p:cViewPr varScale="1">
        <p:scale>
          <a:sx n="146" d="100"/>
          <a:sy n="146" d="100"/>
        </p:scale>
        <p:origin x="192" y="108"/>
      </p:cViewPr>
      <p:guideLst>
        <p:guide pos="2880"/>
        <p:guide orient="horz" pos="162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6" d="100"/>
          <a:sy n="66" d="100"/>
        </p:scale>
        <p:origin x="32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sz="1000" dirty="0">
              <a:latin typeface="Verdana" pitchFamily="34" charset="0"/>
              <a:ea typeface="Verdana" pitchFamily="34" charset="0"/>
              <a:cs typeface="Verdana"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8817FD-8155-4502-AF78-DBC2EA4B168F}" type="datetimeFigureOut">
              <a:rPr lang="de-AT" sz="1000" smtClean="0">
                <a:latin typeface="Verdana" pitchFamily="34" charset="0"/>
                <a:ea typeface="Verdana" pitchFamily="34" charset="0"/>
                <a:cs typeface="Verdana" pitchFamily="34" charset="0"/>
              </a:rPr>
              <a:t>27.01.2024</a:t>
            </a:fld>
            <a:endParaRPr lang="de-AT" sz="1000" dirty="0">
              <a:latin typeface="Verdana" pitchFamily="34" charset="0"/>
              <a:ea typeface="Verdana" pitchFamily="34" charset="0"/>
              <a:cs typeface="Verdana"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sz="1000" dirty="0">
              <a:latin typeface="Verdana" pitchFamily="34" charset="0"/>
              <a:ea typeface="Verdana" pitchFamily="34" charset="0"/>
              <a:cs typeface="Verdana"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7F6F62-1C91-45E7-BAED-FBFBF67C82BC}" type="slidenum">
              <a:rPr lang="de-AT" sz="1000" smtClean="0">
                <a:latin typeface="Verdana" pitchFamily="34" charset="0"/>
                <a:ea typeface="Verdana" pitchFamily="34" charset="0"/>
                <a:cs typeface="Verdana" pitchFamily="34" charset="0"/>
              </a:rPr>
              <a:t>‹#›</a:t>
            </a:fld>
            <a:endParaRPr lang="de-AT"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54345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Verdana" pitchFamily="34" charset="0"/>
                <a:ea typeface="Verdana" pitchFamily="34" charset="0"/>
                <a:cs typeface="Verdana" pitchFamily="34" charset="0"/>
              </a:defRPr>
            </a:lvl1pPr>
          </a:lstStyle>
          <a:p>
            <a:endParaRPr lang="de-AT"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Verdana" pitchFamily="34" charset="0"/>
                <a:ea typeface="Verdana" pitchFamily="34" charset="0"/>
                <a:cs typeface="Verdana" pitchFamily="34" charset="0"/>
              </a:defRPr>
            </a:lvl1pPr>
          </a:lstStyle>
          <a:p>
            <a:fld id="{C0A972FC-F5E0-4F80-B169-F0B5EFC71333}" type="datetimeFigureOut">
              <a:rPr lang="de-AT" smtClean="0"/>
              <a:pPr/>
              <a:t>27.01.2024</a:t>
            </a:fld>
            <a:endParaRPr lang="de-AT"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dirty="0"/>
              <a:t>Textmasterformat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Verdana" pitchFamily="34" charset="0"/>
                <a:ea typeface="Verdana" pitchFamily="34" charset="0"/>
                <a:cs typeface="Verdana" pitchFamily="34" charset="0"/>
              </a:defRPr>
            </a:lvl1pPr>
          </a:lstStyle>
          <a:p>
            <a:endParaRPr lang="de-AT"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Verdana" pitchFamily="34" charset="0"/>
                <a:ea typeface="Verdana" pitchFamily="34" charset="0"/>
                <a:cs typeface="Verdana" pitchFamily="34" charset="0"/>
              </a:defRPr>
            </a:lvl1pPr>
          </a:lstStyle>
          <a:p>
            <a:fld id="{219CC2FD-B32F-4992-A15B-F95E2E35C81B}" type="slidenum">
              <a:rPr lang="de-AT" smtClean="0"/>
              <a:pPr/>
              <a:t>‹#›</a:t>
            </a:fld>
            <a:endParaRPr lang="de-AT" dirty="0"/>
          </a:p>
        </p:txBody>
      </p:sp>
    </p:spTree>
    <p:extLst>
      <p:ext uri="{BB962C8B-B14F-4D97-AF65-F5344CB8AC3E}">
        <p14:creationId xmlns:p14="http://schemas.microsoft.com/office/powerpoint/2010/main" val="91513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Verdana" pitchFamily="34" charset="0"/>
        <a:cs typeface="Verdana" pitchFamily="34" charset="0"/>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C2FD-B32F-4992-A15B-F95E2E35C81B}" type="slidenum">
              <a:rPr lang="de-AT" smtClean="0"/>
              <a:pPr/>
              <a:t>7</a:t>
            </a:fld>
            <a:endParaRPr lang="de-AT" dirty="0"/>
          </a:p>
        </p:txBody>
      </p:sp>
    </p:spTree>
    <p:extLst>
      <p:ext uri="{BB962C8B-B14F-4D97-AF65-F5344CB8AC3E}">
        <p14:creationId xmlns:p14="http://schemas.microsoft.com/office/powerpoint/2010/main" val="27897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219CC2FD-B32F-4992-A15B-F95E2E35C81B}" type="slidenum">
              <a:rPr lang="de-AT" smtClean="0"/>
              <a:pPr/>
              <a:t>8</a:t>
            </a:fld>
            <a:endParaRPr lang="de-AT" dirty="0"/>
          </a:p>
        </p:txBody>
      </p:sp>
    </p:spTree>
    <p:extLst>
      <p:ext uri="{BB962C8B-B14F-4D97-AF65-F5344CB8AC3E}">
        <p14:creationId xmlns:p14="http://schemas.microsoft.com/office/powerpoint/2010/main" val="198655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219CC2FD-B32F-4992-A15B-F95E2E35C81B}" type="slidenum">
              <a:rPr lang="de-AT" smtClean="0"/>
              <a:pPr/>
              <a:t>15</a:t>
            </a:fld>
            <a:endParaRPr lang="de-AT" dirty="0"/>
          </a:p>
        </p:txBody>
      </p:sp>
    </p:spTree>
    <p:extLst>
      <p:ext uri="{BB962C8B-B14F-4D97-AF65-F5344CB8AC3E}">
        <p14:creationId xmlns:p14="http://schemas.microsoft.com/office/powerpoint/2010/main" val="4011172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8" name="Gruppieren 17"/>
          <p:cNvGrpSpPr/>
          <p:nvPr userDrawn="1"/>
        </p:nvGrpSpPr>
        <p:grpSpPr bwMode="blackWhite">
          <a:xfrm>
            <a:off x="287338" y="546298"/>
            <a:ext cx="8552850" cy="1835031"/>
            <a:chOff x="287338" y="603319"/>
            <a:chExt cx="8552850" cy="2037600"/>
          </a:xfrm>
        </p:grpSpPr>
        <p:sp>
          <p:nvSpPr>
            <p:cNvPr id="19" name="Rechteck 18"/>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20" name="Rechteck 19"/>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2" name="Titel 1"/>
          <p:cNvSpPr>
            <a:spLocks noGrp="1"/>
          </p:cNvSpPr>
          <p:nvPr userDrawn="1">
            <p:ph type="ctrTitle" hasCustomPrompt="1"/>
          </p:nvPr>
        </p:nvSpPr>
        <p:spPr bwMode="black">
          <a:xfrm>
            <a:off x="605406" y="1171229"/>
            <a:ext cx="5436000" cy="923400"/>
          </a:xfrm>
          <a:prstGeom prst="rect">
            <a:avLst/>
          </a:prstGeom>
        </p:spPr>
        <p:txBody>
          <a:bodyPr tIns="0" anchor="ctr"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Maximal zweizeiligen </a:t>
            </a:r>
            <a:br>
              <a:rPr lang="de-AT" dirty="0"/>
            </a:br>
            <a:r>
              <a:rPr lang="de-AT" dirty="0"/>
              <a:t>Titel eingeben</a:t>
            </a:r>
          </a:p>
        </p:txBody>
      </p:sp>
      <p:sp>
        <p:nvSpPr>
          <p:cNvPr id="3" name="Untertitel 2"/>
          <p:cNvSpPr>
            <a:spLocks noGrp="1"/>
          </p:cNvSpPr>
          <p:nvPr userDrawn="1">
            <p:ph type="subTitle" idx="1" hasCustomPrompt="1"/>
          </p:nvPr>
        </p:nvSpPr>
        <p:spPr bwMode="black">
          <a:xfrm>
            <a:off x="605406" y="893772"/>
            <a:ext cx="5436000" cy="316380"/>
          </a:xfrm>
        </p:spPr>
        <p:txBody>
          <a:bodyPr tIns="0" bIns="0">
            <a:noAutofit/>
          </a:bodyPr>
          <a:lstStyle>
            <a:lvl1pPr marL="0" indent="0" algn="l">
              <a:lnSpc>
                <a:spcPct val="100000"/>
              </a:lnSpc>
              <a:buNone/>
              <a:defRPr sz="1800" b="1" i="0" baseline="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sp>
        <p:nvSpPr>
          <p:cNvPr id="10" name="Textplatzhalter 9"/>
          <p:cNvSpPr>
            <a:spLocks noGrp="1"/>
          </p:cNvSpPr>
          <p:nvPr>
            <p:ph type="body" sz="quarter" idx="11"/>
          </p:nvPr>
        </p:nvSpPr>
        <p:spPr bwMode="white">
          <a:xfrm>
            <a:off x="287338" y="261643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baseline="0" dirty="0" smtClean="0"/>
            </a:lvl1pPr>
          </a:lstStyle>
          <a:p>
            <a:pPr marL="0" lvl="0" defTabSz="914400"/>
            <a:r>
              <a:rPr lang="de-DE"/>
              <a:t>Formatvorlagen des Textmasters bearbeiten</a:t>
            </a:r>
          </a:p>
        </p:txBody>
      </p:sp>
      <p:pic>
        <p:nvPicPr>
          <p:cNvPr id="28" name="Grafik 27">
            <a:extLst>
              <a:ext uri="{FF2B5EF4-FFF2-40B4-BE49-F238E27FC236}">
                <a16:creationId xmlns:a16="http://schemas.microsoft.com/office/drawing/2014/main" id="{E29D52CF-088B-4276-BFE1-945C4B5425D6}"/>
              </a:ext>
            </a:extLst>
          </p:cNvPr>
          <p:cNvPicPr>
            <a:picLocks noChangeAspect="1"/>
          </p:cNvPicPr>
          <p:nvPr userDrawn="1"/>
        </p:nvPicPr>
        <p:blipFill>
          <a:blip r:embed="rId3"/>
          <a:stretch>
            <a:fillRect/>
          </a:stretch>
        </p:blipFill>
        <p:spPr>
          <a:xfrm>
            <a:off x="6555561" y="903985"/>
            <a:ext cx="1875600" cy="989547"/>
          </a:xfrm>
          <a:prstGeom prst="rect">
            <a:avLst/>
          </a:prstGeom>
        </p:spPr>
      </p:pic>
      <p:pic>
        <p:nvPicPr>
          <p:cNvPr id="14" name="Grafik 13">
            <a:extLst>
              <a:ext uri="{FF2B5EF4-FFF2-40B4-BE49-F238E27FC236}">
                <a16:creationId xmlns:a16="http://schemas.microsoft.com/office/drawing/2014/main" id="{65A0A08A-522B-4F56-BC91-E041BF36228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1294" y="4568397"/>
            <a:ext cx="1894681" cy="327742"/>
          </a:xfrm>
          <a:prstGeom prst="rect">
            <a:avLst/>
          </a:prstGeom>
        </p:spPr>
      </p:pic>
    </p:spTree>
    <p:extLst>
      <p:ext uri="{BB962C8B-B14F-4D97-AF65-F5344CB8AC3E}">
        <p14:creationId xmlns:p14="http://schemas.microsoft.com/office/powerpoint/2010/main" val="10966897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Kapitelfolie">
    <p:bg>
      <p:bgPr>
        <a:solidFill>
          <a:schemeClr val="bg1"/>
        </a:solidFill>
        <a:effectLst/>
      </p:bgPr>
    </p:bg>
    <p:spTree>
      <p:nvGrpSpPr>
        <p:cNvPr id="1" name=""/>
        <p:cNvGrpSpPr/>
        <p:nvPr/>
      </p:nvGrpSpPr>
      <p:grpSpPr>
        <a:xfrm>
          <a:off x="0" y="0"/>
          <a:ext cx="0" cy="0"/>
          <a:chOff x="0" y="0"/>
          <a:chExt cx="0" cy="0"/>
        </a:xfrm>
      </p:grpSpPr>
      <p:grpSp>
        <p:nvGrpSpPr>
          <p:cNvPr id="6" name="Gruppieren 5"/>
          <p:cNvGrpSpPr/>
          <p:nvPr userDrawn="1"/>
        </p:nvGrpSpPr>
        <p:grpSpPr>
          <a:xfrm>
            <a:off x="287338" y="547943"/>
            <a:ext cx="8552850" cy="1835052"/>
            <a:chOff x="287338" y="547943"/>
            <a:chExt cx="8552850" cy="1835052"/>
          </a:xfrm>
        </p:grpSpPr>
        <p:sp>
          <p:nvSpPr>
            <p:cNvPr id="18" name="Rechteck 17"/>
            <p:cNvSpPr/>
            <p:nvPr userDrawn="1"/>
          </p:nvSpPr>
          <p:spPr bwMode="blackWhite">
            <a:xfrm>
              <a:off x="287338" y="547943"/>
              <a:ext cx="8552850" cy="183384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sp>
          <p:nvSpPr>
            <p:cNvPr id="19" name="Rechteck 18"/>
            <p:cNvSpPr/>
            <p:nvPr userDrawn="1"/>
          </p:nvSpPr>
          <p:spPr bwMode="blackWhite">
            <a:xfrm>
              <a:off x="287338" y="549155"/>
              <a:ext cx="5904662" cy="1833840"/>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sz="1800" dirty="0"/>
            </a:p>
          </p:txBody>
        </p:sp>
      </p:grpSp>
      <p:sp>
        <p:nvSpPr>
          <p:cNvPr id="14" name="Textplatzhalter 9"/>
          <p:cNvSpPr>
            <a:spLocks noGrp="1"/>
          </p:cNvSpPr>
          <p:nvPr>
            <p:ph type="body" sz="quarter" idx="11"/>
          </p:nvPr>
        </p:nvSpPr>
        <p:spPr bwMode="white">
          <a:xfrm>
            <a:off x="287338" y="261720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sp>
        <p:nvSpPr>
          <p:cNvPr id="13" name="Titel 1"/>
          <p:cNvSpPr>
            <a:spLocks noGrp="1"/>
          </p:cNvSpPr>
          <p:nvPr>
            <p:ph type="ctrTitle" hasCustomPrompt="1"/>
          </p:nvPr>
        </p:nvSpPr>
        <p:spPr bwMode="black">
          <a:xfrm>
            <a:off x="605406" y="1171229"/>
            <a:ext cx="5436000" cy="923400"/>
          </a:xfrm>
          <a:prstGeom prst="rect">
            <a:avLst/>
          </a:prstGeom>
        </p:spPr>
        <p:txBody>
          <a:bodyPr tIns="0" anchor="ctr" anchorCtr="0">
            <a:noAutofit/>
          </a:bodyPr>
          <a:lstStyle>
            <a:lvl1pPr algn="l">
              <a:lnSpc>
                <a:spcPct val="100000"/>
              </a:lnSpc>
              <a:defRPr sz="2800" b="1" i="0" baseline="0">
                <a:solidFill>
                  <a:schemeClr val="bg1"/>
                </a:solidFill>
                <a:latin typeface="Georgia" charset="0"/>
                <a:ea typeface="Georgia" charset="0"/>
                <a:cs typeface="Georgia" charset="0"/>
              </a:defRPr>
            </a:lvl1pPr>
          </a:lstStyle>
          <a:p>
            <a:r>
              <a:rPr lang="de-AT" dirty="0"/>
              <a:t>Maximal zweizeiligen </a:t>
            </a:r>
            <a:br>
              <a:rPr lang="de-AT" dirty="0"/>
            </a:br>
            <a:r>
              <a:rPr lang="de-AT" dirty="0"/>
              <a:t>Titel eingeben</a:t>
            </a:r>
          </a:p>
        </p:txBody>
      </p:sp>
      <p:sp>
        <p:nvSpPr>
          <p:cNvPr id="3" name="Fußzeilenplatzhalter 2"/>
          <p:cNvSpPr>
            <a:spLocks noGrp="1"/>
          </p:cNvSpPr>
          <p:nvPr>
            <p:ph type="ftr" sz="quarter" idx="13"/>
          </p:nvPr>
        </p:nvSpPr>
        <p:spPr/>
        <p:txBody>
          <a:bodyPr/>
          <a:lstStyle/>
          <a:p>
            <a:r>
              <a:rPr lang="de-AT"/>
              <a:t>PI Internationale Makroökonomik</a:t>
            </a:r>
            <a:endParaRPr lang="de-AT" dirty="0"/>
          </a:p>
        </p:txBody>
      </p:sp>
      <p:sp>
        <p:nvSpPr>
          <p:cNvPr id="5" name="Foliennummernplatzhalter 4"/>
          <p:cNvSpPr>
            <a:spLocks noGrp="1"/>
          </p:cNvSpPr>
          <p:nvPr>
            <p:ph type="sldNum" sz="quarter" idx="14"/>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pic>
        <p:nvPicPr>
          <p:cNvPr id="20" name="Grafik 19">
            <a:extLst>
              <a:ext uri="{FF2B5EF4-FFF2-40B4-BE49-F238E27FC236}">
                <a16:creationId xmlns:a16="http://schemas.microsoft.com/office/drawing/2014/main" id="{89C530C2-3AE1-4F04-B129-EEB82BDFC1CA}"/>
              </a:ext>
            </a:extLst>
          </p:cNvPr>
          <p:cNvPicPr>
            <a:picLocks noChangeAspect="1"/>
          </p:cNvPicPr>
          <p:nvPr userDrawn="1"/>
        </p:nvPicPr>
        <p:blipFill>
          <a:blip r:embed="rId2"/>
          <a:stretch>
            <a:fillRect/>
          </a:stretch>
        </p:blipFill>
        <p:spPr>
          <a:xfrm>
            <a:off x="6555561" y="903985"/>
            <a:ext cx="1875600" cy="989547"/>
          </a:xfrm>
          <a:prstGeom prst="rect">
            <a:avLst/>
          </a:prstGeom>
        </p:spPr>
      </p:pic>
      <p:pic>
        <p:nvPicPr>
          <p:cNvPr id="12" name="Grafik 11">
            <a:extLst>
              <a:ext uri="{FF2B5EF4-FFF2-40B4-BE49-F238E27FC236}">
                <a16:creationId xmlns:a16="http://schemas.microsoft.com/office/drawing/2014/main" id="{27F9ACD3-5965-44E5-B3DA-7938A1D882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7613" y="4800648"/>
            <a:ext cx="1318058" cy="228552"/>
          </a:xfrm>
          <a:prstGeom prst="rect">
            <a:avLst/>
          </a:prstGeom>
        </p:spPr>
      </p:pic>
    </p:spTree>
    <p:extLst>
      <p:ext uri="{BB962C8B-B14F-4D97-AF65-F5344CB8AC3E}">
        <p14:creationId xmlns:p14="http://schemas.microsoft.com/office/powerpoint/2010/main" val="319774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kurz">
    <p:spTree>
      <p:nvGrpSpPr>
        <p:cNvPr id="1" name=""/>
        <p:cNvGrpSpPr/>
        <p:nvPr/>
      </p:nvGrpSpPr>
      <p:grpSpPr>
        <a:xfrm>
          <a:off x="0" y="0"/>
          <a:ext cx="0" cy="0"/>
          <a:chOff x="0" y="0"/>
          <a:chExt cx="0" cy="0"/>
        </a:xfrm>
      </p:grpSpPr>
      <p:grpSp>
        <p:nvGrpSpPr>
          <p:cNvPr id="8" name="Gruppieren 7"/>
          <p:cNvGrpSpPr/>
          <p:nvPr userDrawn="1"/>
        </p:nvGrpSpPr>
        <p:grpSpPr>
          <a:xfrm>
            <a:off x="287338" y="547943"/>
            <a:ext cx="8552850" cy="1553555"/>
            <a:chOff x="287338" y="547943"/>
            <a:chExt cx="8552850" cy="1835052"/>
          </a:xfrm>
        </p:grpSpPr>
        <p:sp>
          <p:nvSpPr>
            <p:cNvPr id="16" name="Rechteck 15"/>
            <p:cNvSpPr/>
            <p:nvPr userDrawn="1"/>
          </p:nvSpPr>
          <p:spPr bwMode="blackWhite">
            <a:xfrm>
              <a:off x="287338" y="547943"/>
              <a:ext cx="8552850" cy="183384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sp>
          <p:nvSpPr>
            <p:cNvPr id="18" name="Rechteck 17"/>
            <p:cNvSpPr/>
            <p:nvPr userDrawn="1"/>
          </p:nvSpPr>
          <p:spPr bwMode="blackWhite">
            <a:xfrm>
              <a:off x="287338" y="549155"/>
              <a:ext cx="5904662" cy="1833840"/>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sz="1800" dirty="0"/>
            </a:p>
          </p:txBody>
        </p:sp>
      </p:grpSp>
      <p:sp>
        <p:nvSpPr>
          <p:cNvPr id="2" name="Titel 1"/>
          <p:cNvSpPr>
            <a:spLocks noGrp="1"/>
          </p:cNvSpPr>
          <p:nvPr>
            <p:ph type="ctrTitle" hasCustomPrompt="1"/>
          </p:nvPr>
        </p:nvSpPr>
        <p:spPr bwMode="black">
          <a:xfrm>
            <a:off x="605407" y="1172334"/>
            <a:ext cx="5436000" cy="465043"/>
          </a:xfrm>
          <a:prstGeom prst="rect">
            <a:avLst/>
          </a:prstGeom>
        </p:spPr>
        <p:txBody>
          <a:bodyPr tIns="0" anchor="b" anchorCtr="0">
            <a:noAutofit/>
          </a:bodyPr>
          <a:lstStyle>
            <a:lvl1pPr algn="l">
              <a:lnSpc>
                <a:spcPct val="100000"/>
              </a:lnSpc>
              <a:defRPr sz="2800" b="1" i="0" baseline="0">
                <a:solidFill>
                  <a:schemeClr val="bg1"/>
                </a:solidFill>
                <a:latin typeface="Georgia" charset="0"/>
                <a:ea typeface="Georgia" charset="0"/>
                <a:cs typeface="Georgia" charset="0"/>
              </a:defRPr>
            </a:lvl1pPr>
          </a:lstStyle>
          <a:p>
            <a:r>
              <a:rPr lang="de-AT" dirty="0"/>
              <a:t>Einzeiligen Titel eingeben</a:t>
            </a:r>
          </a:p>
        </p:txBody>
      </p:sp>
      <p:sp>
        <p:nvSpPr>
          <p:cNvPr id="14" name="Textplatzhalter 9"/>
          <p:cNvSpPr>
            <a:spLocks noGrp="1"/>
          </p:cNvSpPr>
          <p:nvPr>
            <p:ph type="body" sz="quarter" idx="11"/>
          </p:nvPr>
        </p:nvSpPr>
        <p:spPr bwMode="white">
          <a:xfrm>
            <a:off x="287338" y="2378617"/>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sp>
        <p:nvSpPr>
          <p:cNvPr id="6" name="Fußzeilenplatzhalter 5"/>
          <p:cNvSpPr>
            <a:spLocks noGrp="1"/>
          </p:cNvSpPr>
          <p:nvPr>
            <p:ph type="ftr" sz="quarter" idx="13"/>
          </p:nvPr>
        </p:nvSpPr>
        <p:spPr/>
        <p:txBody>
          <a:bodyPr/>
          <a:lstStyle/>
          <a:p>
            <a:r>
              <a:rPr lang="de-AT"/>
              <a:t>PI Internationale Makroökonomik</a:t>
            </a:r>
            <a:endParaRPr lang="de-AT" dirty="0"/>
          </a:p>
        </p:txBody>
      </p:sp>
      <p:sp>
        <p:nvSpPr>
          <p:cNvPr id="7" name="Foliennummernplatzhalter 6"/>
          <p:cNvSpPr>
            <a:spLocks noGrp="1"/>
          </p:cNvSpPr>
          <p:nvPr>
            <p:ph type="sldNum" sz="quarter" idx="14"/>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pic>
        <p:nvPicPr>
          <p:cNvPr id="17" name="Grafik 16">
            <a:extLst>
              <a:ext uri="{FF2B5EF4-FFF2-40B4-BE49-F238E27FC236}">
                <a16:creationId xmlns:a16="http://schemas.microsoft.com/office/drawing/2014/main" id="{DDE7151A-95A6-4A98-9F1F-D48DE0F388BF}"/>
              </a:ext>
            </a:extLst>
          </p:cNvPr>
          <p:cNvPicPr>
            <a:picLocks noChangeAspect="1"/>
          </p:cNvPicPr>
          <p:nvPr userDrawn="1"/>
        </p:nvPicPr>
        <p:blipFill>
          <a:blip r:embed="rId2"/>
          <a:stretch>
            <a:fillRect/>
          </a:stretch>
        </p:blipFill>
        <p:spPr>
          <a:xfrm>
            <a:off x="6555561" y="903985"/>
            <a:ext cx="1875600" cy="989547"/>
          </a:xfrm>
          <a:prstGeom prst="rect">
            <a:avLst/>
          </a:prstGeom>
        </p:spPr>
      </p:pic>
      <p:pic>
        <p:nvPicPr>
          <p:cNvPr id="12" name="Grafik 11">
            <a:extLst>
              <a:ext uri="{FF2B5EF4-FFF2-40B4-BE49-F238E27FC236}">
                <a16:creationId xmlns:a16="http://schemas.microsoft.com/office/drawing/2014/main" id="{C64B873B-2F3B-4CEA-80EF-DC59B9CF2C5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7613" y="4800648"/>
            <a:ext cx="1318058" cy="228552"/>
          </a:xfrm>
          <a:prstGeom prst="rect">
            <a:avLst/>
          </a:prstGeom>
        </p:spPr>
      </p:pic>
    </p:spTree>
    <p:extLst>
      <p:ext uri="{BB962C8B-B14F-4D97-AF65-F5344CB8AC3E}">
        <p14:creationId xmlns:p14="http://schemas.microsoft.com/office/powerpoint/2010/main" val="382704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r Titel">
    <p:spTree>
      <p:nvGrpSpPr>
        <p:cNvPr id="1" name=""/>
        <p:cNvGrpSpPr/>
        <p:nvPr/>
      </p:nvGrpSpPr>
      <p:grpSpPr>
        <a:xfrm>
          <a:off x="0" y="0"/>
          <a:ext cx="0" cy="0"/>
          <a:chOff x="0" y="0"/>
          <a:chExt cx="0" cy="0"/>
        </a:xfrm>
      </p:grpSpPr>
      <p:sp>
        <p:nvSpPr>
          <p:cNvPr id="7" name="Inhaltsplatzhalter 6"/>
          <p:cNvSpPr>
            <a:spLocks noGrp="1"/>
          </p:cNvSpPr>
          <p:nvPr>
            <p:ph sz="quarter" idx="10" hasCustomPrompt="1"/>
          </p:nvPr>
        </p:nvSpPr>
        <p:spPr>
          <a:xfrm>
            <a:off x="468317" y="1210152"/>
            <a:ext cx="8210547" cy="3933348"/>
          </a:xfrm>
        </p:spPr>
        <p:txBody>
          <a:bodyPr/>
          <a:lstStyle>
            <a:lvl1pPr>
              <a:buNone/>
              <a:defRPr/>
            </a:lvl1pPr>
          </a:lstStyle>
          <a:p>
            <a:pPr lvl="0"/>
            <a:r>
              <a:rPr lang="de-AT" dirty="0"/>
              <a:t>Platzhalter für Objekte</a:t>
            </a:r>
          </a:p>
        </p:txBody>
      </p:sp>
      <p:sp>
        <p:nvSpPr>
          <p:cNvPr id="8" name="Rechteck 7"/>
          <p:cNvSpPr/>
          <p:nvPr userDrawn="1"/>
        </p:nvSpPr>
        <p:spPr bwMode="gray">
          <a:xfrm>
            <a:off x="0" y="939170"/>
            <a:ext cx="9144000" cy="22680"/>
          </a:xfrm>
          <a:prstGeom prst="rect">
            <a:avLst/>
          </a:prstGeom>
          <a:solidFill>
            <a:srgbClr val="0C9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pic>
        <p:nvPicPr>
          <p:cNvPr id="9" name="Grafik 8">
            <a:extLst>
              <a:ext uri="{FF2B5EF4-FFF2-40B4-BE49-F238E27FC236}">
                <a16:creationId xmlns:a16="http://schemas.microsoft.com/office/drawing/2014/main" id="{9DFB5F21-C544-4D20-A320-7FDDB22477FD}"/>
              </a:ext>
            </a:extLst>
          </p:cNvPr>
          <p:cNvPicPr>
            <a:picLocks noChangeAspect="1"/>
          </p:cNvPicPr>
          <p:nvPr userDrawn="1"/>
        </p:nvPicPr>
        <p:blipFill>
          <a:blip r:embed="rId2"/>
          <a:stretch>
            <a:fillRect/>
          </a:stretch>
        </p:blipFill>
        <p:spPr>
          <a:xfrm>
            <a:off x="7711621" y="269243"/>
            <a:ext cx="1170000" cy="617280"/>
          </a:xfrm>
          <a:prstGeom prst="rect">
            <a:avLst/>
          </a:prstGeom>
        </p:spPr>
      </p:pic>
      <p:sp>
        <p:nvSpPr>
          <p:cNvPr id="3" name="Titel 2">
            <a:extLst>
              <a:ext uri="{FF2B5EF4-FFF2-40B4-BE49-F238E27FC236}">
                <a16:creationId xmlns:a16="http://schemas.microsoft.com/office/drawing/2014/main" id="{23691DBA-7286-4143-96D2-8768C66053C8}"/>
              </a:ext>
            </a:extLst>
          </p:cNvPr>
          <p:cNvSpPr>
            <a:spLocks noGrp="1"/>
          </p:cNvSpPr>
          <p:nvPr>
            <p:ph type="title"/>
          </p:nvPr>
        </p:nvSpPr>
        <p:spPr/>
        <p:txBody>
          <a:bodyPr/>
          <a:lstStyle/>
          <a:p>
            <a:r>
              <a:rPr lang="de-DE"/>
              <a:t>Titelmasterformat durch Klicken bearbeiten</a:t>
            </a:r>
            <a:endParaRPr lang="en-GB"/>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62405" y="1210152"/>
            <a:ext cx="3960000" cy="3473291"/>
          </a:xfrm>
        </p:spPr>
        <p:txBody>
          <a:bodyPr>
            <a:noAutofit/>
          </a:bodyPr>
          <a:lstStyle>
            <a:lvl1pPr>
              <a:defRPr sz="1600"/>
            </a:lvl1pPr>
            <a:lvl2pPr marL="357188" indent="-176213">
              <a:buClr>
                <a:schemeClr val="accent1"/>
              </a:buClr>
              <a:buFont typeface="Wingdings" charset="2"/>
              <a:buChar char="§"/>
              <a:defRPr sz="1400"/>
            </a:lvl2pPr>
            <a:lvl3pPr>
              <a:defRPr sz="1200"/>
            </a:lvl3pPr>
            <a:lvl4pPr>
              <a:buClr>
                <a:schemeClr val="accent1"/>
              </a:buClr>
              <a:defRPr sz="1200"/>
            </a:lvl4pPr>
            <a:lvl5pPr>
              <a:defRPr sz="12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a:p>
            <a:pPr lvl="3"/>
            <a:r>
              <a:rPr lang="de-AT" dirty="0"/>
              <a:t>Vierte Ebene</a:t>
            </a:r>
          </a:p>
        </p:txBody>
      </p:sp>
      <p:sp>
        <p:nvSpPr>
          <p:cNvPr id="4" name="Inhaltsplatzhalter 3"/>
          <p:cNvSpPr>
            <a:spLocks noGrp="1"/>
          </p:cNvSpPr>
          <p:nvPr>
            <p:ph sz="half" idx="2" hasCustomPrompt="1"/>
          </p:nvPr>
        </p:nvSpPr>
        <p:spPr>
          <a:xfrm>
            <a:off x="4715688" y="1210152"/>
            <a:ext cx="3960000" cy="3473291"/>
          </a:xfrm>
        </p:spPr>
        <p:txBody>
          <a:bodyPr>
            <a:noAutofit/>
          </a:bodyPr>
          <a:lstStyle>
            <a:lvl1pPr>
              <a:buClr>
                <a:schemeClr val="accent1"/>
              </a:buClr>
              <a:defRPr sz="1600"/>
            </a:lvl1pPr>
            <a:lvl2pPr marL="357188" indent="-176213">
              <a:buClr>
                <a:schemeClr val="accent1"/>
              </a:buClr>
              <a:buFont typeface="Wingdings" charset="2"/>
              <a:buChar char="§"/>
              <a:defRPr sz="1400"/>
            </a:lvl2pPr>
            <a:lvl3pPr>
              <a:defRPr sz="1200"/>
            </a:lvl3pPr>
            <a:lvl4pPr>
              <a:buClr>
                <a:schemeClr val="accent1"/>
              </a:buClr>
              <a:defRPr sz="1200"/>
            </a:lvl4pPr>
            <a:lvl5pPr>
              <a:buClr>
                <a:schemeClr val="accent1"/>
              </a:buClr>
              <a:defRPr sz="12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a:p>
            <a:pPr lvl="3"/>
            <a:r>
              <a:rPr lang="de-AT" dirty="0"/>
              <a:t>Vierte Ebene</a:t>
            </a:r>
          </a:p>
        </p:txBody>
      </p:sp>
      <p:sp>
        <p:nvSpPr>
          <p:cNvPr id="9" name="Fußzeilenplatzhalter 8"/>
          <p:cNvSpPr>
            <a:spLocks noGrp="1"/>
          </p:cNvSpPr>
          <p:nvPr>
            <p:ph type="ftr" sz="quarter" idx="11"/>
          </p:nvPr>
        </p:nvSpPr>
        <p:spPr/>
        <p:txBody>
          <a:bodyPr/>
          <a:lstStyle/>
          <a:p>
            <a:r>
              <a:rPr lang="de-AT"/>
              <a:t>PI Internationale Makroökonomik</a:t>
            </a:r>
            <a:endParaRPr lang="de-AT" dirty="0"/>
          </a:p>
        </p:txBody>
      </p:sp>
      <p:sp>
        <p:nvSpPr>
          <p:cNvPr id="10" name="Foliennummernplatzhalter 9"/>
          <p:cNvSpPr>
            <a:spLocks noGrp="1"/>
          </p:cNvSpPr>
          <p:nvPr>
            <p:ph type="sldNum" sz="quarter" idx="12"/>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sp>
        <p:nvSpPr>
          <p:cNvPr id="6" name="Titel 5">
            <a:extLst>
              <a:ext uri="{FF2B5EF4-FFF2-40B4-BE49-F238E27FC236}">
                <a16:creationId xmlns:a16="http://schemas.microsoft.com/office/drawing/2014/main" id="{C192C5EA-5045-48FA-ABBC-1ADFCC6A8CFB}"/>
              </a:ext>
            </a:extLst>
          </p:cNvPr>
          <p:cNvSpPr>
            <a:spLocks noGrp="1"/>
          </p:cNvSpPr>
          <p:nvPr>
            <p:ph type="title"/>
          </p:nvPr>
        </p:nvSpPr>
        <p:spPr/>
        <p:txBody>
          <a:bodyPr/>
          <a:lstStyle/>
          <a:p>
            <a:r>
              <a:rPr lang="de-DE"/>
              <a:t>Titelmasterformat durch Klicken bearbeiten</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Vergleich">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62405" y="1742392"/>
            <a:ext cx="3960000" cy="2941051"/>
          </a:xfrm>
        </p:spPr>
        <p:txBody>
          <a:bodyPr>
            <a:no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a:p>
            <a:pPr lvl="3"/>
            <a:r>
              <a:rPr lang="de-AT" dirty="0"/>
              <a:t>Vierte Ebene</a:t>
            </a:r>
          </a:p>
        </p:txBody>
      </p:sp>
      <p:sp>
        <p:nvSpPr>
          <p:cNvPr id="4" name="Inhaltsplatzhalter 3"/>
          <p:cNvSpPr>
            <a:spLocks noGrp="1"/>
          </p:cNvSpPr>
          <p:nvPr>
            <p:ph sz="half" idx="2" hasCustomPrompt="1"/>
          </p:nvPr>
        </p:nvSpPr>
        <p:spPr>
          <a:xfrm>
            <a:off x="4715688" y="1742392"/>
            <a:ext cx="3960000" cy="2941051"/>
          </a:xfrm>
        </p:spPr>
        <p:txBody>
          <a:bodyPr>
            <a:no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a:p>
            <a:pPr lvl="3"/>
            <a:r>
              <a:rPr lang="de-AT" dirty="0"/>
              <a:t>Vierte Ebene</a:t>
            </a:r>
          </a:p>
        </p:txBody>
      </p:sp>
      <p:sp>
        <p:nvSpPr>
          <p:cNvPr id="8" name="Textplatzhalter 2"/>
          <p:cNvSpPr>
            <a:spLocks noGrp="1"/>
          </p:cNvSpPr>
          <p:nvPr>
            <p:ph type="body" idx="13" hasCustomPrompt="1"/>
          </p:nvPr>
        </p:nvSpPr>
        <p:spPr bwMode="gray">
          <a:xfrm>
            <a:off x="468315" y="1210152"/>
            <a:ext cx="3960811" cy="479822"/>
          </a:xfr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92066" indent="0">
              <a:buNone/>
              <a:tabLst/>
              <a:defRPr sz="1800" b="1" baseline="0">
                <a:solidFill>
                  <a:schemeClr val="bg1"/>
                </a:solidFill>
                <a:latin typeface="+mj-lt"/>
              </a:defRPr>
            </a:lvl1pPr>
            <a:lvl2pPr marL="457153" indent="0">
              <a:buNone/>
              <a:defRPr sz="2000" b="1"/>
            </a:lvl2pPr>
            <a:lvl3pPr marL="914306" indent="0">
              <a:buNone/>
              <a:defRPr sz="1800" b="1"/>
            </a:lvl3pPr>
            <a:lvl4pPr marL="1371460" indent="0">
              <a:buNone/>
              <a:defRPr sz="1600" b="1"/>
            </a:lvl4pPr>
            <a:lvl5pPr marL="1828613" indent="0">
              <a:buNone/>
              <a:defRPr sz="1600" b="1"/>
            </a:lvl5pPr>
            <a:lvl6pPr marL="2285767" indent="0">
              <a:buNone/>
              <a:defRPr sz="1600" b="1"/>
            </a:lvl6pPr>
            <a:lvl7pPr marL="2742920" indent="0">
              <a:buNone/>
              <a:defRPr sz="1600" b="1"/>
            </a:lvl7pPr>
            <a:lvl8pPr marL="3200073" indent="0">
              <a:buNone/>
              <a:defRPr sz="1600" b="1"/>
            </a:lvl8pPr>
            <a:lvl9pPr marL="3657227" indent="0">
              <a:buNone/>
              <a:defRPr sz="1600" b="1"/>
            </a:lvl9pPr>
          </a:lstStyle>
          <a:p>
            <a:pPr lvl="0"/>
            <a:r>
              <a:rPr lang="de-AT" dirty="0"/>
              <a:t>Text hier einfügen</a:t>
            </a:r>
          </a:p>
        </p:txBody>
      </p:sp>
      <p:sp>
        <p:nvSpPr>
          <p:cNvPr id="11" name="Fußzeilenplatzhalter 10"/>
          <p:cNvSpPr>
            <a:spLocks noGrp="1"/>
          </p:cNvSpPr>
          <p:nvPr>
            <p:ph type="ftr" sz="quarter" idx="15"/>
          </p:nvPr>
        </p:nvSpPr>
        <p:spPr/>
        <p:txBody>
          <a:bodyPr/>
          <a:lstStyle/>
          <a:p>
            <a:r>
              <a:rPr lang="de-AT"/>
              <a:t>PI Internationale Makroökonomik</a:t>
            </a:r>
            <a:endParaRPr lang="de-AT" dirty="0"/>
          </a:p>
        </p:txBody>
      </p:sp>
      <p:sp>
        <p:nvSpPr>
          <p:cNvPr id="12" name="Foliennummernplatzhalter 11"/>
          <p:cNvSpPr>
            <a:spLocks noGrp="1"/>
          </p:cNvSpPr>
          <p:nvPr>
            <p:ph type="sldNum" sz="quarter" idx="16"/>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sp>
        <p:nvSpPr>
          <p:cNvPr id="14" name="Textplatzhalter 2"/>
          <p:cNvSpPr>
            <a:spLocks noGrp="1"/>
          </p:cNvSpPr>
          <p:nvPr>
            <p:ph type="body" idx="17" hasCustomPrompt="1"/>
          </p:nvPr>
        </p:nvSpPr>
        <p:spPr bwMode="gray">
          <a:xfrm>
            <a:off x="4727895" y="1210152"/>
            <a:ext cx="3960811" cy="479822"/>
          </a:xfr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92066" indent="0">
              <a:buNone/>
              <a:tabLst/>
              <a:defRPr sz="1800" b="1" baseline="0">
                <a:solidFill>
                  <a:schemeClr val="bg1"/>
                </a:solidFill>
                <a:latin typeface="+mj-lt"/>
              </a:defRPr>
            </a:lvl1pPr>
            <a:lvl2pPr marL="457153" indent="0">
              <a:buNone/>
              <a:defRPr sz="2000" b="1"/>
            </a:lvl2pPr>
            <a:lvl3pPr marL="914306" indent="0">
              <a:buNone/>
              <a:defRPr sz="1800" b="1"/>
            </a:lvl3pPr>
            <a:lvl4pPr marL="1371460" indent="0">
              <a:buNone/>
              <a:defRPr sz="1600" b="1"/>
            </a:lvl4pPr>
            <a:lvl5pPr marL="1828613" indent="0">
              <a:buNone/>
              <a:defRPr sz="1600" b="1"/>
            </a:lvl5pPr>
            <a:lvl6pPr marL="2285767" indent="0">
              <a:buNone/>
              <a:defRPr sz="1600" b="1"/>
            </a:lvl6pPr>
            <a:lvl7pPr marL="2742920" indent="0">
              <a:buNone/>
              <a:defRPr sz="1600" b="1"/>
            </a:lvl7pPr>
            <a:lvl8pPr marL="3200073" indent="0">
              <a:buNone/>
              <a:defRPr sz="1600" b="1"/>
            </a:lvl8pPr>
            <a:lvl9pPr marL="3657227" indent="0">
              <a:buNone/>
              <a:defRPr sz="1600" b="1"/>
            </a:lvl9pPr>
          </a:lstStyle>
          <a:p>
            <a:pPr lvl="0"/>
            <a:r>
              <a:rPr lang="de-AT" dirty="0"/>
              <a:t>Text hier einfügen</a:t>
            </a:r>
          </a:p>
        </p:txBody>
      </p:sp>
      <p:sp>
        <p:nvSpPr>
          <p:cNvPr id="6" name="Titel 5">
            <a:extLst>
              <a:ext uri="{FF2B5EF4-FFF2-40B4-BE49-F238E27FC236}">
                <a16:creationId xmlns:a16="http://schemas.microsoft.com/office/drawing/2014/main" id="{55C1DFA3-8F92-4E2F-A1E7-CF627FEA10E3}"/>
              </a:ext>
            </a:extLst>
          </p:cNvPr>
          <p:cNvSpPr>
            <a:spLocks noGrp="1"/>
          </p:cNvSpPr>
          <p:nvPr>
            <p:ph type="title"/>
          </p:nvPr>
        </p:nvSpPr>
        <p:spPr/>
        <p:txBody>
          <a:bodyPr/>
          <a:lstStyle/>
          <a:p>
            <a:r>
              <a:rPr lang="de-DE"/>
              <a:t>Titelmasterformat durch Klicken bearbeiten</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5" name="Rechteck 4"/>
          <p:cNvSpPr/>
          <p:nvPr/>
        </p:nvSpPr>
        <p:spPr>
          <a:xfrm>
            <a:off x="467544" y="1768077"/>
            <a:ext cx="4319712" cy="2445259"/>
          </a:xfrm>
          <a:prstGeom prst="rect">
            <a:avLst/>
          </a:prstGeom>
          <a:ln w="12700">
            <a:solidFill>
              <a:schemeClr val="bg1">
                <a:lumMod val="50000"/>
              </a:schemeClr>
            </a:solidFill>
          </a:ln>
          <a:effectLst/>
        </p:spPr>
        <p:style>
          <a:lnRef idx="2">
            <a:schemeClr val="dk1"/>
          </a:lnRef>
          <a:fillRef idx="1">
            <a:schemeClr val="lt1"/>
          </a:fillRef>
          <a:effectRef idx="0">
            <a:schemeClr val="dk1"/>
          </a:effectRef>
          <a:fontRef idx="minor">
            <a:schemeClr val="dk1"/>
          </a:fontRef>
        </p:style>
        <p:txBody>
          <a:bodyPr lIns="91431" tIns="45715" rIns="91431" bIns="45715" rtlCol="0" anchor="ctr"/>
          <a:lstStyle/>
          <a:p>
            <a:pPr algn="ctr"/>
            <a:endParaRPr lang="de-AT" sz="1800" dirty="0"/>
          </a:p>
        </p:txBody>
      </p:sp>
      <p:pic>
        <p:nvPicPr>
          <p:cNvPr id="7" name="Grafik 6" descr="Logo-für-VK.png"/>
          <p:cNvPicPr>
            <a:picLocks noChangeAspect="1"/>
          </p:cNvPicPr>
          <p:nvPr/>
        </p:nvPicPr>
        <p:blipFill>
          <a:blip r:embed="rId2" cstate="print"/>
          <a:stretch>
            <a:fillRect/>
          </a:stretch>
        </p:blipFill>
        <p:spPr>
          <a:xfrm>
            <a:off x="611561" y="1914525"/>
            <a:ext cx="447675" cy="2047875"/>
          </a:xfrm>
          <a:prstGeom prst="rect">
            <a:avLst/>
          </a:prstGeom>
        </p:spPr>
      </p:pic>
      <p:sp>
        <p:nvSpPr>
          <p:cNvPr id="11" name="Textplatzhalter 10"/>
          <p:cNvSpPr>
            <a:spLocks noGrp="1"/>
          </p:cNvSpPr>
          <p:nvPr>
            <p:ph type="body" sz="quarter" idx="10" hasCustomPrompt="1"/>
          </p:nvPr>
        </p:nvSpPr>
        <p:spPr>
          <a:xfrm>
            <a:off x="1684020" y="2303859"/>
            <a:ext cx="2763926" cy="1630162"/>
          </a:xfrm>
        </p:spPr>
        <p:txBody>
          <a:bodyPr>
            <a:normAutofit/>
          </a:bodyPr>
          <a:lstStyle>
            <a:lvl1pPr marL="0" marR="0" indent="0" algn="l" defTabSz="914306" rtl="0" eaLnBrk="1" fontAlgn="auto" latinLnBrk="0" hangingPunct="1">
              <a:lnSpc>
                <a:spcPct val="100000"/>
              </a:lnSpc>
              <a:spcBef>
                <a:spcPts val="0"/>
              </a:spcBef>
              <a:spcAft>
                <a:spcPts val="0"/>
              </a:spcAft>
              <a:buClr>
                <a:srgbClr val="4B2582"/>
              </a:buClr>
              <a:buSzTx/>
              <a:buFont typeface="Wingdings" pitchFamily="2" charset="2"/>
              <a:buNone/>
              <a:tabLst/>
              <a:defRPr sz="1100" baseline="0"/>
            </a:lvl1pPr>
            <a:lvl2pPr marL="0" indent="0">
              <a:buNone/>
              <a:defRPr/>
            </a:lvl2pPr>
            <a:lvl3pPr marL="0" indent="0">
              <a:buNone/>
              <a:defRPr/>
            </a:lvl3pPr>
            <a:lvl4pPr marL="0" indent="0">
              <a:buNone/>
              <a:defRPr/>
            </a:lvl4pPr>
            <a:lvl5pPr marL="0" indent="0">
              <a:buNone/>
              <a:defRPr/>
            </a:lvl5pPr>
          </a:lstStyle>
          <a:p>
            <a:pPr marL="0" marR="0" lvl="0" indent="0" algn="l" defTabSz="914306" rtl="0" eaLnBrk="1" fontAlgn="auto" latinLnBrk="0" hangingPunct="1">
              <a:lnSpc>
                <a:spcPct val="100000"/>
              </a:lnSpc>
              <a:spcBef>
                <a:spcPts val="0"/>
              </a:spcBef>
              <a:spcAft>
                <a:spcPts val="0"/>
              </a:spcAft>
              <a:buClr>
                <a:srgbClr val="4B2582"/>
              </a:buClr>
              <a:buSzTx/>
              <a:buFont typeface="Wingdings" pitchFamily="2" charset="2"/>
              <a:buNone/>
              <a:tabLst/>
              <a:defRPr/>
            </a:pPr>
            <a:r>
              <a:rPr kumimoji="0" lang="de-AT" sz="1000" b="0" i="0" u="none" strike="noStrike" kern="1200" cap="none" spc="0" normalizeH="0" baseline="0" noProof="0" dirty="0">
                <a:ln>
                  <a:noFill/>
                </a:ln>
                <a:solidFill>
                  <a:srgbClr val="000000"/>
                </a:solidFill>
                <a:effectLst/>
                <a:uLnTx/>
                <a:uFillTx/>
                <a:latin typeface="+mn-lt"/>
                <a:ea typeface="+mn-ea"/>
                <a:cs typeface="+mn-cs"/>
              </a:rPr>
              <a:t>Hier Adressdaten eingeben</a:t>
            </a:r>
          </a:p>
        </p:txBody>
      </p:sp>
      <p:sp>
        <p:nvSpPr>
          <p:cNvPr id="9" name="Fußzeilenplatzhalter 8"/>
          <p:cNvSpPr>
            <a:spLocks noGrp="1"/>
          </p:cNvSpPr>
          <p:nvPr>
            <p:ph type="ftr" sz="quarter" idx="12"/>
          </p:nvPr>
        </p:nvSpPr>
        <p:spPr/>
        <p:txBody>
          <a:bodyPr/>
          <a:lstStyle/>
          <a:p>
            <a:r>
              <a:rPr lang="de-AT"/>
              <a:t>PI Internationale Makroökonomik</a:t>
            </a:r>
            <a:endParaRPr lang="de-AT" dirty="0"/>
          </a:p>
        </p:txBody>
      </p:sp>
      <p:sp>
        <p:nvSpPr>
          <p:cNvPr id="10" name="Foliennummernplatzhalter 9"/>
          <p:cNvSpPr>
            <a:spLocks noGrp="1"/>
          </p:cNvSpPr>
          <p:nvPr>
            <p:ph type="sldNum" sz="quarter" idx="13"/>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kur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ED138573-963E-45E2-816B-C3F7B0FE1E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41294" y="4568397"/>
            <a:ext cx="1894681" cy="327742"/>
          </a:xfrm>
          <a:prstGeom prst="rect">
            <a:avLst/>
          </a:prstGeom>
        </p:spPr>
      </p:pic>
      <p:grpSp>
        <p:nvGrpSpPr>
          <p:cNvPr id="14" name="Gruppieren 13"/>
          <p:cNvGrpSpPr/>
          <p:nvPr userDrawn="1"/>
        </p:nvGrpSpPr>
        <p:grpSpPr bwMode="blackWhite">
          <a:xfrm>
            <a:off x="287338" y="546299"/>
            <a:ext cx="8552850" cy="1555200"/>
            <a:chOff x="287338" y="603319"/>
            <a:chExt cx="8552850" cy="2037600"/>
          </a:xfrm>
        </p:grpSpPr>
        <p:sp>
          <p:nvSpPr>
            <p:cNvPr id="17" name="Rechteck 16"/>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18" name="Rechteck 17"/>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2" name="Titel 1"/>
          <p:cNvSpPr>
            <a:spLocks noGrp="1"/>
          </p:cNvSpPr>
          <p:nvPr>
            <p:ph type="ctrTitle" hasCustomPrompt="1"/>
          </p:nvPr>
        </p:nvSpPr>
        <p:spPr bwMode="black">
          <a:xfrm>
            <a:off x="605408" y="1166238"/>
            <a:ext cx="5586593" cy="465043"/>
          </a:xfrm>
          <a:prstGeom prst="rect">
            <a:avLst/>
          </a:prstGeom>
        </p:spPr>
        <p:txBody>
          <a:bodyPr tIns="0" anchor="b"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Einzeiligen Titel eingeben</a:t>
            </a:r>
          </a:p>
        </p:txBody>
      </p:sp>
      <p:sp>
        <p:nvSpPr>
          <p:cNvPr id="3" name="Untertitel 2"/>
          <p:cNvSpPr>
            <a:spLocks noGrp="1"/>
          </p:cNvSpPr>
          <p:nvPr>
            <p:ph type="subTitle" idx="1" hasCustomPrompt="1"/>
          </p:nvPr>
        </p:nvSpPr>
        <p:spPr bwMode="black">
          <a:xfrm>
            <a:off x="605408" y="893772"/>
            <a:ext cx="5586593" cy="27406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sp>
        <p:nvSpPr>
          <p:cNvPr id="16" name="Textplatzhalter 9"/>
          <p:cNvSpPr>
            <a:spLocks noGrp="1"/>
          </p:cNvSpPr>
          <p:nvPr>
            <p:ph type="body" sz="quarter" idx="11"/>
          </p:nvPr>
        </p:nvSpPr>
        <p:spPr bwMode="white">
          <a:xfrm>
            <a:off x="287338" y="2380061"/>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pic>
        <p:nvPicPr>
          <p:cNvPr id="28" name="Grafik 27">
            <a:extLst>
              <a:ext uri="{FF2B5EF4-FFF2-40B4-BE49-F238E27FC236}">
                <a16:creationId xmlns:a16="http://schemas.microsoft.com/office/drawing/2014/main" id="{6BDC8D04-A605-420C-944D-BF9374792A12}"/>
              </a:ext>
            </a:extLst>
          </p:cNvPr>
          <p:cNvPicPr>
            <a:picLocks noChangeAspect="1"/>
          </p:cNvPicPr>
          <p:nvPr userDrawn="1"/>
        </p:nvPicPr>
        <p:blipFill>
          <a:blip r:embed="rId4"/>
          <a:stretch>
            <a:fillRect/>
          </a:stretch>
        </p:blipFill>
        <p:spPr>
          <a:xfrm>
            <a:off x="6555561" y="903985"/>
            <a:ext cx="1875600" cy="9895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2019" y="1210152"/>
            <a:ext cx="7759644" cy="3468515"/>
          </a:xfrm>
        </p:spPr>
        <p:txBody>
          <a:bodyPr lIns="0" rIns="0">
            <a:noAutofit/>
          </a:bodyPr>
          <a:lstStyle>
            <a:lvl1pPr>
              <a:defRPr sz="1600"/>
            </a:lvl1pPr>
            <a:lvl2pPr>
              <a:defRPr sz="1400"/>
            </a:lvl2pPr>
            <a:lvl3pPr>
              <a:defRPr sz="1200"/>
            </a:lvl3pPr>
            <a:lvl4pPr>
              <a:defRPr sz="1200"/>
            </a:lvl4pPr>
            <a:lvl5pPr>
              <a:defRPr sz="1200"/>
            </a:lvl5pPr>
          </a:lstStyle>
          <a:p>
            <a:pPr lvl="0"/>
            <a:r>
              <a:rPr lang="de-AT" dirty="0"/>
              <a:t>Textmasterformat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8" name="Fußzeilenplatzhalter 7"/>
          <p:cNvSpPr>
            <a:spLocks noGrp="1"/>
          </p:cNvSpPr>
          <p:nvPr>
            <p:ph type="ftr" sz="quarter" idx="11"/>
          </p:nvPr>
        </p:nvSpPr>
        <p:spPr/>
        <p:txBody>
          <a:bodyPr/>
          <a:lstStyle/>
          <a:p>
            <a:r>
              <a:rPr lang="de-AT"/>
              <a:t>PI Internationale Makroökonomik</a:t>
            </a:r>
            <a:endParaRPr lang="de-AT" dirty="0"/>
          </a:p>
        </p:txBody>
      </p:sp>
      <p:sp>
        <p:nvSpPr>
          <p:cNvPr id="9" name="Foliennummernplatzhalter 8"/>
          <p:cNvSpPr>
            <a:spLocks noGrp="1"/>
          </p:cNvSpPr>
          <p:nvPr>
            <p:ph type="sldNum" sz="quarter" idx="12"/>
          </p:nvPr>
        </p:nvSpPr>
        <p:spPr>
          <a:xfrm>
            <a:off x="462407" y="4870853"/>
            <a:ext cx="892150" cy="232277"/>
          </a:xfrm>
          <a:prstGeom prst="rect">
            <a:avLst/>
          </a:prstGeom>
        </p:spPr>
        <p:txBody>
          <a:bodyPr/>
          <a:lstStyle/>
          <a:p>
            <a:fld id="{BE3DC40E-DBBE-4E2D-9EEC-FBF0DA0E9179}" type="slidenum">
              <a:rPr lang="de-AT" smtClean="0"/>
              <a:pPr/>
              <a:t>‹#›</a:t>
            </a:fld>
            <a:endParaRPr lang="de-AT" dirty="0"/>
          </a:p>
        </p:txBody>
      </p:sp>
      <p:sp>
        <p:nvSpPr>
          <p:cNvPr id="5" name="Titel 4">
            <a:extLst>
              <a:ext uri="{FF2B5EF4-FFF2-40B4-BE49-F238E27FC236}">
                <a16:creationId xmlns:a16="http://schemas.microsoft.com/office/drawing/2014/main" id="{F0A6BAB8-2B02-40A4-B543-51845FA392F9}"/>
              </a:ext>
            </a:extLst>
          </p:cNvPr>
          <p:cNvSpPr>
            <a:spLocks noGrp="1"/>
          </p:cNvSpPr>
          <p:nvPr>
            <p:ph type="title"/>
          </p:nvPr>
        </p:nvSpPr>
        <p:spPr/>
        <p:txBody>
          <a:bodyPr/>
          <a:lstStyle/>
          <a:p>
            <a:r>
              <a:rPr lang="de-DE"/>
              <a:t>Titelmasterformat durch Klicken bearbeiten</a:t>
            </a:r>
            <a:endParaRPr lang="en-GB"/>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ohne Bild">
    <p:bg>
      <p:bgPr>
        <a:solidFill>
          <a:schemeClr val="bg1"/>
        </a:solidFill>
        <a:effectLst/>
      </p:bgPr>
    </p:bg>
    <p:spTree>
      <p:nvGrpSpPr>
        <p:cNvPr id="1" name=""/>
        <p:cNvGrpSpPr/>
        <p:nvPr/>
      </p:nvGrpSpPr>
      <p:grpSpPr>
        <a:xfrm>
          <a:off x="0" y="0"/>
          <a:ext cx="0" cy="0"/>
          <a:chOff x="0" y="0"/>
          <a:chExt cx="0" cy="0"/>
        </a:xfrm>
      </p:grpSpPr>
      <p:grpSp>
        <p:nvGrpSpPr>
          <p:cNvPr id="2" name="Gruppieren 1"/>
          <p:cNvGrpSpPr/>
          <p:nvPr userDrawn="1"/>
        </p:nvGrpSpPr>
        <p:grpSpPr>
          <a:xfrm>
            <a:off x="287338" y="547943"/>
            <a:ext cx="8552850" cy="1835052"/>
            <a:chOff x="287338" y="547943"/>
            <a:chExt cx="8552850" cy="1835052"/>
          </a:xfrm>
        </p:grpSpPr>
        <p:sp>
          <p:nvSpPr>
            <p:cNvPr id="11" name="Rechteck 10"/>
            <p:cNvSpPr/>
            <p:nvPr userDrawn="1"/>
          </p:nvSpPr>
          <p:spPr bwMode="blackWhite">
            <a:xfrm>
              <a:off x="287338" y="547943"/>
              <a:ext cx="8552850" cy="183384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sp>
          <p:nvSpPr>
            <p:cNvPr id="4" name="Rechteck 3"/>
            <p:cNvSpPr/>
            <p:nvPr userDrawn="1"/>
          </p:nvSpPr>
          <p:spPr bwMode="blackWhite">
            <a:xfrm>
              <a:off x="287338" y="549155"/>
              <a:ext cx="5904662" cy="1833840"/>
            </a:xfrm>
            <a:prstGeom prst="rect">
              <a:avLst/>
            </a:prstGeom>
            <a:solidFill>
              <a:srgbClr val="0096D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sz="1800" dirty="0"/>
            </a:p>
          </p:txBody>
        </p:sp>
      </p:grpSp>
      <p:sp>
        <p:nvSpPr>
          <p:cNvPr id="14" name="Textplatzhalter 9"/>
          <p:cNvSpPr>
            <a:spLocks noGrp="1"/>
          </p:cNvSpPr>
          <p:nvPr>
            <p:ph type="body" sz="quarter" idx="11"/>
          </p:nvPr>
        </p:nvSpPr>
        <p:spPr bwMode="white">
          <a:xfrm>
            <a:off x="287338" y="261720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sp>
        <p:nvSpPr>
          <p:cNvPr id="13" name="Titel 1"/>
          <p:cNvSpPr>
            <a:spLocks noGrp="1"/>
          </p:cNvSpPr>
          <p:nvPr>
            <p:ph type="ctrTitle" hasCustomPrompt="1"/>
          </p:nvPr>
        </p:nvSpPr>
        <p:spPr bwMode="black">
          <a:xfrm>
            <a:off x="605406" y="1171229"/>
            <a:ext cx="5436000" cy="923400"/>
          </a:xfrm>
          <a:prstGeom prst="rect">
            <a:avLst/>
          </a:prstGeom>
        </p:spPr>
        <p:txBody>
          <a:bodyPr tIns="0" anchor="ctr"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Maximal zweizeiligen </a:t>
            </a:r>
            <a:br>
              <a:rPr lang="de-AT" dirty="0"/>
            </a:br>
            <a:r>
              <a:rPr lang="de-AT" dirty="0"/>
              <a:t>Titel eingeben</a:t>
            </a:r>
          </a:p>
        </p:txBody>
      </p:sp>
      <p:sp>
        <p:nvSpPr>
          <p:cNvPr id="15" name="Untertitel 2"/>
          <p:cNvSpPr>
            <a:spLocks noGrp="1"/>
          </p:cNvSpPr>
          <p:nvPr>
            <p:ph type="subTitle" idx="1" hasCustomPrompt="1"/>
          </p:nvPr>
        </p:nvSpPr>
        <p:spPr bwMode="black">
          <a:xfrm>
            <a:off x="605406" y="893772"/>
            <a:ext cx="5436000" cy="31638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pic>
        <p:nvPicPr>
          <p:cNvPr id="19" name="Grafik 18">
            <a:extLst>
              <a:ext uri="{FF2B5EF4-FFF2-40B4-BE49-F238E27FC236}">
                <a16:creationId xmlns:a16="http://schemas.microsoft.com/office/drawing/2014/main" id="{29E8E94B-19E0-4458-A9D9-D71C1EA63D2D}"/>
              </a:ext>
            </a:extLst>
          </p:cNvPr>
          <p:cNvPicPr>
            <a:picLocks noChangeAspect="1"/>
          </p:cNvPicPr>
          <p:nvPr userDrawn="1"/>
        </p:nvPicPr>
        <p:blipFill>
          <a:blip r:embed="rId2"/>
          <a:stretch>
            <a:fillRect/>
          </a:stretch>
        </p:blipFill>
        <p:spPr>
          <a:xfrm>
            <a:off x="6555561" y="903985"/>
            <a:ext cx="1875600" cy="989547"/>
          </a:xfrm>
          <a:prstGeom prst="rect">
            <a:avLst/>
          </a:prstGeom>
        </p:spPr>
      </p:pic>
      <p:pic>
        <p:nvPicPr>
          <p:cNvPr id="12" name="Grafik 11">
            <a:extLst>
              <a:ext uri="{FF2B5EF4-FFF2-40B4-BE49-F238E27FC236}">
                <a16:creationId xmlns:a16="http://schemas.microsoft.com/office/drawing/2014/main" id="{674A6EB8-B6CF-4CED-A031-3CB1F73EFD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43592" y="4568397"/>
            <a:ext cx="1890084" cy="327742"/>
          </a:xfrm>
          <a:prstGeom prst="rect">
            <a:avLst/>
          </a:prstGeom>
        </p:spPr>
      </p:pic>
    </p:spTree>
    <p:extLst>
      <p:ext uri="{BB962C8B-B14F-4D97-AF65-F5344CB8AC3E}">
        <p14:creationId xmlns:p14="http://schemas.microsoft.com/office/powerpoint/2010/main" val="15467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ohne Bild kurz">
    <p:spTree>
      <p:nvGrpSpPr>
        <p:cNvPr id="1" name=""/>
        <p:cNvGrpSpPr/>
        <p:nvPr/>
      </p:nvGrpSpPr>
      <p:grpSpPr>
        <a:xfrm>
          <a:off x="0" y="0"/>
          <a:ext cx="0" cy="0"/>
          <a:chOff x="0" y="0"/>
          <a:chExt cx="0" cy="0"/>
        </a:xfrm>
      </p:grpSpPr>
      <p:grpSp>
        <p:nvGrpSpPr>
          <p:cNvPr id="19" name="Gruppieren 18"/>
          <p:cNvGrpSpPr/>
          <p:nvPr userDrawn="1"/>
        </p:nvGrpSpPr>
        <p:grpSpPr>
          <a:xfrm>
            <a:off x="287338" y="547943"/>
            <a:ext cx="8552850" cy="1553556"/>
            <a:chOff x="287338" y="547943"/>
            <a:chExt cx="8552850" cy="1835052"/>
          </a:xfrm>
        </p:grpSpPr>
        <p:sp>
          <p:nvSpPr>
            <p:cNvPr id="20" name="Rechteck 19"/>
            <p:cNvSpPr/>
            <p:nvPr userDrawn="1"/>
          </p:nvSpPr>
          <p:spPr bwMode="blackWhite">
            <a:xfrm>
              <a:off x="287338" y="547943"/>
              <a:ext cx="8552850" cy="183384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sp>
          <p:nvSpPr>
            <p:cNvPr id="21" name="Rechteck 20"/>
            <p:cNvSpPr/>
            <p:nvPr userDrawn="1"/>
          </p:nvSpPr>
          <p:spPr bwMode="blackWhite">
            <a:xfrm>
              <a:off x="287338" y="549155"/>
              <a:ext cx="5904662" cy="1833840"/>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sz="1800" dirty="0"/>
            </a:p>
          </p:txBody>
        </p:sp>
      </p:grpSp>
      <p:sp>
        <p:nvSpPr>
          <p:cNvPr id="2" name="Titel 1"/>
          <p:cNvSpPr>
            <a:spLocks noGrp="1"/>
          </p:cNvSpPr>
          <p:nvPr>
            <p:ph type="ctrTitle" hasCustomPrompt="1"/>
          </p:nvPr>
        </p:nvSpPr>
        <p:spPr bwMode="black">
          <a:xfrm>
            <a:off x="605407" y="1166238"/>
            <a:ext cx="5436000" cy="465043"/>
          </a:xfrm>
          <a:prstGeom prst="rect">
            <a:avLst/>
          </a:prstGeom>
        </p:spPr>
        <p:txBody>
          <a:bodyPr tIns="0" anchor="b"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Einzeiligen Titel eingeben</a:t>
            </a:r>
          </a:p>
        </p:txBody>
      </p:sp>
      <p:sp>
        <p:nvSpPr>
          <p:cNvPr id="3" name="Untertitel 2"/>
          <p:cNvSpPr>
            <a:spLocks noGrp="1"/>
          </p:cNvSpPr>
          <p:nvPr>
            <p:ph type="subTitle" idx="1" hasCustomPrompt="1"/>
          </p:nvPr>
        </p:nvSpPr>
        <p:spPr bwMode="black">
          <a:xfrm>
            <a:off x="605407" y="893772"/>
            <a:ext cx="5436000" cy="27406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sp>
        <p:nvSpPr>
          <p:cNvPr id="14" name="Textplatzhalter 9"/>
          <p:cNvSpPr>
            <a:spLocks noGrp="1"/>
          </p:cNvSpPr>
          <p:nvPr>
            <p:ph type="body" sz="quarter" idx="11"/>
          </p:nvPr>
        </p:nvSpPr>
        <p:spPr bwMode="white">
          <a:xfrm>
            <a:off x="287338" y="2378617"/>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pic>
        <p:nvPicPr>
          <p:cNvPr id="15" name="Grafik 14">
            <a:extLst>
              <a:ext uri="{FF2B5EF4-FFF2-40B4-BE49-F238E27FC236}">
                <a16:creationId xmlns:a16="http://schemas.microsoft.com/office/drawing/2014/main" id="{A859CA52-33AC-46B7-96CF-A5811BB346FD}"/>
              </a:ext>
            </a:extLst>
          </p:cNvPr>
          <p:cNvPicPr>
            <a:picLocks noChangeAspect="1"/>
          </p:cNvPicPr>
          <p:nvPr userDrawn="1"/>
        </p:nvPicPr>
        <p:blipFill>
          <a:blip r:embed="rId2"/>
          <a:stretch>
            <a:fillRect/>
          </a:stretch>
        </p:blipFill>
        <p:spPr>
          <a:xfrm>
            <a:off x="6555561" y="903985"/>
            <a:ext cx="1875600" cy="989547"/>
          </a:xfrm>
          <a:prstGeom prst="rect">
            <a:avLst/>
          </a:prstGeom>
        </p:spPr>
      </p:pic>
      <p:pic>
        <p:nvPicPr>
          <p:cNvPr id="11" name="Grafik 10">
            <a:extLst>
              <a:ext uri="{FF2B5EF4-FFF2-40B4-BE49-F238E27FC236}">
                <a16:creationId xmlns:a16="http://schemas.microsoft.com/office/drawing/2014/main" id="{C2A84ADA-69BC-4F65-8CC7-3227D03260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43592" y="4568397"/>
            <a:ext cx="1890084" cy="327742"/>
          </a:xfrm>
          <a:prstGeom prst="rect">
            <a:avLst/>
          </a:prstGeom>
        </p:spPr>
      </p:pic>
    </p:spTree>
    <p:extLst>
      <p:ext uri="{BB962C8B-B14F-4D97-AF65-F5344CB8AC3E}">
        <p14:creationId xmlns:p14="http://schemas.microsoft.com/office/powerpoint/2010/main" val="191926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Bil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0" name="Gruppieren 19"/>
          <p:cNvGrpSpPr/>
          <p:nvPr userDrawn="1"/>
        </p:nvGrpSpPr>
        <p:grpSpPr bwMode="blackWhite">
          <a:xfrm>
            <a:off x="287338" y="546298"/>
            <a:ext cx="8552850" cy="1835031"/>
            <a:chOff x="287338" y="603319"/>
            <a:chExt cx="8552850" cy="2037600"/>
          </a:xfrm>
        </p:grpSpPr>
        <p:sp>
          <p:nvSpPr>
            <p:cNvPr id="21" name="Rechteck 20"/>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22" name="Rechteck 21"/>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10" name="Textplatzhalter 9"/>
          <p:cNvSpPr>
            <a:spLocks noGrp="1"/>
          </p:cNvSpPr>
          <p:nvPr>
            <p:ph type="body" sz="quarter" idx="11"/>
          </p:nvPr>
        </p:nvSpPr>
        <p:spPr bwMode="white">
          <a:xfrm>
            <a:off x="287338" y="261643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sp>
        <p:nvSpPr>
          <p:cNvPr id="16" name="Titel 1"/>
          <p:cNvSpPr>
            <a:spLocks noGrp="1"/>
          </p:cNvSpPr>
          <p:nvPr>
            <p:ph type="ctrTitle" hasCustomPrompt="1"/>
          </p:nvPr>
        </p:nvSpPr>
        <p:spPr bwMode="black">
          <a:xfrm>
            <a:off x="605406" y="1171229"/>
            <a:ext cx="5436000" cy="923400"/>
          </a:xfrm>
          <a:prstGeom prst="rect">
            <a:avLst/>
          </a:prstGeom>
        </p:spPr>
        <p:txBody>
          <a:bodyPr tIns="0" anchor="ctr"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Maximal zweizeiligen </a:t>
            </a:r>
            <a:br>
              <a:rPr lang="de-AT" dirty="0"/>
            </a:br>
            <a:r>
              <a:rPr lang="de-AT" dirty="0"/>
              <a:t>Titel eingeben</a:t>
            </a:r>
          </a:p>
        </p:txBody>
      </p:sp>
      <p:sp>
        <p:nvSpPr>
          <p:cNvPr id="17" name="Untertitel 2"/>
          <p:cNvSpPr>
            <a:spLocks noGrp="1"/>
          </p:cNvSpPr>
          <p:nvPr>
            <p:ph type="subTitle" idx="1" hasCustomPrompt="1"/>
          </p:nvPr>
        </p:nvSpPr>
        <p:spPr bwMode="black">
          <a:xfrm>
            <a:off x="605406" y="893772"/>
            <a:ext cx="5436000" cy="31638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pic>
        <p:nvPicPr>
          <p:cNvPr id="23" name="Grafik 22">
            <a:extLst>
              <a:ext uri="{FF2B5EF4-FFF2-40B4-BE49-F238E27FC236}">
                <a16:creationId xmlns:a16="http://schemas.microsoft.com/office/drawing/2014/main" id="{C15D0B79-E5D2-4789-A98A-ACA090EDB72C}"/>
              </a:ext>
            </a:extLst>
          </p:cNvPr>
          <p:cNvPicPr>
            <a:picLocks noChangeAspect="1"/>
          </p:cNvPicPr>
          <p:nvPr userDrawn="1"/>
        </p:nvPicPr>
        <p:blipFill>
          <a:blip r:embed="rId3"/>
          <a:stretch>
            <a:fillRect/>
          </a:stretch>
        </p:blipFill>
        <p:spPr>
          <a:xfrm>
            <a:off x="6555561" y="903985"/>
            <a:ext cx="1875600" cy="989547"/>
          </a:xfrm>
          <a:prstGeom prst="rect">
            <a:avLst/>
          </a:prstGeom>
        </p:spPr>
      </p:pic>
      <p:pic>
        <p:nvPicPr>
          <p:cNvPr id="11" name="Grafik 10">
            <a:extLst>
              <a:ext uri="{FF2B5EF4-FFF2-40B4-BE49-F238E27FC236}">
                <a16:creationId xmlns:a16="http://schemas.microsoft.com/office/drawing/2014/main" id="{7DA0D050-8010-42F1-B557-589781D911A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1294" y="4568397"/>
            <a:ext cx="1894681" cy="327741"/>
          </a:xfrm>
          <a:prstGeom prst="rect">
            <a:avLst/>
          </a:prstGeom>
        </p:spPr>
      </p:pic>
    </p:spTree>
    <p:extLst>
      <p:ext uri="{BB962C8B-B14F-4D97-AF65-F5344CB8AC3E}">
        <p14:creationId xmlns:p14="http://schemas.microsoft.com/office/powerpoint/2010/main" val="304207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folie Bild 2 kur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3" name="Gruppieren 12"/>
          <p:cNvGrpSpPr/>
          <p:nvPr userDrawn="1"/>
        </p:nvGrpSpPr>
        <p:grpSpPr bwMode="blackWhite">
          <a:xfrm>
            <a:off x="287338" y="546299"/>
            <a:ext cx="8552850" cy="1555200"/>
            <a:chOff x="287338" y="603319"/>
            <a:chExt cx="8552850" cy="2037600"/>
          </a:xfrm>
        </p:grpSpPr>
        <p:sp>
          <p:nvSpPr>
            <p:cNvPr id="14" name="Rechteck 13"/>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15" name="Rechteck 14"/>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2" name="Titel 1"/>
          <p:cNvSpPr>
            <a:spLocks noGrp="1"/>
          </p:cNvSpPr>
          <p:nvPr>
            <p:ph type="ctrTitle" hasCustomPrompt="1"/>
          </p:nvPr>
        </p:nvSpPr>
        <p:spPr bwMode="black">
          <a:xfrm>
            <a:off x="605407" y="1166238"/>
            <a:ext cx="5436000" cy="465043"/>
          </a:xfrm>
          <a:prstGeom prst="rect">
            <a:avLst/>
          </a:prstGeom>
        </p:spPr>
        <p:txBody>
          <a:bodyPr tIns="0" anchor="b"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Einzeiligen Titel eingeben</a:t>
            </a:r>
          </a:p>
        </p:txBody>
      </p:sp>
      <p:sp>
        <p:nvSpPr>
          <p:cNvPr id="3" name="Untertitel 2"/>
          <p:cNvSpPr>
            <a:spLocks noGrp="1"/>
          </p:cNvSpPr>
          <p:nvPr>
            <p:ph type="subTitle" idx="1" hasCustomPrompt="1"/>
          </p:nvPr>
        </p:nvSpPr>
        <p:spPr bwMode="black">
          <a:xfrm>
            <a:off x="605407" y="893772"/>
            <a:ext cx="5436000" cy="27406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sp>
        <p:nvSpPr>
          <p:cNvPr id="16" name="Textplatzhalter 9"/>
          <p:cNvSpPr>
            <a:spLocks noGrp="1"/>
          </p:cNvSpPr>
          <p:nvPr>
            <p:ph type="body" sz="quarter" idx="11"/>
          </p:nvPr>
        </p:nvSpPr>
        <p:spPr bwMode="white">
          <a:xfrm>
            <a:off x="287338" y="237960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pic>
        <p:nvPicPr>
          <p:cNvPr id="19" name="Grafik 18">
            <a:extLst>
              <a:ext uri="{FF2B5EF4-FFF2-40B4-BE49-F238E27FC236}">
                <a16:creationId xmlns:a16="http://schemas.microsoft.com/office/drawing/2014/main" id="{3EE019C1-FAD9-4D77-A508-4E956D26198E}"/>
              </a:ext>
            </a:extLst>
          </p:cNvPr>
          <p:cNvPicPr>
            <a:picLocks noChangeAspect="1"/>
          </p:cNvPicPr>
          <p:nvPr userDrawn="1"/>
        </p:nvPicPr>
        <p:blipFill>
          <a:blip r:embed="rId3"/>
          <a:stretch>
            <a:fillRect/>
          </a:stretch>
        </p:blipFill>
        <p:spPr>
          <a:xfrm>
            <a:off x="6555561" y="903985"/>
            <a:ext cx="1875600" cy="989547"/>
          </a:xfrm>
          <a:prstGeom prst="rect">
            <a:avLst/>
          </a:prstGeom>
        </p:spPr>
      </p:pic>
      <p:pic>
        <p:nvPicPr>
          <p:cNvPr id="11" name="Grafik 10">
            <a:extLst>
              <a:ext uri="{FF2B5EF4-FFF2-40B4-BE49-F238E27FC236}">
                <a16:creationId xmlns:a16="http://schemas.microsoft.com/office/drawing/2014/main" id="{CB97328B-DD20-4764-A0AE-416F6498D75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1294" y="4568397"/>
            <a:ext cx="1894681" cy="327741"/>
          </a:xfrm>
          <a:prstGeom prst="rect">
            <a:avLst/>
          </a:prstGeom>
        </p:spPr>
      </p:pic>
    </p:spTree>
    <p:extLst>
      <p:ext uri="{BB962C8B-B14F-4D97-AF65-F5344CB8AC3E}">
        <p14:creationId xmlns:p14="http://schemas.microsoft.com/office/powerpoint/2010/main" val="144166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folie Bild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5" name="Gruppieren 14"/>
          <p:cNvGrpSpPr/>
          <p:nvPr userDrawn="1"/>
        </p:nvGrpSpPr>
        <p:grpSpPr bwMode="blackWhite">
          <a:xfrm>
            <a:off x="287338" y="546298"/>
            <a:ext cx="8552850" cy="1835031"/>
            <a:chOff x="287338" y="603319"/>
            <a:chExt cx="8552850" cy="2037600"/>
          </a:xfrm>
        </p:grpSpPr>
        <p:sp>
          <p:nvSpPr>
            <p:cNvPr id="16" name="Rechteck 15"/>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17" name="Rechteck 16"/>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10" name="Textplatzhalter 9"/>
          <p:cNvSpPr>
            <a:spLocks noGrp="1"/>
          </p:cNvSpPr>
          <p:nvPr>
            <p:ph type="body" sz="quarter" idx="11"/>
          </p:nvPr>
        </p:nvSpPr>
        <p:spPr bwMode="white">
          <a:xfrm>
            <a:off x="287338" y="2616430"/>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sp>
        <p:nvSpPr>
          <p:cNvPr id="12" name="Titel 1"/>
          <p:cNvSpPr>
            <a:spLocks noGrp="1"/>
          </p:cNvSpPr>
          <p:nvPr>
            <p:ph type="ctrTitle" hasCustomPrompt="1"/>
          </p:nvPr>
        </p:nvSpPr>
        <p:spPr bwMode="black">
          <a:xfrm>
            <a:off x="605406" y="1171229"/>
            <a:ext cx="5436000" cy="923400"/>
          </a:xfrm>
          <a:prstGeom prst="rect">
            <a:avLst/>
          </a:prstGeom>
        </p:spPr>
        <p:txBody>
          <a:bodyPr tIns="0" anchor="ctr"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Maximal zweizeiligen </a:t>
            </a:r>
            <a:br>
              <a:rPr lang="de-AT" dirty="0"/>
            </a:br>
            <a:r>
              <a:rPr lang="de-AT" dirty="0"/>
              <a:t>Titel eingeben</a:t>
            </a:r>
          </a:p>
        </p:txBody>
      </p:sp>
      <p:sp>
        <p:nvSpPr>
          <p:cNvPr id="13" name="Untertitel 2"/>
          <p:cNvSpPr>
            <a:spLocks noGrp="1"/>
          </p:cNvSpPr>
          <p:nvPr>
            <p:ph type="subTitle" idx="1" hasCustomPrompt="1"/>
          </p:nvPr>
        </p:nvSpPr>
        <p:spPr bwMode="black">
          <a:xfrm>
            <a:off x="605406" y="893772"/>
            <a:ext cx="5436000" cy="31638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pic>
        <p:nvPicPr>
          <p:cNvPr id="23" name="Grafik 22">
            <a:extLst>
              <a:ext uri="{FF2B5EF4-FFF2-40B4-BE49-F238E27FC236}">
                <a16:creationId xmlns:a16="http://schemas.microsoft.com/office/drawing/2014/main" id="{5134A309-877F-46E4-88DA-9F288E11F719}"/>
              </a:ext>
            </a:extLst>
          </p:cNvPr>
          <p:cNvPicPr>
            <a:picLocks noChangeAspect="1"/>
          </p:cNvPicPr>
          <p:nvPr userDrawn="1"/>
        </p:nvPicPr>
        <p:blipFill>
          <a:blip r:embed="rId3"/>
          <a:stretch>
            <a:fillRect/>
          </a:stretch>
        </p:blipFill>
        <p:spPr>
          <a:xfrm>
            <a:off x="6555561" y="903985"/>
            <a:ext cx="1875600" cy="989547"/>
          </a:xfrm>
          <a:prstGeom prst="rect">
            <a:avLst/>
          </a:prstGeom>
        </p:spPr>
      </p:pic>
      <p:pic>
        <p:nvPicPr>
          <p:cNvPr id="11" name="Grafik 10">
            <a:extLst>
              <a:ext uri="{FF2B5EF4-FFF2-40B4-BE49-F238E27FC236}">
                <a16:creationId xmlns:a16="http://schemas.microsoft.com/office/drawing/2014/main" id="{B1B4074C-1B5C-4350-869B-7E2FE8DA506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1294" y="4568397"/>
            <a:ext cx="1894681" cy="327742"/>
          </a:xfrm>
          <a:prstGeom prst="rect">
            <a:avLst/>
          </a:prstGeom>
        </p:spPr>
      </p:pic>
    </p:spTree>
    <p:extLst>
      <p:ext uri="{BB962C8B-B14F-4D97-AF65-F5344CB8AC3E}">
        <p14:creationId xmlns:p14="http://schemas.microsoft.com/office/powerpoint/2010/main" val="418831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folie Bild 3 kur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3" name="Gruppieren 12"/>
          <p:cNvGrpSpPr/>
          <p:nvPr userDrawn="1"/>
        </p:nvGrpSpPr>
        <p:grpSpPr bwMode="blackWhite">
          <a:xfrm>
            <a:off x="287338" y="546299"/>
            <a:ext cx="8552850" cy="1555200"/>
            <a:chOff x="287338" y="603319"/>
            <a:chExt cx="8552850" cy="2037600"/>
          </a:xfrm>
        </p:grpSpPr>
        <p:sp>
          <p:nvSpPr>
            <p:cNvPr id="15" name="Rechteck 14"/>
            <p:cNvSpPr/>
            <p:nvPr userDrawn="1"/>
          </p:nvSpPr>
          <p:spPr bwMode="blackWhite">
            <a:xfrm>
              <a:off x="6192000" y="603319"/>
              <a:ext cx="2648188" cy="2037600"/>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sp>
          <p:nvSpPr>
            <p:cNvPr id="18" name="Rechteck 17"/>
            <p:cNvSpPr/>
            <p:nvPr userDrawn="1"/>
          </p:nvSpPr>
          <p:spPr bwMode="blackWhite">
            <a:xfrm>
              <a:off x="287338" y="603319"/>
              <a:ext cx="5904662" cy="2037600"/>
            </a:xfrm>
            <a:prstGeom prst="rect">
              <a:avLst/>
            </a:prstGeom>
            <a:solidFill>
              <a:srgbClr val="0096D3">
                <a:alpha val="8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de-AT" dirty="0"/>
            </a:p>
          </p:txBody>
        </p:sp>
      </p:grpSp>
      <p:sp>
        <p:nvSpPr>
          <p:cNvPr id="2" name="Titel 1"/>
          <p:cNvSpPr>
            <a:spLocks noGrp="1"/>
          </p:cNvSpPr>
          <p:nvPr>
            <p:ph type="ctrTitle" hasCustomPrompt="1"/>
          </p:nvPr>
        </p:nvSpPr>
        <p:spPr bwMode="black">
          <a:xfrm>
            <a:off x="605407" y="1166238"/>
            <a:ext cx="5436000" cy="465043"/>
          </a:xfrm>
          <a:prstGeom prst="rect">
            <a:avLst/>
          </a:prstGeom>
        </p:spPr>
        <p:txBody>
          <a:bodyPr tIns="0" anchor="b" anchorCtr="0">
            <a:noAutofit/>
          </a:bodyPr>
          <a:lstStyle>
            <a:lvl1pPr algn="l">
              <a:lnSpc>
                <a:spcPct val="100000"/>
              </a:lnSpc>
              <a:defRPr sz="3200" b="1" i="0" baseline="0">
                <a:solidFill>
                  <a:schemeClr val="bg1"/>
                </a:solidFill>
                <a:latin typeface="Georgia" charset="0"/>
                <a:ea typeface="Georgia" charset="0"/>
                <a:cs typeface="Georgia" charset="0"/>
              </a:defRPr>
            </a:lvl1pPr>
          </a:lstStyle>
          <a:p>
            <a:r>
              <a:rPr lang="de-AT" dirty="0"/>
              <a:t>Einzeiligen Titel eingeben</a:t>
            </a:r>
          </a:p>
        </p:txBody>
      </p:sp>
      <p:sp>
        <p:nvSpPr>
          <p:cNvPr id="3" name="Untertitel 2"/>
          <p:cNvSpPr>
            <a:spLocks noGrp="1"/>
          </p:cNvSpPr>
          <p:nvPr>
            <p:ph type="subTitle" idx="1" hasCustomPrompt="1"/>
          </p:nvPr>
        </p:nvSpPr>
        <p:spPr bwMode="black">
          <a:xfrm>
            <a:off x="605407" y="893772"/>
            <a:ext cx="5436000" cy="274060"/>
          </a:xfrm>
        </p:spPr>
        <p:txBody>
          <a:bodyPr tIns="0" bIns="0">
            <a:noAutofit/>
          </a:bodyPr>
          <a:lstStyle>
            <a:lvl1pPr marL="0" indent="0" algn="l">
              <a:lnSpc>
                <a:spcPct val="100000"/>
              </a:lnSpc>
              <a:buNone/>
              <a:defRPr sz="1800" b="1" i="0">
                <a:solidFill>
                  <a:schemeClr val="tx1"/>
                </a:solidFill>
                <a:latin typeface="Verdana" charset="0"/>
                <a:ea typeface="Verdana" charset="0"/>
                <a:cs typeface="Verdana" charset="0"/>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7" indent="0" algn="ctr">
              <a:buNone/>
              <a:defRPr>
                <a:solidFill>
                  <a:schemeClr val="tx1">
                    <a:tint val="75000"/>
                  </a:schemeClr>
                </a:solidFill>
              </a:defRPr>
            </a:lvl6pPr>
            <a:lvl7pPr marL="2742920" indent="0" algn="ctr">
              <a:buNone/>
              <a:defRPr>
                <a:solidFill>
                  <a:schemeClr val="tx1">
                    <a:tint val="75000"/>
                  </a:schemeClr>
                </a:solidFill>
              </a:defRPr>
            </a:lvl7pPr>
            <a:lvl8pPr marL="3200073" indent="0" algn="ctr">
              <a:buNone/>
              <a:defRPr>
                <a:solidFill>
                  <a:schemeClr val="tx1">
                    <a:tint val="75000"/>
                  </a:schemeClr>
                </a:solidFill>
              </a:defRPr>
            </a:lvl8pPr>
            <a:lvl9pPr marL="3657227" indent="0" algn="ctr">
              <a:buNone/>
              <a:defRPr>
                <a:solidFill>
                  <a:schemeClr val="tx1">
                    <a:tint val="75000"/>
                  </a:schemeClr>
                </a:solidFill>
              </a:defRPr>
            </a:lvl9pPr>
          </a:lstStyle>
          <a:p>
            <a:r>
              <a:rPr lang="de-AT" dirty="0"/>
              <a:t>Bei Bedarf Untertitel hier eingeben</a:t>
            </a:r>
          </a:p>
        </p:txBody>
      </p:sp>
      <p:sp>
        <p:nvSpPr>
          <p:cNvPr id="16" name="Textplatzhalter 9"/>
          <p:cNvSpPr>
            <a:spLocks noGrp="1"/>
          </p:cNvSpPr>
          <p:nvPr>
            <p:ph type="body" sz="quarter" idx="11"/>
          </p:nvPr>
        </p:nvSpPr>
        <p:spPr bwMode="white">
          <a:xfrm>
            <a:off x="287338" y="2378075"/>
            <a:ext cx="4284662" cy="620885"/>
          </a:xfrm>
          <a:solidFill>
            <a:schemeClr val="bg1">
              <a:alpha val="90000"/>
            </a:schemeClr>
          </a:solidFill>
        </p:spPr>
        <p:txBody>
          <a:bodyPr wrap="square" lIns="324000" tIns="216000" rIns="324000" bIns="216000" rtlCol="0" anchor="t" anchorCtr="0">
            <a:spAutoFit/>
          </a:bodyPr>
          <a:lstStyle>
            <a:lvl1pPr marL="0" indent="0">
              <a:buNone/>
              <a:defRPr lang="de-DE" sz="1200" dirty="0" smtClean="0"/>
            </a:lvl1pPr>
          </a:lstStyle>
          <a:p>
            <a:pPr marL="0" lvl="0" defTabSz="914400"/>
            <a:r>
              <a:rPr lang="de-DE"/>
              <a:t>Formatvorlagen des Textmasters bearbeiten</a:t>
            </a:r>
          </a:p>
        </p:txBody>
      </p:sp>
      <p:pic>
        <p:nvPicPr>
          <p:cNvPr id="21" name="Grafik 20">
            <a:extLst>
              <a:ext uri="{FF2B5EF4-FFF2-40B4-BE49-F238E27FC236}">
                <a16:creationId xmlns:a16="http://schemas.microsoft.com/office/drawing/2014/main" id="{7E66218F-0F9A-421F-95D9-B444BA7B1B63}"/>
              </a:ext>
            </a:extLst>
          </p:cNvPr>
          <p:cNvPicPr>
            <a:picLocks noChangeAspect="1"/>
          </p:cNvPicPr>
          <p:nvPr userDrawn="1"/>
        </p:nvPicPr>
        <p:blipFill>
          <a:blip r:embed="rId3"/>
          <a:stretch>
            <a:fillRect/>
          </a:stretch>
        </p:blipFill>
        <p:spPr>
          <a:xfrm>
            <a:off x="6555561" y="903985"/>
            <a:ext cx="1875600" cy="989547"/>
          </a:xfrm>
          <a:prstGeom prst="rect">
            <a:avLst/>
          </a:prstGeom>
        </p:spPr>
      </p:pic>
      <p:pic>
        <p:nvPicPr>
          <p:cNvPr id="11" name="Grafik 10">
            <a:extLst>
              <a:ext uri="{FF2B5EF4-FFF2-40B4-BE49-F238E27FC236}">
                <a16:creationId xmlns:a16="http://schemas.microsoft.com/office/drawing/2014/main" id="{42123301-C0B8-405E-B34C-30D313AD664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1294" y="4568397"/>
            <a:ext cx="1894681" cy="327742"/>
          </a:xfrm>
          <a:prstGeom prst="rect">
            <a:avLst/>
          </a:prstGeom>
        </p:spPr>
      </p:pic>
    </p:spTree>
    <p:extLst>
      <p:ext uri="{BB962C8B-B14F-4D97-AF65-F5344CB8AC3E}">
        <p14:creationId xmlns:p14="http://schemas.microsoft.com/office/powerpoint/2010/main" val="38395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9CD7164-1D99-44F2-9C47-0EF01215AC3D}"/>
              </a:ext>
            </a:extLst>
          </p:cNvPr>
          <p:cNvPicPr>
            <a:picLocks noChangeAspect="1"/>
          </p:cNvPicPr>
          <p:nvPr userDrawn="1"/>
        </p:nvPicPr>
        <p:blipFill>
          <a:blip r:embed="rId17"/>
          <a:stretch>
            <a:fillRect/>
          </a:stretch>
        </p:blipFill>
        <p:spPr>
          <a:xfrm>
            <a:off x="7711621" y="269243"/>
            <a:ext cx="1170000" cy="617280"/>
          </a:xfrm>
          <a:prstGeom prst="rect">
            <a:avLst/>
          </a:prstGeom>
        </p:spPr>
      </p:pic>
      <p:sp>
        <p:nvSpPr>
          <p:cNvPr id="3" name="Textplatzhalter 2"/>
          <p:cNvSpPr>
            <a:spLocks noGrp="1"/>
          </p:cNvSpPr>
          <p:nvPr>
            <p:ph type="body" idx="1"/>
          </p:nvPr>
        </p:nvSpPr>
        <p:spPr>
          <a:xfrm>
            <a:off x="457201" y="1210152"/>
            <a:ext cx="7764463" cy="3473291"/>
          </a:xfrm>
          <a:prstGeom prst="rect">
            <a:avLst/>
          </a:prstGeom>
        </p:spPr>
        <p:txBody>
          <a:bodyPr vert="horz" lIns="0" tIns="45715" rIns="0" bIns="45715" rtlCol="0">
            <a:no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5" name="Fußzeilenplatzhalter 4"/>
          <p:cNvSpPr>
            <a:spLocks noGrp="1"/>
          </p:cNvSpPr>
          <p:nvPr userDrawn="1">
            <p:ph type="ftr" sz="quarter" idx="3"/>
          </p:nvPr>
        </p:nvSpPr>
        <p:spPr>
          <a:xfrm>
            <a:off x="1354562" y="4870853"/>
            <a:ext cx="3217443" cy="232277"/>
          </a:xfrm>
          <a:prstGeom prst="rect">
            <a:avLst/>
          </a:prstGeom>
        </p:spPr>
        <p:txBody>
          <a:bodyPr vert="horz" lIns="91431" tIns="45715" rIns="91431" bIns="45715" rtlCol="0" anchor="ctr"/>
          <a:lstStyle>
            <a:lvl1pPr algn="l">
              <a:defRPr sz="800" cap="all" baseline="0">
                <a:solidFill>
                  <a:schemeClr val="tx1">
                    <a:tint val="75000"/>
                  </a:schemeClr>
                </a:solidFill>
              </a:defRPr>
            </a:lvl1pPr>
          </a:lstStyle>
          <a:p>
            <a:r>
              <a:rPr lang="de-AT" dirty="0"/>
              <a:t>PI Internationale Makroökonomik</a:t>
            </a:r>
          </a:p>
        </p:txBody>
      </p:sp>
      <p:sp>
        <p:nvSpPr>
          <p:cNvPr id="6" name="Foliennummernplatzhalter 5"/>
          <p:cNvSpPr>
            <a:spLocks noGrp="1"/>
          </p:cNvSpPr>
          <p:nvPr>
            <p:ph type="sldNum" sz="quarter" idx="4"/>
          </p:nvPr>
        </p:nvSpPr>
        <p:spPr>
          <a:xfrm>
            <a:off x="462407" y="4870853"/>
            <a:ext cx="892150" cy="232277"/>
          </a:xfrm>
          <a:prstGeom prst="rect">
            <a:avLst/>
          </a:prstGeom>
        </p:spPr>
        <p:txBody>
          <a:bodyPr vert="horz" lIns="0" tIns="45715" rIns="0" bIns="45715" rtlCol="0" anchor="ctr"/>
          <a:lstStyle>
            <a:lvl1pPr algn="l">
              <a:defRPr sz="800" cap="all" baseline="0">
                <a:solidFill>
                  <a:schemeClr val="tx1">
                    <a:tint val="75000"/>
                  </a:schemeClr>
                </a:solidFill>
              </a:defRPr>
            </a:lvl1pPr>
          </a:lstStyle>
          <a:p>
            <a:fld id="{BE3DC40E-DBBE-4E2D-9EEC-FBF0DA0E9179}" type="slidenum">
              <a:rPr lang="de-AT" smtClean="0"/>
              <a:pPr/>
              <a:t>‹#›</a:t>
            </a:fld>
            <a:endParaRPr lang="de-AT" dirty="0"/>
          </a:p>
        </p:txBody>
      </p:sp>
      <p:sp>
        <p:nvSpPr>
          <p:cNvPr id="18" name="Rechteck 17"/>
          <p:cNvSpPr/>
          <p:nvPr userDrawn="1"/>
        </p:nvSpPr>
        <p:spPr bwMode="gray">
          <a:xfrm>
            <a:off x="0" y="939170"/>
            <a:ext cx="9144000" cy="22680"/>
          </a:xfrm>
          <a:prstGeom prst="rect">
            <a:avLst/>
          </a:prstGeom>
          <a:solidFill>
            <a:srgbClr val="0C94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800" dirty="0"/>
              <a:t>      </a:t>
            </a:r>
          </a:p>
        </p:txBody>
      </p:sp>
      <p:sp>
        <p:nvSpPr>
          <p:cNvPr id="15" name="Titelplatzhalter 14"/>
          <p:cNvSpPr>
            <a:spLocks noGrp="1"/>
          </p:cNvSpPr>
          <p:nvPr userDrawn="1">
            <p:ph type="title"/>
          </p:nvPr>
        </p:nvSpPr>
        <p:spPr bwMode="auto">
          <a:xfrm>
            <a:off x="462408" y="169100"/>
            <a:ext cx="6840000" cy="770069"/>
          </a:xfrm>
          <a:prstGeom prst="rect">
            <a:avLst/>
          </a:prstGeom>
        </p:spPr>
        <p:txBody>
          <a:bodyPr vert="horz" lIns="0" tIns="0" rIns="0" bIns="0" rtlCol="0" anchor="ctr">
            <a:noAutofit/>
          </a:bodyPr>
          <a:lstStyle/>
          <a:p>
            <a:r>
              <a:rPr lang="de-AT" dirty="0"/>
              <a:t>Titelmasterformat durch </a:t>
            </a:r>
            <a:br>
              <a:rPr lang="de-AT" dirty="0"/>
            </a:br>
            <a:r>
              <a:rPr lang="de-AT" dirty="0"/>
              <a:t>Klicken bearbeiten</a:t>
            </a:r>
          </a:p>
        </p:txBody>
      </p:sp>
      <p:pic>
        <p:nvPicPr>
          <p:cNvPr id="11" name="Grafik 10">
            <a:extLst>
              <a:ext uri="{FF2B5EF4-FFF2-40B4-BE49-F238E27FC236}">
                <a16:creationId xmlns:a16="http://schemas.microsoft.com/office/drawing/2014/main" id="{258AD6E1-8085-4DDE-81B5-AEBED6A4B45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567613" y="4800648"/>
            <a:ext cx="1318058" cy="228552"/>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5" r:id="rId4"/>
    <p:sldLayoutId id="2147483676" r:id="rId5"/>
    <p:sldLayoutId id="2147483686" r:id="rId6"/>
    <p:sldLayoutId id="2147483687" r:id="rId7"/>
    <p:sldLayoutId id="2147483681" r:id="rId8"/>
    <p:sldLayoutId id="2147483682" r:id="rId9"/>
    <p:sldLayoutId id="2147483688" r:id="rId10"/>
    <p:sldLayoutId id="2147483689" r:id="rId11"/>
    <p:sldLayoutId id="2147483664" r:id="rId12"/>
    <p:sldLayoutId id="2147483667" r:id="rId13"/>
    <p:sldLayoutId id="2147483668" r:id="rId14"/>
    <p:sldLayoutId id="2147483670" r:id="rId15"/>
  </p:sldLayoutIdLst>
  <p:hf hdr="0" ftr="0" dt="0"/>
  <p:txStyles>
    <p:titleStyle>
      <a:lvl1pPr algn="l" defTabSz="914306" rtl="0" eaLnBrk="1" latinLnBrk="0" hangingPunct="1">
        <a:lnSpc>
          <a:spcPct val="100000"/>
        </a:lnSpc>
        <a:spcBef>
          <a:spcPct val="0"/>
        </a:spcBef>
        <a:buNone/>
        <a:defRPr sz="2400" b="1" kern="1200">
          <a:solidFill>
            <a:schemeClr val="tx1"/>
          </a:solidFill>
          <a:latin typeface="Georgia" charset="0"/>
          <a:ea typeface="Georgia" charset="0"/>
          <a:cs typeface="Georgia" charset="0"/>
        </a:defRPr>
      </a:lvl1pPr>
    </p:titleStyle>
    <p:bodyStyle>
      <a:lvl1pPr marL="180975" indent="-180975" algn="l" defTabSz="914306" rtl="0" eaLnBrk="1" latinLnBrk="0" hangingPunct="1">
        <a:lnSpc>
          <a:spcPct val="100000"/>
        </a:lnSpc>
        <a:spcBef>
          <a:spcPts val="0"/>
        </a:spcBef>
        <a:spcAft>
          <a:spcPts val="600"/>
        </a:spcAft>
        <a:buClr>
          <a:schemeClr val="accent1"/>
        </a:buClr>
        <a:buFont typeface="Wingdings" charset="2"/>
        <a:buChar char="§"/>
        <a:defRPr sz="1600" kern="1200">
          <a:solidFill>
            <a:schemeClr val="tx1"/>
          </a:solidFill>
          <a:latin typeface="+mn-lt"/>
          <a:ea typeface="+mn-ea"/>
          <a:cs typeface="+mn-cs"/>
        </a:defRPr>
      </a:lvl1pPr>
      <a:lvl2pPr marL="357188" indent="-176213" algn="l" defTabSz="914306" rtl="0" eaLnBrk="1" latinLnBrk="0" hangingPunct="1">
        <a:lnSpc>
          <a:spcPct val="100000"/>
        </a:lnSpc>
        <a:spcBef>
          <a:spcPts val="0"/>
        </a:spcBef>
        <a:spcAft>
          <a:spcPts val="400"/>
        </a:spcAft>
        <a:buClr>
          <a:schemeClr val="accent1"/>
        </a:buClr>
        <a:buSzPct val="100000"/>
        <a:buFont typeface="Wingdings" charset="2"/>
        <a:buChar char="§"/>
        <a:defRPr sz="1400" kern="1200">
          <a:solidFill>
            <a:schemeClr val="tx1"/>
          </a:solidFill>
          <a:latin typeface="+mn-lt"/>
          <a:ea typeface="+mn-ea"/>
          <a:cs typeface="+mn-cs"/>
        </a:defRPr>
      </a:lvl2pPr>
      <a:lvl3pPr marL="538163" indent="-180975"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3pPr>
      <a:lvl4pPr marL="720725" indent="-182563"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4pPr>
      <a:lvl5pPr marL="895350" indent="-174625"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6"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0"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7"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3" algn="l" defTabSz="914306" rtl="0" eaLnBrk="1" latinLnBrk="0" hangingPunct="1">
        <a:defRPr sz="1800" kern="1200">
          <a:solidFill>
            <a:schemeClr val="tx1"/>
          </a:solidFill>
          <a:latin typeface="+mn-lt"/>
          <a:ea typeface="+mn-ea"/>
          <a:cs typeface="+mn-cs"/>
        </a:defRPr>
      </a:lvl8pPr>
      <a:lvl9pPr marL="3657227" algn="l" defTabSz="9143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F26B43"/>
          </p15:clr>
        </p15:guide>
        <p15:guide id="3" pos="288" userDrawn="1">
          <p15:clr>
            <a:srgbClr val="F26B43"/>
          </p15:clr>
        </p15:guide>
        <p15:guide id="4" pos="5179" userDrawn="1">
          <p15:clr>
            <a:srgbClr val="F26B43"/>
          </p15:clr>
        </p15:guide>
        <p15:guide id="5" pos="5467" userDrawn="1">
          <p15:clr>
            <a:srgbClr val="F26B43"/>
          </p15:clr>
        </p15:guide>
        <p15:guide id="7" orient="horz" pos="2950" userDrawn="1">
          <p15:clr>
            <a:srgbClr val="F26B43"/>
          </p15:clr>
        </p15:guide>
        <p15:guide id="9" orient="horz" pos="164" userDrawn="1">
          <p15:clr>
            <a:srgbClr val="F26B43"/>
          </p15:clr>
        </p15:guide>
        <p15:guide id="10" orient="horz" pos="762" userDrawn="1">
          <p15:clr>
            <a:srgbClr val="F26B43"/>
          </p15:clr>
        </p15:guide>
        <p15:guide id="11" orient="horz" pos="3168" userDrawn="1">
          <p15:clr>
            <a:srgbClr val="F26B43"/>
          </p15:clr>
        </p15:guide>
        <p15:guide id="15" pos="3898" userDrawn="1">
          <p15:clr>
            <a:srgbClr val="F26B43"/>
          </p15:clr>
        </p15:guide>
        <p15:guide id="17" orient="horz" pos="1644" userDrawn="1">
          <p15:clr>
            <a:srgbClr val="F26B43"/>
          </p15:clr>
        </p15:guide>
        <p15:guide id="18" orient="horz" pos="20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ata.europa.eu/doi/10.2775/5377" TargetMode="External"/><Relationship Id="rId2" Type="http://schemas.openxmlformats.org/officeDocument/2006/relationships/hyperlink" Target="https://github.com/EliaDG/EU-Core-Periphery-Division-in-the-wake-of-Deglobalization.git" TargetMode="External"/><Relationship Id="rId1" Type="http://schemas.openxmlformats.org/officeDocument/2006/relationships/slideLayout" Target="../slideLayouts/slideLayout3.xml"/><Relationship Id="rId6" Type="http://schemas.openxmlformats.org/officeDocument/2006/relationships/hyperlink" Target="https://doi.org/10.3311/PPso.13979" TargetMode="External"/><Relationship Id="rId5" Type="http://schemas.openxmlformats.org/officeDocument/2006/relationships/hyperlink" Target="https://www.jstor.org/stable/10.13169/worlrevipoliecon.7.1.0029" TargetMode="External"/><Relationship Id="rId4" Type="http://schemas.openxmlformats.org/officeDocument/2006/relationships/hyperlink" Target="https://doi.org/10.1086/2617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21DB-5322-DEF4-ACF6-DDFE445303F2}"/>
              </a:ext>
            </a:extLst>
          </p:cNvPr>
          <p:cNvSpPr>
            <a:spLocks noGrp="1"/>
          </p:cNvSpPr>
          <p:nvPr>
            <p:ph type="ctrTitle"/>
          </p:nvPr>
        </p:nvSpPr>
        <p:spPr>
          <a:xfrm>
            <a:off x="605407" y="1093406"/>
            <a:ext cx="5436000" cy="649459"/>
          </a:xfrm>
        </p:spPr>
        <p:txBody>
          <a:bodyPr/>
          <a:lstStyle/>
          <a:p>
            <a:r>
              <a:rPr lang="en-GB" sz="1800" dirty="0"/>
              <a:t>Asymmetric Effects of US Monetary Policy International Edition </a:t>
            </a:r>
          </a:p>
        </p:txBody>
      </p:sp>
      <p:sp>
        <p:nvSpPr>
          <p:cNvPr id="3" name="Subtitle 2">
            <a:extLst>
              <a:ext uri="{FF2B5EF4-FFF2-40B4-BE49-F238E27FC236}">
                <a16:creationId xmlns:a16="http://schemas.microsoft.com/office/drawing/2014/main" id="{73D858E0-1140-24A6-3E36-3AE1CDD3D1A8}"/>
              </a:ext>
            </a:extLst>
          </p:cNvPr>
          <p:cNvSpPr>
            <a:spLocks noGrp="1"/>
          </p:cNvSpPr>
          <p:nvPr>
            <p:ph type="subTitle" idx="1"/>
          </p:nvPr>
        </p:nvSpPr>
        <p:spPr>
          <a:xfrm>
            <a:off x="605407" y="819346"/>
            <a:ext cx="5436000" cy="274060"/>
          </a:xfrm>
        </p:spPr>
        <p:txBody>
          <a:bodyPr/>
          <a:lstStyle/>
          <a:p>
            <a:r>
              <a:rPr lang="en-GB" dirty="0"/>
              <a:t>Discussion:</a:t>
            </a:r>
          </a:p>
        </p:txBody>
      </p:sp>
      <p:sp>
        <p:nvSpPr>
          <p:cNvPr id="4" name="Text Placeholder 3">
            <a:extLst>
              <a:ext uri="{FF2B5EF4-FFF2-40B4-BE49-F238E27FC236}">
                <a16:creationId xmlns:a16="http://schemas.microsoft.com/office/drawing/2014/main" id="{A0D4806A-C996-DD95-9AFE-824BE5076B5D}"/>
              </a:ext>
            </a:extLst>
          </p:cNvPr>
          <p:cNvSpPr>
            <a:spLocks noGrp="1"/>
          </p:cNvSpPr>
          <p:nvPr>
            <p:ph type="body" sz="quarter" idx="11"/>
          </p:nvPr>
        </p:nvSpPr>
        <p:spPr>
          <a:xfrm>
            <a:off x="287338" y="2392326"/>
            <a:ext cx="4284662" cy="464331"/>
          </a:xfrm>
        </p:spPr>
        <p:txBody>
          <a:bodyPr tIns="108000" bIns="108000"/>
          <a:lstStyle/>
          <a:p>
            <a:r>
              <a:rPr lang="en-GB" sz="1600" dirty="0"/>
              <a:t>Elia Di Gregorio &amp; Marie Püts </a:t>
            </a:r>
          </a:p>
        </p:txBody>
      </p:sp>
    </p:spTree>
    <p:extLst>
      <p:ext uri="{BB962C8B-B14F-4D97-AF65-F5344CB8AC3E}">
        <p14:creationId xmlns:p14="http://schemas.microsoft.com/office/powerpoint/2010/main" val="1665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E29142-12E2-7C5C-0156-25A00883641A}"/>
              </a:ext>
            </a:extLst>
          </p:cNvPr>
          <p:cNvSpPr>
            <a:spLocks noGrp="1"/>
          </p:cNvSpPr>
          <p:nvPr>
            <p:ph type="sldNum" sz="quarter" idx="12"/>
          </p:nvPr>
        </p:nvSpPr>
        <p:spPr/>
        <p:txBody>
          <a:bodyPr/>
          <a:lstStyle/>
          <a:p>
            <a:fld id="{BE3DC40E-DBBE-4E2D-9EEC-FBF0DA0E9179}" type="slidenum">
              <a:rPr lang="de-AT" smtClean="0"/>
              <a:pPr/>
              <a:t>10</a:t>
            </a:fld>
            <a:endParaRPr lang="de-AT" dirty="0"/>
          </a:p>
        </p:txBody>
      </p:sp>
      <p:sp>
        <p:nvSpPr>
          <p:cNvPr id="4" name="Title 3">
            <a:extLst>
              <a:ext uri="{FF2B5EF4-FFF2-40B4-BE49-F238E27FC236}">
                <a16:creationId xmlns:a16="http://schemas.microsoft.com/office/drawing/2014/main" id="{E843F849-6037-F796-ED0A-1931E8DFA8FC}"/>
              </a:ext>
            </a:extLst>
          </p:cNvPr>
          <p:cNvSpPr>
            <a:spLocks noGrp="1"/>
          </p:cNvSpPr>
          <p:nvPr>
            <p:ph type="title"/>
          </p:nvPr>
        </p:nvSpPr>
        <p:spPr/>
        <p:txBody>
          <a:bodyPr/>
          <a:lstStyle/>
          <a:p>
            <a:r>
              <a:rPr lang="it-IT" dirty="0"/>
              <a:t>EU Winner and Losers </a:t>
            </a:r>
            <a:endParaRPr lang="en-GB" dirty="0"/>
          </a:p>
        </p:txBody>
      </p:sp>
      <p:sp>
        <p:nvSpPr>
          <p:cNvPr id="5" name="TextBox 4">
            <a:extLst>
              <a:ext uri="{FF2B5EF4-FFF2-40B4-BE49-F238E27FC236}">
                <a16:creationId xmlns:a16="http://schemas.microsoft.com/office/drawing/2014/main" id="{91056FB4-10D4-3802-4AA3-C780CC5D77EC}"/>
              </a:ext>
            </a:extLst>
          </p:cNvPr>
          <p:cNvSpPr txBox="1"/>
          <p:nvPr/>
        </p:nvSpPr>
        <p:spPr>
          <a:xfrm>
            <a:off x="472645" y="1171736"/>
            <a:ext cx="8198707" cy="584775"/>
          </a:xfrm>
          <a:prstGeom prst="rect">
            <a:avLst/>
          </a:prstGeom>
          <a:noFill/>
        </p:spPr>
        <p:txBody>
          <a:bodyPr wrap="square" rtlCol="0">
            <a:spAutoFit/>
          </a:bodyPr>
          <a:lstStyle/>
          <a:p>
            <a:r>
              <a:rPr lang="it-IT" sz="1600" dirty="0"/>
              <a:t>Clear divide North South-East Europe </a:t>
            </a:r>
            <a:r>
              <a:rPr lang="it-IT" sz="1600" b="1" dirty="0">
                <a:sym typeface="Wingdings" panose="05000000000000000000" pitchFamily="2" charset="2"/>
              </a:rPr>
              <a:t>BUT</a:t>
            </a:r>
            <a:r>
              <a:rPr lang="en-GB" sz="1600" dirty="0"/>
              <a:t> dynamic centre of growth is shifting</a:t>
            </a:r>
            <a:endParaRPr lang="it-IT" sz="1600" dirty="0"/>
          </a:p>
        </p:txBody>
      </p:sp>
      <p:pic>
        <p:nvPicPr>
          <p:cNvPr id="9" name="Content Placeholder 8" descr="A graph of a number of people&#10;&#10;Description automatically generated with medium confidence">
            <a:extLst>
              <a:ext uri="{FF2B5EF4-FFF2-40B4-BE49-F238E27FC236}">
                <a16:creationId xmlns:a16="http://schemas.microsoft.com/office/drawing/2014/main" id="{9622DB6E-9997-8265-120A-BBB402CD5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032" y="1906886"/>
            <a:ext cx="7869935" cy="2963967"/>
          </a:xfrm>
        </p:spPr>
      </p:pic>
    </p:spTree>
    <p:extLst>
      <p:ext uri="{BB962C8B-B14F-4D97-AF65-F5344CB8AC3E}">
        <p14:creationId xmlns:p14="http://schemas.microsoft.com/office/powerpoint/2010/main" val="348572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number of words&#10;&#10;Description automatically generated with medium confidence">
            <a:extLst>
              <a:ext uri="{FF2B5EF4-FFF2-40B4-BE49-F238E27FC236}">
                <a16:creationId xmlns:a16="http://schemas.microsoft.com/office/drawing/2014/main" id="{4E39D4AB-2D36-5EC0-3117-E9F1EFFE8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990" y="1112233"/>
            <a:ext cx="3600469" cy="3468688"/>
          </a:xfrm>
        </p:spPr>
      </p:pic>
      <p:sp>
        <p:nvSpPr>
          <p:cNvPr id="3" name="Slide Number Placeholder 2">
            <a:extLst>
              <a:ext uri="{FF2B5EF4-FFF2-40B4-BE49-F238E27FC236}">
                <a16:creationId xmlns:a16="http://schemas.microsoft.com/office/drawing/2014/main" id="{54C08D0F-A1A9-DDDF-0A9E-A7DE2687739B}"/>
              </a:ext>
            </a:extLst>
          </p:cNvPr>
          <p:cNvSpPr>
            <a:spLocks noGrp="1"/>
          </p:cNvSpPr>
          <p:nvPr>
            <p:ph type="sldNum" sz="quarter" idx="12"/>
          </p:nvPr>
        </p:nvSpPr>
        <p:spPr/>
        <p:txBody>
          <a:bodyPr/>
          <a:lstStyle/>
          <a:p>
            <a:fld id="{BE3DC40E-DBBE-4E2D-9EEC-FBF0DA0E9179}" type="slidenum">
              <a:rPr lang="de-AT" smtClean="0"/>
              <a:pPr/>
              <a:t>11</a:t>
            </a:fld>
            <a:endParaRPr lang="de-AT" dirty="0"/>
          </a:p>
        </p:txBody>
      </p:sp>
      <p:sp>
        <p:nvSpPr>
          <p:cNvPr id="4" name="Title 3">
            <a:extLst>
              <a:ext uri="{FF2B5EF4-FFF2-40B4-BE49-F238E27FC236}">
                <a16:creationId xmlns:a16="http://schemas.microsoft.com/office/drawing/2014/main" id="{D92913E1-FB85-4609-70C8-C0AAEF48DAD1}"/>
              </a:ext>
            </a:extLst>
          </p:cNvPr>
          <p:cNvSpPr>
            <a:spLocks noGrp="1"/>
          </p:cNvSpPr>
          <p:nvPr>
            <p:ph type="title"/>
          </p:nvPr>
        </p:nvSpPr>
        <p:spPr/>
        <p:txBody>
          <a:bodyPr/>
          <a:lstStyle/>
          <a:p>
            <a:r>
              <a:rPr lang="it-IT" dirty="0"/>
              <a:t>Cluster Analysis - Methodology</a:t>
            </a:r>
            <a:endParaRPr lang="en-GB" dirty="0"/>
          </a:p>
        </p:txBody>
      </p:sp>
      <p:sp>
        <p:nvSpPr>
          <p:cNvPr id="7" name="TextBox 6">
            <a:extLst>
              <a:ext uri="{FF2B5EF4-FFF2-40B4-BE49-F238E27FC236}">
                <a16:creationId xmlns:a16="http://schemas.microsoft.com/office/drawing/2014/main" id="{F0311A1E-0C26-E940-9A48-CD33DE7BFCD2}"/>
              </a:ext>
            </a:extLst>
          </p:cNvPr>
          <p:cNvSpPr txBox="1"/>
          <p:nvPr/>
        </p:nvSpPr>
        <p:spPr>
          <a:xfrm>
            <a:off x="565079" y="1222625"/>
            <a:ext cx="5147352" cy="304698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it-IT" sz="1600" dirty="0"/>
              <a:t>Variable screening and cleaning</a:t>
            </a:r>
          </a:p>
          <a:p>
            <a:pPr marL="742950" lvl="1" indent="-285750">
              <a:buClr>
                <a:schemeClr val="accent1"/>
              </a:buClr>
              <a:buFont typeface="Wingdings" panose="05000000000000000000" pitchFamily="2" charset="2"/>
              <a:buChar char="§"/>
            </a:pPr>
            <a:r>
              <a:rPr lang="it-IT" sz="1600" dirty="0"/>
              <a:t>Correlation threshold</a:t>
            </a:r>
          </a:p>
          <a:p>
            <a:pPr marL="742950" lvl="1" indent="-285750">
              <a:buClr>
                <a:schemeClr val="accent1"/>
              </a:buClr>
              <a:buFont typeface="Wingdings" panose="05000000000000000000" pitchFamily="2" charset="2"/>
              <a:buChar char="§"/>
            </a:pPr>
            <a:r>
              <a:rPr lang="it-IT" sz="1600" dirty="0"/>
              <a:t>Imputation NAs</a:t>
            </a:r>
          </a:p>
          <a:p>
            <a:pPr marL="742950" lvl="1" indent="-285750">
              <a:buClr>
                <a:schemeClr val="accent1"/>
              </a:buClr>
              <a:buFont typeface="Wingdings" panose="05000000000000000000" pitchFamily="2" charset="2"/>
              <a:buChar char="§"/>
            </a:pPr>
            <a:r>
              <a:rPr lang="it-IT" sz="1600" dirty="0"/>
              <a:t>Scaling</a:t>
            </a:r>
          </a:p>
          <a:p>
            <a:pPr marL="742950" lvl="1" indent="-285750">
              <a:buClr>
                <a:schemeClr val="accent1"/>
              </a:buClr>
              <a:buFont typeface="Wingdings" panose="05000000000000000000" pitchFamily="2" charset="2"/>
              <a:buChar char="§"/>
            </a:pPr>
            <a:endParaRPr lang="it-IT" sz="1600" dirty="0"/>
          </a:p>
          <a:p>
            <a:pPr marL="285750" indent="-285750">
              <a:buClr>
                <a:schemeClr val="accent1"/>
              </a:buClr>
              <a:buFont typeface="Wingdings" panose="05000000000000000000" pitchFamily="2" charset="2"/>
              <a:buChar char="§"/>
            </a:pPr>
            <a:r>
              <a:rPr lang="en-GB" sz="1600" dirty="0"/>
              <a:t>3 subsets</a:t>
            </a:r>
            <a:r>
              <a:rPr lang="it-IT" sz="1600" dirty="0"/>
              <a:t>: </a:t>
            </a:r>
          </a:p>
          <a:p>
            <a:pPr marL="742950" lvl="1" indent="-285750">
              <a:buClr>
                <a:schemeClr val="accent1"/>
              </a:buClr>
              <a:buFont typeface="Wingdings" panose="05000000000000000000" pitchFamily="2" charset="2"/>
              <a:buChar char="§"/>
            </a:pPr>
            <a:r>
              <a:rPr lang="it-IT" sz="1600" dirty="0"/>
              <a:t>EU - 2000</a:t>
            </a:r>
          </a:p>
          <a:p>
            <a:pPr marL="742950" lvl="1" indent="-285750">
              <a:buClr>
                <a:schemeClr val="accent1"/>
              </a:buClr>
              <a:buFont typeface="Wingdings" panose="05000000000000000000" pitchFamily="2" charset="2"/>
              <a:buChar char="§"/>
            </a:pPr>
            <a:r>
              <a:rPr lang="it-IT" sz="1600" dirty="0"/>
              <a:t>EU - 2011</a:t>
            </a:r>
          </a:p>
          <a:p>
            <a:pPr marL="742950" lvl="1" indent="-285750">
              <a:buClr>
                <a:schemeClr val="accent1"/>
              </a:buClr>
              <a:buFont typeface="Wingdings" panose="05000000000000000000" pitchFamily="2" charset="2"/>
              <a:buChar char="§"/>
            </a:pPr>
            <a:r>
              <a:rPr lang="it-IT" sz="1600"/>
              <a:t>EU </a:t>
            </a:r>
            <a:r>
              <a:rPr lang="it-IT" sz="1600" dirty="0"/>
              <a:t>- 2021</a:t>
            </a:r>
          </a:p>
          <a:p>
            <a:pPr marL="742950" lvl="1" indent="-285750">
              <a:buClr>
                <a:schemeClr val="accent1"/>
              </a:buClr>
              <a:buFont typeface="Wingdings" panose="05000000000000000000" pitchFamily="2" charset="2"/>
              <a:buChar char="§"/>
            </a:pPr>
            <a:endParaRPr lang="it-IT" sz="1600" dirty="0"/>
          </a:p>
          <a:p>
            <a:pPr marL="285750" indent="-285750">
              <a:buClr>
                <a:schemeClr val="accent1"/>
              </a:buClr>
              <a:buFont typeface="Wingdings" panose="05000000000000000000" pitchFamily="2" charset="2"/>
              <a:buChar char="§"/>
            </a:pPr>
            <a:r>
              <a:rPr lang="it-IT" sz="1600" dirty="0"/>
              <a:t>Number of cluster determined </a:t>
            </a:r>
            <a:r>
              <a:rPr lang="it-IT" sz="1600"/>
              <a:t>by</a:t>
            </a:r>
            <a:r>
              <a:rPr lang="it-IT" sz="1600" dirty="0"/>
              <a:t> majority rule</a:t>
            </a:r>
            <a:endParaRPr lang="en-GB" sz="1600" dirty="0"/>
          </a:p>
        </p:txBody>
      </p:sp>
    </p:spTree>
    <p:extLst>
      <p:ext uri="{BB962C8B-B14F-4D97-AF65-F5344CB8AC3E}">
        <p14:creationId xmlns:p14="http://schemas.microsoft.com/office/powerpoint/2010/main" val="293902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7E836B-5491-3ED8-B0ED-B859ED314ED5}"/>
              </a:ext>
            </a:extLst>
          </p:cNvPr>
          <p:cNvSpPr>
            <a:spLocks noGrp="1"/>
          </p:cNvSpPr>
          <p:nvPr>
            <p:ph type="sldNum" sz="quarter" idx="12"/>
          </p:nvPr>
        </p:nvSpPr>
        <p:spPr/>
        <p:txBody>
          <a:bodyPr/>
          <a:lstStyle/>
          <a:p>
            <a:fld id="{BE3DC40E-DBBE-4E2D-9EEC-FBF0DA0E9179}" type="slidenum">
              <a:rPr lang="de-AT" smtClean="0"/>
              <a:pPr/>
              <a:t>12</a:t>
            </a:fld>
            <a:endParaRPr lang="de-AT" dirty="0"/>
          </a:p>
        </p:txBody>
      </p:sp>
      <p:sp>
        <p:nvSpPr>
          <p:cNvPr id="4" name="Title 3">
            <a:extLst>
              <a:ext uri="{FF2B5EF4-FFF2-40B4-BE49-F238E27FC236}">
                <a16:creationId xmlns:a16="http://schemas.microsoft.com/office/drawing/2014/main" id="{AA710836-739E-7B6B-8206-828B65B744A5}"/>
              </a:ext>
            </a:extLst>
          </p:cNvPr>
          <p:cNvSpPr>
            <a:spLocks noGrp="1"/>
          </p:cNvSpPr>
          <p:nvPr>
            <p:ph type="title"/>
          </p:nvPr>
        </p:nvSpPr>
        <p:spPr>
          <a:xfrm>
            <a:off x="462408" y="169100"/>
            <a:ext cx="7345952" cy="770069"/>
          </a:xfrm>
        </p:spPr>
        <p:txBody>
          <a:bodyPr/>
          <a:lstStyle/>
          <a:p>
            <a:r>
              <a:rPr lang="it-IT" dirty="0"/>
              <a:t>EU Core – Periphery in the </a:t>
            </a:r>
            <a:r>
              <a:rPr lang="it-IT"/>
              <a:t>2000</a:t>
            </a:r>
            <a:endParaRPr lang="en-GB" dirty="0"/>
          </a:p>
        </p:txBody>
      </p:sp>
      <p:pic>
        <p:nvPicPr>
          <p:cNvPr id="9" name="Picture 8" descr="A screenshot of a graph&#10;&#10;Description automatically generated">
            <a:extLst>
              <a:ext uri="{FF2B5EF4-FFF2-40B4-BE49-F238E27FC236}">
                <a16:creationId xmlns:a16="http://schemas.microsoft.com/office/drawing/2014/main" id="{46BBFE14-84C7-47F1-289E-67C15235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563" y="1130158"/>
            <a:ext cx="4159196" cy="3620464"/>
          </a:xfrm>
          <a:prstGeom prst="rect">
            <a:avLst/>
          </a:prstGeom>
        </p:spPr>
      </p:pic>
      <p:pic>
        <p:nvPicPr>
          <p:cNvPr id="6" name="Picture 5" descr="A map of europe with different colored countries/regions&#10;&#10;Description automatically generated">
            <a:extLst>
              <a:ext uri="{FF2B5EF4-FFF2-40B4-BE49-F238E27FC236}">
                <a16:creationId xmlns:a16="http://schemas.microsoft.com/office/drawing/2014/main" id="{12CAE9F6-863A-A22F-D69E-6FB26A20AF3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14409" r="16217"/>
          <a:stretch/>
        </p:blipFill>
        <p:spPr>
          <a:xfrm>
            <a:off x="575353" y="1274269"/>
            <a:ext cx="3750069" cy="3489244"/>
          </a:xfrm>
          <a:prstGeom prst="rect">
            <a:avLst/>
          </a:prstGeom>
        </p:spPr>
      </p:pic>
    </p:spTree>
    <p:extLst>
      <p:ext uri="{BB962C8B-B14F-4D97-AF65-F5344CB8AC3E}">
        <p14:creationId xmlns:p14="http://schemas.microsoft.com/office/powerpoint/2010/main" val="18550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7E836B-5491-3ED8-B0ED-B859ED314ED5}"/>
              </a:ext>
            </a:extLst>
          </p:cNvPr>
          <p:cNvSpPr>
            <a:spLocks noGrp="1"/>
          </p:cNvSpPr>
          <p:nvPr>
            <p:ph type="sldNum" sz="quarter" idx="12"/>
          </p:nvPr>
        </p:nvSpPr>
        <p:spPr/>
        <p:txBody>
          <a:bodyPr/>
          <a:lstStyle/>
          <a:p>
            <a:fld id="{BE3DC40E-DBBE-4E2D-9EEC-FBF0DA0E9179}" type="slidenum">
              <a:rPr lang="de-AT" smtClean="0"/>
              <a:pPr/>
              <a:t>13</a:t>
            </a:fld>
            <a:endParaRPr lang="de-AT" dirty="0"/>
          </a:p>
        </p:txBody>
      </p:sp>
      <p:sp>
        <p:nvSpPr>
          <p:cNvPr id="4" name="Title 3">
            <a:extLst>
              <a:ext uri="{FF2B5EF4-FFF2-40B4-BE49-F238E27FC236}">
                <a16:creationId xmlns:a16="http://schemas.microsoft.com/office/drawing/2014/main" id="{AA710836-739E-7B6B-8206-828B65B744A5}"/>
              </a:ext>
            </a:extLst>
          </p:cNvPr>
          <p:cNvSpPr>
            <a:spLocks noGrp="1"/>
          </p:cNvSpPr>
          <p:nvPr>
            <p:ph type="title"/>
          </p:nvPr>
        </p:nvSpPr>
        <p:spPr/>
        <p:txBody>
          <a:bodyPr/>
          <a:lstStyle/>
          <a:p>
            <a:r>
              <a:rPr lang="it-IT" dirty="0"/>
              <a:t>EU Core – Periphery </a:t>
            </a:r>
            <a:r>
              <a:rPr lang="it-IT"/>
              <a:t>in </a:t>
            </a:r>
            <a:r>
              <a:rPr lang="it-IT" dirty="0"/>
              <a:t>the </a:t>
            </a:r>
            <a:r>
              <a:rPr lang="it-IT"/>
              <a:t>2011</a:t>
            </a:r>
            <a:endParaRPr lang="en-GB" dirty="0"/>
          </a:p>
        </p:txBody>
      </p:sp>
      <p:pic>
        <p:nvPicPr>
          <p:cNvPr id="8" name="Picture 7" descr="A map of europe with different colored countries/regions&#10;&#10;Description automatically generated">
            <a:extLst>
              <a:ext uri="{FF2B5EF4-FFF2-40B4-BE49-F238E27FC236}">
                <a16:creationId xmlns:a16="http://schemas.microsoft.com/office/drawing/2014/main" id="{99F1D0A6-91A8-290C-AAD3-70ACEFA7E0C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4210" r="16062"/>
          <a:stretch/>
        </p:blipFill>
        <p:spPr>
          <a:xfrm>
            <a:off x="575352" y="1294935"/>
            <a:ext cx="3743426" cy="3466276"/>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5D938845-459C-F872-9517-C327E6C8F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91" y="1187023"/>
            <a:ext cx="4104984" cy="3531169"/>
          </a:xfrm>
          <a:prstGeom prst="rect">
            <a:avLst/>
          </a:prstGeom>
        </p:spPr>
      </p:pic>
    </p:spTree>
    <p:extLst>
      <p:ext uri="{BB962C8B-B14F-4D97-AF65-F5344CB8AC3E}">
        <p14:creationId xmlns:p14="http://schemas.microsoft.com/office/powerpoint/2010/main" val="382898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7E836B-5491-3ED8-B0ED-B859ED314ED5}"/>
              </a:ext>
            </a:extLst>
          </p:cNvPr>
          <p:cNvSpPr>
            <a:spLocks noGrp="1"/>
          </p:cNvSpPr>
          <p:nvPr>
            <p:ph type="sldNum" sz="quarter" idx="12"/>
          </p:nvPr>
        </p:nvSpPr>
        <p:spPr/>
        <p:txBody>
          <a:bodyPr/>
          <a:lstStyle/>
          <a:p>
            <a:fld id="{BE3DC40E-DBBE-4E2D-9EEC-FBF0DA0E9179}" type="slidenum">
              <a:rPr lang="de-AT" smtClean="0"/>
              <a:pPr/>
              <a:t>14</a:t>
            </a:fld>
            <a:endParaRPr lang="de-AT" dirty="0"/>
          </a:p>
        </p:txBody>
      </p:sp>
      <p:sp>
        <p:nvSpPr>
          <p:cNvPr id="4" name="Title 3">
            <a:extLst>
              <a:ext uri="{FF2B5EF4-FFF2-40B4-BE49-F238E27FC236}">
                <a16:creationId xmlns:a16="http://schemas.microsoft.com/office/drawing/2014/main" id="{AA710836-739E-7B6B-8206-828B65B744A5}"/>
              </a:ext>
            </a:extLst>
          </p:cNvPr>
          <p:cNvSpPr>
            <a:spLocks noGrp="1"/>
          </p:cNvSpPr>
          <p:nvPr>
            <p:ph type="title"/>
          </p:nvPr>
        </p:nvSpPr>
        <p:spPr/>
        <p:txBody>
          <a:bodyPr/>
          <a:lstStyle/>
          <a:p>
            <a:r>
              <a:rPr lang="it-IT" dirty="0"/>
              <a:t>EU Core – Periphery in 2021</a:t>
            </a:r>
            <a:endParaRPr lang="en-GB" dirty="0"/>
          </a:p>
        </p:txBody>
      </p:sp>
      <p:pic>
        <p:nvPicPr>
          <p:cNvPr id="8" name="Picture 7" descr="A map of europe with different colored countries/regions&#10;&#10;Description automatically generated">
            <a:extLst>
              <a:ext uri="{FF2B5EF4-FFF2-40B4-BE49-F238E27FC236}">
                <a16:creationId xmlns:a16="http://schemas.microsoft.com/office/drawing/2014/main" id="{FF4E9E0E-C829-EC61-42D1-2D46004C9C6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3382" r="16334"/>
          <a:stretch/>
        </p:blipFill>
        <p:spPr>
          <a:xfrm>
            <a:off x="534257" y="1307207"/>
            <a:ext cx="3764554" cy="3456000"/>
          </a:xfrm>
          <a:prstGeom prst="rect">
            <a:avLst/>
          </a:prstGeom>
        </p:spPr>
      </p:pic>
      <p:pic>
        <p:nvPicPr>
          <p:cNvPr id="11" name="Picture 10" descr="A diagram of a star&#10;&#10;Description automatically generated with medium confidence">
            <a:extLst>
              <a:ext uri="{FF2B5EF4-FFF2-40B4-BE49-F238E27FC236}">
                <a16:creationId xmlns:a16="http://schemas.microsoft.com/office/drawing/2014/main" id="{15D04D7E-78E9-3CBB-7E3B-D11CF4B13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551" y="1256773"/>
            <a:ext cx="4277514" cy="3516634"/>
          </a:xfrm>
          <a:prstGeom prst="rect">
            <a:avLst/>
          </a:prstGeom>
        </p:spPr>
      </p:pic>
    </p:spTree>
    <p:extLst>
      <p:ext uri="{BB962C8B-B14F-4D97-AF65-F5344CB8AC3E}">
        <p14:creationId xmlns:p14="http://schemas.microsoft.com/office/powerpoint/2010/main" val="41654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5EFCC0C-D15B-8353-7ECF-30144B6E7289}"/>
              </a:ext>
            </a:extLst>
          </p:cNvPr>
          <p:cNvSpPr>
            <a:spLocks noGrp="1"/>
          </p:cNvSpPr>
          <p:nvPr>
            <p:ph idx="1"/>
          </p:nvPr>
        </p:nvSpPr>
        <p:spPr>
          <a:xfrm>
            <a:off x="462407" y="1223291"/>
            <a:ext cx="7759644" cy="464536"/>
          </a:xfrm>
        </p:spPr>
        <p:txBody>
          <a:bodyPr/>
          <a:lstStyle/>
          <a:p>
            <a:r>
              <a:rPr lang="it-IT" dirty="0"/>
              <a:t>Shifting reality of EU with challenges of ambiguouos members</a:t>
            </a:r>
            <a:endParaRPr lang="en-GB" dirty="0"/>
          </a:p>
        </p:txBody>
      </p:sp>
      <p:sp>
        <p:nvSpPr>
          <p:cNvPr id="3" name="Slide Number Placeholder 2">
            <a:extLst>
              <a:ext uri="{FF2B5EF4-FFF2-40B4-BE49-F238E27FC236}">
                <a16:creationId xmlns:a16="http://schemas.microsoft.com/office/drawing/2014/main" id="{ED0A7D1F-1B97-9D48-3BD4-F1CC6074F5CA}"/>
              </a:ext>
            </a:extLst>
          </p:cNvPr>
          <p:cNvSpPr>
            <a:spLocks noGrp="1"/>
          </p:cNvSpPr>
          <p:nvPr>
            <p:ph type="sldNum" sz="quarter" idx="12"/>
          </p:nvPr>
        </p:nvSpPr>
        <p:spPr/>
        <p:txBody>
          <a:bodyPr/>
          <a:lstStyle/>
          <a:p>
            <a:fld id="{BE3DC40E-DBBE-4E2D-9EEC-FBF0DA0E9179}" type="slidenum">
              <a:rPr lang="de-AT" smtClean="0"/>
              <a:pPr/>
              <a:t>15</a:t>
            </a:fld>
            <a:endParaRPr lang="de-AT" dirty="0"/>
          </a:p>
        </p:txBody>
      </p:sp>
      <p:sp>
        <p:nvSpPr>
          <p:cNvPr id="4" name="Title 3">
            <a:extLst>
              <a:ext uri="{FF2B5EF4-FFF2-40B4-BE49-F238E27FC236}">
                <a16:creationId xmlns:a16="http://schemas.microsoft.com/office/drawing/2014/main" id="{2AE322C4-CB93-DE1A-5028-0DC422E4B7F0}"/>
              </a:ext>
            </a:extLst>
          </p:cNvPr>
          <p:cNvSpPr>
            <a:spLocks noGrp="1"/>
          </p:cNvSpPr>
          <p:nvPr>
            <p:ph type="title"/>
          </p:nvPr>
        </p:nvSpPr>
        <p:spPr/>
        <p:txBody>
          <a:bodyPr/>
          <a:lstStyle/>
          <a:p>
            <a:r>
              <a:rPr lang="it-IT"/>
              <a:t>Implication for EU </a:t>
            </a:r>
            <a:r>
              <a:rPr lang="it-IT" dirty="0"/>
              <a:t>Cohesion</a:t>
            </a:r>
            <a:endParaRPr lang="en-GB" dirty="0"/>
          </a:p>
        </p:txBody>
      </p:sp>
      <p:pic>
        <p:nvPicPr>
          <p:cNvPr id="6" name="Picture 5">
            <a:extLst>
              <a:ext uri="{FF2B5EF4-FFF2-40B4-BE49-F238E27FC236}">
                <a16:creationId xmlns:a16="http://schemas.microsoft.com/office/drawing/2014/main" id="{09DA9AFF-00F9-4D7A-E89C-D2CD741527CA}"/>
              </a:ext>
            </a:extLst>
          </p:cNvPr>
          <p:cNvPicPr>
            <a:picLocks noChangeAspect="1"/>
          </p:cNvPicPr>
          <p:nvPr/>
        </p:nvPicPr>
        <p:blipFill>
          <a:blip r:embed="rId3"/>
          <a:stretch>
            <a:fillRect/>
          </a:stretch>
        </p:blipFill>
        <p:spPr>
          <a:xfrm>
            <a:off x="1746606" y="1687827"/>
            <a:ext cx="6096191" cy="3388506"/>
          </a:xfrm>
          <a:prstGeom prst="rect">
            <a:avLst/>
          </a:prstGeom>
        </p:spPr>
      </p:pic>
    </p:spTree>
    <p:extLst>
      <p:ext uri="{BB962C8B-B14F-4D97-AF65-F5344CB8AC3E}">
        <p14:creationId xmlns:p14="http://schemas.microsoft.com/office/powerpoint/2010/main" val="28291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9EB88F-F029-06C7-3C3E-1BCA669C6380}"/>
              </a:ext>
            </a:extLst>
          </p:cNvPr>
          <p:cNvSpPr>
            <a:spLocks noGrp="1"/>
          </p:cNvSpPr>
          <p:nvPr>
            <p:ph type="sldNum" sz="quarter" idx="12"/>
          </p:nvPr>
        </p:nvSpPr>
        <p:spPr/>
        <p:txBody>
          <a:bodyPr/>
          <a:lstStyle/>
          <a:p>
            <a:fld id="{BE3DC40E-DBBE-4E2D-9EEC-FBF0DA0E9179}" type="slidenum">
              <a:rPr lang="de-AT" smtClean="0"/>
              <a:pPr/>
              <a:t>16</a:t>
            </a:fld>
            <a:endParaRPr lang="de-AT" dirty="0"/>
          </a:p>
        </p:txBody>
      </p:sp>
      <p:sp>
        <p:nvSpPr>
          <p:cNvPr id="4" name="Title 3">
            <a:extLst>
              <a:ext uri="{FF2B5EF4-FFF2-40B4-BE49-F238E27FC236}">
                <a16:creationId xmlns:a16="http://schemas.microsoft.com/office/drawing/2014/main" id="{7A35D1D8-A328-56D3-7E91-08AD015491E2}"/>
              </a:ext>
            </a:extLst>
          </p:cNvPr>
          <p:cNvSpPr>
            <a:spLocks noGrp="1"/>
          </p:cNvSpPr>
          <p:nvPr>
            <p:ph type="title"/>
          </p:nvPr>
        </p:nvSpPr>
        <p:spPr/>
        <p:txBody>
          <a:bodyPr/>
          <a:lstStyle/>
          <a:p>
            <a:r>
              <a:rPr lang="it-IT" dirty="0"/>
              <a:t>A  </a:t>
            </a:r>
            <a:r>
              <a:rPr lang="it-IT" dirty="0" err="1"/>
              <a:t>further</a:t>
            </a:r>
            <a:r>
              <a:rPr lang="it-IT" dirty="0"/>
              <a:t> step: Deglobalization</a:t>
            </a:r>
            <a:endParaRPr lang="en-GB" dirty="0"/>
          </a:p>
        </p:txBody>
      </p:sp>
      <p:sp>
        <p:nvSpPr>
          <p:cNvPr id="11" name="Content Placeholder 1">
            <a:extLst>
              <a:ext uri="{FF2B5EF4-FFF2-40B4-BE49-F238E27FC236}">
                <a16:creationId xmlns:a16="http://schemas.microsoft.com/office/drawing/2014/main" id="{DC438917-8C87-6522-9D7B-F60B226F628B}"/>
              </a:ext>
            </a:extLst>
          </p:cNvPr>
          <p:cNvSpPr txBox="1">
            <a:spLocks/>
          </p:cNvSpPr>
          <p:nvPr/>
        </p:nvSpPr>
        <p:spPr>
          <a:xfrm>
            <a:off x="462407" y="1079984"/>
            <a:ext cx="8106628" cy="3468515"/>
          </a:xfrm>
          <a:prstGeom prst="rect">
            <a:avLst/>
          </a:prstGeom>
        </p:spPr>
        <p:txBody>
          <a:bodyPr vert="horz" lIns="0" tIns="45715" rIns="0" bIns="45715" rtlCol="0">
            <a:noAutofit/>
          </a:bodyPr>
          <a:lstStyle>
            <a:lvl1pPr marL="180975" indent="-180975" algn="l" defTabSz="914306" rtl="0" eaLnBrk="1" latinLnBrk="0" hangingPunct="1">
              <a:lnSpc>
                <a:spcPct val="100000"/>
              </a:lnSpc>
              <a:spcBef>
                <a:spcPts val="0"/>
              </a:spcBef>
              <a:spcAft>
                <a:spcPts val="600"/>
              </a:spcAft>
              <a:buClr>
                <a:schemeClr val="accent1"/>
              </a:buClr>
              <a:buFont typeface="Wingdings" charset="2"/>
              <a:buChar char="§"/>
              <a:defRPr sz="1600" kern="1200">
                <a:solidFill>
                  <a:schemeClr val="tx1"/>
                </a:solidFill>
                <a:latin typeface="+mn-lt"/>
                <a:ea typeface="+mn-ea"/>
                <a:cs typeface="+mn-cs"/>
              </a:defRPr>
            </a:lvl1pPr>
            <a:lvl2pPr marL="357188" indent="-176213" algn="l" defTabSz="914306" rtl="0" eaLnBrk="1" latinLnBrk="0" hangingPunct="1">
              <a:lnSpc>
                <a:spcPct val="100000"/>
              </a:lnSpc>
              <a:spcBef>
                <a:spcPts val="0"/>
              </a:spcBef>
              <a:spcAft>
                <a:spcPts val="400"/>
              </a:spcAft>
              <a:buClr>
                <a:schemeClr val="accent1"/>
              </a:buClr>
              <a:buSzPct val="100000"/>
              <a:buFont typeface="Wingdings" charset="2"/>
              <a:buChar char="§"/>
              <a:defRPr sz="1400" kern="1200">
                <a:solidFill>
                  <a:schemeClr val="tx1"/>
                </a:solidFill>
                <a:latin typeface="+mn-lt"/>
                <a:ea typeface="+mn-ea"/>
                <a:cs typeface="+mn-cs"/>
              </a:defRPr>
            </a:lvl2pPr>
            <a:lvl3pPr marL="538163" indent="-180975"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3pPr>
            <a:lvl4pPr marL="720725" indent="-182563"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4pPr>
            <a:lvl5pPr marL="895350" indent="-174625" algn="l" defTabSz="914306" rtl="0" eaLnBrk="1" latinLnBrk="0" hangingPunct="1">
              <a:lnSpc>
                <a:spcPct val="100000"/>
              </a:lnSpc>
              <a:spcBef>
                <a:spcPts val="0"/>
              </a:spcBef>
              <a:spcAft>
                <a:spcPts val="400"/>
              </a:spcAft>
              <a:buClr>
                <a:schemeClr val="accent1"/>
              </a:buClr>
              <a:buFont typeface="Wingdings" charset="2"/>
              <a:buChar char="§"/>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6"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0"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dirty="0"/>
          </a:p>
        </p:txBody>
      </p:sp>
      <p:sp>
        <p:nvSpPr>
          <p:cNvPr id="8" name="Textfeld 7">
            <a:extLst>
              <a:ext uri="{FF2B5EF4-FFF2-40B4-BE49-F238E27FC236}">
                <a16:creationId xmlns:a16="http://schemas.microsoft.com/office/drawing/2014/main" id="{16682359-0641-027B-41C7-A123E47E5D3F}"/>
              </a:ext>
            </a:extLst>
          </p:cNvPr>
          <p:cNvSpPr txBox="1"/>
          <p:nvPr/>
        </p:nvSpPr>
        <p:spPr>
          <a:xfrm>
            <a:off x="414938" y="1296902"/>
            <a:ext cx="8583355" cy="338554"/>
          </a:xfrm>
          <a:prstGeom prst="rect">
            <a:avLst/>
          </a:prstGeom>
          <a:noFill/>
        </p:spPr>
        <p:txBody>
          <a:bodyPr wrap="square" rtlCol="0">
            <a:spAutoFit/>
          </a:bodyPr>
          <a:lstStyle/>
          <a:p>
            <a:pPr marL="285750" indent="-285750">
              <a:buClr>
                <a:schemeClr val="accent1"/>
              </a:buClr>
              <a:buFont typeface="Wingdings" pitchFamily="2" charset="2"/>
              <a:buChar char="§"/>
            </a:pPr>
            <a:r>
              <a:rPr lang="en-US" sz="1600" dirty="0"/>
              <a:t>Shift in global investment patterns consistent with homeland economics trend</a:t>
            </a:r>
          </a:p>
        </p:txBody>
      </p:sp>
      <p:pic>
        <p:nvPicPr>
          <p:cNvPr id="7" name="Picture 6">
            <a:extLst>
              <a:ext uri="{FF2B5EF4-FFF2-40B4-BE49-F238E27FC236}">
                <a16:creationId xmlns:a16="http://schemas.microsoft.com/office/drawing/2014/main" id="{C61F8722-91A2-30C8-A6C7-589BDCB92C1A}"/>
              </a:ext>
            </a:extLst>
          </p:cNvPr>
          <p:cNvPicPr>
            <a:picLocks noChangeAspect="1"/>
          </p:cNvPicPr>
          <p:nvPr/>
        </p:nvPicPr>
        <p:blipFill rotWithShape="1">
          <a:blip r:embed="rId2">
            <a:extLst>
              <a:ext uri="{28A0092B-C50C-407E-A947-70E740481C1C}">
                <a14:useLocalDpi xmlns:a14="http://schemas.microsoft.com/office/drawing/2010/main" val="0"/>
              </a:ext>
            </a:extLst>
          </a:blip>
          <a:srcRect r="8571"/>
          <a:stretch/>
        </p:blipFill>
        <p:spPr>
          <a:xfrm>
            <a:off x="462407" y="2061743"/>
            <a:ext cx="4092633" cy="2627571"/>
          </a:xfrm>
          <a:prstGeom prst="rect">
            <a:avLst/>
          </a:prstGeom>
        </p:spPr>
      </p:pic>
      <p:pic>
        <p:nvPicPr>
          <p:cNvPr id="10" name="Picture 9">
            <a:extLst>
              <a:ext uri="{FF2B5EF4-FFF2-40B4-BE49-F238E27FC236}">
                <a16:creationId xmlns:a16="http://schemas.microsoft.com/office/drawing/2014/main" id="{62A25AB4-D84A-CB36-ABE7-6FA823D2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583" y="2061743"/>
            <a:ext cx="4555710" cy="2486756"/>
          </a:xfrm>
          <a:prstGeom prst="rect">
            <a:avLst/>
          </a:prstGeom>
        </p:spPr>
      </p:pic>
    </p:spTree>
    <p:extLst>
      <p:ext uri="{BB962C8B-B14F-4D97-AF65-F5344CB8AC3E}">
        <p14:creationId xmlns:p14="http://schemas.microsoft.com/office/powerpoint/2010/main" val="2335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ECAF92-1C26-C9C7-B72A-7C5CC15E2B65}"/>
              </a:ext>
            </a:extLst>
          </p:cNvPr>
          <p:cNvSpPr>
            <a:spLocks noGrp="1"/>
          </p:cNvSpPr>
          <p:nvPr>
            <p:ph type="sldNum" sz="quarter" idx="12"/>
          </p:nvPr>
        </p:nvSpPr>
        <p:spPr/>
        <p:txBody>
          <a:bodyPr/>
          <a:lstStyle/>
          <a:p>
            <a:fld id="{BE3DC40E-DBBE-4E2D-9EEC-FBF0DA0E9179}" type="slidenum">
              <a:rPr lang="de-AT" smtClean="0"/>
              <a:pPr/>
              <a:t>17</a:t>
            </a:fld>
            <a:endParaRPr lang="de-AT" dirty="0"/>
          </a:p>
        </p:txBody>
      </p:sp>
      <p:sp>
        <p:nvSpPr>
          <p:cNvPr id="4" name="Title 3">
            <a:extLst>
              <a:ext uri="{FF2B5EF4-FFF2-40B4-BE49-F238E27FC236}">
                <a16:creationId xmlns:a16="http://schemas.microsoft.com/office/drawing/2014/main" id="{1B08AC05-0D55-94DE-D3F1-4FF0452426C0}"/>
              </a:ext>
            </a:extLst>
          </p:cNvPr>
          <p:cNvSpPr>
            <a:spLocks noGrp="1"/>
          </p:cNvSpPr>
          <p:nvPr>
            <p:ph type="title"/>
          </p:nvPr>
        </p:nvSpPr>
        <p:spPr/>
        <p:txBody>
          <a:bodyPr/>
          <a:lstStyle/>
          <a:p>
            <a:r>
              <a:rPr lang="it-IT" dirty="0"/>
              <a:t>A  </a:t>
            </a:r>
            <a:r>
              <a:rPr lang="it-IT" dirty="0" err="1"/>
              <a:t>further</a:t>
            </a:r>
            <a:r>
              <a:rPr lang="it-IT" dirty="0"/>
              <a:t> step: </a:t>
            </a:r>
            <a:r>
              <a:rPr lang="it-IT" dirty="0" err="1"/>
              <a:t>Deglobalization</a:t>
            </a:r>
            <a:endParaRPr lang="en-GB" dirty="0"/>
          </a:p>
        </p:txBody>
      </p:sp>
      <p:sp>
        <p:nvSpPr>
          <p:cNvPr id="2" name="TextBox 1">
            <a:extLst>
              <a:ext uri="{FF2B5EF4-FFF2-40B4-BE49-F238E27FC236}">
                <a16:creationId xmlns:a16="http://schemas.microsoft.com/office/drawing/2014/main" id="{96557BFD-6BC3-7086-02F4-78DED95CEFAF}"/>
              </a:ext>
            </a:extLst>
          </p:cNvPr>
          <p:cNvSpPr txBox="1"/>
          <p:nvPr/>
        </p:nvSpPr>
        <p:spPr>
          <a:xfrm>
            <a:off x="462407" y="1145801"/>
            <a:ext cx="8085692" cy="584775"/>
          </a:xfrm>
          <a:prstGeom prst="rect">
            <a:avLst/>
          </a:prstGeom>
          <a:noFill/>
        </p:spPr>
        <p:txBody>
          <a:bodyPr wrap="square" rtlCol="0">
            <a:spAutoFit/>
          </a:bodyPr>
          <a:lstStyle/>
          <a:p>
            <a:pPr marL="285750" indent="-285750">
              <a:buClr>
                <a:schemeClr val="accent1"/>
              </a:buClr>
              <a:buFont typeface="Wingdings" pitchFamily="2" charset="2"/>
              <a:buChar char="§"/>
            </a:pPr>
            <a:r>
              <a:rPr lang="en-GB" sz="1600" dirty="0"/>
              <a:t>no absolute reduction of trade/openness but</a:t>
            </a:r>
            <a:r>
              <a:rPr lang="it-IT" sz="1600" dirty="0">
                <a:sym typeface="Wingdings" panose="05000000000000000000" pitchFamily="2" charset="2"/>
              </a:rPr>
              <a:t> a more </a:t>
            </a:r>
            <a:r>
              <a:rPr lang="it-IT" sz="1600" dirty="0" err="1">
                <a:sym typeface="Wingdings" panose="05000000000000000000" pitchFamily="2" charset="2"/>
              </a:rPr>
              <a:t>cautious</a:t>
            </a:r>
            <a:r>
              <a:rPr lang="it-IT" sz="1600" dirty="0">
                <a:sym typeface="Wingdings" panose="05000000000000000000" pitchFamily="2" charset="2"/>
              </a:rPr>
              <a:t> management of it</a:t>
            </a:r>
            <a:endParaRPr lang="en-GB" sz="1600" dirty="0"/>
          </a:p>
        </p:txBody>
      </p:sp>
      <p:pic>
        <p:nvPicPr>
          <p:cNvPr id="8" name="Picture 7" descr="A graph with different colored bars&#10;&#10;Description automatically generated">
            <a:extLst>
              <a:ext uri="{FF2B5EF4-FFF2-40B4-BE49-F238E27FC236}">
                <a16:creationId xmlns:a16="http://schemas.microsoft.com/office/drawing/2014/main" id="{5453717F-5596-6F71-09D7-5D1DED301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357" y="1782750"/>
            <a:ext cx="5969285" cy="3260350"/>
          </a:xfrm>
          <a:prstGeom prst="rect">
            <a:avLst/>
          </a:prstGeom>
        </p:spPr>
      </p:pic>
    </p:spTree>
    <p:extLst>
      <p:ext uri="{BB962C8B-B14F-4D97-AF65-F5344CB8AC3E}">
        <p14:creationId xmlns:p14="http://schemas.microsoft.com/office/powerpoint/2010/main" val="356559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54E41-61D1-45CF-BD0F-E0D5E8CE873F}"/>
              </a:ext>
            </a:extLst>
          </p:cNvPr>
          <p:cNvSpPr>
            <a:spLocks noGrp="1"/>
          </p:cNvSpPr>
          <p:nvPr>
            <p:ph idx="1"/>
          </p:nvPr>
        </p:nvSpPr>
        <p:spPr/>
        <p:txBody>
          <a:bodyPr/>
          <a:lstStyle/>
          <a:p>
            <a:r>
              <a:rPr lang="en-GB" dirty="0"/>
              <a:t>Growing </a:t>
            </a:r>
            <a:r>
              <a:rPr lang="en-GB"/>
              <a:t>divergence in the </a:t>
            </a:r>
            <a:r>
              <a:rPr lang="en-GB" dirty="0"/>
              <a:t>core periphery</a:t>
            </a:r>
            <a:r>
              <a:rPr lang="en-GB"/>
              <a:t> pattern</a:t>
            </a:r>
            <a:r>
              <a:rPr lang="en-GB" dirty="0"/>
              <a:t> in EU</a:t>
            </a:r>
          </a:p>
          <a:p>
            <a:endParaRPr lang="en-GB" dirty="0"/>
          </a:p>
          <a:p>
            <a:r>
              <a:rPr lang="en-GB"/>
              <a:t>Cohesion Policy of EU needs to consider presence of </a:t>
            </a:r>
            <a:r>
              <a:rPr lang="en-GB" dirty="0"/>
              <a:t>a</a:t>
            </a:r>
          </a:p>
          <a:p>
            <a:pPr lvl="2"/>
            <a:r>
              <a:rPr lang="en-GB" sz="1600" dirty="0"/>
              <a:t>Core</a:t>
            </a:r>
            <a:r>
              <a:rPr lang="en-GB" sz="1600"/>
              <a:t> (</a:t>
            </a:r>
            <a:r>
              <a:rPr lang="en-GB" sz="1600" dirty="0"/>
              <a:t>North</a:t>
            </a:r>
            <a:r>
              <a:rPr lang="en-GB" sz="1600"/>
              <a:t>):</a:t>
            </a:r>
            <a:r>
              <a:rPr lang="en-GB" sz="1600" dirty="0"/>
              <a:t> rich, innovative and effective</a:t>
            </a:r>
          </a:p>
          <a:p>
            <a:pPr lvl="2"/>
            <a:r>
              <a:rPr lang="en-GB" sz="1600" dirty="0"/>
              <a:t>2 Peripheries:</a:t>
            </a:r>
          </a:p>
          <a:p>
            <a:pPr lvl="4"/>
            <a:r>
              <a:rPr lang="en-GB" sz="1600" dirty="0"/>
              <a:t>Southern Europe with high unemployment, older population, high debt</a:t>
            </a:r>
          </a:p>
          <a:p>
            <a:pPr lvl="4"/>
            <a:r>
              <a:rPr lang="en-GB" sz="1600" dirty="0"/>
              <a:t>CEE with rural identity but catching up</a:t>
            </a:r>
          </a:p>
          <a:p>
            <a:r>
              <a:rPr lang="en-GB" dirty="0"/>
              <a:t>Danger of further division</a:t>
            </a:r>
          </a:p>
          <a:p>
            <a:endParaRPr lang="en-GB"/>
          </a:p>
          <a:p>
            <a:r>
              <a:rPr lang="en-GB" dirty="0"/>
              <a:t>Evidence </a:t>
            </a:r>
            <a:r>
              <a:rPr lang="en-GB"/>
              <a:t>of Deglobalization still mixed</a:t>
            </a:r>
            <a:endParaRPr lang="en-GB" dirty="0"/>
          </a:p>
          <a:p>
            <a:endParaRPr lang="en-GB" dirty="0"/>
          </a:p>
          <a:p>
            <a:endParaRPr lang="en-GB" sz="2000" dirty="0"/>
          </a:p>
          <a:p>
            <a:endParaRPr lang="en-GB" sz="2000" dirty="0"/>
          </a:p>
        </p:txBody>
      </p:sp>
      <p:sp>
        <p:nvSpPr>
          <p:cNvPr id="3" name="Slide Number Placeholder 2">
            <a:extLst>
              <a:ext uri="{FF2B5EF4-FFF2-40B4-BE49-F238E27FC236}">
                <a16:creationId xmlns:a16="http://schemas.microsoft.com/office/drawing/2014/main" id="{81667B38-6DCC-8FC4-4AFF-FA7DAAB6C5EB}"/>
              </a:ext>
            </a:extLst>
          </p:cNvPr>
          <p:cNvSpPr>
            <a:spLocks noGrp="1"/>
          </p:cNvSpPr>
          <p:nvPr>
            <p:ph type="sldNum" sz="quarter" idx="12"/>
          </p:nvPr>
        </p:nvSpPr>
        <p:spPr/>
        <p:txBody>
          <a:bodyPr/>
          <a:lstStyle/>
          <a:p>
            <a:fld id="{BE3DC40E-DBBE-4E2D-9EEC-FBF0DA0E9179}" type="slidenum">
              <a:rPr lang="de-AT" smtClean="0"/>
              <a:pPr/>
              <a:t>18</a:t>
            </a:fld>
            <a:endParaRPr lang="de-AT" dirty="0"/>
          </a:p>
        </p:txBody>
      </p:sp>
      <p:sp>
        <p:nvSpPr>
          <p:cNvPr id="4" name="Title 3">
            <a:extLst>
              <a:ext uri="{FF2B5EF4-FFF2-40B4-BE49-F238E27FC236}">
                <a16:creationId xmlns:a16="http://schemas.microsoft.com/office/drawing/2014/main" id="{282A1240-E147-AF12-EC53-A7B2762042D0}"/>
              </a:ext>
            </a:extLst>
          </p:cNvPr>
          <p:cNvSpPr>
            <a:spLocks noGrp="1"/>
          </p:cNvSpPr>
          <p:nvPr>
            <p:ph type="title"/>
          </p:nvPr>
        </p:nvSpPr>
        <p:spPr/>
        <p:txBody>
          <a:bodyPr/>
          <a:lstStyle/>
          <a:p>
            <a:r>
              <a:rPr lang="it-IT" dirty="0"/>
              <a:t>Conclusion</a:t>
            </a:r>
            <a:endParaRPr lang="en-GB" dirty="0"/>
          </a:p>
        </p:txBody>
      </p:sp>
    </p:spTree>
    <p:extLst>
      <p:ext uri="{BB962C8B-B14F-4D97-AF65-F5344CB8AC3E}">
        <p14:creationId xmlns:p14="http://schemas.microsoft.com/office/powerpoint/2010/main" val="59972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A49D8E-2BB1-670B-E4A0-C80EAB8B6B9F}"/>
              </a:ext>
            </a:extLst>
          </p:cNvPr>
          <p:cNvSpPr>
            <a:spLocks noGrp="1"/>
          </p:cNvSpPr>
          <p:nvPr>
            <p:ph idx="1"/>
          </p:nvPr>
        </p:nvSpPr>
        <p:spPr>
          <a:xfrm>
            <a:off x="462407" y="1158782"/>
            <a:ext cx="8086081" cy="3487646"/>
          </a:xfrm>
        </p:spPr>
        <p:txBody>
          <a:bodyPr/>
          <a:lstStyle/>
          <a:p>
            <a:pPr algn="just"/>
            <a:r>
              <a:rPr lang="de-DE" sz="1100" dirty="0"/>
              <a:t>The R code and datasets is accessible on the following </a:t>
            </a:r>
            <a:r>
              <a:rPr lang="de-DE" sz="1100" b="1" dirty="0"/>
              <a:t>GitHub Repository</a:t>
            </a:r>
            <a:r>
              <a:rPr lang="de-DE" sz="1100" dirty="0"/>
              <a:t>: </a:t>
            </a:r>
            <a:r>
              <a:rPr lang="de-DE" sz="1100" dirty="0">
                <a:hlinkClick r:id="rId2"/>
              </a:rPr>
              <a:t>https://github.com/EliaDG/EU-Core-Periphery-Division-in-the-wake-of-Deglobalization.git</a:t>
            </a:r>
            <a:endParaRPr lang="de-DE" sz="1100" dirty="0"/>
          </a:p>
          <a:p>
            <a:pPr marL="0" indent="0" algn="just">
              <a:buNone/>
            </a:pPr>
            <a:endParaRPr lang="de-DE" sz="1100" dirty="0"/>
          </a:p>
          <a:p>
            <a:pPr algn="just"/>
            <a:r>
              <a:rPr lang="de-DE" sz="1100" dirty="0"/>
              <a:t>European Commission, Directorate-General for Communication, (2022). The European Union : what it is and what it does, Publications Office of the European Union. </a:t>
            </a:r>
            <a:r>
              <a:rPr lang="de-DE" sz="1100" dirty="0">
                <a:hlinkClick r:id="rId3">
                  <a:extLst>
                    <a:ext uri="{A12FA001-AC4F-418D-AE19-62706E023703}">
                      <ahyp:hlinkClr xmlns:ahyp="http://schemas.microsoft.com/office/drawing/2018/hyperlinkcolor" val="tx"/>
                    </a:ext>
                  </a:extLst>
                </a:hlinkClick>
              </a:rPr>
              <a:t>https://data.europa.eu/doi/10.2775/5377</a:t>
            </a:r>
            <a:endParaRPr lang="de-DE" sz="1100" dirty="0"/>
          </a:p>
          <a:p>
            <a:pPr algn="just"/>
            <a:r>
              <a:rPr lang="en-GB" sz="1100" dirty="0"/>
              <a:t>Krugman, P. R. (1991) "Increasing Returns and Economic Geography", Journal of Political Economy, 99(3), pp. 483–499. </a:t>
            </a:r>
            <a:r>
              <a:rPr lang="en-GB" sz="1100" dirty="0">
                <a:hlinkClick r:id="rId4">
                  <a:extLst>
                    <a:ext uri="{A12FA001-AC4F-418D-AE19-62706E023703}">
                      <ahyp:hlinkClr xmlns:ahyp="http://schemas.microsoft.com/office/drawing/2018/hyperlinkcolor" val="tx"/>
                    </a:ext>
                  </a:extLst>
                </a:hlinkClick>
              </a:rPr>
              <a:t>https://doi.org/10.1086/261763</a:t>
            </a:r>
            <a:endParaRPr lang="en-GB" sz="1100" dirty="0"/>
          </a:p>
          <a:p>
            <a:pPr algn="just"/>
            <a:r>
              <a:rPr lang="en-GB" sz="1100" dirty="0" err="1"/>
              <a:t>Caraveli</a:t>
            </a:r>
            <a:r>
              <a:rPr lang="en-GB" sz="1100" dirty="0"/>
              <a:t>, H; Global Imbalances and EU Core-Periphery Division: Institutional Framework and Theoretical Interpretations. World Review of Political Economy , Vol. 7, No. 1 (Spring 2016), pp. 29-55. Available at </a:t>
            </a:r>
            <a:r>
              <a:rPr lang="en-GB" sz="1100" dirty="0">
                <a:hlinkClick r:id="rId5"/>
              </a:rPr>
              <a:t>https://www.jstor.org/stable/10.13169/worlrevipoliecon.7.1.0029</a:t>
            </a:r>
            <a:endParaRPr lang="en-GB" sz="1100" dirty="0"/>
          </a:p>
          <a:p>
            <a:pPr algn="just"/>
            <a:r>
              <a:rPr lang="en-GB" sz="1100" dirty="0" err="1"/>
              <a:t>Gräbner</a:t>
            </a:r>
            <a:r>
              <a:rPr lang="en-GB" sz="1100" dirty="0"/>
              <a:t>, Claudius; Hafele, Jakob (2020) : The emergence of </a:t>
            </a:r>
            <a:r>
              <a:rPr lang="en-GB" sz="1100" dirty="0" err="1"/>
              <a:t>coreperiphery</a:t>
            </a:r>
            <a:r>
              <a:rPr lang="en-GB" sz="1100" dirty="0"/>
              <a:t> structures in the European Union: A complexity perspective, ZOE Discussion Papers, No. 6, ZOE. </a:t>
            </a:r>
            <a:r>
              <a:rPr lang="en-GB" sz="1100" dirty="0" err="1"/>
              <a:t>Institut</a:t>
            </a:r>
            <a:r>
              <a:rPr lang="en-GB" sz="1100" dirty="0"/>
              <a:t> für </a:t>
            </a:r>
            <a:r>
              <a:rPr lang="en-GB" sz="1100" dirty="0" err="1"/>
              <a:t>zukunftsfähige</a:t>
            </a:r>
            <a:r>
              <a:rPr lang="en-GB" sz="1100" dirty="0"/>
              <a:t> </a:t>
            </a:r>
            <a:r>
              <a:rPr lang="en-GB" sz="1100" dirty="0" err="1"/>
              <a:t>Ökonomien</a:t>
            </a:r>
            <a:r>
              <a:rPr lang="en-GB" sz="1100" dirty="0"/>
              <a:t>, Bonn</a:t>
            </a:r>
          </a:p>
          <a:p>
            <a:pPr algn="just"/>
            <a:r>
              <a:rPr lang="en-GB" sz="1100" dirty="0"/>
              <a:t>Daniel </a:t>
            </a:r>
            <a:r>
              <a:rPr lang="en-GB" sz="1100" dirty="0" err="1"/>
              <a:t>Rauhut</a:t>
            </a:r>
            <a:r>
              <a:rPr lang="en-GB" sz="1100" dirty="0"/>
              <a:t> &amp; Alois </a:t>
            </a:r>
            <a:r>
              <a:rPr lang="en-GB" sz="1100" dirty="0" err="1"/>
              <a:t>Humer</a:t>
            </a:r>
            <a:r>
              <a:rPr lang="en-GB" sz="1100" dirty="0"/>
              <a:t> (2020) EU Cohesion Policy and spatial economic growth: trajectories in economic thought, European Planning Studies, 28:11, 2116-2133, DOI: 10.1080/09654313.2019.1709416</a:t>
            </a:r>
          </a:p>
          <a:p>
            <a:pPr algn="just"/>
            <a:r>
              <a:rPr lang="en-GB" sz="1100" dirty="0" err="1"/>
              <a:t>Kersan-Škabić</a:t>
            </a:r>
            <a:r>
              <a:rPr lang="en-GB" sz="1100" dirty="0"/>
              <a:t>, I. (2020) ""Core-Periphery" in the European Union – An Economic Perspective", </a:t>
            </a:r>
            <a:r>
              <a:rPr lang="en-GB" sz="1100" dirty="0" err="1"/>
              <a:t>Periodica</a:t>
            </a:r>
            <a:r>
              <a:rPr lang="en-GB" sz="1100" dirty="0"/>
              <a:t> </a:t>
            </a:r>
            <a:r>
              <a:rPr lang="en-GB" sz="1100" dirty="0" err="1"/>
              <a:t>Polytechnica</a:t>
            </a:r>
            <a:r>
              <a:rPr lang="en-GB" sz="1100" dirty="0"/>
              <a:t> Social and Management Sciences, 28(2), pp. 146–154. </a:t>
            </a:r>
            <a:r>
              <a:rPr lang="en-GB" sz="1100" dirty="0">
                <a:hlinkClick r:id="rId6"/>
              </a:rPr>
              <a:t>https://doi.org/10.3311/PPso.13979</a:t>
            </a:r>
            <a:r>
              <a:rPr lang="en-GB" sz="1100" dirty="0"/>
              <a:t> </a:t>
            </a:r>
          </a:p>
          <a:p>
            <a:endParaRPr lang="de-DE" sz="1100" b="1" dirty="0">
              <a:solidFill>
                <a:srgbClr val="0E47CB"/>
              </a:solidFill>
              <a:latin typeface="Arial" panose="020B0604020202020204" pitchFamily="34" charset="0"/>
            </a:endParaRPr>
          </a:p>
        </p:txBody>
      </p:sp>
      <p:sp>
        <p:nvSpPr>
          <p:cNvPr id="3" name="Slide Number Placeholder 2">
            <a:extLst>
              <a:ext uri="{FF2B5EF4-FFF2-40B4-BE49-F238E27FC236}">
                <a16:creationId xmlns:a16="http://schemas.microsoft.com/office/drawing/2014/main" id="{943505A2-F3E5-F922-1645-9589CEEBFF85}"/>
              </a:ext>
            </a:extLst>
          </p:cNvPr>
          <p:cNvSpPr>
            <a:spLocks noGrp="1"/>
          </p:cNvSpPr>
          <p:nvPr>
            <p:ph type="sldNum" sz="quarter" idx="12"/>
          </p:nvPr>
        </p:nvSpPr>
        <p:spPr/>
        <p:txBody>
          <a:bodyPr/>
          <a:lstStyle/>
          <a:p>
            <a:fld id="{BE3DC40E-DBBE-4E2D-9EEC-FBF0DA0E9179}" type="slidenum">
              <a:rPr lang="de-AT" smtClean="0"/>
              <a:pPr/>
              <a:t>19</a:t>
            </a:fld>
            <a:endParaRPr lang="de-AT" dirty="0"/>
          </a:p>
        </p:txBody>
      </p:sp>
      <p:sp>
        <p:nvSpPr>
          <p:cNvPr id="4" name="Title 3">
            <a:extLst>
              <a:ext uri="{FF2B5EF4-FFF2-40B4-BE49-F238E27FC236}">
                <a16:creationId xmlns:a16="http://schemas.microsoft.com/office/drawing/2014/main" id="{875DC1DD-9E81-FF7C-FBD8-3433258C5F6A}"/>
              </a:ext>
            </a:extLst>
          </p:cNvPr>
          <p:cNvSpPr>
            <a:spLocks noGrp="1"/>
          </p:cNvSpPr>
          <p:nvPr>
            <p:ph type="title"/>
          </p:nvPr>
        </p:nvSpPr>
        <p:spPr/>
        <p:txBody>
          <a:bodyPr/>
          <a:lstStyle/>
          <a:p>
            <a:r>
              <a:rPr lang="it-IT" dirty="0"/>
              <a:t>References</a:t>
            </a:r>
            <a:endParaRPr lang="en-GB" dirty="0"/>
          </a:p>
        </p:txBody>
      </p:sp>
    </p:spTree>
    <p:extLst>
      <p:ext uri="{BB962C8B-B14F-4D97-AF65-F5344CB8AC3E}">
        <p14:creationId xmlns:p14="http://schemas.microsoft.com/office/powerpoint/2010/main" val="419925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71027-2BB3-56ED-CAC4-FFE87D1B4729}"/>
              </a:ext>
            </a:extLst>
          </p:cNvPr>
          <p:cNvSpPr>
            <a:spLocks noGrp="1"/>
          </p:cNvSpPr>
          <p:nvPr>
            <p:ph idx="1"/>
          </p:nvPr>
        </p:nvSpPr>
        <p:spPr>
          <a:xfrm>
            <a:off x="636900" y="1188819"/>
            <a:ext cx="7698321" cy="770070"/>
          </a:xfrm>
        </p:spPr>
        <p:txBody>
          <a:bodyPr/>
          <a:lstStyle/>
          <a:p>
            <a:pPr algn="l">
              <a:buFont typeface="Wingdings" panose="05000000000000000000" pitchFamily="2" charset="2"/>
              <a:buChar char="Ø"/>
            </a:pPr>
            <a:r>
              <a:rPr lang="de-DE" sz="1800" b="0" i="0" u="none" strike="noStrike" dirty="0">
                <a:solidFill>
                  <a:srgbClr val="000000"/>
                </a:solidFill>
                <a:effectLst/>
              </a:rPr>
              <a:t> How did you transform your data? Is taking log enough to make       data stationary?</a:t>
            </a:r>
            <a:endParaRPr lang="de-DE" sz="1800" b="0" i="0" u="none" strike="noStrike" dirty="0">
              <a:solidFill>
                <a:srgbClr val="000000"/>
              </a:solidFill>
              <a:effectLst/>
              <a:latin typeface="Aptos" panose="020B0004020202020204" pitchFamily="34" charset="0"/>
            </a:endParaRPr>
          </a:p>
          <a:p>
            <a:pPr marL="0" indent="0">
              <a:buNone/>
            </a:pPr>
            <a:endParaRPr lang="en-GB" dirty="0"/>
          </a:p>
        </p:txBody>
      </p:sp>
      <p:sp>
        <p:nvSpPr>
          <p:cNvPr id="3" name="Slide Number Placeholder 2">
            <a:extLst>
              <a:ext uri="{FF2B5EF4-FFF2-40B4-BE49-F238E27FC236}">
                <a16:creationId xmlns:a16="http://schemas.microsoft.com/office/drawing/2014/main" id="{CD1B4706-915C-9916-3D2E-E23FA5654CC9}"/>
              </a:ext>
            </a:extLst>
          </p:cNvPr>
          <p:cNvSpPr>
            <a:spLocks noGrp="1"/>
          </p:cNvSpPr>
          <p:nvPr>
            <p:ph type="sldNum" sz="quarter" idx="12"/>
          </p:nvPr>
        </p:nvSpPr>
        <p:spPr/>
        <p:txBody>
          <a:bodyPr/>
          <a:lstStyle/>
          <a:p>
            <a:fld id="{BE3DC40E-DBBE-4E2D-9EEC-FBF0DA0E9179}" type="slidenum">
              <a:rPr lang="de-AT" smtClean="0"/>
              <a:pPr/>
              <a:t>2</a:t>
            </a:fld>
            <a:endParaRPr lang="de-AT" dirty="0"/>
          </a:p>
        </p:txBody>
      </p:sp>
      <p:sp>
        <p:nvSpPr>
          <p:cNvPr id="4" name="Title 3">
            <a:extLst>
              <a:ext uri="{FF2B5EF4-FFF2-40B4-BE49-F238E27FC236}">
                <a16:creationId xmlns:a16="http://schemas.microsoft.com/office/drawing/2014/main" id="{5FC17177-F0B4-5E76-B24B-1633BBFC641E}"/>
              </a:ext>
            </a:extLst>
          </p:cNvPr>
          <p:cNvSpPr>
            <a:spLocks noGrp="1"/>
          </p:cNvSpPr>
          <p:nvPr>
            <p:ph type="title"/>
          </p:nvPr>
        </p:nvSpPr>
        <p:spPr/>
        <p:txBody>
          <a:bodyPr/>
          <a:lstStyle/>
          <a:p>
            <a:r>
              <a:rPr lang="en-GB" dirty="0"/>
              <a:t>Questions:</a:t>
            </a:r>
          </a:p>
        </p:txBody>
      </p:sp>
      <p:sp>
        <p:nvSpPr>
          <p:cNvPr id="6" name="TextBox 5">
            <a:extLst>
              <a:ext uri="{FF2B5EF4-FFF2-40B4-BE49-F238E27FC236}">
                <a16:creationId xmlns:a16="http://schemas.microsoft.com/office/drawing/2014/main" id="{9D02105C-2CF1-746B-1A7B-2135442D35B8}"/>
              </a:ext>
            </a:extLst>
          </p:cNvPr>
          <p:cNvSpPr txBox="1"/>
          <p:nvPr/>
        </p:nvSpPr>
        <p:spPr>
          <a:xfrm>
            <a:off x="578137" y="2190973"/>
            <a:ext cx="7815849" cy="1200329"/>
          </a:xfrm>
          <a:prstGeom prst="rect">
            <a:avLst/>
          </a:prstGeom>
          <a:noFill/>
        </p:spPr>
        <p:txBody>
          <a:bodyPr wrap="square">
            <a:spAutoFit/>
          </a:bodyPr>
          <a:lstStyle/>
          <a:p>
            <a:pPr marL="285750" indent="-285750" algn="l">
              <a:buClr>
                <a:srgbClr val="0096D3"/>
              </a:buClr>
              <a:buFont typeface="Wingdings" panose="05000000000000000000" pitchFamily="2" charset="2"/>
              <a:buChar char="Ø"/>
            </a:pPr>
            <a:r>
              <a:rPr lang="de-DE" sz="1800" b="0" i="0" u="none" strike="noStrike" dirty="0">
                <a:solidFill>
                  <a:srgbClr val="000000"/>
                </a:solidFill>
                <a:effectLst/>
              </a:rPr>
              <a:t>In your threshold model, you did not find significant differences between the low and high growth periods. Does this mean that the spillover effects of US monetary policy are the same across the business cycle?</a:t>
            </a:r>
          </a:p>
        </p:txBody>
      </p:sp>
      <p:sp>
        <p:nvSpPr>
          <p:cNvPr id="8" name="TextBox 7">
            <a:extLst>
              <a:ext uri="{FF2B5EF4-FFF2-40B4-BE49-F238E27FC236}">
                <a16:creationId xmlns:a16="http://schemas.microsoft.com/office/drawing/2014/main" id="{8D7D36C0-5282-0096-4299-8562D5C19CBF}"/>
              </a:ext>
            </a:extLst>
          </p:cNvPr>
          <p:cNvSpPr txBox="1"/>
          <p:nvPr/>
        </p:nvSpPr>
        <p:spPr>
          <a:xfrm>
            <a:off x="578138" y="3632169"/>
            <a:ext cx="7815849" cy="923330"/>
          </a:xfrm>
          <a:prstGeom prst="rect">
            <a:avLst/>
          </a:prstGeom>
          <a:noFill/>
        </p:spPr>
        <p:txBody>
          <a:bodyPr wrap="square">
            <a:spAutoFit/>
          </a:bodyPr>
          <a:lstStyle/>
          <a:p>
            <a:pPr marL="285750" indent="-285750" algn="l">
              <a:buClr>
                <a:srgbClr val="0096D3"/>
              </a:buClr>
              <a:buFont typeface="Wingdings" panose="05000000000000000000" pitchFamily="2" charset="2"/>
              <a:buChar char="Ø"/>
            </a:pPr>
            <a:r>
              <a:rPr lang="de-DE" sz="1800" b="0" i="0" u="none" strike="noStrike" dirty="0">
                <a:solidFill>
                  <a:srgbClr val="000000"/>
                </a:solidFill>
                <a:effectLst/>
              </a:rPr>
              <a:t>Can you explain, if any, the differences between the spillover effects of US monetary policy on developing countries vs developed countries using your model?</a:t>
            </a:r>
          </a:p>
        </p:txBody>
      </p:sp>
    </p:spTree>
    <p:extLst>
      <p:ext uri="{BB962C8B-B14F-4D97-AF65-F5344CB8AC3E}">
        <p14:creationId xmlns:p14="http://schemas.microsoft.com/office/powerpoint/2010/main" val="42012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72EA-591E-E40E-B295-F4E70A24C582}"/>
              </a:ext>
            </a:extLst>
          </p:cNvPr>
          <p:cNvSpPr>
            <a:spLocks noGrp="1"/>
          </p:cNvSpPr>
          <p:nvPr>
            <p:ph type="ctrTitle"/>
          </p:nvPr>
        </p:nvSpPr>
        <p:spPr>
          <a:xfrm>
            <a:off x="605407" y="1100415"/>
            <a:ext cx="5436000" cy="465043"/>
          </a:xfrm>
        </p:spPr>
        <p:txBody>
          <a:bodyPr/>
          <a:lstStyle/>
          <a:p>
            <a:r>
              <a:rPr lang="it-IT" dirty="0"/>
              <a:t>Thanks you for the attention!</a:t>
            </a:r>
            <a:endParaRPr lang="en-GB" dirty="0"/>
          </a:p>
        </p:txBody>
      </p:sp>
      <p:sp>
        <p:nvSpPr>
          <p:cNvPr id="4" name="Slide Number Placeholder 3">
            <a:extLst>
              <a:ext uri="{FF2B5EF4-FFF2-40B4-BE49-F238E27FC236}">
                <a16:creationId xmlns:a16="http://schemas.microsoft.com/office/drawing/2014/main" id="{2AB34A40-D713-842F-77E9-5E2CA9712F69}"/>
              </a:ext>
            </a:extLst>
          </p:cNvPr>
          <p:cNvSpPr>
            <a:spLocks noGrp="1"/>
          </p:cNvSpPr>
          <p:nvPr>
            <p:ph type="sldNum" sz="quarter" idx="14"/>
          </p:nvPr>
        </p:nvSpPr>
        <p:spPr/>
        <p:txBody>
          <a:bodyPr/>
          <a:lstStyle/>
          <a:p>
            <a:fld id="{BE3DC40E-DBBE-4E2D-9EEC-FBF0DA0E9179}" type="slidenum">
              <a:rPr lang="de-AT" smtClean="0"/>
              <a:pPr/>
              <a:t>20</a:t>
            </a:fld>
            <a:endParaRPr lang="de-AT" dirty="0"/>
          </a:p>
        </p:txBody>
      </p:sp>
    </p:spTree>
    <p:extLst>
      <p:ext uri="{BB962C8B-B14F-4D97-AF65-F5344CB8AC3E}">
        <p14:creationId xmlns:p14="http://schemas.microsoft.com/office/powerpoint/2010/main" val="214901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8BA09-1FDB-AFED-C918-CE37EA7A8EBB}"/>
              </a:ext>
            </a:extLst>
          </p:cNvPr>
          <p:cNvSpPr>
            <a:spLocks noGrp="1"/>
          </p:cNvSpPr>
          <p:nvPr>
            <p:ph type="sldNum" sz="quarter" idx="12"/>
          </p:nvPr>
        </p:nvSpPr>
        <p:spPr/>
        <p:txBody>
          <a:bodyPr/>
          <a:lstStyle/>
          <a:p>
            <a:fld id="{BE3DC40E-DBBE-4E2D-9EEC-FBF0DA0E9179}" type="slidenum">
              <a:rPr lang="de-AT" smtClean="0"/>
              <a:pPr/>
              <a:t>21</a:t>
            </a:fld>
            <a:endParaRPr lang="de-AT" dirty="0"/>
          </a:p>
        </p:txBody>
      </p:sp>
      <p:sp>
        <p:nvSpPr>
          <p:cNvPr id="4" name="Title 3">
            <a:extLst>
              <a:ext uri="{FF2B5EF4-FFF2-40B4-BE49-F238E27FC236}">
                <a16:creationId xmlns:a16="http://schemas.microsoft.com/office/drawing/2014/main" id="{F5BF3392-A056-9DDE-BD3E-8DE05DD24F3F}"/>
              </a:ext>
            </a:extLst>
          </p:cNvPr>
          <p:cNvSpPr>
            <a:spLocks noGrp="1"/>
          </p:cNvSpPr>
          <p:nvPr>
            <p:ph type="title"/>
          </p:nvPr>
        </p:nvSpPr>
        <p:spPr/>
        <p:txBody>
          <a:bodyPr/>
          <a:lstStyle/>
          <a:p>
            <a:r>
              <a:rPr lang="it-IT"/>
              <a:t>Appendix</a:t>
            </a:r>
            <a:endParaRPr lang="en-GB"/>
          </a:p>
        </p:txBody>
      </p:sp>
      <p:graphicFrame>
        <p:nvGraphicFramePr>
          <p:cNvPr id="6" name="Table 5">
            <a:extLst>
              <a:ext uri="{FF2B5EF4-FFF2-40B4-BE49-F238E27FC236}">
                <a16:creationId xmlns:a16="http://schemas.microsoft.com/office/drawing/2014/main" id="{12CBE178-8656-70B7-348C-B731EDF3FEA1}"/>
              </a:ext>
            </a:extLst>
          </p:cNvPr>
          <p:cNvGraphicFramePr>
            <a:graphicFrameLocks noGrp="1"/>
          </p:cNvGraphicFramePr>
          <p:nvPr>
            <p:extLst>
              <p:ext uri="{D42A27DB-BD31-4B8C-83A1-F6EECF244321}">
                <p14:modId xmlns:p14="http://schemas.microsoft.com/office/powerpoint/2010/main" val="303746539"/>
              </p:ext>
            </p:extLst>
          </p:nvPr>
        </p:nvGraphicFramePr>
        <p:xfrm>
          <a:off x="349356" y="1233377"/>
          <a:ext cx="8445288" cy="3518056"/>
        </p:xfrm>
        <a:graphic>
          <a:graphicData uri="http://schemas.openxmlformats.org/drawingml/2006/table">
            <a:tbl>
              <a:tblPr firstRow="1" bandRow="1">
                <a:tableStyleId>{68D230F3-CF80-4859-8CE7-A43EE81993B5}</a:tableStyleId>
              </a:tblPr>
              <a:tblGrid>
                <a:gridCol w="2111322">
                  <a:extLst>
                    <a:ext uri="{9D8B030D-6E8A-4147-A177-3AD203B41FA5}">
                      <a16:colId xmlns:a16="http://schemas.microsoft.com/office/drawing/2014/main" val="156411681"/>
                    </a:ext>
                  </a:extLst>
                </a:gridCol>
                <a:gridCol w="2111322">
                  <a:extLst>
                    <a:ext uri="{9D8B030D-6E8A-4147-A177-3AD203B41FA5}">
                      <a16:colId xmlns:a16="http://schemas.microsoft.com/office/drawing/2014/main" val="1526464349"/>
                    </a:ext>
                  </a:extLst>
                </a:gridCol>
                <a:gridCol w="2111322">
                  <a:extLst>
                    <a:ext uri="{9D8B030D-6E8A-4147-A177-3AD203B41FA5}">
                      <a16:colId xmlns:a16="http://schemas.microsoft.com/office/drawing/2014/main" val="1484132007"/>
                    </a:ext>
                  </a:extLst>
                </a:gridCol>
                <a:gridCol w="2111322">
                  <a:extLst>
                    <a:ext uri="{9D8B030D-6E8A-4147-A177-3AD203B41FA5}">
                      <a16:colId xmlns:a16="http://schemas.microsoft.com/office/drawing/2014/main" val="4099119614"/>
                    </a:ext>
                  </a:extLst>
                </a:gridCol>
              </a:tblGrid>
              <a:tr h="291345">
                <a:tc>
                  <a:txBody>
                    <a:bodyPr/>
                    <a:lstStyle/>
                    <a:p>
                      <a:pPr algn="ctr"/>
                      <a:r>
                        <a:rPr lang="en-GB" sz="900" dirty="0"/>
                        <a:t>Macro Indicator</a:t>
                      </a:r>
                    </a:p>
                  </a:txBody>
                  <a:tcPr/>
                </a:tc>
                <a:tc>
                  <a:txBody>
                    <a:bodyPr/>
                    <a:lstStyle/>
                    <a:p>
                      <a:pPr algn="ctr"/>
                      <a:r>
                        <a:rPr lang="en-GB" sz="900" dirty="0"/>
                        <a:t>Source</a:t>
                      </a:r>
                    </a:p>
                  </a:txBody>
                  <a:tcPr/>
                </a:tc>
                <a:tc>
                  <a:txBody>
                    <a:bodyPr/>
                    <a:lstStyle/>
                    <a:p>
                      <a:pPr algn="ctr"/>
                      <a:r>
                        <a:rPr lang="en-GB" sz="900" dirty="0"/>
                        <a:t>Macro Indicator</a:t>
                      </a:r>
                    </a:p>
                  </a:txBody>
                  <a:tcPr/>
                </a:tc>
                <a:tc>
                  <a:txBody>
                    <a:bodyPr/>
                    <a:lstStyle/>
                    <a:p>
                      <a:pPr algn="ctr"/>
                      <a:r>
                        <a:rPr lang="en-GB" sz="900" dirty="0"/>
                        <a:t>Source</a:t>
                      </a:r>
                    </a:p>
                  </a:txBody>
                  <a:tcPr/>
                </a:tc>
                <a:extLst>
                  <a:ext uri="{0D108BD9-81ED-4DB2-BD59-A6C34878D82A}">
                    <a16:rowId xmlns:a16="http://schemas.microsoft.com/office/drawing/2014/main" val="3694853188"/>
                  </a:ext>
                </a:extLst>
              </a:tr>
              <a:tr h="291345">
                <a:tc>
                  <a:txBody>
                    <a:bodyPr/>
                    <a:lstStyle/>
                    <a:p>
                      <a:r>
                        <a:rPr lang="en-GB" sz="900" dirty="0"/>
                        <a:t>GDP Growth</a:t>
                      </a:r>
                    </a:p>
                  </a:txBody>
                  <a:tcPr/>
                </a:tc>
                <a:tc>
                  <a:txBody>
                    <a:bodyPr/>
                    <a:lstStyle/>
                    <a:p>
                      <a:pPr algn="ctr"/>
                      <a:r>
                        <a:rPr lang="en-GB" sz="900" dirty="0"/>
                        <a:t>WORLD BANK -WDI</a:t>
                      </a:r>
                    </a:p>
                  </a:txBody>
                  <a:tcPr/>
                </a:tc>
                <a:tc>
                  <a:txBody>
                    <a:bodyPr/>
                    <a:lstStyle/>
                    <a:p>
                      <a:r>
                        <a:rPr lang="en-GB" sz="900" dirty="0"/>
                        <a:t>FDI inflow as share of GDP</a:t>
                      </a:r>
                    </a:p>
                  </a:txBody>
                  <a:tcPr/>
                </a:tc>
                <a:tc>
                  <a:txBody>
                    <a:bodyPr/>
                    <a:lstStyle/>
                    <a:p>
                      <a:pPr algn="ctr"/>
                      <a:r>
                        <a:rPr lang="en-GB" sz="900" dirty="0"/>
                        <a:t>WORLD BANK -WDI</a:t>
                      </a:r>
                    </a:p>
                  </a:txBody>
                  <a:tcPr/>
                </a:tc>
                <a:extLst>
                  <a:ext uri="{0D108BD9-81ED-4DB2-BD59-A6C34878D82A}">
                    <a16:rowId xmlns:a16="http://schemas.microsoft.com/office/drawing/2014/main" val="34881315"/>
                  </a:ext>
                </a:extLst>
              </a:tr>
              <a:tr h="291345">
                <a:tc>
                  <a:txBody>
                    <a:bodyPr/>
                    <a:lstStyle/>
                    <a:p>
                      <a:r>
                        <a:rPr lang="en-GB" sz="900" dirty="0"/>
                        <a:t>Net Investment Position (%)</a:t>
                      </a:r>
                    </a:p>
                  </a:txBody>
                  <a:tcPr/>
                </a:tc>
                <a:tc>
                  <a:txBody>
                    <a:bodyPr/>
                    <a:lstStyle/>
                    <a:p>
                      <a:pPr algn="ctr"/>
                      <a:r>
                        <a:rPr lang="en-GB" sz="900" dirty="0"/>
                        <a:t>EUROSTAT</a:t>
                      </a:r>
                    </a:p>
                  </a:txBody>
                  <a:tcPr/>
                </a:tc>
                <a:tc>
                  <a:txBody>
                    <a:bodyPr/>
                    <a:lstStyle/>
                    <a:p>
                      <a:r>
                        <a:rPr lang="en-GB" sz="900" dirty="0"/>
                        <a:t>Trade as share of GDP</a:t>
                      </a:r>
                    </a:p>
                  </a:txBody>
                  <a:tcPr/>
                </a:tc>
                <a:tc>
                  <a:txBody>
                    <a:bodyPr/>
                    <a:lstStyle/>
                    <a:p>
                      <a:pPr algn="ctr"/>
                      <a:r>
                        <a:rPr lang="en-GB" sz="900" dirty="0"/>
                        <a:t>WORLD BANK -WDI</a:t>
                      </a:r>
                    </a:p>
                  </a:txBody>
                  <a:tcPr/>
                </a:tc>
                <a:extLst>
                  <a:ext uri="{0D108BD9-81ED-4DB2-BD59-A6C34878D82A}">
                    <a16:rowId xmlns:a16="http://schemas.microsoft.com/office/drawing/2014/main" val="3099720904"/>
                  </a:ext>
                </a:extLst>
              </a:tr>
              <a:tr h="291345">
                <a:tc>
                  <a:txBody>
                    <a:bodyPr/>
                    <a:lstStyle/>
                    <a:p>
                      <a:r>
                        <a:rPr lang="en-GB" sz="900" dirty="0"/>
                        <a:t>Effectiveness of Government</a:t>
                      </a:r>
                    </a:p>
                  </a:txBody>
                  <a:tcPr/>
                </a:tc>
                <a:tc>
                  <a:txBody>
                    <a:bodyPr/>
                    <a:lstStyle/>
                    <a:p>
                      <a:pPr algn="ctr"/>
                      <a:r>
                        <a:rPr lang="en-GB" sz="900" dirty="0"/>
                        <a:t>WORLD BANK -WGI</a:t>
                      </a:r>
                    </a:p>
                  </a:txBody>
                  <a:tcPr/>
                </a:tc>
                <a:tc>
                  <a:txBody>
                    <a:bodyPr/>
                    <a:lstStyle/>
                    <a:p>
                      <a:r>
                        <a:rPr lang="en-GB" sz="900" dirty="0"/>
                        <a:t>Regulatory Quality</a:t>
                      </a:r>
                    </a:p>
                  </a:txBody>
                  <a:tcPr/>
                </a:tc>
                <a:tc>
                  <a:txBody>
                    <a:bodyPr/>
                    <a:lstStyle/>
                    <a:p>
                      <a:pPr algn="ctr"/>
                      <a:r>
                        <a:rPr lang="en-GB" sz="900" dirty="0"/>
                        <a:t>WORLD BANK -WGI</a:t>
                      </a:r>
                    </a:p>
                  </a:txBody>
                  <a:tcPr/>
                </a:tc>
                <a:extLst>
                  <a:ext uri="{0D108BD9-81ED-4DB2-BD59-A6C34878D82A}">
                    <a16:rowId xmlns:a16="http://schemas.microsoft.com/office/drawing/2014/main" val="756755015"/>
                  </a:ext>
                </a:extLst>
              </a:tr>
              <a:tr h="291345">
                <a:tc>
                  <a:txBody>
                    <a:bodyPr/>
                    <a:lstStyle/>
                    <a:p>
                      <a:r>
                        <a:rPr lang="en-GB" sz="900" dirty="0"/>
                        <a:t>Rule of Law</a:t>
                      </a:r>
                    </a:p>
                  </a:txBody>
                  <a:tcPr/>
                </a:tc>
                <a:tc>
                  <a:txBody>
                    <a:bodyPr/>
                    <a:lstStyle/>
                    <a:p>
                      <a:pPr algn="ctr"/>
                      <a:r>
                        <a:rPr lang="en-GB" sz="900" dirty="0"/>
                        <a:t>WORLD BANK -WGI</a:t>
                      </a:r>
                    </a:p>
                  </a:txBody>
                  <a:tcPr/>
                </a:tc>
                <a:tc>
                  <a:txBody>
                    <a:bodyPr/>
                    <a:lstStyle/>
                    <a:p>
                      <a:r>
                        <a:rPr lang="en-GB" sz="900" dirty="0"/>
                        <a:t>Voice and Accountability</a:t>
                      </a:r>
                    </a:p>
                  </a:txBody>
                  <a:tcPr/>
                </a:tc>
                <a:tc>
                  <a:txBody>
                    <a:bodyPr/>
                    <a:lstStyle/>
                    <a:p>
                      <a:pPr algn="ctr"/>
                      <a:r>
                        <a:rPr lang="en-GB" sz="900" dirty="0"/>
                        <a:t>WORLD BANK -WGI</a:t>
                      </a:r>
                    </a:p>
                  </a:txBody>
                  <a:tcPr/>
                </a:tc>
                <a:extLst>
                  <a:ext uri="{0D108BD9-81ED-4DB2-BD59-A6C34878D82A}">
                    <a16:rowId xmlns:a16="http://schemas.microsoft.com/office/drawing/2014/main" val="838789127"/>
                  </a:ext>
                </a:extLst>
              </a:tr>
              <a:tr h="291345">
                <a:tc>
                  <a:txBody>
                    <a:bodyPr/>
                    <a:lstStyle/>
                    <a:p>
                      <a:r>
                        <a:rPr lang="en-GB" sz="900" dirty="0"/>
                        <a:t>GERD as share of GDP</a:t>
                      </a:r>
                    </a:p>
                  </a:txBody>
                  <a:tcPr/>
                </a:tc>
                <a:tc>
                  <a:txBody>
                    <a:bodyPr/>
                    <a:lstStyle/>
                    <a:p>
                      <a:pPr algn="ctr"/>
                      <a:r>
                        <a:rPr lang="en-GB" sz="900" dirty="0"/>
                        <a:t>EUROSTAT</a:t>
                      </a:r>
                    </a:p>
                  </a:txBody>
                  <a:tcPr/>
                </a:tc>
                <a:tc>
                  <a:txBody>
                    <a:bodyPr/>
                    <a:lstStyle/>
                    <a:p>
                      <a:r>
                        <a:rPr lang="en-GB" sz="900" dirty="0"/>
                        <a:t>Corruption Control</a:t>
                      </a:r>
                    </a:p>
                  </a:txBody>
                  <a:tcPr/>
                </a:tc>
                <a:tc>
                  <a:txBody>
                    <a:bodyPr/>
                    <a:lstStyle/>
                    <a:p>
                      <a:pPr algn="ctr"/>
                      <a:r>
                        <a:rPr lang="en-GB" sz="900" dirty="0"/>
                        <a:t>WORLD BANK -WGI</a:t>
                      </a:r>
                    </a:p>
                  </a:txBody>
                  <a:tcPr/>
                </a:tc>
                <a:extLst>
                  <a:ext uri="{0D108BD9-81ED-4DB2-BD59-A6C34878D82A}">
                    <a16:rowId xmlns:a16="http://schemas.microsoft.com/office/drawing/2014/main" val="3310370542"/>
                  </a:ext>
                </a:extLst>
              </a:tr>
              <a:tr h="291345">
                <a:tc>
                  <a:txBody>
                    <a:bodyPr/>
                    <a:lstStyle/>
                    <a:p>
                      <a:r>
                        <a:rPr lang="en-GB" sz="900" dirty="0"/>
                        <a:t>Pension as share of GDP</a:t>
                      </a:r>
                    </a:p>
                  </a:txBody>
                  <a:tcPr/>
                </a:tc>
                <a:tc>
                  <a:txBody>
                    <a:bodyPr/>
                    <a:lstStyle/>
                    <a:p>
                      <a:pPr algn="ctr"/>
                      <a:r>
                        <a:rPr lang="en-GB" sz="900" dirty="0"/>
                        <a:t>EUROSTAT</a:t>
                      </a:r>
                    </a:p>
                  </a:txBody>
                  <a:tcPr/>
                </a:tc>
                <a:tc>
                  <a:txBody>
                    <a:bodyPr/>
                    <a:lstStyle/>
                    <a:p>
                      <a:r>
                        <a:rPr lang="en-GB" sz="900" dirty="0"/>
                        <a:t>Government Gross Debt as share of GDP</a:t>
                      </a:r>
                    </a:p>
                  </a:txBody>
                  <a:tcPr/>
                </a:tc>
                <a:tc>
                  <a:txBody>
                    <a:bodyPr/>
                    <a:lstStyle/>
                    <a:p>
                      <a:pPr algn="ctr"/>
                      <a:r>
                        <a:rPr lang="en-GB" sz="900" dirty="0"/>
                        <a:t>EUROSTAT</a:t>
                      </a:r>
                    </a:p>
                  </a:txBody>
                  <a:tcPr/>
                </a:tc>
                <a:extLst>
                  <a:ext uri="{0D108BD9-81ED-4DB2-BD59-A6C34878D82A}">
                    <a16:rowId xmlns:a16="http://schemas.microsoft.com/office/drawing/2014/main" val="619200797"/>
                  </a:ext>
                </a:extLst>
              </a:tr>
              <a:tr h="381361">
                <a:tc>
                  <a:txBody>
                    <a:bodyPr/>
                    <a:lstStyle/>
                    <a:p>
                      <a:r>
                        <a:rPr lang="en-GB" sz="900" dirty="0"/>
                        <a:t>Total Immigration</a:t>
                      </a:r>
                    </a:p>
                  </a:txBody>
                  <a:tcPr/>
                </a:tc>
                <a:tc>
                  <a:txBody>
                    <a:bodyPr/>
                    <a:lstStyle/>
                    <a:p>
                      <a:pPr algn="ctr"/>
                      <a:r>
                        <a:rPr lang="en-GB" sz="900" dirty="0"/>
                        <a:t>EUROSTAT</a:t>
                      </a:r>
                    </a:p>
                  </a:txBody>
                  <a:tcPr/>
                </a:tc>
                <a:tc>
                  <a:txBody>
                    <a:bodyPr/>
                    <a:lstStyle/>
                    <a:p>
                      <a:r>
                        <a:rPr lang="en-GB" sz="900" dirty="0"/>
                        <a:t>Political Stability and Absence Violence</a:t>
                      </a:r>
                    </a:p>
                  </a:txBody>
                  <a:tcPr/>
                </a:tc>
                <a:tc>
                  <a:txBody>
                    <a:bodyPr/>
                    <a:lstStyle/>
                    <a:p>
                      <a:pPr algn="ctr"/>
                      <a:r>
                        <a:rPr lang="en-GB" sz="900" dirty="0"/>
                        <a:t>WORLD BANK -WGI</a:t>
                      </a:r>
                    </a:p>
                  </a:txBody>
                  <a:tcPr/>
                </a:tc>
                <a:extLst>
                  <a:ext uri="{0D108BD9-81ED-4DB2-BD59-A6C34878D82A}">
                    <a16:rowId xmlns:a16="http://schemas.microsoft.com/office/drawing/2014/main" val="716997389"/>
                  </a:ext>
                </a:extLst>
              </a:tr>
              <a:tr h="291345">
                <a:tc>
                  <a:txBody>
                    <a:bodyPr/>
                    <a:lstStyle/>
                    <a:p>
                      <a:r>
                        <a:rPr lang="it-IT" sz="900" dirty="0"/>
                        <a:t>C</a:t>
                      </a:r>
                      <a:r>
                        <a:rPr lang="en-GB" sz="900" dirty="0"/>
                        <a:t>compensation of employee per hour worked</a:t>
                      </a:r>
                    </a:p>
                  </a:txBody>
                  <a:tcPr/>
                </a:tc>
                <a:tc>
                  <a:txBody>
                    <a:bodyPr/>
                    <a:lstStyle/>
                    <a:p>
                      <a:pPr algn="ctr"/>
                      <a:r>
                        <a:rPr lang="en-GB" sz="900" dirty="0"/>
                        <a:t>EUROSTAT</a:t>
                      </a:r>
                    </a:p>
                  </a:txBody>
                  <a:tcPr/>
                </a:tc>
                <a:tc>
                  <a:txBody>
                    <a:bodyPr/>
                    <a:lstStyle/>
                    <a:p>
                      <a:r>
                        <a:rPr lang="en-GB" sz="900" dirty="0"/>
                        <a:t>Total Rural Population</a:t>
                      </a:r>
                    </a:p>
                  </a:txBody>
                  <a:tcPr/>
                </a:tc>
                <a:tc>
                  <a:txBody>
                    <a:bodyPr/>
                    <a:lstStyle/>
                    <a:p>
                      <a:pPr algn="ctr"/>
                      <a:r>
                        <a:rPr lang="en-GB" sz="900" dirty="0"/>
                        <a:t>WORLD BANK</a:t>
                      </a:r>
                    </a:p>
                  </a:txBody>
                  <a:tcPr/>
                </a:tc>
                <a:extLst>
                  <a:ext uri="{0D108BD9-81ED-4DB2-BD59-A6C34878D82A}">
                    <a16:rowId xmlns:a16="http://schemas.microsoft.com/office/drawing/2014/main" val="849033481"/>
                  </a:ext>
                </a:extLst>
              </a:tr>
              <a:tr h="291345">
                <a:tc>
                  <a:txBody>
                    <a:bodyPr/>
                    <a:lstStyle/>
                    <a:p>
                      <a:r>
                        <a:rPr lang="en-GB" sz="900" dirty="0"/>
                        <a:t>Unemployment rate</a:t>
                      </a:r>
                    </a:p>
                  </a:txBody>
                  <a:tcPr/>
                </a:tc>
                <a:tc>
                  <a:txBody>
                    <a:bodyPr/>
                    <a:lstStyle/>
                    <a:p>
                      <a:pPr algn="ctr"/>
                      <a:r>
                        <a:rPr lang="en-GB" sz="900" dirty="0"/>
                        <a:t>EUROSTAT</a:t>
                      </a:r>
                    </a:p>
                  </a:txBody>
                  <a:tcPr/>
                </a:tc>
                <a:tc>
                  <a:txBody>
                    <a:bodyPr/>
                    <a:lstStyle/>
                    <a:p>
                      <a:r>
                        <a:rPr lang="en-GB" sz="900" dirty="0"/>
                        <a:t>Total GDP</a:t>
                      </a:r>
                    </a:p>
                  </a:txBody>
                  <a:tcPr/>
                </a:tc>
                <a:tc>
                  <a:txBody>
                    <a:bodyPr/>
                    <a:lstStyle/>
                    <a:p>
                      <a:pPr algn="ctr"/>
                      <a:r>
                        <a:rPr lang="en-GB" sz="900" dirty="0"/>
                        <a:t>WOLRD BANK/EUROSTAT</a:t>
                      </a:r>
                    </a:p>
                  </a:txBody>
                  <a:tcPr/>
                </a:tc>
                <a:extLst>
                  <a:ext uri="{0D108BD9-81ED-4DB2-BD59-A6C34878D82A}">
                    <a16:rowId xmlns:a16="http://schemas.microsoft.com/office/drawing/2014/main" val="2153513521"/>
                  </a:ext>
                </a:extLst>
              </a:tr>
              <a:tr h="291345">
                <a:tc>
                  <a:txBody>
                    <a:bodyPr/>
                    <a:lstStyle/>
                    <a:p>
                      <a:r>
                        <a:rPr lang="en-GB" sz="900" dirty="0"/>
                        <a:t>Fertility Rate</a:t>
                      </a:r>
                    </a:p>
                  </a:txBody>
                  <a:tcPr/>
                </a:tc>
                <a:tc>
                  <a:txBody>
                    <a:bodyPr/>
                    <a:lstStyle/>
                    <a:p>
                      <a:pPr algn="ctr"/>
                      <a:r>
                        <a:rPr lang="en-GB" sz="900" dirty="0"/>
                        <a:t>EUROSTAT</a:t>
                      </a:r>
                    </a:p>
                  </a:txBody>
                  <a:tcPr/>
                </a:tc>
                <a:tc>
                  <a:txBody>
                    <a:bodyPr/>
                    <a:lstStyle/>
                    <a:p>
                      <a:r>
                        <a:rPr lang="en-GB" sz="900" dirty="0"/>
                        <a:t>Education Expenditure as share of GDP</a:t>
                      </a:r>
                    </a:p>
                  </a:txBody>
                  <a:tcPr/>
                </a:tc>
                <a:tc>
                  <a:txBody>
                    <a:bodyPr/>
                    <a:lstStyle/>
                    <a:p>
                      <a:pPr algn="ctr"/>
                      <a:r>
                        <a:rPr lang="en-GB" sz="900" dirty="0"/>
                        <a:t>WORLD BANK -WDI</a:t>
                      </a:r>
                    </a:p>
                  </a:txBody>
                  <a:tcPr/>
                </a:tc>
                <a:extLst>
                  <a:ext uri="{0D108BD9-81ED-4DB2-BD59-A6C34878D82A}">
                    <a16:rowId xmlns:a16="http://schemas.microsoft.com/office/drawing/2014/main" val="1281937663"/>
                  </a:ext>
                </a:extLst>
              </a:tr>
            </a:tbl>
          </a:graphicData>
        </a:graphic>
      </p:graphicFrame>
    </p:spTree>
    <p:extLst>
      <p:ext uri="{BB962C8B-B14F-4D97-AF65-F5344CB8AC3E}">
        <p14:creationId xmlns:p14="http://schemas.microsoft.com/office/powerpoint/2010/main" val="24702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8BA09-1FDB-AFED-C918-CE37EA7A8EBB}"/>
              </a:ext>
            </a:extLst>
          </p:cNvPr>
          <p:cNvSpPr>
            <a:spLocks noGrp="1"/>
          </p:cNvSpPr>
          <p:nvPr>
            <p:ph type="sldNum" sz="quarter" idx="12"/>
          </p:nvPr>
        </p:nvSpPr>
        <p:spPr/>
        <p:txBody>
          <a:bodyPr/>
          <a:lstStyle/>
          <a:p>
            <a:fld id="{BE3DC40E-DBBE-4E2D-9EEC-FBF0DA0E9179}" type="slidenum">
              <a:rPr lang="de-AT" smtClean="0"/>
              <a:pPr/>
              <a:t>22</a:t>
            </a:fld>
            <a:endParaRPr lang="de-AT" dirty="0"/>
          </a:p>
        </p:txBody>
      </p:sp>
      <p:sp>
        <p:nvSpPr>
          <p:cNvPr id="4" name="Title 3">
            <a:extLst>
              <a:ext uri="{FF2B5EF4-FFF2-40B4-BE49-F238E27FC236}">
                <a16:creationId xmlns:a16="http://schemas.microsoft.com/office/drawing/2014/main" id="{F5BF3392-A056-9DDE-BD3E-8DE05DD24F3F}"/>
              </a:ext>
            </a:extLst>
          </p:cNvPr>
          <p:cNvSpPr>
            <a:spLocks noGrp="1"/>
          </p:cNvSpPr>
          <p:nvPr>
            <p:ph type="title"/>
          </p:nvPr>
        </p:nvSpPr>
        <p:spPr/>
        <p:txBody>
          <a:bodyPr/>
          <a:lstStyle/>
          <a:p>
            <a:r>
              <a:rPr lang="it-IT"/>
              <a:t>Appendix</a:t>
            </a:r>
            <a:endParaRPr lang="en-GB"/>
          </a:p>
        </p:txBody>
      </p:sp>
      <p:pic>
        <p:nvPicPr>
          <p:cNvPr id="8" name="Content Placeholder 7">
            <a:extLst>
              <a:ext uri="{FF2B5EF4-FFF2-40B4-BE49-F238E27FC236}">
                <a16:creationId xmlns:a16="http://schemas.microsoft.com/office/drawing/2014/main" id="{6778C6E6-8246-5969-6065-7C3729353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574" y="1172784"/>
            <a:ext cx="6708852" cy="3636208"/>
          </a:xfrm>
        </p:spPr>
      </p:pic>
    </p:spTree>
    <p:extLst>
      <p:ext uri="{BB962C8B-B14F-4D97-AF65-F5344CB8AC3E}">
        <p14:creationId xmlns:p14="http://schemas.microsoft.com/office/powerpoint/2010/main" val="364374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8BA09-1FDB-AFED-C918-CE37EA7A8EBB}"/>
              </a:ext>
            </a:extLst>
          </p:cNvPr>
          <p:cNvSpPr>
            <a:spLocks noGrp="1"/>
          </p:cNvSpPr>
          <p:nvPr>
            <p:ph type="sldNum" sz="quarter" idx="12"/>
          </p:nvPr>
        </p:nvSpPr>
        <p:spPr/>
        <p:txBody>
          <a:bodyPr/>
          <a:lstStyle/>
          <a:p>
            <a:fld id="{BE3DC40E-DBBE-4E2D-9EEC-FBF0DA0E9179}" type="slidenum">
              <a:rPr lang="de-AT" smtClean="0"/>
              <a:pPr/>
              <a:t>23</a:t>
            </a:fld>
            <a:endParaRPr lang="de-AT" dirty="0"/>
          </a:p>
        </p:txBody>
      </p:sp>
      <p:sp>
        <p:nvSpPr>
          <p:cNvPr id="4" name="Title 3">
            <a:extLst>
              <a:ext uri="{FF2B5EF4-FFF2-40B4-BE49-F238E27FC236}">
                <a16:creationId xmlns:a16="http://schemas.microsoft.com/office/drawing/2014/main" id="{F5BF3392-A056-9DDE-BD3E-8DE05DD24F3F}"/>
              </a:ext>
            </a:extLst>
          </p:cNvPr>
          <p:cNvSpPr>
            <a:spLocks noGrp="1"/>
          </p:cNvSpPr>
          <p:nvPr>
            <p:ph type="title"/>
          </p:nvPr>
        </p:nvSpPr>
        <p:spPr/>
        <p:txBody>
          <a:bodyPr/>
          <a:lstStyle/>
          <a:p>
            <a:r>
              <a:rPr lang="it-IT" dirty="0"/>
              <a:t>Appendix</a:t>
            </a:r>
            <a:endParaRPr lang="en-GB" dirty="0"/>
          </a:p>
        </p:txBody>
      </p:sp>
      <p:pic>
        <p:nvPicPr>
          <p:cNvPr id="8" name="Picture 7" descr="A group of colored triangles with names&#10;&#10;Description automatically generated">
            <a:extLst>
              <a:ext uri="{FF2B5EF4-FFF2-40B4-BE49-F238E27FC236}">
                <a16:creationId xmlns:a16="http://schemas.microsoft.com/office/drawing/2014/main" id="{CA85B11E-BAC0-AE2D-177C-C0027FD3F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70" y="1185688"/>
            <a:ext cx="6643060" cy="3613319"/>
          </a:xfrm>
          <a:prstGeom prst="rect">
            <a:avLst/>
          </a:prstGeom>
        </p:spPr>
      </p:pic>
    </p:spTree>
    <p:extLst>
      <p:ext uri="{BB962C8B-B14F-4D97-AF65-F5344CB8AC3E}">
        <p14:creationId xmlns:p14="http://schemas.microsoft.com/office/powerpoint/2010/main" val="53369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8BA09-1FDB-AFED-C918-CE37EA7A8EBB}"/>
              </a:ext>
            </a:extLst>
          </p:cNvPr>
          <p:cNvSpPr>
            <a:spLocks noGrp="1"/>
          </p:cNvSpPr>
          <p:nvPr>
            <p:ph type="sldNum" sz="quarter" idx="12"/>
          </p:nvPr>
        </p:nvSpPr>
        <p:spPr/>
        <p:txBody>
          <a:bodyPr/>
          <a:lstStyle/>
          <a:p>
            <a:fld id="{BE3DC40E-DBBE-4E2D-9EEC-FBF0DA0E9179}" type="slidenum">
              <a:rPr lang="de-AT" smtClean="0"/>
              <a:pPr/>
              <a:t>24</a:t>
            </a:fld>
            <a:endParaRPr lang="de-AT" dirty="0"/>
          </a:p>
        </p:txBody>
      </p:sp>
      <p:sp>
        <p:nvSpPr>
          <p:cNvPr id="4" name="Title 3">
            <a:extLst>
              <a:ext uri="{FF2B5EF4-FFF2-40B4-BE49-F238E27FC236}">
                <a16:creationId xmlns:a16="http://schemas.microsoft.com/office/drawing/2014/main" id="{F5BF3392-A056-9DDE-BD3E-8DE05DD24F3F}"/>
              </a:ext>
            </a:extLst>
          </p:cNvPr>
          <p:cNvSpPr>
            <a:spLocks noGrp="1"/>
          </p:cNvSpPr>
          <p:nvPr>
            <p:ph type="title"/>
          </p:nvPr>
        </p:nvSpPr>
        <p:spPr/>
        <p:txBody>
          <a:bodyPr/>
          <a:lstStyle/>
          <a:p>
            <a:r>
              <a:rPr lang="it-IT" dirty="0"/>
              <a:t>Appendix</a:t>
            </a:r>
            <a:endParaRPr lang="en-GB" dirty="0"/>
          </a:p>
        </p:txBody>
      </p:sp>
      <p:pic>
        <p:nvPicPr>
          <p:cNvPr id="10" name="Picture 9" descr="A screenshot of a graph&#10;&#10;Description automatically generated">
            <a:extLst>
              <a:ext uri="{FF2B5EF4-FFF2-40B4-BE49-F238E27FC236}">
                <a16:creationId xmlns:a16="http://schemas.microsoft.com/office/drawing/2014/main" id="{80D199A7-A015-6B67-8548-F44C802B3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70" y="1154146"/>
            <a:ext cx="6643060" cy="3606233"/>
          </a:xfrm>
          <a:prstGeom prst="rect">
            <a:avLst/>
          </a:prstGeom>
        </p:spPr>
      </p:pic>
    </p:spTree>
    <p:extLst>
      <p:ext uri="{BB962C8B-B14F-4D97-AF65-F5344CB8AC3E}">
        <p14:creationId xmlns:p14="http://schemas.microsoft.com/office/powerpoint/2010/main" val="359748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21DB-5322-DEF4-ACF6-DDFE445303F2}"/>
              </a:ext>
            </a:extLst>
          </p:cNvPr>
          <p:cNvSpPr>
            <a:spLocks noGrp="1"/>
          </p:cNvSpPr>
          <p:nvPr>
            <p:ph type="ctrTitle"/>
          </p:nvPr>
        </p:nvSpPr>
        <p:spPr>
          <a:xfrm>
            <a:off x="441020" y="1253918"/>
            <a:ext cx="5857038" cy="465043"/>
          </a:xfrm>
        </p:spPr>
        <p:txBody>
          <a:bodyPr/>
          <a:lstStyle/>
          <a:p>
            <a:r>
              <a:rPr lang="en-GB" sz="2800" dirty="0"/>
              <a:t>EU Core-Periphery Division in the wake of Deglobalization</a:t>
            </a:r>
          </a:p>
        </p:txBody>
      </p:sp>
      <p:sp>
        <p:nvSpPr>
          <p:cNvPr id="4" name="Text Placeholder 3">
            <a:extLst>
              <a:ext uri="{FF2B5EF4-FFF2-40B4-BE49-F238E27FC236}">
                <a16:creationId xmlns:a16="http://schemas.microsoft.com/office/drawing/2014/main" id="{A0D4806A-C996-DD95-9AFE-824BE5076B5D}"/>
              </a:ext>
            </a:extLst>
          </p:cNvPr>
          <p:cNvSpPr>
            <a:spLocks noGrp="1"/>
          </p:cNvSpPr>
          <p:nvPr>
            <p:ph type="body" sz="quarter" idx="11"/>
          </p:nvPr>
        </p:nvSpPr>
        <p:spPr>
          <a:xfrm>
            <a:off x="287338" y="2379600"/>
            <a:ext cx="4284662" cy="682440"/>
          </a:xfrm>
        </p:spPr>
        <p:txBody>
          <a:bodyPr/>
          <a:lstStyle/>
          <a:p>
            <a:pPr algn="ctr"/>
            <a:r>
              <a:rPr lang="de-DE" sz="1600" dirty="0"/>
              <a:t>Marie Püts and Elia Di Gregorio</a:t>
            </a:r>
            <a:endParaRPr lang="en-GB" sz="1600" dirty="0"/>
          </a:p>
        </p:txBody>
      </p:sp>
    </p:spTree>
    <p:extLst>
      <p:ext uri="{BB962C8B-B14F-4D97-AF65-F5344CB8AC3E}">
        <p14:creationId xmlns:p14="http://schemas.microsoft.com/office/powerpoint/2010/main" val="427808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1EAF1-DAB8-F160-8482-274957C20542}"/>
              </a:ext>
            </a:extLst>
          </p:cNvPr>
          <p:cNvSpPr>
            <a:spLocks noGrp="1"/>
          </p:cNvSpPr>
          <p:nvPr>
            <p:ph idx="1"/>
          </p:nvPr>
        </p:nvSpPr>
        <p:spPr>
          <a:xfrm>
            <a:off x="719191" y="1210153"/>
            <a:ext cx="7502472" cy="2670732"/>
          </a:xfrm>
        </p:spPr>
        <p:txBody>
          <a:bodyPr/>
          <a:lstStyle/>
          <a:p>
            <a:pPr marL="342900" indent="-342900">
              <a:buFont typeface="+mj-lt"/>
              <a:buAutoNum type="arabicPeriod"/>
            </a:pPr>
            <a:r>
              <a:rPr lang="de-DE" dirty="0"/>
              <a:t>Introduction</a:t>
            </a:r>
          </a:p>
          <a:p>
            <a:pPr marL="342900" indent="-342900">
              <a:buFont typeface="+mj-lt"/>
              <a:buAutoNum type="arabicPeriod"/>
            </a:pPr>
            <a:r>
              <a:rPr lang="de-DE" dirty="0" err="1"/>
              <a:t>Literature</a:t>
            </a:r>
            <a:r>
              <a:rPr lang="de-DE" dirty="0"/>
              <a:t> review</a:t>
            </a:r>
          </a:p>
          <a:p>
            <a:pPr marL="342900" indent="-342900">
              <a:buFont typeface="+mj-lt"/>
              <a:buAutoNum type="arabicPeriod"/>
            </a:pPr>
            <a:r>
              <a:rPr lang="de-DE" dirty="0"/>
              <a:t>Motivation</a:t>
            </a:r>
          </a:p>
          <a:p>
            <a:pPr marL="342900" indent="-342900">
              <a:buFont typeface="+mj-lt"/>
              <a:buAutoNum type="arabicPeriod"/>
            </a:pPr>
            <a:r>
              <a:rPr lang="de-DE" dirty="0"/>
              <a:t>Dataset</a:t>
            </a:r>
          </a:p>
          <a:p>
            <a:pPr marL="342900" indent="-342900">
              <a:buFont typeface="+mj-lt"/>
              <a:buAutoNum type="arabicPeriod"/>
            </a:pPr>
            <a:r>
              <a:rPr lang="de-DE" dirty="0"/>
              <a:t>Cluster Analysis – </a:t>
            </a:r>
            <a:r>
              <a:rPr lang="de-DE" dirty="0" err="1"/>
              <a:t>Methodology</a:t>
            </a:r>
            <a:r>
              <a:rPr lang="de-DE" dirty="0"/>
              <a:t> </a:t>
            </a:r>
          </a:p>
          <a:p>
            <a:pPr marL="342900" indent="-342900">
              <a:buFont typeface="+mj-lt"/>
              <a:buAutoNum type="arabicPeriod"/>
            </a:pPr>
            <a:r>
              <a:rPr lang="de-DE" dirty="0"/>
              <a:t>Implication </a:t>
            </a:r>
            <a:r>
              <a:rPr lang="de-DE" dirty="0" err="1"/>
              <a:t>for</a:t>
            </a:r>
            <a:r>
              <a:rPr lang="de-DE" dirty="0"/>
              <a:t> EU </a:t>
            </a:r>
            <a:r>
              <a:rPr lang="de-DE" dirty="0" err="1"/>
              <a:t>Cohesion</a:t>
            </a:r>
            <a:endParaRPr lang="de-DE" dirty="0"/>
          </a:p>
          <a:p>
            <a:pPr marL="342900" indent="-342900">
              <a:buFont typeface="+mj-lt"/>
              <a:buAutoNum type="arabicPeriod"/>
            </a:pPr>
            <a:r>
              <a:rPr lang="de-DE" dirty="0"/>
              <a:t>A step further: Deglobilization</a:t>
            </a:r>
          </a:p>
          <a:p>
            <a:pPr marL="342900" indent="-342900">
              <a:buFont typeface="+mj-lt"/>
              <a:buAutoNum type="arabicPeriod"/>
            </a:pPr>
            <a:r>
              <a:rPr lang="de-DE" dirty="0"/>
              <a:t>Conclusion</a:t>
            </a:r>
            <a:endParaRPr lang="en-GB" dirty="0"/>
          </a:p>
        </p:txBody>
      </p:sp>
      <p:sp>
        <p:nvSpPr>
          <p:cNvPr id="3" name="Slide Number Placeholder 2">
            <a:extLst>
              <a:ext uri="{FF2B5EF4-FFF2-40B4-BE49-F238E27FC236}">
                <a16:creationId xmlns:a16="http://schemas.microsoft.com/office/drawing/2014/main" id="{EDD17ECC-FD22-44CB-077B-EDDB668AD934}"/>
              </a:ext>
            </a:extLst>
          </p:cNvPr>
          <p:cNvSpPr>
            <a:spLocks noGrp="1"/>
          </p:cNvSpPr>
          <p:nvPr>
            <p:ph type="sldNum" sz="quarter" idx="12"/>
          </p:nvPr>
        </p:nvSpPr>
        <p:spPr/>
        <p:txBody>
          <a:bodyPr/>
          <a:lstStyle/>
          <a:p>
            <a:fld id="{BE3DC40E-DBBE-4E2D-9EEC-FBF0DA0E9179}" type="slidenum">
              <a:rPr lang="de-AT" smtClean="0"/>
              <a:pPr/>
              <a:t>4</a:t>
            </a:fld>
            <a:endParaRPr lang="de-AT" dirty="0"/>
          </a:p>
        </p:txBody>
      </p:sp>
      <p:sp>
        <p:nvSpPr>
          <p:cNvPr id="4" name="Title 3">
            <a:extLst>
              <a:ext uri="{FF2B5EF4-FFF2-40B4-BE49-F238E27FC236}">
                <a16:creationId xmlns:a16="http://schemas.microsoft.com/office/drawing/2014/main" id="{39465613-490E-613B-F52B-49E1EE9A0F87}"/>
              </a:ext>
            </a:extLst>
          </p:cNvPr>
          <p:cNvSpPr>
            <a:spLocks noGrp="1"/>
          </p:cNvSpPr>
          <p:nvPr>
            <p:ph type="title"/>
          </p:nvPr>
        </p:nvSpPr>
        <p:spPr/>
        <p:txBody>
          <a:bodyPr/>
          <a:lstStyle/>
          <a:p>
            <a:r>
              <a:rPr lang="de-DE" dirty="0"/>
              <a:t>Structure</a:t>
            </a:r>
            <a:endParaRPr lang="en-GB" dirty="0"/>
          </a:p>
        </p:txBody>
      </p:sp>
    </p:spTree>
    <p:extLst>
      <p:ext uri="{BB962C8B-B14F-4D97-AF65-F5344CB8AC3E}">
        <p14:creationId xmlns:p14="http://schemas.microsoft.com/office/powerpoint/2010/main" val="19754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96120391-8552-B9BF-7ADB-A9AD7D1BEAD8}"/>
              </a:ext>
            </a:extLst>
          </p:cNvPr>
          <p:cNvSpPr>
            <a:spLocks noGrp="1"/>
          </p:cNvSpPr>
          <p:nvPr>
            <p:ph type="sldNum" sz="quarter" idx="12"/>
          </p:nvPr>
        </p:nvSpPr>
        <p:spPr/>
        <p:txBody>
          <a:bodyPr/>
          <a:lstStyle/>
          <a:p>
            <a:fld id="{BE3DC40E-DBBE-4E2D-9EEC-FBF0DA0E9179}" type="slidenum">
              <a:rPr lang="de-AT" smtClean="0"/>
              <a:pPr/>
              <a:t>5</a:t>
            </a:fld>
            <a:endParaRPr lang="de-AT" dirty="0"/>
          </a:p>
        </p:txBody>
      </p:sp>
      <p:sp>
        <p:nvSpPr>
          <p:cNvPr id="4" name="Titel 3">
            <a:extLst>
              <a:ext uri="{FF2B5EF4-FFF2-40B4-BE49-F238E27FC236}">
                <a16:creationId xmlns:a16="http://schemas.microsoft.com/office/drawing/2014/main" id="{C2BD12C6-F04C-3EEE-6230-3463B300546F}"/>
              </a:ext>
            </a:extLst>
          </p:cNvPr>
          <p:cNvSpPr>
            <a:spLocks noGrp="1"/>
          </p:cNvSpPr>
          <p:nvPr>
            <p:ph type="title"/>
          </p:nvPr>
        </p:nvSpPr>
        <p:spPr/>
        <p:txBody>
          <a:bodyPr/>
          <a:lstStyle/>
          <a:p>
            <a:r>
              <a:rPr lang="en-US" dirty="0"/>
              <a:t>Introduction </a:t>
            </a:r>
          </a:p>
        </p:txBody>
      </p:sp>
      <p:sp>
        <p:nvSpPr>
          <p:cNvPr id="6" name="Oval 5">
            <a:extLst>
              <a:ext uri="{FF2B5EF4-FFF2-40B4-BE49-F238E27FC236}">
                <a16:creationId xmlns:a16="http://schemas.microsoft.com/office/drawing/2014/main" id="{69F6154F-8A5B-E1F2-D2C7-4953671F8D81}"/>
              </a:ext>
            </a:extLst>
          </p:cNvPr>
          <p:cNvSpPr/>
          <p:nvPr/>
        </p:nvSpPr>
        <p:spPr>
          <a:xfrm>
            <a:off x="851851" y="1465535"/>
            <a:ext cx="3227487" cy="1049065"/>
          </a:xfrm>
          <a:prstGeom prst="ellipse">
            <a:avLst/>
          </a:prstGeom>
          <a:ln w="28575">
            <a:solidFill>
              <a:srgbClr val="0096D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European Union (EU)</a:t>
            </a:r>
          </a:p>
        </p:txBody>
      </p:sp>
      <p:sp>
        <p:nvSpPr>
          <p:cNvPr id="24" name="Textfeld 23">
            <a:extLst>
              <a:ext uri="{FF2B5EF4-FFF2-40B4-BE49-F238E27FC236}">
                <a16:creationId xmlns:a16="http://schemas.microsoft.com/office/drawing/2014/main" id="{3BBEA06A-A475-B28F-6E10-636DE20C1CB5}"/>
              </a:ext>
            </a:extLst>
          </p:cNvPr>
          <p:cNvSpPr txBox="1"/>
          <p:nvPr/>
        </p:nvSpPr>
        <p:spPr>
          <a:xfrm>
            <a:off x="4705304" y="1269183"/>
            <a:ext cx="2953501" cy="1477328"/>
          </a:xfrm>
          <a:prstGeom prst="rect">
            <a:avLst/>
          </a:prstGeom>
          <a:noFill/>
        </p:spPr>
        <p:txBody>
          <a:bodyPr wrap="none" rtlCol="0">
            <a:spAutoFit/>
          </a:bodyPr>
          <a:lstStyle/>
          <a:p>
            <a:pPr marL="285750" indent="-285750">
              <a:buClr>
                <a:schemeClr val="accent1"/>
              </a:buClr>
              <a:buFont typeface="Wingdings" pitchFamily="2" charset="2"/>
              <a:buChar char="§"/>
            </a:pPr>
            <a:r>
              <a:rPr lang="en-US" dirty="0"/>
              <a:t>Economic Complexity</a:t>
            </a:r>
          </a:p>
          <a:p>
            <a:pPr>
              <a:buClr>
                <a:schemeClr val="accent1"/>
              </a:buClr>
            </a:pPr>
            <a:r>
              <a:rPr lang="en-US" dirty="0"/>
              <a:t> </a:t>
            </a:r>
          </a:p>
          <a:p>
            <a:pPr marL="285750" indent="-285750">
              <a:buClr>
                <a:schemeClr val="accent1"/>
              </a:buClr>
              <a:buFont typeface="Wingdings" pitchFamily="2" charset="2"/>
              <a:buChar char="§"/>
            </a:pPr>
            <a:r>
              <a:rPr lang="en-US" dirty="0"/>
              <a:t>Political Unity </a:t>
            </a:r>
          </a:p>
          <a:p>
            <a:pPr>
              <a:buClr>
                <a:schemeClr val="accent1"/>
              </a:buClr>
            </a:pPr>
            <a:endParaRPr lang="en-US" dirty="0"/>
          </a:p>
          <a:p>
            <a:pPr marL="285750" indent="-285750">
              <a:buClr>
                <a:schemeClr val="accent1"/>
              </a:buClr>
              <a:buFont typeface="Wingdings" pitchFamily="2" charset="2"/>
              <a:buChar char="§"/>
            </a:pPr>
            <a:r>
              <a:rPr lang="en-US" dirty="0"/>
              <a:t>Regional Diversity </a:t>
            </a:r>
          </a:p>
        </p:txBody>
      </p:sp>
      <p:sp>
        <p:nvSpPr>
          <p:cNvPr id="25" name="Textfeld 24">
            <a:extLst>
              <a:ext uri="{FF2B5EF4-FFF2-40B4-BE49-F238E27FC236}">
                <a16:creationId xmlns:a16="http://schemas.microsoft.com/office/drawing/2014/main" id="{4A847BAF-B9E3-EB08-5188-7DBF956A83F3}"/>
              </a:ext>
            </a:extLst>
          </p:cNvPr>
          <p:cNvSpPr txBox="1"/>
          <p:nvPr/>
        </p:nvSpPr>
        <p:spPr>
          <a:xfrm>
            <a:off x="317405" y="3650154"/>
            <a:ext cx="8509189" cy="923330"/>
          </a:xfrm>
          <a:prstGeom prst="rect">
            <a:avLst/>
          </a:prstGeom>
          <a:noFill/>
        </p:spPr>
        <p:txBody>
          <a:bodyPr wrap="none" rtlCol="0">
            <a:spAutoFit/>
          </a:bodyPr>
          <a:lstStyle/>
          <a:p>
            <a:pPr marL="285750" indent="-285750">
              <a:buClr>
                <a:schemeClr val="accent1"/>
              </a:buClr>
              <a:buFont typeface="Wingdings" pitchFamily="2" charset="2"/>
              <a:buChar char="Ø"/>
            </a:pPr>
            <a:r>
              <a:rPr lang="en-US" dirty="0"/>
              <a:t>Complex mosaic of interconnected economies</a:t>
            </a:r>
          </a:p>
          <a:p>
            <a:pPr>
              <a:buClr>
                <a:schemeClr val="accent1"/>
              </a:buClr>
            </a:pPr>
            <a:endParaRPr lang="en-US" dirty="0"/>
          </a:p>
          <a:p>
            <a:pPr marL="285750" indent="-285750">
              <a:buClr>
                <a:schemeClr val="accent1"/>
              </a:buClr>
              <a:buFont typeface="Wingdings" pitchFamily="2" charset="2"/>
              <a:buChar char="Ø"/>
            </a:pPr>
            <a:r>
              <a:rPr lang="en-US" dirty="0"/>
              <a:t>Well suited to be analyzed within framework of Core-Periphery Model</a:t>
            </a:r>
          </a:p>
        </p:txBody>
      </p:sp>
    </p:spTree>
    <p:extLst>
      <p:ext uri="{BB962C8B-B14F-4D97-AF65-F5344CB8AC3E}">
        <p14:creationId xmlns:p14="http://schemas.microsoft.com/office/powerpoint/2010/main" val="157633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D21F27EA-FB79-7977-0724-787BAC38F580}"/>
              </a:ext>
            </a:extLst>
          </p:cNvPr>
          <p:cNvSpPr>
            <a:spLocks noGrp="1"/>
          </p:cNvSpPr>
          <p:nvPr>
            <p:ph type="sldNum" sz="quarter" idx="12"/>
          </p:nvPr>
        </p:nvSpPr>
        <p:spPr/>
        <p:txBody>
          <a:bodyPr/>
          <a:lstStyle/>
          <a:p>
            <a:fld id="{BE3DC40E-DBBE-4E2D-9EEC-FBF0DA0E9179}" type="slidenum">
              <a:rPr lang="de-AT" smtClean="0"/>
              <a:pPr/>
              <a:t>6</a:t>
            </a:fld>
            <a:endParaRPr lang="de-AT" dirty="0"/>
          </a:p>
        </p:txBody>
      </p:sp>
      <p:sp>
        <p:nvSpPr>
          <p:cNvPr id="4" name="Titel 3">
            <a:extLst>
              <a:ext uri="{FF2B5EF4-FFF2-40B4-BE49-F238E27FC236}">
                <a16:creationId xmlns:a16="http://schemas.microsoft.com/office/drawing/2014/main" id="{4CE5D35D-E4D8-FD23-4E2C-97BC2DC63907}"/>
              </a:ext>
            </a:extLst>
          </p:cNvPr>
          <p:cNvSpPr>
            <a:spLocks noGrp="1"/>
          </p:cNvSpPr>
          <p:nvPr>
            <p:ph type="title"/>
          </p:nvPr>
        </p:nvSpPr>
        <p:spPr/>
        <p:txBody>
          <a:bodyPr/>
          <a:lstStyle/>
          <a:p>
            <a:r>
              <a:rPr lang="en-US" dirty="0"/>
              <a:t>Introduction – Core Periphery Model </a:t>
            </a:r>
          </a:p>
        </p:txBody>
      </p:sp>
      <p:sp>
        <p:nvSpPr>
          <p:cNvPr id="5" name="Abgerundetes Rechteck 4">
            <a:extLst>
              <a:ext uri="{FF2B5EF4-FFF2-40B4-BE49-F238E27FC236}">
                <a16:creationId xmlns:a16="http://schemas.microsoft.com/office/drawing/2014/main" id="{0770DD27-8A96-CC3D-FA3B-D36D031BE36D}"/>
              </a:ext>
            </a:extLst>
          </p:cNvPr>
          <p:cNvSpPr/>
          <p:nvPr/>
        </p:nvSpPr>
        <p:spPr>
          <a:xfrm>
            <a:off x="688403" y="1369638"/>
            <a:ext cx="7767193" cy="1023582"/>
          </a:xfrm>
          <a:prstGeom prst="roundRect">
            <a:avLst/>
          </a:prstGeom>
          <a:ln w="28575">
            <a:solidFill>
              <a:srgbClr val="0C94B7"/>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Endogenous differentiation into an industrialized core and an agricultural periphery</a:t>
            </a:r>
          </a:p>
        </p:txBody>
      </p:sp>
      <p:sp>
        <p:nvSpPr>
          <p:cNvPr id="7" name="Textfeld 6">
            <a:extLst>
              <a:ext uri="{FF2B5EF4-FFF2-40B4-BE49-F238E27FC236}">
                <a16:creationId xmlns:a16="http://schemas.microsoft.com/office/drawing/2014/main" id="{3C4FF944-774E-9F8D-7FA8-76823A6838B8}"/>
              </a:ext>
            </a:extLst>
          </p:cNvPr>
          <p:cNvSpPr txBox="1"/>
          <p:nvPr/>
        </p:nvSpPr>
        <p:spPr>
          <a:xfrm>
            <a:off x="2175392" y="2661747"/>
            <a:ext cx="915635" cy="369332"/>
          </a:xfrm>
          <a:prstGeom prst="rect">
            <a:avLst/>
          </a:prstGeom>
          <a:noFill/>
        </p:spPr>
        <p:txBody>
          <a:bodyPr wrap="none" rtlCol="0">
            <a:spAutoFit/>
          </a:bodyPr>
          <a:lstStyle/>
          <a:p>
            <a:r>
              <a:rPr lang="en-US" dirty="0">
                <a:solidFill>
                  <a:schemeClr val="accent1"/>
                </a:solidFill>
              </a:rPr>
              <a:t>CORE </a:t>
            </a:r>
          </a:p>
        </p:txBody>
      </p:sp>
      <p:sp>
        <p:nvSpPr>
          <p:cNvPr id="8" name="Textfeld 7">
            <a:extLst>
              <a:ext uri="{FF2B5EF4-FFF2-40B4-BE49-F238E27FC236}">
                <a16:creationId xmlns:a16="http://schemas.microsoft.com/office/drawing/2014/main" id="{C4981127-768B-55AB-462A-C0CA1ABEC5B2}"/>
              </a:ext>
            </a:extLst>
          </p:cNvPr>
          <p:cNvSpPr txBox="1"/>
          <p:nvPr/>
        </p:nvSpPr>
        <p:spPr>
          <a:xfrm>
            <a:off x="5855399" y="2641401"/>
            <a:ext cx="1569019" cy="369332"/>
          </a:xfrm>
          <a:prstGeom prst="rect">
            <a:avLst/>
          </a:prstGeom>
          <a:noFill/>
        </p:spPr>
        <p:txBody>
          <a:bodyPr wrap="none" rtlCol="0">
            <a:spAutoFit/>
          </a:bodyPr>
          <a:lstStyle/>
          <a:p>
            <a:r>
              <a:rPr lang="en-US" dirty="0">
                <a:solidFill>
                  <a:schemeClr val="accent1"/>
                </a:solidFill>
              </a:rPr>
              <a:t>PERIPHERY</a:t>
            </a:r>
            <a:r>
              <a:rPr lang="en-US" dirty="0"/>
              <a:t> </a:t>
            </a:r>
          </a:p>
        </p:txBody>
      </p:sp>
      <p:sp>
        <p:nvSpPr>
          <p:cNvPr id="9" name="Textfeld 8">
            <a:extLst>
              <a:ext uri="{FF2B5EF4-FFF2-40B4-BE49-F238E27FC236}">
                <a16:creationId xmlns:a16="http://schemas.microsoft.com/office/drawing/2014/main" id="{2E4D8E08-43DD-9B5B-6832-A100DC8E1F89}"/>
              </a:ext>
            </a:extLst>
          </p:cNvPr>
          <p:cNvSpPr txBox="1"/>
          <p:nvPr/>
        </p:nvSpPr>
        <p:spPr>
          <a:xfrm>
            <a:off x="688403" y="3087187"/>
            <a:ext cx="3889612" cy="1323439"/>
          </a:xfrm>
          <a:prstGeom prst="rect">
            <a:avLst/>
          </a:prstGeom>
          <a:noFill/>
        </p:spPr>
        <p:txBody>
          <a:bodyPr wrap="square" rtlCol="0">
            <a:spAutoFit/>
          </a:bodyPr>
          <a:lstStyle/>
          <a:p>
            <a:pPr marL="285750" indent="-285750">
              <a:buClr>
                <a:schemeClr val="accent1"/>
              </a:buClr>
              <a:buFont typeface="Wingdings" pitchFamily="2" charset="2"/>
              <a:buChar char="§"/>
            </a:pPr>
            <a:r>
              <a:rPr lang="en-US" sz="1600" dirty="0"/>
              <a:t>Economic Prosperity</a:t>
            </a:r>
          </a:p>
          <a:p>
            <a:pPr marL="285750" indent="-285750">
              <a:buClr>
                <a:schemeClr val="accent1"/>
              </a:buClr>
              <a:buFont typeface="Wingdings" pitchFamily="2" charset="2"/>
              <a:buChar char="§"/>
            </a:pPr>
            <a:r>
              <a:rPr lang="en-US" sz="1600" dirty="0"/>
              <a:t>High levels of industrialization</a:t>
            </a:r>
          </a:p>
          <a:p>
            <a:pPr marL="285750" indent="-285750">
              <a:buClr>
                <a:schemeClr val="accent1"/>
              </a:buClr>
              <a:buFont typeface="Wingdings" pitchFamily="2" charset="2"/>
              <a:buChar char="§"/>
            </a:pPr>
            <a:r>
              <a:rPr lang="en-US" sz="1600" dirty="0"/>
              <a:t>Well-developed infrastructure </a:t>
            </a:r>
          </a:p>
          <a:p>
            <a:pPr marL="285750" indent="-285750">
              <a:buClr>
                <a:schemeClr val="accent1"/>
              </a:buClr>
              <a:buFont typeface="Wingdings" pitchFamily="2" charset="2"/>
              <a:buChar char="§"/>
            </a:pPr>
            <a:r>
              <a:rPr lang="en-US" sz="1600" dirty="0"/>
              <a:t>Better access to essential resources</a:t>
            </a:r>
          </a:p>
        </p:txBody>
      </p:sp>
      <p:sp>
        <p:nvSpPr>
          <p:cNvPr id="11" name="Textfeld 10">
            <a:extLst>
              <a:ext uri="{FF2B5EF4-FFF2-40B4-BE49-F238E27FC236}">
                <a16:creationId xmlns:a16="http://schemas.microsoft.com/office/drawing/2014/main" id="{6BD442D7-4E0B-BC95-710D-202B921A3080}"/>
              </a:ext>
            </a:extLst>
          </p:cNvPr>
          <p:cNvSpPr txBox="1"/>
          <p:nvPr/>
        </p:nvSpPr>
        <p:spPr>
          <a:xfrm>
            <a:off x="4824220" y="3044021"/>
            <a:ext cx="3631376" cy="1600438"/>
          </a:xfrm>
          <a:prstGeom prst="rect">
            <a:avLst/>
          </a:prstGeom>
          <a:noFill/>
        </p:spPr>
        <p:txBody>
          <a:bodyPr wrap="square" rtlCol="0">
            <a:spAutoFit/>
          </a:bodyPr>
          <a:lstStyle/>
          <a:p>
            <a:pPr marL="285750" indent="-285750">
              <a:buClr>
                <a:schemeClr val="accent1"/>
              </a:buClr>
              <a:buFont typeface="Wingdings" pitchFamily="2" charset="2"/>
              <a:buChar char="§"/>
            </a:pPr>
            <a:r>
              <a:rPr lang="en-US" sz="1600" dirty="0"/>
              <a:t>Economic Disadvantages</a:t>
            </a:r>
          </a:p>
          <a:p>
            <a:pPr marL="285750" indent="-285750">
              <a:buClr>
                <a:schemeClr val="accent1"/>
              </a:buClr>
              <a:buFont typeface="Wingdings" pitchFamily="2" charset="2"/>
              <a:buChar char="§"/>
            </a:pPr>
            <a:r>
              <a:rPr lang="en-US" sz="1600" dirty="0"/>
              <a:t>Limited industrialization</a:t>
            </a:r>
          </a:p>
          <a:p>
            <a:pPr marL="285750" indent="-285750">
              <a:buClr>
                <a:schemeClr val="accent1"/>
              </a:buClr>
              <a:buFont typeface="Wingdings" pitchFamily="2" charset="2"/>
              <a:buChar char="§"/>
            </a:pPr>
            <a:r>
              <a:rPr lang="en-US" sz="1600" dirty="0"/>
              <a:t>Underdeveloped infrastructure </a:t>
            </a:r>
          </a:p>
          <a:p>
            <a:pPr marL="285750" indent="-285750">
              <a:buClr>
                <a:schemeClr val="accent1"/>
              </a:buClr>
              <a:buFont typeface="Wingdings" pitchFamily="2" charset="2"/>
              <a:buChar char="§"/>
            </a:pPr>
            <a:r>
              <a:rPr lang="en-US" sz="1600" dirty="0"/>
              <a:t>Lower access to essential resources</a:t>
            </a:r>
          </a:p>
          <a:p>
            <a:endParaRPr lang="en-US" dirty="0"/>
          </a:p>
        </p:txBody>
      </p:sp>
    </p:spTree>
    <p:extLst>
      <p:ext uri="{BB962C8B-B14F-4D97-AF65-F5344CB8AC3E}">
        <p14:creationId xmlns:p14="http://schemas.microsoft.com/office/powerpoint/2010/main" val="38662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797893-C0EA-64A2-EE25-163449EA62E9}"/>
              </a:ext>
            </a:extLst>
          </p:cNvPr>
          <p:cNvSpPr>
            <a:spLocks noGrp="1"/>
          </p:cNvSpPr>
          <p:nvPr>
            <p:ph idx="1"/>
          </p:nvPr>
        </p:nvSpPr>
        <p:spPr>
          <a:xfrm>
            <a:off x="462019" y="1210152"/>
            <a:ext cx="8116902" cy="3468515"/>
          </a:xfrm>
        </p:spPr>
        <p:txBody>
          <a:bodyPr/>
          <a:lstStyle/>
          <a:p>
            <a:r>
              <a:rPr lang="it-IT" dirty="0"/>
              <a:t>T</a:t>
            </a:r>
            <a:r>
              <a:rPr lang="en-GB" dirty="0"/>
              <a:t>he duality and diversity of EU is a topic thoroughly covered by several authors:</a:t>
            </a:r>
          </a:p>
          <a:p>
            <a:pPr lvl="3"/>
            <a:r>
              <a:rPr lang="en-GB" sz="1400" dirty="0" err="1"/>
              <a:t>Caraveli</a:t>
            </a:r>
            <a:r>
              <a:rPr lang="en-GB" sz="1400" dirty="0"/>
              <a:t> (2016) examines the core-periphery division in the European Union within the context of </a:t>
            </a:r>
            <a:r>
              <a:rPr lang="en-GB" sz="1400" b="1" dirty="0"/>
              <a:t>global imbalances and geopolitical changes</a:t>
            </a:r>
            <a:r>
              <a:rPr lang="en-GB" sz="1400" dirty="0"/>
              <a:t>. Addresses the challenges to the economic and political dominance of the West and changes to the European core-periphery pattern.</a:t>
            </a:r>
          </a:p>
          <a:p>
            <a:pPr lvl="3"/>
            <a:r>
              <a:rPr lang="en-GB" sz="1400" dirty="0"/>
              <a:t>Gr</a:t>
            </a:r>
            <a:r>
              <a:rPr lang="de-DE" sz="1400" dirty="0"/>
              <a:t>äbner &amp; Hafele (2020) i</a:t>
            </a:r>
            <a:r>
              <a:rPr lang="en-GB" sz="1400" dirty="0" err="1"/>
              <a:t>nvestigate</a:t>
            </a:r>
            <a:r>
              <a:rPr lang="en-GB" sz="1400" dirty="0"/>
              <a:t> the emergence of </a:t>
            </a:r>
            <a:r>
              <a:rPr lang="en-GB" sz="1400" b="1" dirty="0"/>
              <a:t>polarization patterns </a:t>
            </a:r>
            <a:r>
              <a:rPr lang="en-GB" sz="1400" dirty="0"/>
              <a:t>in the EU over the last 60 years from a structuralist and complexity economics perspective.</a:t>
            </a:r>
          </a:p>
          <a:p>
            <a:pPr lvl="3"/>
            <a:r>
              <a:rPr lang="en-GB" sz="1400" dirty="0" err="1"/>
              <a:t>Rauhut</a:t>
            </a:r>
            <a:r>
              <a:rPr lang="en-GB" sz="1400" dirty="0"/>
              <a:t> &amp; </a:t>
            </a:r>
            <a:r>
              <a:rPr lang="en-GB" sz="1400" dirty="0" err="1"/>
              <a:t>Humer</a:t>
            </a:r>
            <a:r>
              <a:rPr lang="en-GB" sz="1400" dirty="0"/>
              <a:t> (2018) identify the current economic thought influencing the </a:t>
            </a:r>
            <a:r>
              <a:rPr lang="en-GB" sz="1400" b="1" dirty="0"/>
              <a:t>EU Cohesion Policy</a:t>
            </a:r>
            <a:r>
              <a:rPr lang="en-GB" sz="1400" dirty="0"/>
              <a:t>.</a:t>
            </a:r>
          </a:p>
          <a:p>
            <a:pPr lvl="3"/>
            <a:r>
              <a:rPr lang="en-GB" sz="1400" dirty="0" err="1"/>
              <a:t>Kersan-Škabić</a:t>
            </a:r>
            <a:r>
              <a:rPr lang="en-GB" sz="1400" dirty="0"/>
              <a:t> (2019) investigates the </a:t>
            </a:r>
            <a:r>
              <a:rPr lang="en-GB" sz="1400" b="1" dirty="0"/>
              <a:t>heterogeneity of economic performances </a:t>
            </a:r>
            <a:r>
              <a:rPr lang="en-GB" sz="1400" dirty="0"/>
              <a:t>in EU member states contributing to the core-periphery relationship.</a:t>
            </a:r>
          </a:p>
        </p:txBody>
      </p:sp>
      <p:sp>
        <p:nvSpPr>
          <p:cNvPr id="3" name="Slide Number Placeholder 2">
            <a:extLst>
              <a:ext uri="{FF2B5EF4-FFF2-40B4-BE49-F238E27FC236}">
                <a16:creationId xmlns:a16="http://schemas.microsoft.com/office/drawing/2014/main" id="{D93FCE48-0929-99FE-87F3-44B0C6C6A410}"/>
              </a:ext>
            </a:extLst>
          </p:cNvPr>
          <p:cNvSpPr>
            <a:spLocks noGrp="1"/>
          </p:cNvSpPr>
          <p:nvPr>
            <p:ph type="sldNum" sz="quarter" idx="12"/>
          </p:nvPr>
        </p:nvSpPr>
        <p:spPr/>
        <p:txBody>
          <a:bodyPr/>
          <a:lstStyle/>
          <a:p>
            <a:fld id="{BE3DC40E-DBBE-4E2D-9EEC-FBF0DA0E9179}" type="slidenum">
              <a:rPr lang="de-AT" smtClean="0"/>
              <a:pPr/>
              <a:t>7</a:t>
            </a:fld>
            <a:endParaRPr lang="de-AT" dirty="0"/>
          </a:p>
        </p:txBody>
      </p:sp>
      <p:sp>
        <p:nvSpPr>
          <p:cNvPr id="4" name="Title 3">
            <a:extLst>
              <a:ext uri="{FF2B5EF4-FFF2-40B4-BE49-F238E27FC236}">
                <a16:creationId xmlns:a16="http://schemas.microsoft.com/office/drawing/2014/main" id="{BAF50C22-7034-7B1E-1287-FE875E00F7FA}"/>
              </a:ext>
            </a:extLst>
          </p:cNvPr>
          <p:cNvSpPr>
            <a:spLocks noGrp="1"/>
          </p:cNvSpPr>
          <p:nvPr>
            <p:ph type="title"/>
          </p:nvPr>
        </p:nvSpPr>
        <p:spPr/>
        <p:txBody>
          <a:bodyPr/>
          <a:lstStyle/>
          <a:p>
            <a:r>
              <a:rPr lang="en-GB" dirty="0"/>
              <a:t>Literature Review </a:t>
            </a:r>
          </a:p>
        </p:txBody>
      </p:sp>
    </p:spTree>
    <p:extLst>
      <p:ext uri="{BB962C8B-B14F-4D97-AF65-F5344CB8AC3E}">
        <p14:creationId xmlns:p14="http://schemas.microsoft.com/office/powerpoint/2010/main" val="54287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F8426B2-8094-4A8C-980F-8D7BC717CFCF}"/>
              </a:ext>
            </a:extLst>
          </p:cNvPr>
          <p:cNvSpPr>
            <a:spLocks noGrp="1"/>
          </p:cNvSpPr>
          <p:nvPr>
            <p:ph idx="1"/>
          </p:nvPr>
        </p:nvSpPr>
        <p:spPr>
          <a:xfrm>
            <a:off x="472751" y="1170753"/>
            <a:ext cx="7759644" cy="3468515"/>
          </a:xfrm>
        </p:spPr>
        <p:txBody>
          <a:bodyPr/>
          <a:lstStyle/>
          <a:p>
            <a:r>
              <a:rPr lang="en-GB" dirty="0"/>
              <a:t>Research Question: Investigate the Core-Periphery Model as it is applied to the European Union, updating the status of division.</a:t>
            </a:r>
          </a:p>
          <a:p>
            <a:pPr marL="0" indent="0">
              <a:buNone/>
            </a:pPr>
            <a:endParaRPr lang="en-US" dirty="0"/>
          </a:p>
          <a:p>
            <a:pPr>
              <a:buFont typeface="Wingdings" pitchFamily="2" charset="2"/>
              <a:buChar char="§"/>
            </a:pPr>
            <a:r>
              <a:rPr lang="en-US" dirty="0"/>
              <a:t>Assess key elements future EU Cohesion Policy should consider</a:t>
            </a:r>
          </a:p>
          <a:p>
            <a:pPr marL="0" indent="0">
              <a:buNone/>
            </a:pPr>
            <a:endParaRPr lang="en-US" dirty="0"/>
          </a:p>
          <a:p>
            <a:pPr>
              <a:buFont typeface="Wingdings" pitchFamily="2" charset="2"/>
              <a:buChar char="§"/>
            </a:pPr>
            <a:r>
              <a:rPr lang="en-US" dirty="0"/>
              <a:t>Contextualize results within larger Deglobalization trend</a:t>
            </a:r>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
        <p:nvSpPr>
          <p:cNvPr id="3" name="Foliennummernplatzhalter 2">
            <a:extLst>
              <a:ext uri="{FF2B5EF4-FFF2-40B4-BE49-F238E27FC236}">
                <a16:creationId xmlns:a16="http://schemas.microsoft.com/office/drawing/2014/main" id="{D1E3F123-2955-BBF2-2331-D3D5A41FA34B}"/>
              </a:ext>
            </a:extLst>
          </p:cNvPr>
          <p:cNvSpPr>
            <a:spLocks noGrp="1"/>
          </p:cNvSpPr>
          <p:nvPr>
            <p:ph type="sldNum" sz="quarter" idx="12"/>
          </p:nvPr>
        </p:nvSpPr>
        <p:spPr/>
        <p:txBody>
          <a:bodyPr/>
          <a:lstStyle/>
          <a:p>
            <a:fld id="{BE3DC40E-DBBE-4E2D-9EEC-FBF0DA0E9179}" type="slidenum">
              <a:rPr lang="de-AT" smtClean="0"/>
              <a:pPr/>
              <a:t>8</a:t>
            </a:fld>
            <a:endParaRPr lang="de-AT" dirty="0"/>
          </a:p>
        </p:txBody>
      </p:sp>
      <p:sp>
        <p:nvSpPr>
          <p:cNvPr id="4" name="Titel 3">
            <a:extLst>
              <a:ext uri="{FF2B5EF4-FFF2-40B4-BE49-F238E27FC236}">
                <a16:creationId xmlns:a16="http://schemas.microsoft.com/office/drawing/2014/main" id="{47B07E94-FE1F-6933-C419-D8C269D1DBC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42413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883F0-F47A-9DEE-B088-9B81FB828797}"/>
              </a:ext>
            </a:extLst>
          </p:cNvPr>
          <p:cNvSpPr>
            <a:spLocks noGrp="1"/>
          </p:cNvSpPr>
          <p:nvPr>
            <p:ph idx="1"/>
          </p:nvPr>
        </p:nvSpPr>
        <p:spPr>
          <a:xfrm>
            <a:off x="564760" y="1170753"/>
            <a:ext cx="7759644" cy="3468515"/>
          </a:xfrm>
        </p:spPr>
        <p:txBody>
          <a:bodyPr/>
          <a:lstStyle/>
          <a:p>
            <a:r>
              <a:rPr lang="en-GB" dirty="0"/>
              <a:t>World Bank</a:t>
            </a:r>
          </a:p>
          <a:p>
            <a:pPr lvl="2"/>
            <a:r>
              <a:rPr lang="it-IT" sz="1400" dirty="0"/>
              <a:t>World Development Indicators</a:t>
            </a:r>
          </a:p>
          <a:p>
            <a:pPr lvl="2"/>
            <a:r>
              <a:rPr lang="it-IT" sz="1400" dirty="0"/>
              <a:t>Worldwide Governance Indicators</a:t>
            </a:r>
          </a:p>
          <a:p>
            <a:pPr lvl="2"/>
            <a:r>
              <a:rPr lang="it-IT" sz="1400" dirty="0"/>
              <a:t>Health and Population Statistics</a:t>
            </a:r>
          </a:p>
          <a:p>
            <a:r>
              <a:rPr lang="it-IT" dirty="0"/>
              <a:t>Eurostat</a:t>
            </a:r>
          </a:p>
          <a:p>
            <a:endParaRPr lang="it-IT" dirty="0"/>
          </a:p>
          <a:p>
            <a:r>
              <a:rPr lang="it-IT" dirty="0"/>
              <a:t>Thematic groups:</a:t>
            </a:r>
            <a:endParaRPr lang="en-GB" sz="1600" dirty="0"/>
          </a:p>
          <a:p>
            <a:pPr marL="700088" lvl="2" indent="-342900">
              <a:buFont typeface="+mj-lt"/>
              <a:buAutoNum type="arabicPeriod"/>
            </a:pPr>
            <a:r>
              <a:rPr lang="en-GB" sz="1400" dirty="0"/>
              <a:t>Economic Performance</a:t>
            </a:r>
          </a:p>
          <a:p>
            <a:pPr marL="700088" lvl="2" indent="-342900">
              <a:buFont typeface="+mj-lt"/>
              <a:buAutoNum type="arabicPeriod"/>
            </a:pPr>
            <a:r>
              <a:rPr lang="en-GB" sz="1400" dirty="0"/>
              <a:t>Governance and Institution</a:t>
            </a:r>
          </a:p>
          <a:p>
            <a:pPr marL="700088" lvl="2" indent="-342900">
              <a:buFont typeface="+mj-lt"/>
              <a:buAutoNum type="arabicPeriod"/>
            </a:pPr>
            <a:r>
              <a:rPr lang="en-GB" sz="1400" dirty="0"/>
              <a:t>Research and Development</a:t>
            </a:r>
          </a:p>
          <a:p>
            <a:pPr marL="700088" lvl="2" indent="-342900">
              <a:buFont typeface="+mj-lt"/>
              <a:buAutoNum type="arabicPeriod"/>
            </a:pPr>
            <a:r>
              <a:rPr lang="en-GB" sz="1400" dirty="0"/>
              <a:t>Labor and Employment</a:t>
            </a:r>
          </a:p>
          <a:p>
            <a:pPr marL="700088" lvl="2" indent="-342900">
              <a:buFont typeface="+mj-lt"/>
              <a:buAutoNum type="arabicPeriod"/>
            </a:pPr>
            <a:r>
              <a:rPr lang="en-GB" sz="1400" dirty="0"/>
              <a:t>Population and Demographics</a:t>
            </a:r>
            <a:endParaRPr lang="it-IT" sz="1600" dirty="0"/>
          </a:p>
        </p:txBody>
      </p:sp>
      <p:sp>
        <p:nvSpPr>
          <p:cNvPr id="3" name="Slide Number Placeholder 2">
            <a:extLst>
              <a:ext uri="{FF2B5EF4-FFF2-40B4-BE49-F238E27FC236}">
                <a16:creationId xmlns:a16="http://schemas.microsoft.com/office/drawing/2014/main" id="{3ABDC196-A242-D37E-7B19-0EE0E79A290A}"/>
              </a:ext>
            </a:extLst>
          </p:cNvPr>
          <p:cNvSpPr>
            <a:spLocks noGrp="1"/>
          </p:cNvSpPr>
          <p:nvPr>
            <p:ph type="sldNum" sz="quarter" idx="12"/>
          </p:nvPr>
        </p:nvSpPr>
        <p:spPr/>
        <p:txBody>
          <a:bodyPr/>
          <a:lstStyle/>
          <a:p>
            <a:fld id="{BE3DC40E-DBBE-4E2D-9EEC-FBF0DA0E9179}" type="slidenum">
              <a:rPr lang="de-AT" smtClean="0"/>
              <a:pPr/>
              <a:t>9</a:t>
            </a:fld>
            <a:endParaRPr lang="de-AT" dirty="0"/>
          </a:p>
        </p:txBody>
      </p:sp>
      <p:sp>
        <p:nvSpPr>
          <p:cNvPr id="4" name="Title 3">
            <a:extLst>
              <a:ext uri="{FF2B5EF4-FFF2-40B4-BE49-F238E27FC236}">
                <a16:creationId xmlns:a16="http://schemas.microsoft.com/office/drawing/2014/main" id="{5117FFBD-CEB5-58D0-C3AB-0020C8F6E0BA}"/>
              </a:ext>
            </a:extLst>
          </p:cNvPr>
          <p:cNvSpPr>
            <a:spLocks noGrp="1"/>
          </p:cNvSpPr>
          <p:nvPr>
            <p:ph type="title"/>
          </p:nvPr>
        </p:nvSpPr>
        <p:spPr/>
        <p:txBody>
          <a:bodyPr/>
          <a:lstStyle/>
          <a:p>
            <a:r>
              <a:rPr lang="en-GB" dirty="0"/>
              <a:t>Dataset</a:t>
            </a:r>
          </a:p>
        </p:txBody>
      </p:sp>
    </p:spTree>
    <p:extLst>
      <p:ext uri="{BB962C8B-B14F-4D97-AF65-F5344CB8AC3E}">
        <p14:creationId xmlns:p14="http://schemas.microsoft.com/office/powerpoint/2010/main" val="303847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LANGUAGE" val="German Austria"/>
</p:tagLst>
</file>

<file path=ppt/theme/theme1.xml><?xml version="1.0" encoding="utf-8"?>
<a:theme xmlns:a="http://schemas.openxmlformats.org/drawingml/2006/main" name="WU 16:9">
  <a:themeElements>
    <a:clrScheme name="WU">
      <a:dk1>
        <a:srgbClr val="000000"/>
      </a:dk1>
      <a:lt1>
        <a:srgbClr val="FFFFFF"/>
      </a:lt1>
      <a:dk2>
        <a:srgbClr val="002350"/>
      </a:dk2>
      <a:lt2>
        <a:srgbClr val="E5F5FA"/>
      </a:lt2>
      <a:accent1>
        <a:srgbClr val="0096D3"/>
      </a:accent1>
      <a:accent2>
        <a:srgbClr val="002350"/>
      </a:accent2>
      <a:accent3>
        <a:srgbClr val="4B2582"/>
      </a:accent3>
      <a:accent4>
        <a:srgbClr val="457AA0"/>
      </a:accent4>
      <a:accent5>
        <a:srgbClr val="A592C0"/>
      </a:accent5>
      <a:accent6>
        <a:srgbClr val="80CFE9"/>
      </a:accent6>
      <a:hlink>
        <a:srgbClr val="405A7C"/>
      </a:hlink>
      <a:folHlink>
        <a:srgbClr val="0082AA"/>
      </a:folHlink>
    </a:clrScheme>
    <a:fontScheme name="WU neu">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U Farbschema neu">
        <a:dk1>
          <a:srgbClr val="000000"/>
        </a:dk1>
        <a:lt1>
          <a:sysClr val="window" lastClr="FFFFFF"/>
        </a:lt1>
        <a:dk2>
          <a:srgbClr val="002E60"/>
        </a:dk2>
        <a:lt2>
          <a:srgbClr val="E5F5FA"/>
        </a:lt2>
        <a:accent1>
          <a:srgbClr val="0096D3"/>
        </a:accent1>
        <a:accent2>
          <a:srgbClr val="002E60"/>
        </a:accent2>
        <a:accent3>
          <a:srgbClr val="532481"/>
        </a:accent3>
        <a:accent4>
          <a:srgbClr val="457AA0"/>
        </a:accent4>
        <a:accent5>
          <a:srgbClr val="A991C0"/>
        </a:accent5>
        <a:accent6>
          <a:srgbClr val="7FCAE9"/>
        </a:accent6>
        <a:hlink>
          <a:srgbClr val="406288"/>
        </a:hlink>
        <a:folHlink>
          <a:srgbClr val="008F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U Vorlage 16x9 mit Bildern V1.1.potx" id="{8D09ACE7-5840-4ABD-B27F-7817DE73613E}" vid="{0F7A57CD-0E29-4D09-9DE9-4B15E81D254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FD4858E290079428C5BFDA89E3AFED2" ma:contentTypeVersion="7" ma:contentTypeDescription="Ein neues Dokument erstellen." ma:contentTypeScope="" ma:versionID="a313b15630a2c3c56c542c5374fce453">
  <xsd:schema xmlns:xsd="http://www.w3.org/2001/XMLSchema" xmlns:xs="http://www.w3.org/2001/XMLSchema" xmlns:p="http://schemas.microsoft.com/office/2006/metadata/properties" xmlns:ns3="2543e569-627a-4d03-b3be-15316f64362a" xmlns:ns4="b210fc11-311b-43ed-b87e-a5b89f2d6a52" targetNamespace="http://schemas.microsoft.com/office/2006/metadata/properties" ma:root="true" ma:fieldsID="cc61f951f3d27a2be980d91644ce5ac6" ns3:_="" ns4:_="">
    <xsd:import namespace="2543e569-627a-4d03-b3be-15316f64362a"/>
    <xsd:import namespace="b210fc11-311b-43ed-b87e-a5b89f2d6a5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43e569-627a-4d03-b3be-15316f6436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10fc11-311b-43ed-b87e-a5b89f2d6a52"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543e569-627a-4d03-b3be-15316f64362a" xsi:nil="true"/>
  </documentManagement>
</p:properties>
</file>

<file path=customXml/itemProps1.xml><?xml version="1.0" encoding="utf-8"?>
<ds:datastoreItem xmlns:ds="http://schemas.openxmlformats.org/officeDocument/2006/customXml" ds:itemID="{38D7AA46-B023-474B-B652-CA790104EE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43e569-627a-4d03-b3be-15316f64362a"/>
    <ds:schemaRef ds:uri="b210fc11-311b-43ed-b87e-a5b89f2d6a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35E386-396B-4BCD-8274-8EEB1474C53F}">
  <ds:schemaRefs>
    <ds:schemaRef ds:uri="http://schemas.microsoft.com/sharepoint/v3/contenttype/forms"/>
  </ds:schemaRefs>
</ds:datastoreItem>
</file>

<file path=customXml/itemProps3.xml><?xml version="1.0" encoding="utf-8"?>
<ds:datastoreItem xmlns:ds="http://schemas.openxmlformats.org/officeDocument/2006/customXml" ds:itemID="{C5BD3ECB-9EC1-4968-9CDD-422EDA06B901}">
  <ds:schemaRefs>
    <ds:schemaRef ds:uri="http://purl.org/dc/dcmitype/"/>
    <ds:schemaRef ds:uri="http://schemas.microsoft.com/office/infopath/2007/PartnerControls"/>
    <ds:schemaRef ds:uri="http://purl.org/dc/terms/"/>
    <ds:schemaRef ds:uri="http://schemas.openxmlformats.org/package/2006/metadata/core-properties"/>
    <ds:schemaRef ds:uri="http://www.w3.org/XML/1998/namespace"/>
    <ds:schemaRef ds:uri="2543e569-627a-4d03-b3be-15316f64362a"/>
    <ds:schemaRef ds:uri="http://schemas.microsoft.com/office/2006/documentManagement/types"/>
    <ds:schemaRef ds:uri="http://purl.org/dc/elements/1.1/"/>
    <ds:schemaRef ds:uri="b210fc11-311b-43ed-b87e-a5b89f2d6a5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Z3 WU Vorlage 16x9 mit Bildern</Template>
  <TotalTime>0</TotalTime>
  <Words>1014</Words>
  <Application>Microsoft Office PowerPoint</Application>
  <PresentationFormat>On-screen Show (16:9)</PresentationFormat>
  <Paragraphs>184</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Georgia</vt:lpstr>
      <vt:lpstr>Verdana</vt:lpstr>
      <vt:lpstr>Wingdings</vt:lpstr>
      <vt:lpstr>WU 16:9</vt:lpstr>
      <vt:lpstr>Asymmetric Effects of US Monetary Policy International Edition </vt:lpstr>
      <vt:lpstr>Questions:</vt:lpstr>
      <vt:lpstr>EU Core-Periphery Division in the wake of Deglobalization</vt:lpstr>
      <vt:lpstr>Structure</vt:lpstr>
      <vt:lpstr>Introduction </vt:lpstr>
      <vt:lpstr>Introduction – Core Periphery Model </vt:lpstr>
      <vt:lpstr>Literature Review </vt:lpstr>
      <vt:lpstr>Motivation</vt:lpstr>
      <vt:lpstr>Dataset</vt:lpstr>
      <vt:lpstr>EU Winner and Losers </vt:lpstr>
      <vt:lpstr>Cluster Analysis - Methodology</vt:lpstr>
      <vt:lpstr>EU Core – Periphery in the 2000</vt:lpstr>
      <vt:lpstr>EU Core – Periphery in the 2011</vt:lpstr>
      <vt:lpstr>EU Core – Periphery in 2021</vt:lpstr>
      <vt:lpstr>Implication for EU Cohesion</vt:lpstr>
      <vt:lpstr>A  further step: Deglobalization</vt:lpstr>
      <vt:lpstr>A  further step: Deglobalization</vt:lpstr>
      <vt:lpstr>Conclusion</vt:lpstr>
      <vt:lpstr>References</vt:lpstr>
      <vt:lpstr>Thanks you for the attention!</vt:lpstr>
      <vt:lpstr>Appendix</vt:lpstr>
      <vt:lpstr>Appendix</vt:lpstr>
      <vt:lpstr>Appendix</vt:lpstr>
      <vt:lpstr>Appendix</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2017-09-04T01:45:33Z</dcterms:created>
  <dcterms:modified xsi:type="dcterms:W3CDTF">2024-01-27T14:23:01Z</dcterms:modified>
  <cp:category>Präsentationsvorlage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U Thema">
    <vt:lpwstr>403;#Corporate Design|19895bcd-b158-45ae-ab7b-f5ca217dfcec</vt:lpwstr>
  </property>
  <property fmtid="{D5CDD505-2E9C-101B-9397-08002B2CF9AE}" pid="3" name="Dokumentenart">
    <vt:lpwstr>266;#Vorlagen|17fc50ed-8ad1-47be-ab12-04243fd74ddb</vt:lpwstr>
  </property>
  <property fmtid="{D5CDD505-2E9C-101B-9397-08002B2CF9AE}" pid="4" name="ContentTypeId">
    <vt:lpwstr>0x010100DFD4858E290079428C5BFDA89E3AFED2</vt:lpwstr>
  </property>
</Properties>
</file>