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82" r:id="rId3"/>
    <p:sldId id="288" r:id="rId4"/>
    <p:sldId id="283" r:id="rId5"/>
    <p:sldId id="266" r:id="rId6"/>
    <p:sldId id="285" r:id="rId7"/>
    <p:sldId id="286" r:id="rId8"/>
    <p:sldId id="287" r:id="rId9"/>
    <p:sldId id="289" r:id="rId10"/>
    <p:sldId id="291" r:id="rId11"/>
    <p:sldId id="292" r:id="rId12"/>
    <p:sldId id="290" r:id="rId13"/>
    <p:sldId id="278" r:id="rId14"/>
    <p:sldId id="26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0EA"/>
    <a:srgbClr val="252AFF"/>
    <a:srgbClr val="FF2549"/>
    <a:srgbClr val="1D3A00"/>
    <a:srgbClr val="007033"/>
    <a:srgbClr val="5EEC3C"/>
    <a:srgbClr val="990099"/>
    <a:srgbClr val="CC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94" autoAdjust="0"/>
    <p:restoredTop sz="94660"/>
  </p:normalViewPr>
  <p:slideViewPr>
    <p:cSldViewPr>
      <p:cViewPr varScale="1">
        <p:scale>
          <a:sx n="146" d="100"/>
          <a:sy n="146" d="100"/>
        </p:scale>
        <p:origin x="95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53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65552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1100EA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487980"/>
            <a:ext cx="8231372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110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51221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128470"/>
            <a:ext cx="626090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10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29" y="1044700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110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7521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7521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emix.ethereum.org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FMI BLOCKCHAIN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ФМИ, СУ</a:t>
            </a:r>
            <a:br>
              <a:rPr lang="bg-BG" dirty="0"/>
            </a:br>
            <a:r>
              <a:rPr lang="bg-BG" dirty="0"/>
              <a:t>Александър Панайотов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F702-2782-43F7-BF6A-DE06353A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 contracts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1BE5-9349-48D0-A050-D3EE4E552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960929"/>
            <a:ext cx="8246070" cy="30541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Autonomy (self-execution)</a:t>
            </a:r>
          </a:p>
          <a:p>
            <a:r>
              <a:rPr lang="en-US" dirty="0"/>
              <a:t>Efficiency ( no intermediaries)</a:t>
            </a:r>
          </a:p>
          <a:p>
            <a:r>
              <a:rPr lang="en-US" dirty="0"/>
              <a:t>Backup (multiple ledger copies)</a:t>
            </a:r>
          </a:p>
          <a:p>
            <a:r>
              <a:rPr lang="en-US" dirty="0"/>
              <a:t>Accuracy (deterministic code)</a:t>
            </a:r>
          </a:p>
          <a:p>
            <a:r>
              <a:rPr lang="en-US" dirty="0"/>
              <a:t>Cost saving (no intermediaries)</a:t>
            </a:r>
          </a:p>
          <a:p>
            <a:r>
              <a:rPr lang="en-US" dirty="0"/>
              <a:t>Transparency (public ledger)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6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AA0E-02A8-4E97-8718-E3003BDF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5166-20F5-482D-9765-AFA06E938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Smart contracts == Firmware != regular code</a:t>
            </a:r>
          </a:p>
          <a:p>
            <a:r>
              <a:rPr lang="en-US" dirty="0"/>
              <a:t>Update/Change/Patch == Create new </a:t>
            </a:r>
          </a:p>
          <a:p>
            <a:r>
              <a:rPr lang="en-US" dirty="0"/>
              <a:t>Proxy</a:t>
            </a:r>
          </a:p>
          <a:p>
            <a:r>
              <a:rPr lang="en-US" dirty="0"/>
              <a:t>Kill switch / self-destruct</a:t>
            </a:r>
          </a:p>
          <a:p>
            <a:endParaRPr lang="en-US" dirty="0"/>
          </a:p>
          <a:p>
            <a:r>
              <a:rPr lang="en-US" dirty="0"/>
              <a:t>SC testing time = 5 * reg soft testing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05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CEFE-A2D8-4F77-BD84-B196234B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0EEDF-5A87-4CB2-BD82-C08CF9483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655519"/>
            <a:ext cx="8246070" cy="3206803"/>
          </a:xfrm>
        </p:spPr>
        <p:txBody>
          <a:bodyPr/>
          <a:lstStyle/>
          <a:p>
            <a:r>
              <a:rPr lang="en-US" dirty="0" err="1"/>
              <a:t>Uility</a:t>
            </a:r>
            <a:r>
              <a:rPr lang="en-US" dirty="0"/>
              <a:t> token</a:t>
            </a:r>
          </a:p>
          <a:p>
            <a:r>
              <a:rPr lang="en-US" dirty="0"/>
              <a:t>TXs fees</a:t>
            </a:r>
          </a:p>
          <a:p>
            <a:r>
              <a:rPr lang="en-US" dirty="0"/>
              <a:t>Balances ETH price fluctuations</a:t>
            </a:r>
          </a:p>
          <a:p>
            <a:r>
              <a:rPr lang="en-US" dirty="0"/>
              <a:t>No infinite loops and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1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A5D2-576F-4FB3-8800-AFC1DD4BB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Remix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3DEC8-D73B-4142-87F2-5BE5F5D19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https://remix.ethereum.org/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51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738A-77FC-4404-808C-BBB1271987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8137D-7E66-4310-8A43-6CD000AD95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CED7E-8CC4-42E6-BBAB-0D1A2310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 днес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B3AB5-FC59-4CB2-B4C8-AF86AD5CB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Административни въпроси</a:t>
            </a:r>
            <a:endParaRPr lang="en-US" dirty="0"/>
          </a:p>
          <a:p>
            <a:r>
              <a:rPr lang="bg-BG" dirty="0"/>
              <a:t>Преговор</a:t>
            </a:r>
            <a:endParaRPr lang="en-US" dirty="0"/>
          </a:p>
          <a:p>
            <a:r>
              <a:rPr lang="bg-BG" dirty="0"/>
              <a:t>Екипи/идеи</a:t>
            </a:r>
          </a:p>
          <a:p>
            <a:r>
              <a:rPr lang="en-US" dirty="0"/>
              <a:t>Use cases</a:t>
            </a:r>
            <a:r>
              <a:rPr lang="bg-BG" dirty="0"/>
              <a:t>. Приложение на БЧ</a:t>
            </a:r>
          </a:p>
          <a:p>
            <a:r>
              <a:rPr lang="bg-BG" dirty="0" err="1"/>
              <a:t>Токън</a:t>
            </a:r>
            <a:r>
              <a:rPr lang="bg-BG" dirty="0"/>
              <a:t> стандарти</a:t>
            </a:r>
          </a:p>
          <a:p>
            <a:r>
              <a:rPr lang="en-US" dirty="0"/>
              <a:t>Ethereum Gas</a:t>
            </a:r>
          </a:p>
          <a:p>
            <a:r>
              <a:rPr lang="en-US" dirty="0"/>
              <a:t>Remix IDE</a:t>
            </a:r>
            <a:endParaRPr lang="bg-BG" dirty="0"/>
          </a:p>
          <a:p>
            <a:r>
              <a:rPr lang="en-US" dirty="0"/>
              <a:t>Smart Contracts – DEMO / Solidity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7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7F4F-E178-4844-B6F3-9B78B6A1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Оценяване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15F5C-3346-40B2-B30F-E11A7B2C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40% тест + 40% проект + 20% присъствие</a:t>
            </a:r>
          </a:p>
          <a:p>
            <a:r>
              <a:rPr lang="bg-BG" dirty="0"/>
              <a:t>Проект: </a:t>
            </a:r>
            <a:r>
              <a:rPr lang="bg-BG" dirty="0" err="1"/>
              <a:t>макс</a:t>
            </a:r>
            <a:r>
              <a:rPr lang="bg-BG" dirty="0"/>
              <a:t>. брой точки = </a:t>
            </a:r>
            <a:br>
              <a:rPr lang="bg-BG" dirty="0"/>
            </a:br>
            <a:r>
              <a:rPr lang="en-US" dirty="0"/>
              <a:t>n*6 </a:t>
            </a:r>
            <a:r>
              <a:rPr lang="bg-BG" dirty="0"/>
              <a:t>/ </a:t>
            </a:r>
            <a:r>
              <a:rPr lang="en-US" dirty="0"/>
              <a:t>n-</a:t>
            </a:r>
            <a:r>
              <a:rPr lang="bg-BG" dirty="0"/>
              <a:t>брой студенти /; сами разпределяте точките помежду си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7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F1AD-15C6-4A6D-A7B7-E37076B79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360" y="1626888"/>
            <a:ext cx="5650085" cy="1889724"/>
          </a:xfrm>
        </p:spPr>
        <p:txBody>
          <a:bodyPr>
            <a:normAutofit/>
          </a:bodyPr>
          <a:lstStyle/>
          <a:p>
            <a:r>
              <a:rPr lang="bg-BG" sz="4400" dirty="0"/>
              <a:t>Преговор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7237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0C21-6B44-4CC8-9DA2-DDAA99D4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Can Blockchain </a:t>
            </a:r>
            <a:br>
              <a:rPr lang="en-US" dirty="0"/>
            </a:br>
            <a:r>
              <a:rPr lang="en-US" dirty="0"/>
              <a:t>Be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BF07A-0D23-44B2-AD47-33A2FD89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655519"/>
            <a:ext cx="8246070" cy="3206803"/>
          </a:xfrm>
        </p:spPr>
        <p:txBody>
          <a:bodyPr numCol="2">
            <a:normAutofit/>
          </a:bodyPr>
          <a:lstStyle/>
          <a:p>
            <a:r>
              <a:rPr lang="en-US" dirty="0"/>
              <a:t>Banking</a:t>
            </a:r>
          </a:p>
          <a:p>
            <a:r>
              <a:rPr lang="en-US" dirty="0"/>
              <a:t>Business</a:t>
            </a:r>
          </a:p>
          <a:p>
            <a:r>
              <a:rPr lang="en-US" dirty="0"/>
              <a:t>Healthcare</a:t>
            </a:r>
          </a:p>
          <a:p>
            <a:r>
              <a:rPr lang="en-US" dirty="0"/>
              <a:t>Retail</a:t>
            </a:r>
          </a:p>
          <a:p>
            <a:r>
              <a:rPr lang="en-US" dirty="0"/>
              <a:t>Public sector</a:t>
            </a:r>
          </a:p>
          <a:p>
            <a:r>
              <a:rPr lang="en-US" dirty="0"/>
              <a:t>Cyber security</a:t>
            </a:r>
          </a:p>
          <a:p>
            <a:r>
              <a:rPr lang="en-US" dirty="0"/>
              <a:t>Games</a:t>
            </a:r>
          </a:p>
          <a:p>
            <a:r>
              <a:rPr lang="en-US" dirty="0"/>
              <a:t>IoT</a:t>
            </a:r>
          </a:p>
          <a:p>
            <a:r>
              <a:rPr lang="en-US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323820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1769B45-8085-4949-A944-237181E8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0" y="0"/>
            <a:ext cx="76771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C24D33-6ACD-4B44-9C42-1DB3DD3B3034}"/>
              </a:ext>
            </a:extLst>
          </p:cNvPr>
          <p:cNvSpPr txBox="1"/>
          <p:nvPr/>
        </p:nvSpPr>
        <p:spPr>
          <a:xfrm>
            <a:off x="3941935" y="4881890"/>
            <a:ext cx="5202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https://gomedici.com/uploads/30-non-financial-use-cases-blockchain-technology-1.png</a:t>
            </a:r>
          </a:p>
        </p:txBody>
      </p:sp>
    </p:spTree>
    <p:extLst>
      <p:ext uri="{BB962C8B-B14F-4D97-AF65-F5344CB8AC3E}">
        <p14:creationId xmlns:p14="http://schemas.microsoft.com/office/powerpoint/2010/main" val="94461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12B5C85-BF6E-4C05-986C-6630CA122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3125"/>
            <a:ext cx="9144000" cy="339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BDACD7-3E04-49C5-99F5-FECC7BD0590F}"/>
              </a:ext>
            </a:extLst>
          </p:cNvPr>
          <p:cNvSpPr txBox="1"/>
          <p:nvPr/>
        </p:nvSpPr>
        <p:spPr>
          <a:xfrm>
            <a:off x="143555" y="4545719"/>
            <a:ext cx="8856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https://www.aciworldwide.com/-/media/images/general/blockchainforretailers1.png?h=387&amp;w=1042&amp;la=en&amp;hash=4320F495B9D82352AD5FF7266F5F64016C36484A</a:t>
            </a:r>
          </a:p>
        </p:txBody>
      </p:sp>
    </p:spTree>
    <p:extLst>
      <p:ext uri="{BB962C8B-B14F-4D97-AF65-F5344CB8AC3E}">
        <p14:creationId xmlns:p14="http://schemas.microsoft.com/office/powerpoint/2010/main" val="111472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09ED853-33A2-451B-A504-E2CA4C9E2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0"/>
            <a:ext cx="72009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16E71C-CC45-4DF0-B596-D58DAF8A526C}"/>
              </a:ext>
            </a:extLst>
          </p:cNvPr>
          <p:cNvSpPr txBox="1"/>
          <p:nvPr/>
        </p:nvSpPr>
        <p:spPr>
          <a:xfrm>
            <a:off x="7015280" y="4556915"/>
            <a:ext cx="15270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https://miro.medium.com/max/2800/1*Ce4yleNEJeVx2Z5xYhjHGg.jpeg</a:t>
            </a:r>
          </a:p>
        </p:txBody>
      </p:sp>
    </p:spTree>
    <p:extLst>
      <p:ext uri="{BB962C8B-B14F-4D97-AF65-F5344CB8AC3E}">
        <p14:creationId xmlns:p14="http://schemas.microsoft.com/office/powerpoint/2010/main" val="202975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23A6-20ED-43E0-AB3D-F49A82E1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9EEF7-B372-4118-98F3-49785456C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808225"/>
            <a:ext cx="8246070" cy="3054098"/>
          </a:xfrm>
        </p:spPr>
        <p:txBody>
          <a:bodyPr>
            <a:normAutofit/>
          </a:bodyPr>
          <a:lstStyle/>
          <a:p>
            <a:r>
              <a:rPr lang="en-US" dirty="0"/>
              <a:t>Utility</a:t>
            </a:r>
          </a:p>
          <a:p>
            <a:r>
              <a:rPr lang="en-US" dirty="0"/>
              <a:t>Equity</a:t>
            </a:r>
          </a:p>
          <a:p>
            <a:r>
              <a:rPr lang="en-US" dirty="0"/>
              <a:t>ERC-20 - fungible</a:t>
            </a:r>
          </a:p>
          <a:p>
            <a:r>
              <a:rPr lang="en-US" dirty="0"/>
              <a:t>ERC-721 - non-fungible</a:t>
            </a:r>
          </a:p>
        </p:txBody>
      </p:sp>
    </p:spTree>
    <p:extLst>
      <p:ext uri="{BB962C8B-B14F-4D97-AF65-F5344CB8AC3E}">
        <p14:creationId xmlns:p14="http://schemas.microsoft.com/office/powerpoint/2010/main" val="334108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4F776EB9958D4582D92FFDA9A48DF7" ma:contentTypeVersion="2" ma:contentTypeDescription="Create a new document." ma:contentTypeScope="" ma:versionID="b4403cda870aeca51cd129b8601cac93">
  <xsd:schema xmlns:xsd="http://www.w3.org/2001/XMLSchema" xmlns:xs="http://www.w3.org/2001/XMLSchema" xmlns:p="http://schemas.microsoft.com/office/2006/metadata/properties" xmlns:ns2="663f17e2-4893-4b66-a152-9d61dd1573fa" targetNamespace="http://schemas.microsoft.com/office/2006/metadata/properties" ma:root="true" ma:fieldsID="191de2a8daab82b78eb58df9d5e4e113" ns2:_="">
    <xsd:import namespace="663f17e2-4893-4b66-a152-9d61dd1573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3f17e2-4893-4b66-a152-9d61dd1573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2FE4B9-7418-44AB-95C3-ACDE76513837}"/>
</file>

<file path=customXml/itemProps2.xml><?xml version="1.0" encoding="utf-8"?>
<ds:datastoreItem xmlns:ds="http://schemas.openxmlformats.org/officeDocument/2006/customXml" ds:itemID="{394030D9-3B28-4256-89D8-FAF169474172}"/>
</file>

<file path=customXml/itemProps3.xml><?xml version="1.0" encoding="utf-8"?>
<ds:datastoreItem xmlns:ds="http://schemas.openxmlformats.org/officeDocument/2006/customXml" ds:itemID="{3D21289D-1470-4B81-8EC3-82092E1F4AD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On-screen Show (16:9)</PresentationFormat>
  <Paragraphs>57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FMI BLOCKCHAIN</vt:lpstr>
      <vt:lpstr>За днес</vt:lpstr>
      <vt:lpstr>Оценяване</vt:lpstr>
      <vt:lpstr>Преговор</vt:lpstr>
      <vt:lpstr>Where Can Blockchain  Be Used </vt:lpstr>
      <vt:lpstr>PowerPoint Presentation</vt:lpstr>
      <vt:lpstr>PowerPoint Presentation</vt:lpstr>
      <vt:lpstr>PowerPoint Presentation</vt:lpstr>
      <vt:lpstr>Tokens</vt:lpstr>
      <vt:lpstr>Smart contracts (1)</vt:lpstr>
      <vt:lpstr>Smart contracts (2)</vt:lpstr>
      <vt:lpstr>Ethereum Gas</vt:lpstr>
      <vt:lpstr> Remix 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2019-10-22T00:36:40Z</dcterms:created>
  <dcterms:modified xsi:type="dcterms:W3CDTF">2020-11-10T11:52:26Z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0x010100EE4F776EB9958D4582D92FFDA9A48DF7</vt:lpwstr>
  </property>
</Properties>
</file>