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3" r:id="rId6"/>
    <p:sldId id="262" r:id="rId7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267BE4-16F9-47F6-AD2A-59CA7BB657CC}" v="4" dt="2021-03-26T15:24:04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2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a Piccoli" userId="8b279a41b7ecd333" providerId="LiveId" clId="{C0267BE4-16F9-47F6-AD2A-59CA7BB657CC}"/>
    <pc:docChg chg="custSel modSld">
      <pc:chgData name="Elia Piccoli" userId="8b279a41b7ecd333" providerId="LiveId" clId="{C0267BE4-16F9-47F6-AD2A-59CA7BB657CC}" dt="2021-03-26T15:24:24.403" v="143" actId="1076"/>
      <pc:docMkLst>
        <pc:docMk/>
      </pc:docMkLst>
      <pc:sldChg chg="addSp modSp mod">
        <pc:chgData name="Elia Piccoli" userId="8b279a41b7ecd333" providerId="LiveId" clId="{C0267BE4-16F9-47F6-AD2A-59CA7BB657CC}" dt="2021-03-26T15:24:24.403" v="143" actId="1076"/>
        <pc:sldMkLst>
          <pc:docMk/>
          <pc:sldMk cId="2475805559" sldId="257"/>
        </pc:sldMkLst>
        <pc:picChg chg="add mod">
          <ac:chgData name="Elia Piccoli" userId="8b279a41b7ecd333" providerId="LiveId" clId="{C0267BE4-16F9-47F6-AD2A-59CA7BB657CC}" dt="2021-03-26T15:24:24.403" v="143" actId="1076"/>
          <ac:picMkLst>
            <pc:docMk/>
            <pc:sldMk cId="2475805559" sldId="257"/>
            <ac:picMk id="4" creationId="{15B08F40-5C7B-4D56-8DE7-0805D816012C}"/>
          </ac:picMkLst>
        </pc:picChg>
      </pc:sldChg>
      <pc:sldChg chg="addSp delSp modSp mod">
        <pc:chgData name="Elia Piccoli" userId="8b279a41b7ecd333" providerId="LiveId" clId="{C0267BE4-16F9-47F6-AD2A-59CA7BB657CC}" dt="2021-03-25T19:00:55.584" v="136" actId="1076"/>
        <pc:sldMkLst>
          <pc:docMk/>
          <pc:sldMk cId="2979288728" sldId="262"/>
        </pc:sldMkLst>
        <pc:spChg chg="mod">
          <ac:chgData name="Elia Piccoli" userId="8b279a41b7ecd333" providerId="LiveId" clId="{C0267BE4-16F9-47F6-AD2A-59CA7BB657CC}" dt="2021-03-25T19:00:55.584" v="136" actId="1076"/>
          <ac:spMkLst>
            <pc:docMk/>
            <pc:sldMk cId="2979288728" sldId="262"/>
            <ac:spMk id="10" creationId="{0C58BCA4-1E5C-4DD4-84ED-ABA02D08E60A}"/>
          </ac:spMkLst>
        </pc:spChg>
        <pc:spChg chg="mod">
          <ac:chgData name="Elia Piccoli" userId="8b279a41b7ecd333" providerId="LiveId" clId="{C0267BE4-16F9-47F6-AD2A-59CA7BB657CC}" dt="2021-03-25T09:58:20.347" v="3" actId="20577"/>
          <ac:spMkLst>
            <pc:docMk/>
            <pc:sldMk cId="2979288728" sldId="262"/>
            <ac:spMk id="11" creationId="{3C93BF61-4FC5-4802-B448-EE2972C5E6E7}"/>
          </ac:spMkLst>
        </pc:spChg>
        <pc:spChg chg="add del mod">
          <ac:chgData name="Elia Piccoli" userId="8b279a41b7ecd333" providerId="LiveId" clId="{C0267BE4-16F9-47F6-AD2A-59CA7BB657CC}" dt="2021-03-25T19:00:31.734" v="134" actId="478"/>
          <ac:spMkLst>
            <pc:docMk/>
            <pc:sldMk cId="2979288728" sldId="262"/>
            <ac:spMk id="12" creationId="{FBB612C4-2846-47A4-982C-C5E80DD4A621}"/>
          </ac:spMkLst>
        </pc:spChg>
        <pc:picChg chg="add mod">
          <ac:chgData name="Elia Piccoli" userId="8b279a41b7ecd333" providerId="LiveId" clId="{C0267BE4-16F9-47F6-AD2A-59CA7BB657CC}" dt="2021-03-25T19:00:39.755" v="135" actId="1076"/>
          <ac:picMkLst>
            <pc:docMk/>
            <pc:sldMk cId="2979288728" sldId="262"/>
            <ac:picMk id="3" creationId="{3B2E4BDA-ECD0-45B4-A20D-9083FD66A0BD}"/>
          </ac:picMkLst>
        </pc:picChg>
        <pc:picChg chg="add mod">
          <ac:chgData name="Elia Piccoli" userId="8b279a41b7ecd333" providerId="LiveId" clId="{C0267BE4-16F9-47F6-AD2A-59CA7BB657CC}" dt="2021-03-25T13:13:34.737" v="25" actId="1076"/>
          <ac:picMkLst>
            <pc:docMk/>
            <pc:sldMk cId="2979288728" sldId="262"/>
            <ac:picMk id="4" creationId="{BD7B7C09-026D-425C-A62D-6EC6AF6DDCC2}"/>
          </ac:picMkLst>
        </pc:picChg>
        <pc:picChg chg="mod ord">
          <ac:chgData name="Elia Piccoli" userId="8b279a41b7ecd333" providerId="LiveId" clId="{C0267BE4-16F9-47F6-AD2A-59CA7BB657CC}" dt="2021-03-25T13:13:36.973" v="26" actId="1076"/>
          <ac:picMkLst>
            <pc:docMk/>
            <pc:sldMk cId="2979288728" sldId="262"/>
            <ac:picMk id="15" creationId="{1048E2DC-891F-4D2A-BDEC-2EBDF03C362C}"/>
          </ac:picMkLst>
        </pc:picChg>
        <pc:picChg chg="mod">
          <ac:chgData name="Elia Piccoli" userId="8b279a41b7ecd333" providerId="LiveId" clId="{C0267BE4-16F9-47F6-AD2A-59CA7BB657CC}" dt="2021-03-25T13:13:33.509" v="24" actId="1076"/>
          <ac:picMkLst>
            <pc:docMk/>
            <pc:sldMk cId="2979288728" sldId="262"/>
            <ac:picMk id="17" creationId="{E1AB3DBA-8780-4AD7-A735-D4F16AC326E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A9324D-736C-4521-902C-E171322BDD32}" type="datetime1">
              <a:rPr lang="it-IT" smtClean="0"/>
              <a:t>26/03/2021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CDE5A0-E0EA-4E79-8A9D-490C77C3E1D1}" type="datetime1">
              <a:rPr lang="it-IT" smtClean="0"/>
              <a:t>26/03/2021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6A9DFD-D01D-46F2-9F5D-64CD124556CA}" type="datetime1">
              <a:rPr lang="it-IT" smtClean="0"/>
              <a:t>26/03/2021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985F1D-99DE-4FE8-9093-377AC3915E25}" type="datetime1">
              <a:rPr lang="it-IT" smtClean="0"/>
              <a:t>26/03/2021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24D16E-427E-461B-B316-99E3B1E340F1}" type="datetime1">
              <a:rPr lang="it-IT" smtClean="0"/>
              <a:t>26/03/2021</a:t>
            </a:fld>
            <a:endParaRPr lang="en-US" dirty="0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16C3F1-EAB4-40C7-A804-E4164A432ACC}" type="datetime1">
              <a:rPr lang="it-IT" smtClean="0"/>
              <a:t>26/03/2021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3AB179-A7B4-4F53-8FBC-DA521D7752CD}" type="datetime1">
              <a:rPr lang="it-IT" smtClean="0"/>
              <a:t>26/03/2021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C475E4-8A13-4296-8284-4EFC212D9D0C}" type="datetime1">
              <a:rPr lang="it-IT" smtClean="0"/>
              <a:t>26/03/2021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DAC308-8BE6-45DD-8B68-B04D02410B09}" type="datetime1">
              <a:rPr lang="it-IT" smtClean="0"/>
              <a:t>26/03/2021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254269-30BB-4415-A3F6-02D389D24D09}" type="datetime1">
              <a:rPr lang="it-IT" smtClean="0"/>
              <a:t>26/03/2021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ACBBB0-50A8-412C-AC83-6C1A96035CC9}" type="datetime1">
              <a:rPr lang="it-IT" smtClean="0"/>
              <a:t>26/03/2021</a:t>
            </a:fld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44D8AF99-1FFE-484F-999D-5C9E0DFBE297}" type="datetime1">
              <a:rPr lang="it-IT" smtClean="0"/>
              <a:t>26/03/2021</a:t>
            </a:fld>
            <a:endParaRPr lang="en-US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CB91F3-7F1A-4CB0-9F29-9C199284DBA2}" type="datetime1">
              <a:rPr lang="it-IT" smtClean="0"/>
              <a:t>26/03/2021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AA6CE81-F21E-4C48-B40D-AB03A3BE863B}" type="datetime1">
              <a:rPr lang="it-IT" smtClean="0"/>
              <a:t>26/03/2021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tango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2" y="1479285"/>
            <a:ext cx="3054637" cy="1016159"/>
          </a:xfrm>
        </p:spPr>
        <p:txBody>
          <a:bodyPr rtlCol="0">
            <a:normAutofit fontScale="90000"/>
          </a:bodyPr>
          <a:lstStyle/>
          <a:p>
            <a:pPr rtl="0"/>
            <a:r>
              <a:rPr lang="it" i="1" dirty="0"/>
              <a:t>Midterm 1</a:t>
            </a:r>
            <a:br>
              <a:rPr lang="it" i="1" dirty="0"/>
            </a:br>
            <a:r>
              <a:rPr lang="it" i="1" dirty="0"/>
              <a:t>Assignment 6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3" y="2495445"/>
            <a:ext cx="2357949" cy="468231"/>
          </a:xfrm>
        </p:spPr>
        <p:txBody>
          <a:bodyPr rtlCol="0">
            <a:normAutofit/>
          </a:bodyPr>
          <a:lstStyle/>
          <a:p>
            <a:pPr rtl="0"/>
            <a:r>
              <a:rPr lang="it" sz="2400" dirty="0"/>
              <a:t>Elia Piccoli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magine 5" descr="Primo piano di un logo&#10;&#10;Descrizione generata automaticament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894323"/>
            <a:ext cx="11260667" cy="249801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C620771-4801-49AD-B760-48BE84C47A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616" b="16972"/>
          <a:stretch/>
        </p:blipFill>
        <p:spPr>
          <a:xfrm>
            <a:off x="446534" y="4926019"/>
            <a:ext cx="8100566" cy="147478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871206C-2726-435E-BB39-3C7D04DBC1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401" y="786231"/>
            <a:ext cx="762000" cy="777986"/>
          </a:xfrm>
          <a:prstGeom prst="rect">
            <a:avLst/>
          </a:prstGeom>
        </p:spPr>
      </p:pic>
      <p:sp>
        <p:nvSpPr>
          <p:cNvPr id="15" name="Titolo 1">
            <a:extLst>
              <a:ext uri="{FF2B5EF4-FFF2-40B4-BE49-F238E27FC236}">
                <a16:creationId xmlns:a16="http://schemas.microsoft.com/office/drawing/2014/main" id="{B3F76F3E-D29E-46BA-85F0-AF039AB3ADE1}"/>
              </a:ext>
            </a:extLst>
          </p:cNvPr>
          <p:cNvSpPr txBox="1">
            <a:spLocks/>
          </p:cNvSpPr>
          <p:nvPr/>
        </p:nvSpPr>
        <p:spPr>
          <a:xfrm>
            <a:off x="7945150" y="781339"/>
            <a:ext cx="2873829" cy="78287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it" sz="1600" i="1" dirty="0">
                <a:latin typeface="Consolas" panose="020B0609020204030204" pitchFamily="49" charset="0"/>
              </a:rPr>
              <a:t>Intelligent Systems for pattern recognition</a:t>
            </a:r>
          </a:p>
          <a:p>
            <a:pPr algn="r"/>
            <a:r>
              <a:rPr lang="it" sz="1600" i="1" dirty="0">
                <a:latin typeface="Consolas" panose="020B0609020204030204" pitchFamily="49" charset="0"/>
              </a:rPr>
              <a:t>A.Y. 2020/2021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5B08F40-5C7B-4D56-8DE7-0805D8160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534" y="3437123"/>
            <a:ext cx="367198" cy="36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B7D35F37-7102-43CF-A3A4-142A3209D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426" y="818609"/>
            <a:ext cx="5715454" cy="5693612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A55AA858-770A-4DD1-B19E-121A031E050E}"/>
              </a:ext>
            </a:extLst>
          </p:cNvPr>
          <p:cNvSpPr txBox="1">
            <a:spLocks/>
          </p:cNvSpPr>
          <p:nvPr/>
        </p:nvSpPr>
        <p:spPr>
          <a:xfrm>
            <a:off x="8925886" y="0"/>
            <a:ext cx="2934994" cy="5497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i="1" dirty="0" err="1"/>
              <a:t>Getfilter</a:t>
            </a:r>
            <a:r>
              <a:rPr lang="it-IT" i="1" dirty="0"/>
              <a:t> code</a:t>
            </a:r>
            <a:endParaRPr lang="it" i="1" dirty="0"/>
          </a:p>
        </p:txBody>
      </p:sp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E19F13EF-C77E-4D10-A462-DB3431996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33" y="1170832"/>
            <a:ext cx="5315692" cy="4382112"/>
          </a:xfrm>
          <a:prstGeom prst="rect">
            <a:avLst/>
          </a:prstGeom>
        </p:spPr>
      </p:pic>
      <p:sp>
        <p:nvSpPr>
          <p:cNvPr id="17" name="Titolo 1">
            <a:extLst>
              <a:ext uri="{FF2B5EF4-FFF2-40B4-BE49-F238E27FC236}">
                <a16:creationId xmlns:a16="http://schemas.microsoft.com/office/drawing/2014/main" id="{5CDDC219-F206-417D-94EF-E95B42E6422E}"/>
              </a:ext>
            </a:extLst>
          </p:cNvPr>
          <p:cNvSpPr txBox="1">
            <a:spLocks/>
          </p:cNvSpPr>
          <p:nvPr/>
        </p:nvSpPr>
        <p:spPr>
          <a:xfrm>
            <a:off x="398233" y="0"/>
            <a:ext cx="4467382" cy="5497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i="1" dirty="0"/>
              <a:t>Edge Detection</a:t>
            </a:r>
            <a:r>
              <a:rPr lang="it-IT" i="1" dirty="0"/>
              <a:t> code</a:t>
            </a:r>
            <a:endParaRPr lang="it" i="1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09C42C8A-EDEE-4669-B81A-8DA5CF2A5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395" y="4267884"/>
            <a:ext cx="5377431" cy="2152820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7B3B3679-A2B3-4BFF-8242-4DEF8AB0E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4" y="1011555"/>
            <a:ext cx="6301684" cy="5409149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B6CD3F47-EEF7-4626-BD3C-D2AEA9F4A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85" y="1011555"/>
            <a:ext cx="5467653" cy="2927944"/>
          </a:xfrm>
          <a:prstGeom prst="rect">
            <a:avLst/>
          </a:prstGeom>
        </p:spPr>
      </p:pic>
      <p:sp>
        <p:nvSpPr>
          <p:cNvPr id="14" name="Titolo 1">
            <a:extLst>
              <a:ext uri="{FF2B5EF4-FFF2-40B4-BE49-F238E27FC236}">
                <a16:creationId xmlns:a16="http://schemas.microsoft.com/office/drawing/2014/main" id="{0417BDF3-FA53-4220-9F47-B2DA090C7A93}"/>
              </a:ext>
            </a:extLst>
          </p:cNvPr>
          <p:cNvSpPr txBox="1">
            <a:spLocks/>
          </p:cNvSpPr>
          <p:nvPr/>
        </p:nvSpPr>
        <p:spPr>
          <a:xfrm>
            <a:off x="398233" y="0"/>
            <a:ext cx="4467382" cy="5497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i="1" dirty="0"/>
              <a:t>Convolution</a:t>
            </a:r>
            <a:r>
              <a:rPr lang="it-IT" i="1" dirty="0"/>
              <a:t> code</a:t>
            </a:r>
            <a:endParaRPr lang="it" i="1" dirty="0"/>
          </a:p>
        </p:txBody>
      </p:sp>
    </p:spTree>
    <p:extLst>
      <p:ext uri="{BB962C8B-B14F-4D97-AF65-F5344CB8AC3E}">
        <p14:creationId xmlns:p14="http://schemas.microsoft.com/office/powerpoint/2010/main" val="242674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 descr="Immagine che contiene testo, albero, esterni, cielo&#10;&#10;Descrizione generata automaticamente">
            <a:extLst>
              <a:ext uri="{FF2B5EF4-FFF2-40B4-BE49-F238E27FC236}">
                <a16:creationId xmlns:a16="http://schemas.microsoft.com/office/drawing/2014/main" id="{BF0B35F6-F67D-4B13-B3BC-2BB80BE75E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7"/>
          <a:stretch/>
        </p:blipFill>
        <p:spPr>
          <a:xfrm>
            <a:off x="398233" y="733349"/>
            <a:ext cx="1983947" cy="2932401"/>
          </a:xfrm>
          <a:prstGeom prst="rect">
            <a:avLst/>
          </a:prstGeom>
        </p:spPr>
      </p:pic>
      <p:pic>
        <p:nvPicPr>
          <p:cNvPr id="14" name="Immagine 13" descr="Immagine che contiene testo, albero, esterni, pianta&#10;&#10;Descrizione generata automaticamente">
            <a:extLst>
              <a:ext uri="{FF2B5EF4-FFF2-40B4-BE49-F238E27FC236}">
                <a16:creationId xmlns:a16="http://schemas.microsoft.com/office/drawing/2014/main" id="{93CBDAC7-888E-49D1-A2FC-F700993DD5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7"/>
          <a:stretch/>
        </p:blipFill>
        <p:spPr>
          <a:xfrm>
            <a:off x="3399033" y="733349"/>
            <a:ext cx="1983947" cy="2932401"/>
          </a:xfrm>
          <a:prstGeom prst="rect">
            <a:avLst/>
          </a:prstGeom>
        </p:spPr>
      </p:pic>
      <p:pic>
        <p:nvPicPr>
          <p:cNvPr id="16" name="Immagine 15" descr="Immagine che contiene testo, acqua, esterni, cielo notturno&#10;&#10;Descrizione generata automaticamente">
            <a:extLst>
              <a:ext uri="{FF2B5EF4-FFF2-40B4-BE49-F238E27FC236}">
                <a16:creationId xmlns:a16="http://schemas.microsoft.com/office/drawing/2014/main" id="{322FB597-F789-4263-BC92-3703C9C59D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7"/>
          <a:stretch/>
        </p:blipFill>
        <p:spPr>
          <a:xfrm>
            <a:off x="6399833" y="733349"/>
            <a:ext cx="1983947" cy="2932401"/>
          </a:xfrm>
          <a:prstGeom prst="rect">
            <a:avLst/>
          </a:prstGeom>
        </p:spPr>
      </p:pic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3FD34970-4A75-43FE-9401-2684BB4C89A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7"/>
          <a:stretch/>
        </p:blipFill>
        <p:spPr>
          <a:xfrm>
            <a:off x="9400633" y="733348"/>
            <a:ext cx="1983947" cy="2932402"/>
          </a:xfrm>
          <a:prstGeom prst="rect">
            <a:avLst/>
          </a:prstGeom>
        </p:spPr>
      </p:pic>
      <p:sp>
        <p:nvSpPr>
          <p:cNvPr id="20" name="Titolo 1">
            <a:extLst>
              <a:ext uri="{FF2B5EF4-FFF2-40B4-BE49-F238E27FC236}">
                <a16:creationId xmlns:a16="http://schemas.microsoft.com/office/drawing/2014/main" id="{456A5B75-C87E-41F2-89F0-59FBE9587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33" y="0"/>
            <a:ext cx="1939448" cy="549701"/>
          </a:xfrm>
        </p:spPr>
        <p:txBody>
          <a:bodyPr rtlCol="0"/>
          <a:lstStyle/>
          <a:p>
            <a:pPr rtl="0"/>
            <a:r>
              <a:rPr lang="it-IT" i="1" dirty="0"/>
              <a:t>TREE</a:t>
            </a:r>
            <a:endParaRPr lang="it" i="1" dirty="0"/>
          </a:p>
        </p:txBody>
      </p:sp>
      <p:pic>
        <p:nvPicPr>
          <p:cNvPr id="22" name="Immagine 21" descr="Immagine che contiene testo&#10;&#10;Descrizione generata automaticamente">
            <a:extLst>
              <a:ext uri="{FF2B5EF4-FFF2-40B4-BE49-F238E27FC236}">
                <a16:creationId xmlns:a16="http://schemas.microsoft.com/office/drawing/2014/main" id="{A095B87E-F73E-44E0-86EF-81DE173AFEE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2"/>
          <a:stretch/>
        </p:blipFill>
        <p:spPr>
          <a:xfrm>
            <a:off x="2006810" y="3849398"/>
            <a:ext cx="1978171" cy="2932402"/>
          </a:xfrm>
          <a:prstGeom prst="rect">
            <a:avLst/>
          </a:prstGeom>
        </p:spPr>
      </p:pic>
      <p:sp>
        <p:nvSpPr>
          <p:cNvPr id="25" name="Titolo 1">
            <a:extLst>
              <a:ext uri="{FF2B5EF4-FFF2-40B4-BE49-F238E27FC236}">
                <a16:creationId xmlns:a16="http://schemas.microsoft.com/office/drawing/2014/main" id="{8C872DFF-DA78-466B-B49F-250C203875BF}"/>
              </a:ext>
            </a:extLst>
          </p:cNvPr>
          <p:cNvSpPr txBox="1">
            <a:spLocks/>
          </p:cNvSpPr>
          <p:nvPr/>
        </p:nvSpPr>
        <p:spPr>
          <a:xfrm>
            <a:off x="369722" y="3635884"/>
            <a:ext cx="875395" cy="2135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i="1" dirty="0"/>
              <a:t>original</a:t>
            </a:r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119CDED1-3486-4965-B250-EC2E1E11544F}"/>
              </a:ext>
            </a:extLst>
          </p:cNvPr>
          <p:cNvSpPr txBox="1">
            <a:spLocks/>
          </p:cNvSpPr>
          <p:nvPr/>
        </p:nvSpPr>
        <p:spPr>
          <a:xfrm>
            <a:off x="3384777" y="3635885"/>
            <a:ext cx="1976618" cy="2135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i="1" dirty="0"/>
              <a:t>SOBEL Gradient X</a:t>
            </a:r>
          </a:p>
        </p:txBody>
      </p:sp>
      <p:sp>
        <p:nvSpPr>
          <p:cNvPr id="27" name="Titolo 1">
            <a:extLst>
              <a:ext uri="{FF2B5EF4-FFF2-40B4-BE49-F238E27FC236}">
                <a16:creationId xmlns:a16="http://schemas.microsoft.com/office/drawing/2014/main" id="{51B49E08-C23F-4F86-905B-B8EB48B41D3F}"/>
              </a:ext>
            </a:extLst>
          </p:cNvPr>
          <p:cNvSpPr txBox="1">
            <a:spLocks/>
          </p:cNvSpPr>
          <p:nvPr/>
        </p:nvSpPr>
        <p:spPr>
          <a:xfrm>
            <a:off x="6389041" y="3635884"/>
            <a:ext cx="1976618" cy="2135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i="1" dirty="0" err="1"/>
              <a:t>SOBel</a:t>
            </a:r>
            <a:r>
              <a:rPr lang="en-US" sz="1200" i="1" dirty="0"/>
              <a:t> Gradient y</a:t>
            </a:r>
          </a:p>
        </p:txBody>
      </p:sp>
      <p:sp>
        <p:nvSpPr>
          <p:cNvPr id="28" name="Titolo 1">
            <a:extLst>
              <a:ext uri="{FF2B5EF4-FFF2-40B4-BE49-F238E27FC236}">
                <a16:creationId xmlns:a16="http://schemas.microsoft.com/office/drawing/2014/main" id="{6356CCCE-8CEF-4C8D-BA91-2633C42C572B}"/>
              </a:ext>
            </a:extLst>
          </p:cNvPr>
          <p:cNvSpPr txBox="1">
            <a:spLocks/>
          </p:cNvSpPr>
          <p:nvPr/>
        </p:nvSpPr>
        <p:spPr>
          <a:xfrm>
            <a:off x="9407962" y="3635884"/>
            <a:ext cx="1976618" cy="2135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i="1" dirty="0"/>
              <a:t>Sobel Gradient magnitude </a:t>
            </a:r>
          </a:p>
        </p:txBody>
      </p:sp>
      <p:sp>
        <p:nvSpPr>
          <p:cNvPr id="29" name="Titolo 1">
            <a:extLst>
              <a:ext uri="{FF2B5EF4-FFF2-40B4-BE49-F238E27FC236}">
                <a16:creationId xmlns:a16="http://schemas.microsoft.com/office/drawing/2014/main" id="{2FEA350A-18DF-4248-9154-9EB2AACE0A95}"/>
              </a:ext>
            </a:extLst>
          </p:cNvPr>
          <p:cNvSpPr txBox="1">
            <a:spLocks/>
          </p:cNvSpPr>
          <p:nvPr/>
        </p:nvSpPr>
        <p:spPr>
          <a:xfrm>
            <a:off x="1246989" y="5102086"/>
            <a:ext cx="875395" cy="2135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i="1" dirty="0"/>
              <a:t>Roberts</a:t>
            </a:r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57ADF8F7-D4E0-42E3-A664-F66D5B94C7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8"/>
          <a:stretch/>
        </p:blipFill>
        <p:spPr>
          <a:xfrm>
            <a:off x="5107691" y="3849397"/>
            <a:ext cx="1976618" cy="2932402"/>
          </a:xfrm>
          <a:prstGeom prst="rect">
            <a:avLst/>
          </a:prstGeom>
        </p:spPr>
      </p:pic>
      <p:sp>
        <p:nvSpPr>
          <p:cNvPr id="32" name="Titolo 1">
            <a:extLst>
              <a:ext uri="{FF2B5EF4-FFF2-40B4-BE49-F238E27FC236}">
                <a16:creationId xmlns:a16="http://schemas.microsoft.com/office/drawing/2014/main" id="{394A61C1-45CC-4940-99B9-818A28B91317}"/>
              </a:ext>
            </a:extLst>
          </p:cNvPr>
          <p:cNvSpPr txBox="1">
            <a:spLocks/>
          </p:cNvSpPr>
          <p:nvPr/>
        </p:nvSpPr>
        <p:spPr>
          <a:xfrm>
            <a:off x="4391006" y="5102085"/>
            <a:ext cx="875395" cy="2135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i="1" dirty="0" err="1"/>
              <a:t>prewitt</a:t>
            </a:r>
            <a:endParaRPr lang="en-US" sz="1200" i="1" dirty="0"/>
          </a:p>
        </p:txBody>
      </p:sp>
      <p:pic>
        <p:nvPicPr>
          <p:cNvPr id="34" name="Immagine 33" descr="Immagine che contiene testo&#10;&#10;Descrizione generata automaticamente">
            <a:extLst>
              <a:ext uri="{FF2B5EF4-FFF2-40B4-BE49-F238E27FC236}">
                <a16:creationId xmlns:a16="http://schemas.microsoft.com/office/drawing/2014/main" id="{C813DE8D-7919-48E6-A4A9-A7BFD69C0D4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3"/>
          <a:stretch/>
        </p:blipFill>
        <p:spPr>
          <a:xfrm>
            <a:off x="8207019" y="3849397"/>
            <a:ext cx="1985549" cy="2932402"/>
          </a:xfrm>
          <a:prstGeom prst="rect">
            <a:avLst/>
          </a:prstGeom>
        </p:spPr>
      </p:pic>
      <p:sp>
        <p:nvSpPr>
          <p:cNvPr id="35" name="Titolo 1">
            <a:extLst>
              <a:ext uri="{FF2B5EF4-FFF2-40B4-BE49-F238E27FC236}">
                <a16:creationId xmlns:a16="http://schemas.microsoft.com/office/drawing/2014/main" id="{E66A1022-497F-4240-AA5E-EC328C2A23D8}"/>
              </a:ext>
            </a:extLst>
          </p:cNvPr>
          <p:cNvSpPr txBox="1">
            <a:spLocks/>
          </p:cNvSpPr>
          <p:nvPr/>
        </p:nvSpPr>
        <p:spPr>
          <a:xfrm>
            <a:off x="7536370" y="5102085"/>
            <a:ext cx="875395" cy="2135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i="1" dirty="0" err="1"/>
              <a:t>SOBEl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58660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">
            <a:extLst>
              <a:ext uri="{FF2B5EF4-FFF2-40B4-BE49-F238E27FC236}">
                <a16:creationId xmlns:a16="http://schemas.microsoft.com/office/drawing/2014/main" id="{456A5B75-C87E-41F2-89F0-59FBE9587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33" y="0"/>
            <a:ext cx="1939448" cy="549701"/>
          </a:xfrm>
        </p:spPr>
        <p:txBody>
          <a:bodyPr rtlCol="0"/>
          <a:lstStyle/>
          <a:p>
            <a:pPr rtl="0"/>
            <a:r>
              <a:rPr lang="it-IT" i="1" dirty="0"/>
              <a:t>face</a:t>
            </a:r>
            <a:endParaRPr lang="it" i="1" dirty="0"/>
          </a:p>
        </p:txBody>
      </p:sp>
      <p:sp>
        <p:nvSpPr>
          <p:cNvPr id="25" name="Titolo 1">
            <a:extLst>
              <a:ext uri="{FF2B5EF4-FFF2-40B4-BE49-F238E27FC236}">
                <a16:creationId xmlns:a16="http://schemas.microsoft.com/office/drawing/2014/main" id="{8C872DFF-DA78-466B-B49F-250C203875BF}"/>
              </a:ext>
            </a:extLst>
          </p:cNvPr>
          <p:cNvSpPr txBox="1">
            <a:spLocks/>
          </p:cNvSpPr>
          <p:nvPr/>
        </p:nvSpPr>
        <p:spPr>
          <a:xfrm>
            <a:off x="398233" y="2737722"/>
            <a:ext cx="875395" cy="2135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i="1" dirty="0"/>
              <a:t>original</a:t>
            </a:r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119CDED1-3486-4965-B250-EC2E1E11544F}"/>
              </a:ext>
            </a:extLst>
          </p:cNvPr>
          <p:cNvSpPr txBox="1">
            <a:spLocks/>
          </p:cNvSpPr>
          <p:nvPr/>
        </p:nvSpPr>
        <p:spPr>
          <a:xfrm>
            <a:off x="3535778" y="2746317"/>
            <a:ext cx="1976618" cy="2135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i="1" dirty="0"/>
              <a:t>SOBEL Gradient X</a:t>
            </a:r>
          </a:p>
        </p:txBody>
      </p:sp>
      <p:sp>
        <p:nvSpPr>
          <p:cNvPr id="27" name="Titolo 1">
            <a:extLst>
              <a:ext uri="{FF2B5EF4-FFF2-40B4-BE49-F238E27FC236}">
                <a16:creationId xmlns:a16="http://schemas.microsoft.com/office/drawing/2014/main" id="{51B49E08-C23F-4F86-905B-B8EB48B41D3F}"/>
              </a:ext>
            </a:extLst>
          </p:cNvPr>
          <p:cNvSpPr txBox="1">
            <a:spLocks/>
          </p:cNvSpPr>
          <p:nvPr/>
        </p:nvSpPr>
        <p:spPr>
          <a:xfrm>
            <a:off x="6679606" y="2746317"/>
            <a:ext cx="1976618" cy="2135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i="1" dirty="0" err="1"/>
              <a:t>SOBel</a:t>
            </a:r>
            <a:r>
              <a:rPr lang="en-US" sz="1200" i="1" dirty="0"/>
              <a:t> Gradient y</a:t>
            </a:r>
          </a:p>
        </p:txBody>
      </p:sp>
      <p:sp>
        <p:nvSpPr>
          <p:cNvPr id="28" name="Titolo 1">
            <a:extLst>
              <a:ext uri="{FF2B5EF4-FFF2-40B4-BE49-F238E27FC236}">
                <a16:creationId xmlns:a16="http://schemas.microsoft.com/office/drawing/2014/main" id="{6356CCCE-8CEF-4C8D-BA91-2633C42C572B}"/>
              </a:ext>
            </a:extLst>
          </p:cNvPr>
          <p:cNvSpPr txBox="1">
            <a:spLocks/>
          </p:cNvSpPr>
          <p:nvPr/>
        </p:nvSpPr>
        <p:spPr>
          <a:xfrm>
            <a:off x="9280014" y="3791410"/>
            <a:ext cx="1976618" cy="2135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i="1" dirty="0"/>
              <a:t>Sobel Gradient magnitude </a:t>
            </a:r>
          </a:p>
        </p:txBody>
      </p:sp>
      <p:sp>
        <p:nvSpPr>
          <p:cNvPr id="29" name="Titolo 1">
            <a:extLst>
              <a:ext uri="{FF2B5EF4-FFF2-40B4-BE49-F238E27FC236}">
                <a16:creationId xmlns:a16="http://schemas.microsoft.com/office/drawing/2014/main" id="{2FEA350A-18DF-4248-9154-9EB2AACE0A95}"/>
              </a:ext>
            </a:extLst>
          </p:cNvPr>
          <p:cNvSpPr txBox="1">
            <a:spLocks/>
          </p:cNvSpPr>
          <p:nvPr/>
        </p:nvSpPr>
        <p:spPr>
          <a:xfrm>
            <a:off x="247958" y="6055483"/>
            <a:ext cx="875395" cy="2135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i="1" dirty="0"/>
              <a:t>Roberts</a:t>
            </a:r>
          </a:p>
        </p:txBody>
      </p:sp>
      <p:sp>
        <p:nvSpPr>
          <p:cNvPr id="32" name="Titolo 1">
            <a:extLst>
              <a:ext uri="{FF2B5EF4-FFF2-40B4-BE49-F238E27FC236}">
                <a16:creationId xmlns:a16="http://schemas.microsoft.com/office/drawing/2014/main" id="{394A61C1-45CC-4940-99B9-818A28B91317}"/>
              </a:ext>
            </a:extLst>
          </p:cNvPr>
          <p:cNvSpPr txBox="1">
            <a:spLocks/>
          </p:cNvSpPr>
          <p:nvPr/>
        </p:nvSpPr>
        <p:spPr>
          <a:xfrm>
            <a:off x="3311498" y="6055482"/>
            <a:ext cx="875395" cy="2135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i="1" dirty="0" err="1"/>
              <a:t>prewitt</a:t>
            </a:r>
            <a:endParaRPr lang="en-US" sz="1200" i="1" dirty="0"/>
          </a:p>
        </p:txBody>
      </p:sp>
      <p:sp>
        <p:nvSpPr>
          <p:cNvPr id="35" name="Titolo 1">
            <a:extLst>
              <a:ext uri="{FF2B5EF4-FFF2-40B4-BE49-F238E27FC236}">
                <a16:creationId xmlns:a16="http://schemas.microsoft.com/office/drawing/2014/main" id="{E66A1022-497F-4240-AA5E-EC328C2A23D8}"/>
              </a:ext>
            </a:extLst>
          </p:cNvPr>
          <p:cNvSpPr txBox="1">
            <a:spLocks/>
          </p:cNvSpPr>
          <p:nvPr/>
        </p:nvSpPr>
        <p:spPr>
          <a:xfrm>
            <a:off x="6411646" y="6055481"/>
            <a:ext cx="875395" cy="2135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i="1" dirty="0" err="1"/>
              <a:t>SOBEl</a:t>
            </a:r>
            <a:endParaRPr lang="en-US" sz="1200" i="1" dirty="0"/>
          </a:p>
        </p:txBody>
      </p:sp>
      <p:pic>
        <p:nvPicPr>
          <p:cNvPr id="3" name="Immagine 2" descr="Immagine che contiene testo, parete, uomo, persona&#10;&#10;Descrizione generata automaticamente">
            <a:extLst>
              <a:ext uri="{FF2B5EF4-FFF2-40B4-BE49-F238E27FC236}">
                <a16:creationId xmlns:a16="http://schemas.microsoft.com/office/drawing/2014/main" id="{AE1E2815-B41D-417D-B966-5E76B070C3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7"/>
          <a:stretch/>
        </p:blipFill>
        <p:spPr>
          <a:xfrm>
            <a:off x="247959" y="802517"/>
            <a:ext cx="2873454" cy="1906793"/>
          </a:xfrm>
          <a:prstGeom prst="rect">
            <a:avLst/>
          </a:prstGeom>
        </p:spPr>
      </p:pic>
      <p:pic>
        <p:nvPicPr>
          <p:cNvPr id="5" name="Immagine 4" descr="Immagine che contiene testo, fissando&#10;&#10;Descrizione generata automaticamente">
            <a:extLst>
              <a:ext uri="{FF2B5EF4-FFF2-40B4-BE49-F238E27FC236}">
                <a16:creationId xmlns:a16="http://schemas.microsoft.com/office/drawing/2014/main" id="{7EFA6ED6-963A-42A7-8714-106EAF8F05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3"/>
          <a:stretch/>
        </p:blipFill>
        <p:spPr>
          <a:xfrm>
            <a:off x="3391975" y="802516"/>
            <a:ext cx="2873455" cy="1906793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37C0E02D-3BD3-4B5D-A476-BC321F7C2A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3"/>
          <a:stretch/>
        </p:blipFill>
        <p:spPr>
          <a:xfrm>
            <a:off x="6537339" y="802515"/>
            <a:ext cx="2873455" cy="1906794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4CD0FDB1-D43D-42C5-A7BD-BAA8391AFB7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7"/>
          <a:stretch/>
        </p:blipFill>
        <p:spPr>
          <a:xfrm>
            <a:off x="9280014" y="1891081"/>
            <a:ext cx="2873456" cy="1906794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02DE35D0-42E8-4784-90E7-7829B67E613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7"/>
          <a:stretch/>
        </p:blipFill>
        <p:spPr>
          <a:xfrm>
            <a:off x="247958" y="4148689"/>
            <a:ext cx="2873455" cy="1906794"/>
          </a:xfrm>
          <a:prstGeom prst="rect">
            <a:avLst/>
          </a:prstGeom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5047BA4-ED1E-4FCB-A2E0-7C3029FB9EC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7"/>
          <a:stretch/>
        </p:blipFill>
        <p:spPr>
          <a:xfrm>
            <a:off x="3311498" y="4148688"/>
            <a:ext cx="2873456" cy="1906794"/>
          </a:xfrm>
          <a:prstGeom prst="rect">
            <a:avLst/>
          </a:prstGeom>
        </p:spPr>
      </p:pic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55C60FB2-D537-4B1F-B579-6A6568C2D44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9"/>
          <a:stretch/>
        </p:blipFill>
        <p:spPr>
          <a:xfrm>
            <a:off x="6411646" y="4148688"/>
            <a:ext cx="2868368" cy="190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39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4A869647-6631-4D0F-8AA8-25AFE8095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33" y="0"/>
            <a:ext cx="3754318" cy="549701"/>
          </a:xfrm>
        </p:spPr>
        <p:txBody>
          <a:bodyPr rtlCol="0"/>
          <a:lstStyle/>
          <a:p>
            <a:pPr rtl="0"/>
            <a:r>
              <a:rPr lang="it-IT" i="1" dirty="0"/>
              <a:t>Can </a:t>
            </a:r>
            <a:r>
              <a:rPr lang="it-IT" i="1" dirty="0" err="1"/>
              <a:t>we</a:t>
            </a:r>
            <a:r>
              <a:rPr lang="it-IT" i="1" dirty="0"/>
              <a:t> </a:t>
            </a:r>
            <a:r>
              <a:rPr lang="it-IT" i="1" dirty="0" err="1"/>
              <a:t>improve</a:t>
            </a:r>
            <a:r>
              <a:rPr lang="it-IT" i="1" dirty="0"/>
              <a:t>?</a:t>
            </a:r>
            <a:endParaRPr lang="it" i="1" dirty="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F34A6647-38AE-4D0A-AF50-C3EBD3261741}"/>
              </a:ext>
            </a:extLst>
          </p:cNvPr>
          <p:cNvSpPr txBox="1">
            <a:spLocks/>
          </p:cNvSpPr>
          <p:nvPr/>
        </p:nvSpPr>
        <p:spPr>
          <a:xfrm>
            <a:off x="398233" y="540136"/>
            <a:ext cx="3754318" cy="5497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i="1" dirty="0" err="1"/>
              <a:t>Computational</a:t>
            </a:r>
            <a:r>
              <a:rPr lang="it-IT" i="1" dirty="0"/>
              <a:t> point of </a:t>
            </a:r>
            <a:r>
              <a:rPr lang="it-IT" i="1" dirty="0" err="1"/>
              <a:t>view</a:t>
            </a:r>
            <a:endParaRPr lang="it" i="1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E23BA9A1-15F5-4B8D-B073-510356E68E9B}"/>
              </a:ext>
            </a:extLst>
          </p:cNvPr>
          <p:cNvSpPr txBox="1">
            <a:spLocks/>
          </p:cNvSpPr>
          <p:nvPr/>
        </p:nvSpPr>
        <p:spPr>
          <a:xfrm>
            <a:off x="7667538" y="540135"/>
            <a:ext cx="4126229" cy="5497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IT" sz="1800" i="1" dirty="0"/>
              <a:t>model point of </a:t>
            </a:r>
            <a:r>
              <a:rPr lang="it-IT" sz="1800" i="1" dirty="0" err="1"/>
              <a:t>view</a:t>
            </a:r>
            <a:endParaRPr lang="it" sz="1800" i="1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C58BCA4-1E5C-4DD4-84ED-ABA02D08E60A}"/>
              </a:ext>
            </a:extLst>
          </p:cNvPr>
          <p:cNvSpPr txBox="1"/>
          <p:nvPr/>
        </p:nvSpPr>
        <p:spPr>
          <a:xfrm>
            <a:off x="398233" y="1089836"/>
            <a:ext cx="3754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Arial Narrow" panose="020B0606020202030204" pitchFamily="34" charset="0"/>
              </a:rPr>
              <a:t>Use </a:t>
            </a:r>
            <a:r>
              <a:rPr lang="it-IT" sz="1600" dirty="0" err="1">
                <a:latin typeface="Arial Narrow" panose="020B0606020202030204" pitchFamily="34" charset="0"/>
              </a:rPr>
              <a:t>parallel</a:t>
            </a:r>
            <a:r>
              <a:rPr lang="it-IT" sz="1600" dirty="0">
                <a:latin typeface="Arial Narrow" panose="020B0606020202030204" pitchFamily="34" charset="0"/>
              </a:rPr>
              <a:t> </a:t>
            </a:r>
            <a:r>
              <a:rPr lang="it-IT" sz="1600" dirty="0" err="1">
                <a:latin typeface="Arial Narrow" panose="020B0606020202030204" pitchFamily="34" charset="0"/>
              </a:rPr>
              <a:t>computation</a:t>
            </a:r>
            <a:r>
              <a:rPr lang="it-IT" sz="1600" dirty="0">
                <a:latin typeface="Arial Narrow" panose="020B0606020202030204" pitchFamily="34" charset="0"/>
              </a:rPr>
              <a:t> to compute </a:t>
            </a:r>
            <a:r>
              <a:rPr lang="it-IT" sz="1600" dirty="0" err="1">
                <a:latin typeface="Arial Narrow" panose="020B0606020202030204" pitchFamily="34" charset="0"/>
              </a:rPr>
              <a:t>convolution</a:t>
            </a:r>
            <a:r>
              <a:rPr lang="it-IT" sz="1600" dirty="0">
                <a:latin typeface="Arial Narrow" panose="020B0606020202030204" pitchFamily="34" charset="0"/>
              </a:rPr>
              <a:t> of </a:t>
            </a:r>
            <a:r>
              <a:rPr lang="it-IT" sz="1600" dirty="0" err="1">
                <a:latin typeface="Arial Narrow" panose="020B0606020202030204" pitchFamily="34" charset="0"/>
              </a:rPr>
              <a:t>different</a:t>
            </a:r>
            <a:r>
              <a:rPr lang="it-IT" sz="1600" dirty="0">
                <a:latin typeface="Arial Narrow" panose="020B0606020202030204" pitchFamily="34" charset="0"/>
              </a:rPr>
              <a:t> </a:t>
            </a:r>
            <a:r>
              <a:rPr lang="it-IT" sz="1600" dirty="0" err="1">
                <a:latin typeface="Arial Narrow" panose="020B0606020202030204" pitchFamily="34" charset="0"/>
              </a:rPr>
              <a:t>cells</a:t>
            </a:r>
            <a:r>
              <a:rPr lang="it-IT" sz="1600" dirty="0">
                <a:latin typeface="Arial Narrow" panose="020B0606020202030204" pitchFamily="34" charset="0"/>
              </a:rPr>
              <a:t> </a:t>
            </a:r>
            <a:r>
              <a:rPr lang="it-IT" sz="1600" dirty="0" err="1">
                <a:latin typeface="Arial Narrow" panose="020B0606020202030204" pitchFamily="34" charset="0"/>
              </a:rPr>
              <a:t>at</a:t>
            </a:r>
            <a:r>
              <a:rPr lang="it-IT" sz="1600" dirty="0">
                <a:latin typeface="Arial Narrow" panose="020B0606020202030204" pitchFamily="34" charset="0"/>
              </a:rPr>
              <a:t> the </a:t>
            </a:r>
            <a:r>
              <a:rPr lang="it-IT" sz="1600" dirty="0" err="1">
                <a:latin typeface="Arial Narrow" panose="020B0606020202030204" pitchFamily="34" charset="0"/>
              </a:rPr>
              <a:t>same</a:t>
            </a:r>
            <a:r>
              <a:rPr lang="it-IT" sz="1600" dirty="0">
                <a:latin typeface="Arial Narrow" panose="020B0606020202030204" pitchFamily="34" charset="0"/>
              </a:rPr>
              <a:t> time.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C93BF61-4FC5-4802-B448-EE2972C5E6E7}"/>
              </a:ext>
            </a:extLst>
          </p:cNvPr>
          <p:cNvSpPr txBox="1"/>
          <p:nvPr/>
        </p:nvSpPr>
        <p:spPr>
          <a:xfrm>
            <a:off x="7474591" y="1089836"/>
            <a:ext cx="43191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Arial Narrow" panose="020B0606020202030204" pitchFamily="34" charset="0"/>
              </a:rPr>
              <a:t>We</a:t>
            </a:r>
            <a:r>
              <a:rPr lang="it-IT" sz="1600" dirty="0">
                <a:latin typeface="Arial Narrow" panose="020B0606020202030204" pitchFamily="34" charset="0"/>
              </a:rPr>
              <a:t> </a:t>
            </a:r>
            <a:r>
              <a:rPr lang="it-IT" sz="1600" dirty="0" err="1">
                <a:latin typeface="Arial Narrow" panose="020B0606020202030204" pitchFamily="34" charset="0"/>
              </a:rPr>
              <a:t>have</a:t>
            </a:r>
            <a:r>
              <a:rPr lang="it-IT" sz="1600" dirty="0">
                <a:latin typeface="Arial Narrow" panose="020B0606020202030204" pitchFamily="34" charset="0"/>
              </a:rPr>
              <a:t> </a:t>
            </a:r>
            <a:r>
              <a:rPr lang="it-IT" sz="1600" dirty="0" err="1">
                <a:latin typeface="Arial Narrow" panose="020B0606020202030204" pitchFamily="34" charset="0"/>
              </a:rPr>
              <a:t>seen</a:t>
            </a:r>
            <a:r>
              <a:rPr lang="it-IT" sz="1600" dirty="0">
                <a:latin typeface="Arial Narrow" panose="020B0606020202030204" pitchFamily="34" charset="0"/>
              </a:rPr>
              <a:t> </a:t>
            </a:r>
            <a:r>
              <a:rPr lang="it-IT" sz="1600" dirty="0" err="1">
                <a:latin typeface="Arial Narrow" panose="020B0606020202030204" pitchFamily="34" charset="0"/>
              </a:rPr>
              <a:t>only</a:t>
            </a:r>
            <a:r>
              <a:rPr lang="it-IT" sz="1600" dirty="0">
                <a:latin typeface="Arial Narrow" panose="020B0606020202030204" pitchFamily="34" charset="0"/>
              </a:rPr>
              <a:t> filters </a:t>
            </a:r>
            <a:r>
              <a:rPr lang="it-IT" sz="1600" dirty="0" err="1">
                <a:latin typeface="Arial Narrow" panose="020B0606020202030204" pitchFamily="34" charset="0"/>
              </a:rPr>
              <a:t>that</a:t>
            </a:r>
            <a:r>
              <a:rPr lang="it-IT" sz="1600" dirty="0">
                <a:latin typeface="Arial Narrow" panose="020B0606020202030204" pitchFamily="34" charset="0"/>
              </a:rPr>
              <a:t> compute the </a:t>
            </a:r>
            <a:r>
              <a:rPr lang="it-IT" sz="1600" dirty="0" err="1">
                <a:latin typeface="Arial Narrow" panose="020B0606020202030204" pitchFamily="34" charset="0"/>
              </a:rPr>
              <a:t>gradient</a:t>
            </a:r>
            <a:r>
              <a:rPr lang="it-IT" sz="1600" dirty="0">
                <a:latin typeface="Arial Narrow" panose="020B0606020202030204" pitchFamily="34" charset="0"/>
              </a:rPr>
              <a:t>, so </a:t>
            </a:r>
            <a:r>
              <a:rPr lang="it-IT" sz="1600" dirty="0" err="1">
                <a:latin typeface="Arial Narrow" panose="020B0606020202030204" pitchFamily="34" charset="0"/>
              </a:rPr>
              <a:t>they</a:t>
            </a:r>
            <a:r>
              <a:rPr lang="it-IT" sz="1600" dirty="0">
                <a:latin typeface="Arial Narrow" panose="020B0606020202030204" pitchFamily="34" charset="0"/>
              </a:rPr>
              <a:t> </a:t>
            </a:r>
            <a:r>
              <a:rPr lang="it-IT" sz="1600" dirty="0" err="1">
                <a:latin typeface="Arial Narrow" panose="020B0606020202030204" pitchFamily="34" charset="0"/>
              </a:rPr>
              <a:t>consider</a:t>
            </a:r>
            <a:r>
              <a:rPr lang="it-IT" sz="1600" dirty="0">
                <a:latin typeface="Arial Narrow" panose="020B0606020202030204" pitchFamily="34" charset="0"/>
              </a:rPr>
              <a:t> </a:t>
            </a:r>
            <a:r>
              <a:rPr lang="it-IT" sz="1600" dirty="0" err="1">
                <a:latin typeface="Arial Narrow" panose="020B0606020202030204" pitchFamily="34" charset="0"/>
              </a:rPr>
              <a:t>only</a:t>
            </a:r>
            <a:r>
              <a:rPr lang="it-IT" sz="1600" dirty="0">
                <a:latin typeface="Arial Narrow" panose="020B0606020202030204" pitchFamily="34" charset="0"/>
              </a:rPr>
              <a:t> the first derivative information.</a:t>
            </a:r>
          </a:p>
          <a:p>
            <a:endParaRPr lang="it-IT" sz="1600" dirty="0">
              <a:latin typeface="Arial Narrow" panose="020B0606020202030204" pitchFamily="34" charset="0"/>
            </a:endParaRPr>
          </a:p>
          <a:p>
            <a:r>
              <a:rPr lang="it-IT" sz="1600" i="1" dirty="0" err="1">
                <a:latin typeface="Arial Narrow" panose="020B0606020202030204" pitchFamily="34" charset="0"/>
              </a:rPr>
              <a:t>What</a:t>
            </a:r>
            <a:r>
              <a:rPr lang="it-IT" sz="1600" i="1" dirty="0">
                <a:latin typeface="Arial Narrow" panose="020B0606020202030204" pitchFamily="34" charset="0"/>
              </a:rPr>
              <a:t> </a:t>
            </a:r>
            <a:r>
              <a:rPr lang="it-IT" sz="1600" i="1" dirty="0" err="1">
                <a:latin typeface="Arial Narrow" panose="020B0606020202030204" pitchFamily="34" charset="0"/>
              </a:rPr>
              <a:t>if</a:t>
            </a:r>
            <a:r>
              <a:rPr lang="it-IT" sz="1600" i="1" dirty="0">
                <a:latin typeface="Arial Narrow" panose="020B0606020202030204" pitchFamily="34" charset="0"/>
              </a:rPr>
              <a:t>, </a:t>
            </a:r>
            <a:r>
              <a:rPr lang="it-IT" sz="1600" i="1" dirty="0" err="1">
                <a:latin typeface="Arial Narrow" panose="020B0606020202030204" pitchFamily="34" charset="0"/>
              </a:rPr>
              <a:t>we</a:t>
            </a:r>
            <a:r>
              <a:rPr lang="it-IT" sz="1600" i="1" dirty="0">
                <a:latin typeface="Arial Narrow" panose="020B0606020202030204" pitchFamily="34" charset="0"/>
              </a:rPr>
              <a:t> </a:t>
            </a:r>
            <a:r>
              <a:rPr lang="it-IT" sz="1600" i="1" dirty="0" err="1">
                <a:latin typeface="Arial Narrow" panose="020B0606020202030204" pitchFamily="34" charset="0"/>
              </a:rPr>
              <a:t>try</a:t>
            </a:r>
            <a:r>
              <a:rPr lang="it-IT" sz="1600" i="1" dirty="0">
                <a:latin typeface="Arial Narrow" panose="020B0606020202030204" pitchFamily="34" charset="0"/>
              </a:rPr>
              <a:t> to exploit second derivative information?</a:t>
            </a:r>
          </a:p>
          <a:p>
            <a:r>
              <a:rPr lang="it-IT" sz="1600" b="1" i="1" dirty="0">
                <a:latin typeface="Arial Narrow" panose="020B0606020202030204" pitchFamily="34" charset="0"/>
              </a:rPr>
              <a:t>	</a:t>
            </a:r>
            <a:r>
              <a:rPr lang="it-IT" sz="1600" b="1" i="1" dirty="0" err="1">
                <a:latin typeface="Arial Narrow" panose="020B0606020202030204" pitchFamily="34" charset="0"/>
              </a:rPr>
              <a:t>Laplacian</a:t>
            </a:r>
            <a:r>
              <a:rPr lang="it-IT" sz="1600" b="1" i="1" dirty="0">
                <a:latin typeface="Arial Narrow" panose="020B0606020202030204" pitchFamily="34" charset="0"/>
              </a:rPr>
              <a:t> of </a:t>
            </a:r>
            <a:r>
              <a:rPr lang="it-IT" sz="1600" b="1" i="1" dirty="0" err="1">
                <a:latin typeface="Arial Narrow" panose="020B0606020202030204" pitchFamily="34" charset="0"/>
              </a:rPr>
              <a:t>Gaussian</a:t>
            </a:r>
            <a:endParaRPr lang="it-IT" sz="1600" b="1" i="1" dirty="0">
              <a:latin typeface="Arial Narrow" panose="020B0606020202030204" pitchFamily="34" charset="0"/>
            </a:endParaRPr>
          </a:p>
        </p:txBody>
      </p:sp>
      <p:pic>
        <p:nvPicPr>
          <p:cNvPr id="17" name="Immagine 16" descr="Immagine che contiene testo, albero, esterni, pianta&#10;&#10;Descrizione generata automaticamente">
            <a:extLst>
              <a:ext uri="{FF2B5EF4-FFF2-40B4-BE49-F238E27FC236}">
                <a16:creationId xmlns:a16="http://schemas.microsoft.com/office/drawing/2014/main" id="{E1AB3DBA-8780-4AD7-A735-D4F16AC32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053" y="2789799"/>
            <a:ext cx="2109042" cy="330985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B2E4BDA-ECD0-45B4-A20D-9083FD66A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2" y="2101008"/>
            <a:ext cx="5333559" cy="3998645"/>
          </a:xfrm>
          <a:prstGeom prst="rect">
            <a:avLst/>
          </a:prstGeom>
        </p:spPr>
      </p:pic>
      <p:pic>
        <p:nvPicPr>
          <p:cNvPr id="15" name="Immagine 14" descr="Immagine che contiene testo, albero, esterni, pianta&#10;&#10;Descrizione generata automaticamente">
            <a:extLst>
              <a:ext uri="{FF2B5EF4-FFF2-40B4-BE49-F238E27FC236}">
                <a16:creationId xmlns:a16="http://schemas.microsoft.com/office/drawing/2014/main" id="{1048E2DC-891F-4D2A-BDEC-2EBDF03C36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977" y="2789799"/>
            <a:ext cx="2109042" cy="3309854"/>
          </a:xfrm>
          <a:prstGeom prst="rect">
            <a:avLst/>
          </a:prstGeom>
        </p:spPr>
      </p:pic>
      <p:pic>
        <p:nvPicPr>
          <p:cNvPr id="4" name="Immagine 3" descr="Immagine che contiene testo, pianta&#10;&#10;Descrizione generata automaticamente">
            <a:extLst>
              <a:ext uri="{FF2B5EF4-FFF2-40B4-BE49-F238E27FC236}">
                <a16:creationId xmlns:a16="http://schemas.microsoft.com/office/drawing/2014/main" id="{BD7B7C09-026D-425C-A62D-6EC6AF6DDC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15" y="2789799"/>
            <a:ext cx="2109042" cy="330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8872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63_TF33552983" id="{792024A4-83F0-453F-A4BD-1CB3E5CCBFB1}" vid="{E95525AB-6E82-4195-972A-6448D521CC3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{A53744E6-EA4B-42BE-AC6D-D4894FAC7B9A}tf33552983_win32</Template>
  <TotalTime>691</TotalTime>
  <Words>112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3" baseType="lpstr">
      <vt:lpstr>Arial Narrow</vt:lpstr>
      <vt:lpstr>Calibri</vt:lpstr>
      <vt:lpstr>Consolas</vt:lpstr>
      <vt:lpstr>Franklin Gothic Book</vt:lpstr>
      <vt:lpstr>Franklin Gothic Demi</vt:lpstr>
      <vt:lpstr>Wingdings 2</vt:lpstr>
      <vt:lpstr>DividendVTI</vt:lpstr>
      <vt:lpstr>Midterm 1 Assignment 6</vt:lpstr>
      <vt:lpstr>Presentazione standard di PowerPoint</vt:lpstr>
      <vt:lpstr>Presentazione standard di PowerPoint</vt:lpstr>
      <vt:lpstr>TREE</vt:lpstr>
      <vt:lpstr>face</vt:lpstr>
      <vt:lpstr>Can we improve?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1 Assignment 6</dc:title>
  <dc:creator>Elia Piccoli</dc:creator>
  <cp:lastModifiedBy>Elia Piccoli</cp:lastModifiedBy>
  <cp:revision>14</cp:revision>
  <dcterms:created xsi:type="dcterms:W3CDTF">2021-03-24T14:47:30Z</dcterms:created>
  <dcterms:modified xsi:type="dcterms:W3CDTF">2021-03-26T15:24:33Z</dcterms:modified>
</cp:coreProperties>
</file>