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4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7993" autoAdjust="0"/>
    <p:restoredTop sz="96412" autoAdjust="0"/>
  </p:normalViewPr>
  <p:slideViewPr>
    <p:cSldViewPr snapToGrid="0">
      <p:cViewPr varScale="1">
        <p:scale>
          <a:sx n="111" d="100"/>
          <a:sy n="111" d="100"/>
        </p:scale>
        <p:origin x="91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3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29631-D8DC-41C8-BBA1-6D775D1FC5B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F80B0-3905-4F51-9D0D-73BAE13E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4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68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happened at 04:00.  Is Moloch showing UTC? That’d mean 09:00.  No, not there either.  Was TLA talking UTC and we’ve converted twice?  Was it PDT?  Who knows.</a:t>
            </a:r>
          </a:p>
          <a:p>
            <a:endParaRPr lang="en-US" dirty="0"/>
          </a:p>
          <a:p>
            <a:r>
              <a:rPr lang="en-US" dirty="0" smtClean="0"/>
              <a:t>Time is an illusion.  Lunchtime doubly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39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Skipping over the time problem, there’s nothing readable in the sessions, so we need to backtrack a bit to look for our evil.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74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Connection map based on </a:t>
            </a:r>
            <a:r>
              <a:rPr lang="en-US" dirty="0" err="1" smtClean="0"/>
              <a:t>src</a:t>
            </a:r>
            <a:r>
              <a:rPr lang="en-US" dirty="0" smtClean="0"/>
              <a:t> IP and </a:t>
            </a:r>
            <a:r>
              <a:rPr lang="en-US" dirty="0" err="1" smtClean="0"/>
              <a:t>dest</a:t>
            </a:r>
            <a:r>
              <a:rPr lang="en-US" dirty="0" smtClean="0"/>
              <a:t> IP for that +/- 24h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04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couple more systems that talked to the suspected C2 that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1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48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5 tentative victims with communications links. Things in the center are possibly C2 (or might be our antivirus update server)</a:t>
            </a:r>
          </a:p>
          <a:p>
            <a:endParaRPr lang="en-US" dirty="0"/>
          </a:p>
          <a:p>
            <a:r>
              <a:rPr lang="en-US" dirty="0" smtClean="0"/>
              <a:t>Nah, not AV– that would suggest these laptops are updating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65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8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9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6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2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fake up a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86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41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other key features that Moloch has, vs other monitoring?  Any suggestions would be really helpful.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37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5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cubicles, 5 logos (ignoring sub-brands), same elevator stop.</a:t>
            </a:r>
          </a:p>
          <a:p>
            <a:endParaRPr lang="en-US" dirty="0" smtClean="0"/>
          </a:p>
          <a:p>
            <a:r>
              <a:rPr lang="en-US" dirty="0" smtClean="0"/>
              <a:t>Photography, microelectronics (Arduino, TI MSP430, Cypress PSOC, ESP8266, 8051, analog, PI Zero W), crochet, choir, 3D printing, dog training, cooking, programming, guitar, woodworking, cycling, scouts, beer brewing, home improvements,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19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You’re not expected to understand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7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model is obsolete, see R730xd or any other vendor.</a:t>
            </a:r>
          </a:p>
          <a:p>
            <a:endParaRPr lang="en-US" dirty="0"/>
          </a:p>
          <a:p>
            <a:r>
              <a:rPr lang="en-US" dirty="0" smtClean="0"/>
              <a:t>Main pain points: hardware support, software reliability/monitoring, quantum no-cloning theorem, work-life balance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29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terms, with rough numbers.</a:t>
            </a:r>
          </a:p>
          <a:p>
            <a:endParaRPr lang="en-US" dirty="0"/>
          </a:p>
          <a:p>
            <a:r>
              <a:rPr lang="en-US" dirty="0" smtClean="0"/>
              <a:t>I don’t know if taking boss away is growth or </a:t>
            </a:r>
            <a:r>
              <a:rPr lang="en-US" dirty="0" err="1" smtClean="0"/>
              <a:t>shink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8 Oh Crap acquisitions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20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Blend of several approaches.</a:t>
            </a:r>
          </a:p>
          <a:p>
            <a:endParaRPr lang="en-US" dirty="0"/>
          </a:p>
          <a:p>
            <a:r>
              <a:rPr lang="en-US" dirty="0" smtClean="0"/>
              <a:t>Roles and activities are idealized– Everybody has all hats</a:t>
            </a:r>
          </a:p>
          <a:p>
            <a:endParaRPr lang="en-US" dirty="0"/>
          </a:p>
          <a:p>
            <a:r>
              <a:rPr lang="en-US" dirty="0" smtClean="0"/>
              <a:t>Intervention and remediation are not pictured (SEP)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14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Disclaimers particularly apply.  This is an amalgamation of several attacks/actors.  Sanitized for your protection.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21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F80B0-3905-4F51-9D0D-73BAE13E78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9F0-70B4-43D9-9F36-D4038E4F7DF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7558-0CB7-48FE-8B02-8AB93C77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4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9F0-70B4-43D9-9F36-D4038E4F7DF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7558-0CB7-48FE-8B02-8AB93C77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4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9F0-70B4-43D9-9F36-D4038E4F7DF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7558-0CB7-48FE-8B02-8AB93C77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84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9F0-70B4-43D9-9F36-D4038E4F7DF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7558-0CB7-48FE-8B02-8AB93C772C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981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9F0-70B4-43D9-9F36-D4038E4F7DF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7558-0CB7-48FE-8B02-8AB93C77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0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9F0-70B4-43D9-9F36-D4038E4F7DF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7558-0CB7-48FE-8B02-8AB93C772C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917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9F0-70B4-43D9-9F36-D4038E4F7DF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7558-0CB7-48FE-8B02-8AB93C77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82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9F0-70B4-43D9-9F36-D4038E4F7DF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7558-0CB7-48FE-8B02-8AB93C77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9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9F0-70B4-43D9-9F36-D4038E4F7DF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7558-0CB7-48FE-8B02-8AB93C77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0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9F0-70B4-43D9-9F36-D4038E4F7DF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7558-0CB7-48FE-8B02-8AB93C77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3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9F0-70B4-43D9-9F36-D4038E4F7DF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7558-0CB7-48FE-8B02-8AB93C77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8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9F0-70B4-43D9-9F36-D4038E4F7DF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7558-0CB7-48FE-8B02-8AB93C77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9F0-70B4-43D9-9F36-D4038E4F7DF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7558-0CB7-48FE-8B02-8AB93C77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9F0-70B4-43D9-9F36-D4038E4F7DF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7558-0CB7-48FE-8B02-8AB93C77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0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9F0-70B4-43D9-9F36-D4038E4F7DF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7558-0CB7-48FE-8B02-8AB93C77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0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9F0-70B4-43D9-9F36-D4038E4F7DF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7558-0CB7-48FE-8B02-8AB93C77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1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9F0-70B4-43D9-9F36-D4038E4F7DF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7558-0CB7-48FE-8B02-8AB93C77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3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E7E9F0-70B4-43D9-9F36-D4038E4F7DF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057558-0CB7-48FE-8B02-8AB93C77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59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vlsm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jpvlsmv@gmai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pvlsmv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mith@TLA.GOV.U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/>
              <a:t>OWLs Hunting</a:t>
            </a:r>
            <a:endParaRPr lang="en-US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Moore</a:t>
            </a:r>
          </a:p>
          <a:p>
            <a:r>
              <a:rPr lang="en-US" dirty="0" smtClean="0">
                <a:hlinkClick r:id="rId3"/>
              </a:rPr>
              <a:t>jpvlsmv@gmail.com</a:t>
            </a:r>
            <a:endParaRPr lang="en-US" dirty="0" smtClean="0"/>
          </a:p>
          <a:p>
            <a:r>
              <a:rPr lang="en-US" dirty="0" smtClean="0"/>
              <a:t>@jpvlsmv</a:t>
            </a:r>
          </a:p>
        </p:txBody>
      </p:sp>
      <p:pic>
        <p:nvPicPr>
          <p:cNvPr id="5" name="Picture 4" descr="http://www.how2drawanimals.com/8-animals/331-draw-owl-flying.html?start=4" title="Owl in fl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53" y="156441"/>
            <a:ext cx="6350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0902" y="32996"/>
            <a:ext cx="6554867" cy="796047"/>
          </a:xfrm>
        </p:spPr>
        <p:txBody>
          <a:bodyPr/>
          <a:lstStyle/>
          <a:p>
            <a:r>
              <a:rPr lang="en-US" dirty="0"/>
              <a:t>Wait, When?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983876"/>
            <a:ext cx="7849872" cy="34324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6697" y="4735750"/>
            <a:ext cx="70679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And in fact such a definition is satisfactory when we are </a:t>
            </a:r>
          </a:p>
          <a:p>
            <a:r>
              <a:rPr lang="en-US" sz="1600" i="1" dirty="0" smtClean="0"/>
              <a:t>concerned with defining a time exclusively for the place </a:t>
            </a:r>
          </a:p>
          <a:p>
            <a:r>
              <a:rPr lang="en-US" sz="1600" i="1" dirty="0" smtClean="0"/>
              <a:t>where the watch is located; but it is no longer satisfactory </a:t>
            </a:r>
          </a:p>
          <a:p>
            <a:r>
              <a:rPr lang="en-US" sz="1600" i="1" dirty="0" smtClean="0"/>
              <a:t>when we have to connect in time series of events occurring </a:t>
            </a:r>
          </a:p>
          <a:p>
            <a:r>
              <a:rPr lang="en-US" sz="1600" i="1" dirty="0" smtClean="0"/>
              <a:t>at different places</a:t>
            </a:r>
          </a:p>
          <a:p>
            <a:pPr algn="r"/>
            <a:r>
              <a:rPr lang="en-US" sz="1600" dirty="0" smtClean="0"/>
              <a:t>- Albert Einstein, </a:t>
            </a:r>
            <a:r>
              <a:rPr lang="en-US" sz="1600" dirty="0" err="1" smtClean="0"/>
              <a:t>Zur</a:t>
            </a:r>
            <a:r>
              <a:rPr lang="en-US" sz="1600" dirty="0" smtClean="0"/>
              <a:t> </a:t>
            </a:r>
            <a:r>
              <a:rPr lang="en-US" sz="1600" dirty="0" err="1" smtClean="0"/>
              <a:t>Elektrodynamik</a:t>
            </a:r>
            <a:r>
              <a:rPr lang="en-US" sz="1600" dirty="0" smtClean="0"/>
              <a:t> </a:t>
            </a:r>
            <a:r>
              <a:rPr lang="en-US" sz="1600" dirty="0" err="1" smtClean="0"/>
              <a:t>bewegter</a:t>
            </a:r>
            <a:r>
              <a:rPr lang="en-US" sz="1600" dirty="0" smtClean="0"/>
              <a:t> </a:t>
            </a:r>
            <a:r>
              <a:rPr lang="en-US" sz="1600" dirty="0" err="1" smtClean="0"/>
              <a:t>Körper</a:t>
            </a:r>
            <a:r>
              <a:rPr lang="en-US" sz="1600" dirty="0" smtClean="0"/>
              <a:t> 1905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78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208" y="204953"/>
            <a:ext cx="8213302" cy="5991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6796" y="4544438"/>
            <a:ext cx="4807085" cy="1524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Encrypted, huh?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“Hypothetical”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a dark and storm night</a:t>
            </a:r>
          </a:p>
          <a:p>
            <a:endParaRPr lang="en-US" dirty="0" smtClean="0"/>
          </a:p>
          <a:p>
            <a:r>
              <a:rPr lang="en-US" dirty="0" smtClean="0"/>
              <a:t>Suddenly there came a tapping</a:t>
            </a:r>
          </a:p>
          <a:p>
            <a:endParaRPr lang="en-US" dirty="0" smtClean="0"/>
          </a:p>
          <a:p>
            <a:r>
              <a:rPr lang="en-US" dirty="0" smtClean="0"/>
              <a:t>Hi, Pandora, What did you bring for lunch?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228" y="184825"/>
            <a:ext cx="7195577" cy="6525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51" y="4845996"/>
            <a:ext cx="6554867" cy="1524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Who Else?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32" y="0"/>
            <a:ext cx="756233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511" y="5334000"/>
            <a:ext cx="6554867" cy="1524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Anybody Else?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8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“Hypothetical”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a dark and storm night</a:t>
            </a:r>
          </a:p>
          <a:p>
            <a:endParaRPr lang="en-US" dirty="0" smtClean="0"/>
          </a:p>
          <a:p>
            <a:r>
              <a:rPr lang="en-US" dirty="0" smtClean="0"/>
              <a:t>Suddenly there came a tapping</a:t>
            </a:r>
          </a:p>
          <a:p>
            <a:endParaRPr lang="en-US" dirty="0" smtClean="0"/>
          </a:p>
          <a:p>
            <a:r>
              <a:rPr lang="en-US" dirty="0" smtClean="0"/>
              <a:t>Hi, Pandora, What did you bring for lunch?</a:t>
            </a:r>
          </a:p>
          <a:p>
            <a:endParaRPr lang="en-US" dirty="0"/>
          </a:p>
          <a:p>
            <a:r>
              <a:rPr lang="en-US" dirty="0" smtClean="0"/>
              <a:t>Ok, that’s not so bad, we’ll look at those systems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1340" y="196738"/>
            <a:ext cx="6480243" cy="63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“Hypothetical”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a dark and storm night</a:t>
            </a:r>
          </a:p>
          <a:p>
            <a:endParaRPr lang="en-US" dirty="0" smtClean="0"/>
          </a:p>
          <a:p>
            <a:r>
              <a:rPr lang="en-US" dirty="0" smtClean="0"/>
              <a:t>Suddenly there came a tapping</a:t>
            </a:r>
          </a:p>
          <a:p>
            <a:endParaRPr lang="en-US" dirty="0" smtClean="0"/>
          </a:p>
          <a:p>
            <a:r>
              <a:rPr lang="en-US" dirty="0" smtClean="0"/>
              <a:t>Hi, Pandora, What did you bring for lunch?</a:t>
            </a:r>
          </a:p>
          <a:p>
            <a:endParaRPr lang="en-US" dirty="0"/>
          </a:p>
          <a:p>
            <a:r>
              <a:rPr lang="en-US" dirty="0" smtClean="0"/>
              <a:t>Ok, that’s not so bad, we’ll look at those systems</a:t>
            </a:r>
          </a:p>
          <a:p>
            <a:endParaRPr lang="en-US" dirty="0"/>
          </a:p>
          <a:p>
            <a:r>
              <a:rPr lang="en-US" dirty="0" smtClean="0"/>
              <a:t>We’re going to need a bigger boat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6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Endpoint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Executive Summary:</a:t>
            </a:r>
          </a:p>
          <a:p>
            <a:r>
              <a:rPr lang="en-US" dirty="0" smtClean="0"/>
              <a:t>Malware present, beaconing to the referred IP address</a:t>
            </a:r>
          </a:p>
          <a:p>
            <a:r>
              <a:rPr lang="en-US" dirty="0" smtClean="0"/>
              <a:t>Source of infection was Internal (eventually email)</a:t>
            </a:r>
          </a:p>
          <a:p>
            <a:r>
              <a:rPr lang="en-US" dirty="0" smtClean="0"/>
              <a:t>Victim PC “Alice” was boring.</a:t>
            </a:r>
          </a:p>
          <a:p>
            <a:r>
              <a:rPr lang="en-US" dirty="0" smtClean="0"/>
              <a:t>Bob and Charlie, on the other hand…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#include &lt;windows/forensics&gt;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799289"/>
          </a:xfrm>
        </p:spPr>
        <p:txBody>
          <a:bodyPr anchor="t">
            <a:normAutofit/>
          </a:bodyPr>
          <a:lstStyle/>
          <a:p>
            <a:r>
              <a:rPr lang="en-US" sz="4000" dirty="0" smtClean="0"/>
              <a:t>An Aside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RAR format password-protects both data and filenames.  </a:t>
            </a:r>
          </a:p>
          <a:p>
            <a:pPr lvl="1"/>
            <a:r>
              <a:rPr lang="en-US" dirty="0" smtClean="0"/>
              <a:t>RAR passwords are hard to crack.</a:t>
            </a:r>
          </a:p>
          <a:p>
            <a:pPr lvl="1"/>
            <a:r>
              <a:rPr lang="en-US" dirty="0" smtClean="0"/>
              <a:t>Multi-part RAR files could still be partially-extracted if you lose a part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Windows CSRSS.EXE</a:t>
            </a:r>
          </a:p>
          <a:p>
            <a:pPr lvl="1"/>
            <a:r>
              <a:rPr lang="en-US" dirty="0" smtClean="0"/>
              <a:t>Holds in memory DOS CMD information, even after that window has been </a:t>
            </a:r>
            <a:r>
              <a:rPr lang="en-US" dirty="0" smtClean="0"/>
              <a:t>closed</a:t>
            </a:r>
          </a:p>
          <a:p>
            <a:pPr lvl="1"/>
            <a:r>
              <a:rPr lang="en-US" dirty="0" smtClean="0"/>
              <a:t>Windows Event 4628</a:t>
            </a:r>
          </a:p>
          <a:p>
            <a:pPr lvl="1"/>
            <a:r>
              <a:rPr lang="en-US" dirty="0" err="1" smtClean="0"/>
              <a:t>Sysmon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1256491"/>
            <a:ext cx="3200400" cy="2091267"/>
          </a:xfrm>
        </p:spPr>
        <p:txBody>
          <a:bodyPr/>
          <a:lstStyle/>
          <a:p>
            <a:r>
              <a:rPr lang="en-US" dirty="0" smtClean="0"/>
              <a:t>Or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Outline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 (self-referential slide)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Disclaimers</a:t>
            </a:r>
          </a:p>
          <a:p>
            <a:r>
              <a:rPr lang="en-US" dirty="0" smtClean="0"/>
              <a:t>Overview of my setup</a:t>
            </a:r>
          </a:p>
          <a:p>
            <a:r>
              <a:rPr lang="en-US" dirty="0" smtClean="0"/>
              <a:t>Incident Process</a:t>
            </a:r>
          </a:p>
          <a:p>
            <a:r>
              <a:rPr lang="en-US" dirty="0" smtClean="0"/>
              <a:t>“Hypothetical” Walkthrough</a:t>
            </a:r>
          </a:p>
          <a:p>
            <a:r>
              <a:rPr lang="en-US" dirty="0" smtClean="0"/>
              <a:t>Key Moloch Features</a:t>
            </a:r>
          </a:p>
          <a:p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868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 smtClean="0"/>
              <a:t>On the Trail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9967" y="3377739"/>
            <a:ext cx="4085617" cy="92333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Mock-up of Moloch showing several 2Gb </a:t>
            </a:r>
            <a:r>
              <a:rPr lang="en-US" dirty="0" err="1" smtClean="0"/>
              <a:t>databytes</a:t>
            </a:r>
            <a:r>
              <a:rPr lang="en-US" dirty="0" smtClean="0"/>
              <a:t> sessions out from system “Bob”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31" y="948643"/>
            <a:ext cx="5004735" cy="10201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32" y="2045012"/>
            <a:ext cx="5004735" cy="10201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2221" y="4453471"/>
            <a:ext cx="4891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first session only had SPI data, no packets </a:t>
            </a:r>
            <a:r>
              <a:rPr lang="en-US" sz="1600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But we got parts 2 – 5.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36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“Hypothetical”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was a dark and storm night</a:t>
            </a:r>
          </a:p>
          <a:p>
            <a:endParaRPr lang="en-US" dirty="0" smtClean="0"/>
          </a:p>
          <a:p>
            <a:r>
              <a:rPr lang="en-US" dirty="0" smtClean="0"/>
              <a:t>Suddenly there came a tapping</a:t>
            </a:r>
          </a:p>
          <a:p>
            <a:endParaRPr lang="en-US" dirty="0" smtClean="0"/>
          </a:p>
          <a:p>
            <a:r>
              <a:rPr lang="en-US" dirty="0" smtClean="0"/>
              <a:t>Hi, Pandora, What did you bring for lunch?</a:t>
            </a:r>
          </a:p>
          <a:p>
            <a:endParaRPr lang="en-US" dirty="0"/>
          </a:p>
          <a:p>
            <a:r>
              <a:rPr lang="en-US" dirty="0" smtClean="0"/>
              <a:t>Ok, that’s not so bad, we’ll look at those systems</a:t>
            </a:r>
          </a:p>
          <a:p>
            <a:endParaRPr lang="en-US" dirty="0"/>
          </a:p>
          <a:p>
            <a:r>
              <a:rPr lang="en-US" dirty="0" smtClean="0"/>
              <a:t>We’re going to need a bigger boat</a:t>
            </a:r>
          </a:p>
          <a:p>
            <a:endParaRPr lang="en-US" dirty="0" smtClean="0"/>
          </a:p>
          <a:p>
            <a:r>
              <a:rPr lang="en-US" dirty="0" smtClean="0"/>
              <a:t>We know what they were doing, where they sent it, and what they got.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Moloch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515256" cy="5486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 3" panose="05040102010807070707" pitchFamily="18" charset="2"/>
              <a:buChar char=""/>
            </a:pPr>
            <a:r>
              <a:rPr lang="en-US" dirty="0" smtClean="0"/>
              <a:t>Full </a:t>
            </a:r>
            <a:r>
              <a:rPr lang="en-US" dirty="0" err="1" smtClean="0"/>
              <a:t>full</a:t>
            </a:r>
            <a:r>
              <a:rPr lang="en-US" dirty="0" smtClean="0"/>
              <a:t> packet capture</a:t>
            </a:r>
          </a:p>
          <a:p>
            <a:pPr lvl="1">
              <a:buFont typeface="Wingdings 3" panose="05040102010807070707" pitchFamily="18" charset="2"/>
              <a:buChar char=""/>
            </a:pPr>
            <a:r>
              <a:rPr lang="en-US" dirty="0" smtClean="0"/>
              <a:t>Every stream</a:t>
            </a:r>
          </a:p>
          <a:p>
            <a:pPr lvl="1">
              <a:buFont typeface="Wingdings 3" panose="05040102010807070707" pitchFamily="18" charset="2"/>
              <a:buChar char=""/>
            </a:pPr>
            <a:r>
              <a:rPr lang="en-US" dirty="0" smtClean="0"/>
              <a:t>Even if it didn’t look like an attack</a:t>
            </a:r>
          </a:p>
          <a:p>
            <a:pPr lvl="1">
              <a:buFont typeface="Wingdings 3" panose="05040102010807070707" pitchFamily="18" charset="2"/>
              <a:buChar char=""/>
            </a:pPr>
            <a:r>
              <a:rPr lang="en-US" dirty="0" smtClean="0"/>
              <a:t>Or match some other pattern</a:t>
            </a:r>
          </a:p>
          <a:p>
            <a:pPr lvl="1">
              <a:buFont typeface="Wingdings 3" panose="05040102010807070707" pitchFamily="18" charset="2"/>
              <a:buChar char=""/>
            </a:pPr>
            <a:r>
              <a:rPr lang="en-US" dirty="0" smtClean="0"/>
              <a:t>(Optional, </a:t>
            </a:r>
            <a:r>
              <a:rPr lang="en-US" dirty="0" err="1" smtClean="0"/>
              <a:t>dontSaveBPFs</a:t>
            </a:r>
            <a:r>
              <a:rPr lang="en-US" dirty="0" smtClean="0"/>
              <a:t>)</a:t>
            </a:r>
          </a:p>
          <a:p>
            <a:pPr>
              <a:buFont typeface="Wingdings 3" panose="05040102010807070707" pitchFamily="18" charset="2"/>
              <a:buChar char=""/>
            </a:pPr>
            <a:r>
              <a:rPr lang="en-US" dirty="0" smtClean="0"/>
              <a:t>Search and Pivot</a:t>
            </a:r>
          </a:p>
          <a:p>
            <a:pPr>
              <a:buFont typeface="Wingdings 3" panose="05040102010807070707" pitchFamily="18" charset="2"/>
              <a:buChar char=""/>
            </a:pPr>
            <a:r>
              <a:rPr lang="en-US" dirty="0" smtClean="0"/>
              <a:t>Metadata scalability (elastic)</a:t>
            </a:r>
          </a:p>
          <a:p>
            <a:pPr>
              <a:buFont typeface="Wingdings 3" panose="05040102010807070707" pitchFamily="18" charset="2"/>
              <a:buChar char=""/>
            </a:pPr>
            <a:r>
              <a:rPr lang="en-US" dirty="0" smtClean="0"/>
              <a:t>FLOSS, FOSS, OSS, FS, community</a:t>
            </a:r>
          </a:p>
          <a:p>
            <a:pPr>
              <a:buFont typeface="Wingdings 3" panose="05040102010807070707" pitchFamily="18" charset="2"/>
              <a:buChar char=""/>
            </a:pPr>
            <a:r>
              <a:rPr lang="en-US" dirty="0" smtClean="0"/>
              <a:t>Commodity hardware, NPB-flexible, network-agnostic</a:t>
            </a:r>
          </a:p>
          <a:p>
            <a:pPr>
              <a:buFont typeface="Wingdings 3" panose="05040102010807070707" pitchFamily="18" charset="2"/>
              <a:buChar char=""/>
            </a:pPr>
            <a:endParaRPr lang="en-US" dirty="0"/>
          </a:p>
          <a:p>
            <a:pPr>
              <a:buFont typeface="Wingdings 3" panose="05040102010807070707" pitchFamily="18" charset="2"/>
              <a:buChar char=""/>
            </a:pPr>
            <a:r>
              <a:rPr lang="en-US" dirty="0" smtClean="0"/>
              <a:t>Infrastructure as good as you want to build (Hardware)</a:t>
            </a:r>
          </a:p>
          <a:p>
            <a:pPr>
              <a:buFont typeface="Wingdings 3" panose="05040102010807070707" pitchFamily="18" charset="2"/>
              <a:buChar char=""/>
            </a:pPr>
            <a:r>
              <a:rPr lang="en-US" dirty="0" smtClean="0"/>
              <a:t>Bus number problem</a:t>
            </a:r>
          </a:p>
          <a:p>
            <a:pPr>
              <a:buFont typeface="Wingdings 3" panose="05040102010807070707" pitchFamily="18" charset="2"/>
              <a:buChar char=""/>
            </a:pPr>
            <a:r>
              <a:rPr lang="en-US" dirty="0" smtClean="0"/>
              <a:t>Future is cloudy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Comparison shopping</a:t>
            </a:r>
          </a:p>
          <a:p>
            <a:r>
              <a:rPr lang="en-US" dirty="0" smtClean="0"/>
              <a:t>Help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  <a:p>
            <a:r>
              <a:rPr lang="en-US" dirty="0" smtClean="0"/>
              <a:t>Intro</a:t>
            </a:r>
          </a:p>
          <a:p>
            <a:r>
              <a:rPr lang="en-US" dirty="0" smtClean="0"/>
              <a:t>Environment</a:t>
            </a:r>
          </a:p>
          <a:p>
            <a:r>
              <a:rPr lang="en-US" dirty="0" smtClean="0"/>
              <a:t>Walkthrough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Summary </a:t>
            </a:r>
            <a:r>
              <a:rPr lang="en-US" dirty="0"/>
              <a:t>(self-referential slide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Joe Moore</a:t>
            </a:r>
          </a:p>
          <a:p>
            <a:r>
              <a:rPr lang="en-US" dirty="0">
                <a:hlinkClick r:id="rId3"/>
              </a:rPr>
              <a:t>jpvlsmv@gmail.com</a:t>
            </a:r>
            <a:endParaRPr lang="en-US" dirty="0"/>
          </a:p>
          <a:p>
            <a:r>
              <a:rPr lang="en-US" dirty="0"/>
              <a:t>@jpvlsmv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9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Multi-platform </a:t>
            </a:r>
            <a:r>
              <a:rPr lang="en-US" dirty="0" smtClean="0"/>
              <a:t>[sys]admin </a:t>
            </a:r>
            <a:r>
              <a:rPr lang="en-US" dirty="0" smtClean="0"/>
              <a:t>since </a:t>
            </a:r>
            <a:r>
              <a:rPr lang="en-US" dirty="0" smtClean="0"/>
              <a:t>1999</a:t>
            </a:r>
          </a:p>
          <a:p>
            <a:pPr lvl="1"/>
            <a:r>
              <a:rPr lang="en-US" dirty="0" smtClean="0"/>
              <a:t>AIX, HP/UX, Solaris, Linux, ESX, EMC, AWS</a:t>
            </a:r>
            <a:endParaRPr lang="en-US" dirty="0" smtClean="0"/>
          </a:p>
          <a:p>
            <a:r>
              <a:rPr lang="en-US" dirty="0" smtClean="0"/>
              <a:t>Security since 2011</a:t>
            </a:r>
          </a:p>
          <a:p>
            <a:r>
              <a:rPr lang="en-US" dirty="0" smtClean="0"/>
              <a:t>Dad since 2005, Step since 2013</a:t>
            </a:r>
            <a:endParaRPr lang="en-US" dirty="0"/>
          </a:p>
          <a:p>
            <a:r>
              <a:rPr lang="en-US" dirty="0" smtClean="0"/>
              <a:t>Spare time: Hobby Collector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Joe Moore</a:t>
            </a:r>
          </a:p>
          <a:p>
            <a:r>
              <a:rPr lang="en-US" dirty="0" smtClean="0"/>
              <a:t>Cincinnati, OH (area)</a:t>
            </a:r>
          </a:p>
          <a:p>
            <a:r>
              <a:rPr lang="en-US" dirty="0" smtClean="0">
                <a:hlinkClick r:id="rId3"/>
              </a:rPr>
              <a:t>jpvlsmv@gmail.com</a:t>
            </a:r>
            <a:endParaRPr lang="en-US" dirty="0" smtClean="0"/>
          </a:p>
          <a:p>
            <a:r>
              <a:rPr lang="en-US" dirty="0" smtClean="0"/>
              <a:t>@jpvlsmv</a:t>
            </a:r>
          </a:p>
        </p:txBody>
      </p:sp>
    </p:spTree>
    <p:extLst>
      <p:ext uri="{BB962C8B-B14F-4D97-AF65-F5344CB8AC3E}">
        <p14:creationId xmlns:p14="http://schemas.microsoft.com/office/powerpoint/2010/main" val="21050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Chatham House Rules</a:t>
            </a:r>
          </a:p>
          <a:p>
            <a:r>
              <a:rPr lang="en-US" dirty="0" smtClean="0"/>
              <a:t>Not speaking officially for my employer</a:t>
            </a:r>
          </a:p>
          <a:p>
            <a:r>
              <a:rPr lang="en-US" dirty="0" smtClean="0"/>
              <a:t>Not endorsing a particular product</a:t>
            </a:r>
          </a:p>
          <a:p>
            <a:r>
              <a:rPr lang="en-US" dirty="0" smtClean="0"/>
              <a:t>Names, addresses, ports, passwords, and other details may have been changed to protect confidentiality</a:t>
            </a:r>
          </a:p>
          <a:p>
            <a:pPr lvl="1"/>
            <a:r>
              <a:rPr lang="en-US" dirty="0" smtClean="0"/>
              <a:t>or made up entirely.</a:t>
            </a:r>
          </a:p>
          <a:p>
            <a:r>
              <a:rPr lang="en-US" dirty="0" smtClean="0"/>
              <a:t>YMMV. TMTOWTDI. IANAL. Past performance does not guarantee future results.  Void where prohibited.  NO WARRANTY, </a:t>
            </a:r>
            <a:r>
              <a:rPr lang="en-US" sz="1800" dirty="0" smtClean="0"/>
              <a:t>express or implied.  </a:t>
            </a:r>
            <a:r>
              <a:rPr lang="en-US" sz="1600" dirty="0" smtClean="0"/>
              <a:t>This paragraph supersedes any prior </a:t>
            </a:r>
            <a:r>
              <a:rPr lang="en-US" sz="1400" dirty="0" smtClean="0"/>
              <a:t>agreement, written or verbal, and may not </a:t>
            </a:r>
            <a:r>
              <a:rPr lang="en-US" sz="1200" dirty="0" smtClean="0"/>
              <a:t>be read by any party.  You agree to binding arbitration for any agreements </a:t>
            </a:r>
            <a:r>
              <a:rPr lang="en-US" sz="1100" dirty="0" smtClean="0"/>
              <a:t>arising from or related to the subject.  All rights reserved, except those </a:t>
            </a:r>
            <a:r>
              <a:rPr lang="en-US" sz="1000" dirty="0" smtClean="0"/>
              <a:t>granted.  Do not look at laser with remaining eye.  Lather, Rinse, and </a:t>
            </a:r>
            <a:r>
              <a:rPr lang="en-US" sz="900" dirty="0" smtClean="0"/>
              <a:t>Repeat.  Happy Fun Ball is not responsible for damages.  It is a dark time for the </a:t>
            </a:r>
            <a:r>
              <a:rPr lang="en-US" sz="800" dirty="0" smtClean="0"/>
              <a:t>Rebellion.  Although the Death Star has been destroyed, Imperial troops have driven the </a:t>
            </a:r>
            <a:r>
              <a:rPr lang="en-US" sz="600" dirty="0" smtClean="0"/>
              <a:t>rebels from their hidden base and pursued them across the galaxy.  Store at room temperature.  Not </a:t>
            </a:r>
            <a:r>
              <a:rPr lang="en-US" sz="500" dirty="0" smtClean="0"/>
              <a:t>approved to treat any condition or disease</a:t>
            </a:r>
            <a:r>
              <a:rPr lang="en-US" sz="500" dirty="0"/>
              <a:t>. Lorem ipsum dolor sit </a:t>
            </a:r>
            <a:r>
              <a:rPr lang="en-US" sz="500" dirty="0" err="1"/>
              <a:t>amet</a:t>
            </a:r>
            <a:r>
              <a:rPr lang="en-US" sz="500" dirty="0"/>
              <a:t>, </a:t>
            </a:r>
            <a:r>
              <a:rPr lang="en-US" sz="500" dirty="0" err="1"/>
              <a:t>consectetur</a:t>
            </a:r>
            <a:r>
              <a:rPr lang="en-US" sz="500" dirty="0"/>
              <a:t> </a:t>
            </a:r>
            <a:r>
              <a:rPr lang="en-US" sz="500" dirty="0" err="1"/>
              <a:t>adipiscing</a:t>
            </a:r>
            <a:r>
              <a:rPr lang="en-US" sz="500" dirty="0"/>
              <a:t> </a:t>
            </a:r>
            <a:r>
              <a:rPr lang="en-US" sz="500" dirty="0" err="1"/>
              <a:t>elit</a:t>
            </a:r>
            <a:r>
              <a:rPr lang="en-US" sz="500" dirty="0"/>
              <a:t>. </a:t>
            </a:r>
            <a:r>
              <a:rPr lang="en-US" sz="500" dirty="0" err="1"/>
              <a:t>Proin</a:t>
            </a:r>
            <a:r>
              <a:rPr lang="en-US" sz="500" dirty="0"/>
              <a:t> </a:t>
            </a:r>
            <a:r>
              <a:rPr lang="en-US" sz="500" dirty="0" err="1"/>
              <a:t>viverra</a:t>
            </a:r>
            <a:r>
              <a:rPr lang="en-US" sz="500" dirty="0"/>
              <a:t> </a:t>
            </a:r>
            <a:r>
              <a:rPr lang="en-US" sz="500" dirty="0" err="1"/>
              <a:t>turpis</a:t>
            </a:r>
            <a:r>
              <a:rPr lang="en-US" sz="500" dirty="0"/>
              <a:t> </a:t>
            </a:r>
            <a:r>
              <a:rPr lang="en-US" sz="500" dirty="0" err="1"/>
              <a:t>nec</a:t>
            </a:r>
            <a:r>
              <a:rPr lang="en-US" sz="500" dirty="0"/>
              <a:t> </a:t>
            </a:r>
            <a:r>
              <a:rPr lang="en-US" sz="500" dirty="0" err="1"/>
              <a:t>metus</a:t>
            </a:r>
            <a:r>
              <a:rPr lang="en-US" sz="500" dirty="0"/>
              <a:t> </a:t>
            </a:r>
            <a:r>
              <a:rPr lang="en-US" sz="400" dirty="0"/>
              <a:t>porta, </a:t>
            </a:r>
            <a:r>
              <a:rPr lang="en-US" sz="400" dirty="0" err="1"/>
              <a:t>nec</a:t>
            </a:r>
            <a:r>
              <a:rPr lang="en-US" sz="400" dirty="0"/>
              <a:t> </a:t>
            </a:r>
            <a:r>
              <a:rPr lang="en-US" sz="400" dirty="0" err="1"/>
              <a:t>porttitor</a:t>
            </a:r>
            <a:r>
              <a:rPr lang="en-US" sz="400" dirty="0"/>
              <a:t> </a:t>
            </a:r>
            <a:r>
              <a:rPr lang="en-US" sz="400" dirty="0" err="1"/>
              <a:t>diam</a:t>
            </a:r>
            <a:r>
              <a:rPr lang="en-US" sz="400" dirty="0"/>
              <a:t> </a:t>
            </a:r>
            <a:r>
              <a:rPr lang="en-US" sz="400" dirty="0" err="1"/>
              <a:t>posuere</a:t>
            </a:r>
            <a:r>
              <a:rPr lang="en-US" sz="400" dirty="0"/>
              <a:t>. </a:t>
            </a:r>
            <a:r>
              <a:rPr lang="en-US" sz="400" dirty="0" err="1"/>
              <a:t>Nulla</a:t>
            </a:r>
            <a:r>
              <a:rPr lang="en-US" sz="400" dirty="0"/>
              <a:t> sit </a:t>
            </a:r>
            <a:r>
              <a:rPr lang="en-US" sz="400" dirty="0" err="1"/>
              <a:t>amet</a:t>
            </a:r>
            <a:r>
              <a:rPr lang="en-US" sz="400" dirty="0"/>
              <a:t> </a:t>
            </a:r>
            <a:r>
              <a:rPr lang="en-US" sz="400" dirty="0" err="1"/>
              <a:t>neque</a:t>
            </a:r>
            <a:r>
              <a:rPr lang="en-US" sz="400" dirty="0"/>
              <a:t> </a:t>
            </a:r>
            <a:r>
              <a:rPr lang="en-US" sz="400" dirty="0" err="1"/>
              <a:t>nec</a:t>
            </a:r>
            <a:r>
              <a:rPr lang="en-US" sz="400" dirty="0"/>
              <a:t> </a:t>
            </a:r>
            <a:r>
              <a:rPr lang="en-US" sz="400" dirty="0" err="1"/>
              <a:t>est</a:t>
            </a:r>
            <a:r>
              <a:rPr lang="en-US" sz="400" dirty="0"/>
              <a:t> </a:t>
            </a:r>
            <a:r>
              <a:rPr lang="en-US" sz="400" dirty="0" err="1"/>
              <a:t>tincidunt</a:t>
            </a:r>
            <a:r>
              <a:rPr lang="en-US" sz="400" dirty="0"/>
              <a:t> </a:t>
            </a:r>
            <a:r>
              <a:rPr lang="en-US" sz="400" dirty="0" err="1"/>
              <a:t>viverra</a:t>
            </a:r>
            <a:r>
              <a:rPr lang="en-US" sz="400" dirty="0"/>
              <a:t> id </a:t>
            </a:r>
            <a:r>
              <a:rPr lang="en-US" sz="400" dirty="0" err="1"/>
              <a:t>id</a:t>
            </a:r>
            <a:r>
              <a:rPr lang="en-US" sz="400" dirty="0"/>
              <a:t> diam. </a:t>
            </a:r>
            <a:r>
              <a:rPr lang="en-US" sz="400" dirty="0" err="1"/>
              <a:t>Cras</a:t>
            </a:r>
            <a:r>
              <a:rPr lang="en-US" sz="400" dirty="0"/>
              <a:t> </a:t>
            </a:r>
            <a:r>
              <a:rPr lang="en-US" sz="400" dirty="0" err="1"/>
              <a:t>eget</a:t>
            </a:r>
            <a:r>
              <a:rPr lang="en-US" sz="400" dirty="0"/>
              <a:t> </a:t>
            </a:r>
            <a:r>
              <a:rPr lang="en-US" sz="400" dirty="0" err="1"/>
              <a:t>commodo</a:t>
            </a:r>
            <a:r>
              <a:rPr lang="en-US" sz="400" dirty="0"/>
              <a:t> quam, in </a:t>
            </a:r>
            <a:r>
              <a:rPr lang="en-US" sz="400" dirty="0" err="1"/>
              <a:t>auctor</a:t>
            </a:r>
            <a:r>
              <a:rPr lang="en-US" sz="400" dirty="0"/>
              <a:t> </a:t>
            </a:r>
            <a:r>
              <a:rPr lang="en-US" sz="400" dirty="0" err="1"/>
              <a:t>leo</a:t>
            </a:r>
            <a:r>
              <a:rPr lang="en-US" sz="400" dirty="0"/>
              <a:t>. </a:t>
            </a:r>
            <a:r>
              <a:rPr lang="en-US" sz="400" dirty="0" err="1"/>
              <a:t>Mauris</a:t>
            </a:r>
            <a:r>
              <a:rPr lang="en-US" sz="400" dirty="0"/>
              <a:t> </a:t>
            </a:r>
            <a:r>
              <a:rPr lang="en-US" sz="400" dirty="0" err="1"/>
              <a:t>odio</a:t>
            </a:r>
            <a:r>
              <a:rPr lang="en-US" sz="400" dirty="0"/>
              <a:t> </a:t>
            </a:r>
            <a:r>
              <a:rPr lang="en-US" sz="400" dirty="0" err="1"/>
              <a:t>nunc</a:t>
            </a:r>
            <a:r>
              <a:rPr lang="en-US" sz="400" dirty="0"/>
              <a:t>, </a:t>
            </a:r>
            <a:r>
              <a:rPr lang="en-US" sz="300" dirty="0" err="1"/>
              <a:t>venenatis</a:t>
            </a:r>
            <a:r>
              <a:rPr lang="en-US" sz="300" dirty="0"/>
              <a:t> id dui </a:t>
            </a:r>
            <a:r>
              <a:rPr lang="en-US" sz="300" dirty="0" err="1"/>
              <a:t>nec</a:t>
            </a:r>
            <a:r>
              <a:rPr lang="en-US" sz="300" dirty="0"/>
              <a:t>, </a:t>
            </a:r>
            <a:r>
              <a:rPr lang="en-US" sz="300" dirty="0" err="1"/>
              <a:t>porttitor</a:t>
            </a:r>
            <a:r>
              <a:rPr lang="en-US" sz="300" dirty="0"/>
              <a:t> </a:t>
            </a:r>
            <a:r>
              <a:rPr lang="en-US" sz="300" dirty="0" err="1"/>
              <a:t>ullamcorper</a:t>
            </a:r>
            <a:r>
              <a:rPr lang="en-US" sz="300" dirty="0"/>
              <a:t> quam. </a:t>
            </a:r>
            <a:r>
              <a:rPr lang="en-US" sz="300" dirty="0" err="1"/>
              <a:t>Sed</a:t>
            </a:r>
            <a:r>
              <a:rPr lang="en-US" sz="300" dirty="0"/>
              <a:t> </a:t>
            </a:r>
            <a:r>
              <a:rPr lang="en-US" sz="300" dirty="0" err="1"/>
              <a:t>purus</a:t>
            </a:r>
            <a:r>
              <a:rPr lang="en-US" sz="300" dirty="0"/>
              <a:t> </a:t>
            </a:r>
            <a:r>
              <a:rPr lang="en-US" sz="300" dirty="0" err="1"/>
              <a:t>lectus</a:t>
            </a:r>
            <a:r>
              <a:rPr lang="en-US" sz="300" dirty="0"/>
              <a:t>, </a:t>
            </a:r>
            <a:r>
              <a:rPr lang="en-US" sz="300" dirty="0" err="1"/>
              <a:t>interdum</a:t>
            </a:r>
            <a:r>
              <a:rPr lang="en-US" sz="300" dirty="0"/>
              <a:t> </a:t>
            </a:r>
            <a:r>
              <a:rPr lang="en-US" sz="300" dirty="0" err="1"/>
              <a:t>quis</a:t>
            </a:r>
            <a:r>
              <a:rPr lang="en-US" sz="300" dirty="0"/>
              <a:t> </a:t>
            </a:r>
            <a:r>
              <a:rPr lang="en-US" sz="300" dirty="0" err="1"/>
              <a:t>consequat</a:t>
            </a:r>
            <a:r>
              <a:rPr lang="en-US" sz="300" dirty="0"/>
              <a:t> vitae, </a:t>
            </a:r>
            <a:r>
              <a:rPr lang="en-US" sz="300" dirty="0" err="1"/>
              <a:t>consequat</a:t>
            </a:r>
            <a:r>
              <a:rPr lang="en-US" sz="300" dirty="0"/>
              <a:t> et </a:t>
            </a:r>
            <a:r>
              <a:rPr lang="en-US" sz="300" dirty="0" err="1"/>
              <a:t>tortor</a:t>
            </a:r>
            <a:r>
              <a:rPr lang="en-US" sz="300" dirty="0"/>
              <a:t>. Integer </a:t>
            </a:r>
            <a:r>
              <a:rPr lang="en-US" sz="300" dirty="0" err="1"/>
              <a:t>pulvinar</a:t>
            </a:r>
            <a:r>
              <a:rPr lang="en-US" sz="300" dirty="0"/>
              <a:t> </a:t>
            </a:r>
            <a:r>
              <a:rPr lang="en-US" sz="300" dirty="0" err="1"/>
              <a:t>purus</a:t>
            </a:r>
            <a:r>
              <a:rPr lang="en-US" sz="300" dirty="0"/>
              <a:t> ac </a:t>
            </a:r>
            <a:r>
              <a:rPr lang="en-US" sz="300" dirty="0" err="1"/>
              <a:t>orci</a:t>
            </a:r>
            <a:r>
              <a:rPr lang="en-US" sz="300" dirty="0"/>
              <a:t> </a:t>
            </a:r>
            <a:r>
              <a:rPr lang="en-US" sz="300" dirty="0" err="1"/>
              <a:t>malesuada</a:t>
            </a:r>
            <a:r>
              <a:rPr lang="en-US" sz="300" dirty="0"/>
              <a:t> </a:t>
            </a:r>
            <a:r>
              <a:rPr lang="en-US" sz="300" dirty="0" err="1"/>
              <a:t>facilisis</a:t>
            </a:r>
            <a:r>
              <a:rPr lang="en-US" sz="300" dirty="0"/>
              <a:t>. </a:t>
            </a:r>
            <a:r>
              <a:rPr lang="en-US" sz="300" dirty="0" err="1"/>
              <a:t>Sed</a:t>
            </a:r>
            <a:r>
              <a:rPr lang="en-US" sz="300" dirty="0"/>
              <a:t> </a:t>
            </a:r>
            <a:r>
              <a:rPr lang="en-US" sz="300" dirty="0" err="1"/>
              <a:t>placerat</a:t>
            </a:r>
            <a:r>
              <a:rPr lang="en-US" sz="300" dirty="0"/>
              <a:t> </a:t>
            </a:r>
            <a:r>
              <a:rPr lang="en-US" sz="300" dirty="0" err="1"/>
              <a:t>dignissim</a:t>
            </a:r>
            <a:r>
              <a:rPr lang="en-US" sz="300" dirty="0"/>
              <a:t> </a:t>
            </a:r>
            <a:r>
              <a:rPr lang="en-US" sz="300" dirty="0" err="1"/>
              <a:t>volutpat</a:t>
            </a:r>
            <a:r>
              <a:rPr lang="en-US" sz="300" dirty="0"/>
              <a:t>. </a:t>
            </a:r>
            <a:r>
              <a:rPr lang="en-US" sz="300" dirty="0" err="1"/>
              <a:t>Suspendisse</a:t>
            </a:r>
            <a:r>
              <a:rPr lang="en-US" sz="300" dirty="0"/>
              <a:t> </a:t>
            </a:r>
            <a:r>
              <a:rPr lang="en-US" sz="300" dirty="0" err="1"/>
              <a:t>sed</a:t>
            </a:r>
            <a:r>
              <a:rPr lang="en-US" sz="300" dirty="0"/>
              <a:t> </a:t>
            </a:r>
            <a:r>
              <a:rPr lang="en-US" sz="200" dirty="0" err="1"/>
              <a:t>sollicitudin</a:t>
            </a:r>
            <a:r>
              <a:rPr lang="en-US" sz="200" dirty="0"/>
              <a:t> dolor, </a:t>
            </a:r>
            <a:r>
              <a:rPr lang="en-US" sz="200" dirty="0" err="1"/>
              <a:t>quis</a:t>
            </a:r>
            <a:r>
              <a:rPr lang="en-US" sz="200" dirty="0"/>
              <a:t> </a:t>
            </a:r>
            <a:r>
              <a:rPr lang="en-US" sz="200" dirty="0" err="1"/>
              <a:t>laoreet</a:t>
            </a:r>
            <a:r>
              <a:rPr lang="en-US" sz="200" dirty="0"/>
              <a:t> lacus. </a:t>
            </a:r>
            <a:r>
              <a:rPr lang="en-US" sz="200" dirty="0" err="1"/>
              <a:t>Mauris</a:t>
            </a:r>
            <a:r>
              <a:rPr lang="en-US" sz="200" dirty="0"/>
              <a:t> at </a:t>
            </a:r>
            <a:r>
              <a:rPr lang="en-US" sz="200" dirty="0" err="1"/>
              <a:t>erat</a:t>
            </a:r>
            <a:r>
              <a:rPr lang="en-US" sz="200" dirty="0"/>
              <a:t> tempus lorem </a:t>
            </a:r>
            <a:r>
              <a:rPr lang="en-US" sz="200" dirty="0" err="1"/>
              <a:t>efficitur</a:t>
            </a:r>
            <a:r>
              <a:rPr lang="en-US" sz="200" dirty="0"/>
              <a:t> </a:t>
            </a:r>
            <a:r>
              <a:rPr lang="en-US" sz="200" dirty="0" err="1"/>
              <a:t>convallis</a:t>
            </a:r>
            <a:r>
              <a:rPr lang="en-US" sz="200" dirty="0" smtClean="0"/>
              <a:t>.  FQ.E.D.</a:t>
            </a:r>
            <a:endParaRPr lang="en-US" sz="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TL;DR: My opinions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My Environment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“Classic”</a:t>
            </a:r>
          </a:p>
          <a:p>
            <a:pPr lvl="1"/>
            <a:r>
              <a:rPr lang="en-US" dirty="0" smtClean="0"/>
              <a:t>10ish Internet POPs to monitor</a:t>
            </a:r>
          </a:p>
          <a:p>
            <a:pPr lvl="1"/>
            <a:r>
              <a:rPr lang="en-US" dirty="0" smtClean="0"/>
              <a:t>100+ WAN (MPLS) sites</a:t>
            </a:r>
          </a:p>
          <a:p>
            <a:pPr lvl="1"/>
            <a:r>
              <a:rPr lang="en-US" dirty="0" smtClean="0"/>
              <a:t>6ish WAN links to Mothership</a:t>
            </a:r>
          </a:p>
          <a:p>
            <a:endParaRPr lang="en-US" dirty="0" smtClean="0"/>
          </a:p>
          <a:p>
            <a:r>
              <a:rPr lang="en-US" dirty="0" smtClean="0"/>
              <a:t>EU </a:t>
            </a:r>
            <a:r>
              <a:rPr lang="en-US" dirty="0"/>
              <a:t>and other Data Privacy laws</a:t>
            </a:r>
          </a:p>
          <a:p>
            <a:endParaRPr lang="en-US" dirty="0" smtClean="0"/>
          </a:p>
          <a:p>
            <a:r>
              <a:rPr lang="en-US" dirty="0" smtClean="0"/>
              <a:t>Capture: Dell R720XD, 2U, 12x 3.5” HDD (2TB) + 2 for OS, dual-6 core HT, 32-48GB RAM, dual Quad-port Broadcom NIC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: Dell R510, 48-64GB RAM, ~3TB usable disk</a:t>
            </a:r>
          </a:p>
          <a:p>
            <a:r>
              <a:rPr lang="en-US" dirty="0" smtClean="0"/>
              <a:t>Team of 5, including me and manager</a:t>
            </a:r>
          </a:p>
        </p:txBody>
      </p:sp>
    </p:spTree>
    <p:extLst>
      <p:ext uri="{BB962C8B-B14F-4D97-AF65-F5344CB8AC3E}">
        <p14:creationId xmlns:p14="http://schemas.microsoft.com/office/powerpoint/2010/main" val="3742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Growth</a:t>
            </a:r>
          </a:p>
          <a:p>
            <a:pPr lvl="1"/>
            <a:r>
              <a:rPr lang="en-US" dirty="0" smtClean="0"/>
              <a:t>Organic</a:t>
            </a:r>
          </a:p>
          <a:p>
            <a:pPr lvl="2"/>
            <a:r>
              <a:rPr lang="en-US" dirty="0" smtClean="0"/>
              <a:t>(20-50% bandwidth)</a:t>
            </a:r>
          </a:p>
          <a:p>
            <a:pPr lvl="1"/>
            <a:r>
              <a:rPr lang="en-US" dirty="0" smtClean="0"/>
              <a:t>Normal Acquisitions</a:t>
            </a:r>
          </a:p>
          <a:p>
            <a:pPr lvl="2"/>
            <a:r>
              <a:rPr lang="en-US" dirty="0" smtClean="0"/>
              <a:t>0 – 10% increase</a:t>
            </a:r>
          </a:p>
          <a:p>
            <a:pPr lvl="1"/>
            <a:r>
              <a:rPr lang="en-US" dirty="0" smtClean="0"/>
              <a:t>Oh Crap Acquisitions</a:t>
            </a:r>
          </a:p>
          <a:p>
            <a:pPr lvl="2"/>
            <a:r>
              <a:rPr lang="en-US" dirty="0" smtClean="0"/>
              <a:t>30 – 50% increase in people</a:t>
            </a:r>
          </a:p>
          <a:p>
            <a:pPr lvl="2"/>
            <a:r>
              <a:rPr lang="en-US" dirty="0" smtClean="0"/>
              <a:t>They’re all cloud</a:t>
            </a:r>
          </a:p>
          <a:p>
            <a:pPr lvl="2"/>
            <a:r>
              <a:rPr lang="en-US" dirty="0" smtClean="0"/>
              <a:t>They’re really decentralized</a:t>
            </a:r>
          </a:p>
          <a:p>
            <a:pPr lvl="2"/>
            <a:r>
              <a:rPr lang="en-US" dirty="0" smtClean="0"/>
              <a:t>We’re all one big happy family on “Day 1”</a:t>
            </a:r>
          </a:p>
          <a:p>
            <a:pPr lvl="2"/>
            <a:r>
              <a:rPr lang="en-US" dirty="0" smtClean="0"/>
              <a:t>Cybersecurity?  Umm, I don’t think we asked about that.  Is it important?</a:t>
            </a:r>
          </a:p>
          <a:p>
            <a:pPr lvl="1"/>
            <a:r>
              <a:rPr lang="en-US" dirty="0" smtClean="0"/>
              <a:t>Cloud</a:t>
            </a:r>
          </a:p>
          <a:p>
            <a:pPr lvl="1"/>
            <a:r>
              <a:rPr lang="en-US" dirty="0" smtClean="0"/>
              <a:t>Boss </a:t>
            </a:r>
            <a:r>
              <a:rPr lang="en-US" dirty="0" smtClean="0"/>
              <a:t>assigned ISO role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My Environment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4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i="1" dirty="0" smtClean="0"/>
              <a:t>“These are the [cyber </a:t>
            </a:r>
            <a:r>
              <a:rPr lang="en-US" i="1" dirty="0"/>
              <a:t>k</a:t>
            </a:r>
            <a:r>
              <a:rPr lang="en-US" i="1" dirty="0" smtClean="0"/>
              <a:t>ill] chains that bind us.”</a:t>
            </a:r>
          </a:p>
          <a:p>
            <a:pPr algn="r"/>
            <a:r>
              <a:rPr lang="en-US" dirty="0" smtClean="0"/>
              <a:t>- anon</a:t>
            </a:r>
            <a:endParaRPr lang="en-US" dirty="0"/>
          </a:p>
        </p:txBody>
      </p:sp>
      <p:pic>
        <p:nvPicPr>
          <p:cNvPr id="2050" name="Picture 2" descr="https://keystonedatatech.com/images/cyber%20kill%20chain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17" y="533400"/>
            <a:ext cx="4438650" cy="221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alienvault.com/blog-content/forza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24" y="3358830"/>
            <a:ext cx="3356110" cy="263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29" y="3232530"/>
            <a:ext cx="4029924" cy="288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“Hypothetical”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a dark and storm night</a:t>
            </a:r>
          </a:p>
          <a:p>
            <a:endParaRPr lang="en-US" dirty="0" smtClean="0"/>
          </a:p>
          <a:p>
            <a:r>
              <a:rPr lang="en-US" dirty="0" smtClean="0"/>
              <a:t>Suddenly there came a tapping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screens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From: </a:t>
            </a:r>
            <a:r>
              <a:rPr lang="en-US" dirty="0" err="1" smtClean="0"/>
              <a:t>highup@work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To: us</a:t>
            </a:r>
          </a:p>
          <a:p>
            <a:pPr marL="0" indent="0">
              <a:buNone/>
            </a:pPr>
            <a:r>
              <a:rPr lang="en-US" dirty="0" smtClean="0"/>
              <a:t>RE: FW: Re: AW: </a:t>
            </a:r>
            <a:r>
              <a:rPr lang="en-US" dirty="0" err="1" smtClean="0"/>
              <a:t>fw</a:t>
            </a:r>
            <a:r>
              <a:rPr lang="en-US" dirty="0" smtClean="0"/>
              <a:t>: Re: ……</a:t>
            </a:r>
          </a:p>
          <a:p>
            <a:pPr marL="0" indent="0">
              <a:buNone/>
            </a:pPr>
            <a:r>
              <a:rPr lang="en-US" dirty="0" smtClean="0"/>
              <a:t>Is this in the Paris office?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&gt;&gt;From: </a:t>
            </a:r>
            <a:r>
              <a:rPr lang="en-US" dirty="0" smtClean="0">
                <a:hlinkClick r:id="rId3"/>
              </a:rPr>
              <a:t>A. Smith@TLA.GOV.US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&gt;&gt;To: J. </a:t>
            </a:r>
            <a:r>
              <a:rPr lang="en-US" dirty="0" err="1" smtClean="0"/>
              <a:t>Random@work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&gt;&gt;Subject: Suspicious connections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&gt;&gt;You need to </a:t>
            </a:r>
            <a:r>
              <a:rPr lang="en-US" dirty="0"/>
              <a:t>get 134.244.184.56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&gt;to stop talking to 58.246.x.x</a:t>
            </a:r>
          </a:p>
          <a:p>
            <a:pPr marL="0" indent="0">
              <a:buNone/>
            </a:pPr>
            <a:r>
              <a:rPr lang="en-US" dirty="0" smtClean="0"/>
              <a:t>&gt;&gt;Recorded on Nov 12 2017 at &gt;04:19.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Something happened on “Thursday” in France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2982</TotalTime>
  <Words>1420</Words>
  <Application>Microsoft Office PowerPoint</Application>
  <PresentationFormat>On-screen Show (4:3)</PresentationFormat>
  <Paragraphs>225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Wingdings</vt:lpstr>
      <vt:lpstr>Wingdings 3</vt:lpstr>
      <vt:lpstr>Slice</vt:lpstr>
      <vt:lpstr>OWLs Hunting</vt:lpstr>
      <vt:lpstr>Outline</vt:lpstr>
      <vt:lpstr>PowerPoint Presentation</vt:lpstr>
      <vt:lpstr>Disclaimers</vt:lpstr>
      <vt:lpstr>My Environment</vt:lpstr>
      <vt:lpstr>My Environment</vt:lpstr>
      <vt:lpstr>Incident Response</vt:lpstr>
      <vt:lpstr>“Hypothetical” Walkthrough</vt:lpstr>
      <vt:lpstr>Our screens so far</vt:lpstr>
      <vt:lpstr>Wait, When?</vt:lpstr>
      <vt:lpstr>Encrypted, huh?</vt:lpstr>
      <vt:lpstr>“Hypothetical” Walkthrough</vt:lpstr>
      <vt:lpstr>Who Else?</vt:lpstr>
      <vt:lpstr>Anybody Else?</vt:lpstr>
      <vt:lpstr>“Hypothetical” Walkthrough</vt:lpstr>
      <vt:lpstr>PowerPoint Presentation</vt:lpstr>
      <vt:lpstr>“Hypothetical” Walkthrough</vt:lpstr>
      <vt:lpstr>Endpoint Analysis</vt:lpstr>
      <vt:lpstr>An Aside</vt:lpstr>
      <vt:lpstr>On the Trail</vt:lpstr>
      <vt:lpstr>“Hypothetical” Walkthrough</vt:lpstr>
      <vt:lpstr>Moloch Key Features</vt:lpstr>
      <vt:lpstr>Summary</vt:lpstr>
    </vt:vector>
  </TitlesOfParts>
  <Company>Siemens Industry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OWLs Hunting</dc:title>
  <dc:creator>Moore, Joe (GS IT DF PL PMO GCS)</dc:creator>
  <cp:lastModifiedBy>Moore, Joe (GS IT DF PL PMO GCS)</cp:lastModifiedBy>
  <cp:revision>36</cp:revision>
  <dcterms:created xsi:type="dcterms:W3CDTF">2017-11-14T14:57:12Z</dcterms:created>
  <dcterms:modified xsi:type="dcterms:W3CDTF">2017-11-16T19:38:21Z</dcterms:modified>
</cp:coreProperties>
</file>