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96" r:id="rId3"/>
    <p:sldId id="259" r:id="rId4"/>
    <p:sldId id="267" r:id="rId5"/>
    <p:sldId id="257" r:id="rId6"/>
    <p:sldId id="260" r:id="rId7"/>
    <p:sldId id="264" r:id="rId8"/>
    <p:sldId id="263" r:id="rId9"/>
    <p:sldId id="268" r:id="rId10"/>
    <p:sldId id="270" r:id="rId11"/>
    <p:sldId id="269" r:id="rId12"/>
    <p:sldId id="273" r:id="rId13"/>
    <p:sldId id="276" r:id="rId14"/>
    <p:sldId id="293" r:id="rId15"/>
    <p:sldId id="291" r:id="rId16"/>
    <p:sldId id="277" r:id="rId17"/>
    <p:sldId id="280" r:id="rId18"/>
    <p:sldId id="279" r:id="rId19"/>
    <p:sldId id="281" r:id="rId20"/>
    <p:sldId id="283" r:id="rId21"/>
    <p:sldId id="282" r:id="rId22"/>
    <p:sldId id="297" r:id="rId23"/>
    <p:sldId id="300" r:id="rId24"/>
    <p:sldId id="298" r:id="rId25"/>
    <p:sldId id="299" r:id="rId26"/>
    <p:sldId id="311" r:id="rId27"/>
    <p:sldId id="315" r:id="rId28"/>
    <p:sldId id="302" r:id="rId29"/>
    <p:sldId id="312" r:id="rId30"/>
    <p:sldId id="303" r:id="rId31"/>
    <p:sldId id="313" r:id="rId32"/>
    <p:sldId id="309" r:id="rId33"/>
    <p:sldId id="314" r:id="rId34"/>
    <p:sldId id="316" r:id="rId35"/>
    <p:sldId id="307" r:id="rId36"/>
    <p:sldId id="301" r:id="rId37"/>
    <p:sldId id="322" r:id="rId38"/>
    <p:sldId id="310" r:id="rId39"/>
    <p:sldId id="320" r:id="rId40"/>
    <p:sldId id="321" r:id="rId41"/>
    <p:sldId id="308" r:id="rId42"/>
    <p:sldId id="305" r:id="rId43"/>
    <p:sldId id="306" r:id="rId44"/>
    <p:sldId id="319" r:id="rId45"/>
    <p:sldId id="317" r:id="rId46"/>
    <p:sldId id="31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0" autoAdjust="0"/>
    <p:restoredTop sz="99033" autoAdjust="0"/>
  </p:normalViewPr>
  <p:slideViewPr>
    <p:cSldViewPr snapToGrid="0" snapToObjects="1">
      <p:cViewPr varScale="1">
        <p:scale>
          <a:sx n="143" d="100"/>
          <a:sy n="143" d="100"/>
        </p:scale>
        <p:origin x="-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5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37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5E63E-C782-C94E-940B-0568CEC1526A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1EDE-0412-9C40-8655-12E7997A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8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6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4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8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9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5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5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7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5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7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7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6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4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0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1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8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2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18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1EDE-0412-9C40-8655-12E7997A213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AOL_MB_Canv_ST_Paper_Owl_LR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8088" y="1030288"/>
            <a:ext cx="4125912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4638" y="5638800"/>
            <a:ext cx="36800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0066CC"/>
                </a:solidFill>
                <a:latin typeface="Calibri" charset="0"/>
              </a:rPr>
              <a:t>Elasticsearch</a:t>
            </a:r>
            <a:r>
              <a:rPr lang="en-US" sz="2000" baseline="0" dirty="0" smtClean="0">
                <a:solidFill>
                  <a:srgbClr val="0066CC"/>
                </a:solidFill>
                <a:latin typeface="Calibri" charset="0"/>
              </a:rPr>
              <a:t> </a:t>
            </a:r>
            <a:r>
              <a:rPr lang="en-US" sz="2000" baseline="0" dirty="0" err="1" smtClean="0">
                <a:solidFill>
                  <a:srgbClr val="0066CC"/>
                </a:solidFill>
                <a:latin typeface="Calibri" charset="0"/>
              </a:rPr>
              <a:t>meetup</a:t>
            </a:r>
            <a:r>
              <a:rPr lang="en-US" sz="2000" baseline="0" dirty="0" smtClean="0">
                <a:solidFill>
                  <a:srgbClr val="0066CC"/>
                </a:solidFill>
                <a:latin typeface="Calibri" charset="0"/>
              </a:rPr>
              <a:t> – </a:t>
            </a:r>
            <a:r>
              <a:rPr lang="en-US" sz="2000" dirty="0" smtClean="0">
                <a:solidFill>
                  <a:srgbClr val="0066CC"/>
                </a:solidFill>
                <a:latin typeface="Calibri" charset="0"/>
              </a:rPr>
              <a:t>May 2014</a:t>
            </a:r>
            <a:endParaRPr lang="en-US" sz="2000" dirty="0">
              <a:solidFill>
                <a:srgbClr val="0066CC"/>
              </a:solidFill>
              <a:latin typeface="Calibri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638" y="5329238"/>
            <a:ext cx="291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Andy Wick and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Eoin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Miller</a:t>
            </a:r>
          </a:p>
        </p:txBody>
      </p:sp>
      <p:sp>
        <p:nvSpPr>
          <p:cNvPr id="4577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3525" y="2041525"/>
            <a:ext cx="5070475" cy="1752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57740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247650" y="206375"/>
            <a:ext cx="5238750" cy="147002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0663" y="254000"/>
            <a:ext cx="2097087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254000"/>
            <a:ext cx="6143625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896938"/>
            <a:ext cx="4119562" cy="484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0" y="896938"/>
            <a:ext cx="4121150" cy="484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4638" y="896938"/>
            <a:ext cx="8393112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64"/>
          <p:cNvSpPr>
            <a:spLocks noGrp="1" noChangeArrowheads="1"/>
          </p:cNvSpPr>
          <p:nvPr>
            <p:ph type="title"/>
          </p:nvPr>
        </p:nvSpPr>
        <p:spPr bwMode="black">
          <a:xfrm>
            <a:off x="274638" y="254000"/>
            <a:ext cx="8362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48200" y="6167438"/>
            <a:ext cx="2895600" cy="209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410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fld id="{2DDA5160-826E-DC49-B114-01D36F3902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0" name="Picture 34" descr="AOL_Say_Purpl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96225" y="5859463"/>
            <a:ext cx="8159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Calibri" charset="0"/>
          <a:ea typeface="Geneva" charset="0"/>
          <a:cs typeface="Geneva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tabLst>
          <a:tab pos="725805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14300" algn="l" rtl="0" eaLnBrk="1" fontAlgn="base" hangingPunct="1">
        <a:lnSpc>
          <a:spcPct val="95000"/>
        </a:lnSpc>
        <a:spcBef>
          <a:spcPct val="50000"/>
        </a:spcBef>
        <a:spcAft>
          <a:spcPct val="10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46125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89025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943100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314700" indent="-114300" algn="l" rtl="0" eaLnBrk="1" fontAlgn="base" hangingPunct="1">
        <a:lnSpc>
          <a:spcPct val="95000"/>
        </a:lnSpc>
        <a:spcBef>
          <a:spcPct val="5000"/>
        </a:spcBef>
        <a:spcAft>
          <a:spcPct val="5000"/>
        </a:spcAft>
        <a:buSzPct val="50000"/>
        <a:buChar char="•"/>
        <a:tabLst>
          <a:tab pos="7258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" TargetMode="External"/><Relationship Id="rId4" Type="http://schemas.openxmlformats.org/officeDocument/2006/relationships/hyperlink" Target="http://lucene.apache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OL/Molo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25" y="1172256"/>
            <a:ext cx="5464069" cy="2621869"/>
          </a:xfrm>
        </p:spPr>
        <p:txBody>
          <a:bodyPr/>
          <a:lstStyle/>
          <a:p>
            <a:pPr marL="0" indent="0"/>
            <a:r>
              <a:rPr lang="en-US" dirty="0" smtClean="0"/>
              <a:t>Using </a:t>
            </a:r>
            <a:r>
              <a:rPr lang="en-US" dirty="0" err="1" smtClean="0"/>
              <a:t>Elasticsearch</a:t>
            </a:r>
            <a:r>
              <a:rPr lang="en-US" dirty="0" smtClean="0"/>
              <a:t> to power network forensics</a:t>
            </a:r>
            <a:endParaRPr lang="en-US" dirty="0"/>
          </a:p>
          <a:p>
            <a:pPr marL="0" indent="0"/>
            <a:r>
              <a:rPr lang="en-US" dirty="0" smtClean="0"/>
              <a:t>http://</a:t>
            </a:r>
            <a:r>
              <a:rPr lang="en-US" dirty="0" err="1" smtClean="0"/>
              <a:t>molo.ch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Moloch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Components –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http://www.elasticsearch.org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Powered by Apache’s Lucene (</a:t>
            </a:r>
            <a:r>
              <a:rPr lang="en-US" dirty="0" smtClean="0">
                <a:hlinkClick r:id="rId4"/>
              </a:rPr>
              <a:t>http://lucene.apache.org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Requests received over HTTP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Results returned in JSON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nosql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Document oriented (which is great for lots and lots of network sessions)</a:t>
            </a:r>
          </a:p>
          <a:p>
            <a:pPr>
              <a:buFont typeface="Arial"/>
              <a:buChar char="•"/>
            </a:pPr>
            <a:r>
              <a:rPr lang="en-US" dirty="0" smtClean="0"/>
              <a:t>Automatic </a:t>
            </a:r>
            <a:r>
              <a:rPr lang="en-US" dirty="0" err="1" smtClean="0"/>
              <a:t>sharding</a:t>
            </a:r>
            <a:r>
              <a:rPr lang="en-US" dirty="0" smtClean="0"/>
              <a:t> across multiple hosts by magic elves</a:t>
            </a:r>
          </a:p>
          <a:p>
            <a:pPr>
              <a:buFont typeface="Arial"/>
              <a:buChar char="•"/>
            </a:pPr>
            <a:r>
              <a:rPr lang="en-US" dirty="0" smtClean="0"/>
              <a:t>Fast, scalable, all that goodness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Components – Viewer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based application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is an event driven server side JavaScript platform based on Google Chrome’s JavaScript runtime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Comes with its own HTTP and easy JSON for communication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hlinkClick r:id="rId3"/>
              </a:rPr>
              <a:t>http://nodejs.org</a:t>
            </a:r>
            <a:r>
              <a:rPr lang="en-US" dirty="0" smtClean="0"/>
              <a:t>  - server side JavaScript is for the cool kids!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Provides web based GUI for browsing/searching/viewing/exporting SPI-data and PCAP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GUI/API’s calls are all done through URI’s so integration with </a:t>
            </a:r>
            <a:r>
              <a:rPr lang="en-US" dirty="0" err="1" smtClean="0"/>
              <a:t>SEIM’s</a:t>
            </a:r>
            <a:r>
              <a:rPr lang="en-US" dirty="0" smtClean="0"/>
              <a:t>, consoles and command line tools is easy for retrieving PCAP  or sessions of interest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8" y="685016"/>
            <a:ext cx="8466004" cy="5967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95" y="681954"/>
            <a:ext cx="8470347" cy="59710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Architecture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All components (Capture, Database and Viewer) can exist and operate on the same host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Capture will want lots of storage space for PCAP that has been ingested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Database will want lots of RAM for indexing and fast searching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Viewer is very small and can go anywhere really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recommended for large amounts of PCAP throughput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Can scale easily across multiple hosts for Capture and Database components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One or more Capture instances can run on one or more hosts and report to the Database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Database can run on one or more hosts to expand amount of RAM available for indexing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Best setup for capturing and indexing live traffic for investigations and defending your network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Architecture – Overall Data Flow</a:t>
            </a:r>
            <a:endParaRPr lang="en-US" dirty="0"/>
          </a:p>
        </p:txBody>
      </p:sp>
      <p:pic>
        <p:nvPicPr>
          <p:cNvPr id="4" name="Content Placeholder 3" descr="Moloch_Architecture.png"/>
          <p:cNvPicPr>
            <a:picLocks noGrp="1" noChangeAspect="1"/>
          </p:cNvPicPr>
          <p:nvPr>
            <p:ph idx="1"/>
          </p:nvPr>
        </p:nvPicPr>
        <p:blipFill>
          <a:blip r:embed="rId3"/>
          <a:srcRect t="-6413" b="-6413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Architecture – </a:t>
            </a:r>
            <a:r>
              <a:rPr lang="en-US" dirty="0" err="1" smtClean="0"/>
              <a:t>MultiNode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/Cluster</a:t>
            </a:r>
            <a:endParaRPr lang="en-US" dirty="0"/>
          </a:p>
        </p:txBody>
      </p:sp>
      <p:pic>
        <p:nvPicPr>
          <p:cNvPr id="6" name="Content Placeholder 5" descr="Moloch_Architecture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2227" r="-22227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SPI-Data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Moloch parses various protocols to create SPI-Data:</a:t>
            </a:r>
          </a:p>
          <a:p>
            <a:pPr marL="517525" lvl="1" indent="-457200">
              <a:buFont typeface="Arial"/>
              <a:buChar char="•"/>
            </a:pPr>
            <a:r>
              <a:rPr lang="en-US" dirty="0" smtClean="0"/>
              <a:t>IP</a:t>
            </a:r>
          </a:p>
          <a:p>
            <a:pPr marL="517525" lvl="1" indent="-457200">
              <a:buFont typeface="Arial"/>
              <a:buChar char="•"/>
            </a:pPr>
            <a:r>
              <a:rPr lang="en-US" dirty="0" smtClean="0"/>
              <a:t>HTTP</a:t>
            </a:r>
          </a:p>
          <a:p>
            <a:pPr marL="517525" lvl="1" indent="-457200">
              <a:buFont typeface="Arial"/>
              <a:buChar char="•"/>
            </a:pPr>
            <a:r>
              <a:rPr lang="en-US" dirty="0" smtClean="0"/>
              <a:t>DNS</a:t>
            </a:r>
          </a:p>
          <a:p>
            <a:pPr marL="860425" lvl="2" indent="-457200">
              <a:buFont typeface="Arial"/>
              <a:buChar char="•"/>
            </a:pPr>
            <a:r>
              <a:rPr lang="en-US" dirty="0" smtClean="0"/>
              <a:t>IP Address</a:t>
            </a:r>
          </a:p>
          <a:p>
            <a:pPr marL="860425" lvl="2" indent="-457200">
              <a:buFont typeface="Arial"/>
              <a:buChar char="•"/>
            </a:pPr>
            <a:r>
              <a:rPr lang="en-US" dirty="0" smtClean="0"/>
              <a:t>Hostname</a:t>
            </a:r>
          </a:p>
          <a:p>
            <a:pPr marL="517525" lvl="1" indent="-457200">
              <a:buFont typeface="Arial"/>
              <a:buChar char="•"/>
            </a:pPr>
            <a:r>
              <a:rPr lang="en-US" dirty="0" smtClean="0"/>
              <a:t>IRC</a:t>
            </a:r>
          </a:p>
          <a:p>
            <a:pPr marL="860425" lvl="2" indent="-457200">
              <a:buFont typeface="Arial"/>
              <a:buChar char="•"/>
            </a:pPr>
            <a:r>
              <a:rPr lang="en-US" dirty="0" smtClean="0"/>
              <a:t>Channel Names</a:t>
            </a:r>
          </a:p>
          <a:p>
            <a:pPr marL="517525" lvl="1" indent="-457200">
              <a:buFont typeface="Arial"/>
              <a:buChar char="•"/>
            </a:pPr>
            <a:r>
              <a:rPr lang="en-US" dirty="0" smtClean="0"/>
              <a:t>SSH</a:t>
            </a:r>
          </a:p>
          <a:p>
            <a:pPr marL="860425" lvl="2" indent="-457200">
              <a:buFont typeface="Arial"/>
              <a:buChar char="•"/>
            </a:pPr>
            <a:r>
              <a:rPr lang="en-US" dirty="0" smtClean="0"/>
              <a:t>Client Name</a:t>
            </a:r>
          </a:p>
          <a:p>
            <a:pPr marL="860425" lvl="2" indent="-457200">
              <a:buFont typeface="Arial"/>
              <a:buChar char="•"/>
            </a:pPr>
            <a:r>
              <a:rPr lang="en-US" dirty="0" smtClean="0"/>
              <a:t>Public Key</a:t>
            </a:r>
          </a:p>
          <a:p>
            <a:pPr marL="517525" lvl="1" indent="-457200">
              <a:buFont typeface="Arial"/>
              <a:buChar char="•"/>
            </a:pPr>
            <a:r>
              <a:rPr lang="en-US" dirty="0" smtClean="0"/>
              <a:t>SSL/TLS</a:t>
            </a:r>
          </a:p>
          <a:p>
            <a:pPr marL="860425" lvl="2" indent="-457200">
              <a:buFont typeface="Arial"/>
              <a:buChar char="•"/>
            </a:pPr>
            <a:r>
              <a:rPr lang="en-US" dirty="0" smtClean="0"/>
              <a:t>Certificate elements of various types (common names, serial, etc)</a:t>
            </a:r>
          </a:p>
          <a:p>
            <a:pPr marL="860425" lvl="2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is not an all inclusive list</a:t>
            </a:r>
          </a:p>
          <a:p>
            <a:pPr marL="517525" lvl="1" indent="-457200">
              <a:buFont typeface="Arial"/>
              <a:buChar char="•"/>
            </a:pPr>
            <a:endParaRPr lang="en-US" dirty="0" smtClean="0"/>
          </a:p>
          <a:p>
            <a:pPr marL="860425" lvl="2" indent="-4572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Creating SPI-Data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Start Time: 2/13/13 21:43:56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Stop Time : 2/13/13 21:44:04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Databytes/Bytes: 9,315/14,288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IP Protocol: 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IP/Port: 172.128.1.1:52465 (USA) [AS1668 AOL Transit Data Network]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        205.188.18.208:80 (USA) [AS1668 AOL Transit Data Network]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Tags: http:content:application/octet-stream http:method:GET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http:statuscode:200 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node:egress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node:moloch-egress-dtc01 protocol:http tcp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Request Headers:accept accept-encoding accept-language connection cookie host user-agent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Response Headers:accept-ranges connection content-length content-type date keep-alive server set-cookie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 Agents:'Mozilla/5.0 (Windows NT 6.1; rv:16.0) Gecko/20100101 Firefox/16.0'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Hosts:www.aol.com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URI: www.aol.com/favicon.ico?v=2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b="1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GET /favicon.ico?v=2 HTTP/1.1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Host: 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User-Agent: Mozilla/5.0 (Windows NT 6.1; rv:16.0) Gecko/20100101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Firefox/16.0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Accept: text/html,application/xhtml+xml,application/xml;q=0.9,*/*;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=0.8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Accept-Language: en-US,en;q=0.5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Accept-Encoding: gzip, deflate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Cookie: &lt;REDACTED&gt;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HTTP/1.1 200 OK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Date: Wed, 13 Feb 2013 21:43:57 GMT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Server: Apache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Set-Cookie: RSP_CHECK_PORTAL_STARTPAGE.AOL.COM=deleted; expires=Thu Jan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01 00:17:51 1970 GMT; path=/; domain=www.aol.com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Accept-Ranges: bytes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Content-Length: 7886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Keep-Alive: timeout=5, max=71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Content-Type: image/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-icon</a:t>
            </a:r>
            <a:endParaRPr lang="en-US" sz="12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155762"/>
            <a:ext cx="83629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TCP session transcript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Creating SPI-Data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Start Time: 2/13/13 21:43:56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Stop Time : 2/13/13 21:44:04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Databytes/Bytes: 9,315/14,288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IP Protocol: 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IP/Port: 172.128.1.1:52465 (USA) [AS1668 AOL Transit Data Network]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         205.188.18.208:80 (USA) [AS1668 AOL Transit Data Network]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Tags: http:content:application/octet-stream http:method:GET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http:statuscode:200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node:egress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 node:moloch-egress-dtc01 protocol:http tcp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Request Headers:accept accept-encoding accept-language connection cookie host user-agent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Response Headers:accept-ranges connection content-length content-type date keep-alive server set-cookie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User Agents:'Mozilla/5.0 (Windows NT 6.1; rv:16.0) Gecko/20100101 Firefox/16.0'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Hosts:www.aol.com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URI: www.aol.com/favicon.ico?v=2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b="1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GET /favicon.ico?v=2 HTTP/1.1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Host: 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User-Agent: Mozilla/5.0 (Windows NT 6.1; rv:16.0) Gecko/20100101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Firefox/16.0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Accept: text/html,application/xhtml+xml,application/xml;q=0.9,*/*;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q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=0.8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Accept-Language: en-US,en;q=0.5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Accept-Encoding: gzip, deflate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Cookie: &lt;REDACTED&gt;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HTTP/1.1 200 OK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Date: Wed, 13 Feb 2013 21:43:57 GMT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Server: Apache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Set-Cookie: RSP_CHECK_PORTAL_STARTPAGE.AOL.COM=deleted; expires=Thu Jan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01 00:17:51 1970 GMT; path=/; domain=www.aol.com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Accept-Ranges: bytes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Content-Length: 7886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Keep-Alive: timeout=5, max=71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Content-Type: image/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-icon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638" y="3498107"/>
            <a:ext cx="83629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All Session Profile Information (SPI-Data) Created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Creating SPI-Data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Start Time: 2/13/13 21:43:56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Stop Time : 2/13/13 21:44:04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Databytes/Bytes: 9,315/14,288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IP Protocol: 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IP/Port: 172.128.1.1:52465 (USA) [AS1668 AOL Transit Data Network]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         205.188.18.208:80 (USA) [AS1668 AOL Transit Data Network]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Tags: http:content:application/octet-stream http:method:GET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http:statuscode:200 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node:egress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node:moloch-egress-dtc01 protocol:http tcp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Request Headers:accept accept-encoding accept-language connection cookie host user-agent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Response Headers:accept-ranges connection content-length content-type date keep-alive server set-cookie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 Agents:'Mozilla/5.0 (Windows NT 6.1; rv:16.0) Gecko/20100101 Firefox/16.0'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Hosts:www.aol.com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URI: www.aol.com/favicon.ico?v=2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GET /favicon.ico?v=2 HTTP/1.1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Host: 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User-Agent: Mozilla/5.0 (Windows NT 6.1; rv:16.0) Gecko/20100101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Firefox/16.0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Accept: text/html,application/xhtml+xml,application/xml;q=0.9,*/*;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q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=0.8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Accept-Language: en-US,en;q=0.5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Accept-Encoding: gzip, deflate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Cookie: &lt;REDACTED&gt;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HTTP/1.1 200 OK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Date: Wed, 13 Feb 2013 21:43:57 GMT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Server: Apache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Set-Cookie: RSP_CHECK_PORTAL_STARTPAGE.AOL.COM=deleted; expires=Thu Jan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01 00:17:51 1970 GMT; path=/; domain=www.aol.com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Accept-Ranges: bytes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Content-Length: 7886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Keep-Alive: timeout=5, max=71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Content-Type: image/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-icon</a:t>
            </a:r>
            <a:endParaRPr lang="en-US" sz="12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217750"/>
            <a:ext cx="836295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Based off of the TCP session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 Session Start/End Timestamps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Databytes</a:t>
            </a:r>
            <a:r>
              <a:rPr lang="en-US" dirty="0" smtClean="0"/>
              <a:t> == total number of bytes in the payload of all packets in the session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Bytes == total number of bytes in the session, includes headers and payload</a:t>
            </a:r>
          </a:p>
          <a:p>
            <a:pPr>
              <a:buFont typeface="Arial"/>
              <a:buChar char="•"/>
            </a:pPr>
            <a:r>
              <a:rPr lang="en-US" dirty="0" smtClean="0"/>
              <a:t> IP Protocol == Protocol number (6 == TCP)</a:t>
            </a:r>
          </a:p>
          <a:p>
            <a:pPr>
              <a:buFont typeface="Arial"/>
              <a:buChar char="•"/>
            </a:pPr>
            <a:r>
              <a:rPr lang="en-US" dirty="0" smtClean="0"/>
              <a:t> IP address of source/destination. </a:t>
            </a:r>
          </a:p>
          <a:p>
            <a:pPr>
              <a:buFont typeface="Arial"/>
              <a:buChar char="•"/>
            </a:pPr>
            <a:r>
              <a:rPr lang="en-US" dirty="0" smtClean="0"/>
              <a:t> Port of source/destination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Country of source/destination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ASN of source/destination IP address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Creating SPI-Data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Start Time: 2/13/13 21:43:56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Stop Time : 2/13/13 21:44:04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Databytes/Bytes: 9,315/14,288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IP Protocol: 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IP/Port: 172.128.1.1:52465 (USA) [AS1668 AOL Transit Data Network]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     205.188.18.208:80 (USA) [AS1668 AOL Transit Data Network]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Tags: http:content:application/octet-stream http:method:GET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http:statuscode:200 node:egress node:moloch-egress-dtc01 protocol:http tcp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Request Headers:accept accept-encoding accept-language connection cookie host user-agent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Response Headers:accept-ranges connection content-length content-type date keep-alive server set-cookie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 Agents:'Mozilla/5.0 (Windows NT 6.1; rv:16.0) Gecko/20100101 Firefox/16.0'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Hosts:www.aol.com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URI: www.aol.com/favicon.ico?v=2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/favicon.ico?v=2 HTTP/1.1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Host: 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User-Agent: Mozilla/5.0 (Windows NT 6.1; rv:16.0) Gecko/20100101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Firefox/16.0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Accept: text/html,application/xhtml+xml,application/xml;q=0.9,*/*;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q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=0.8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Accept-Language: en-US,en;q=0.5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Accept-Encoding: gzip, deflate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Cookie: &lt;REDACTED&gt;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HTTP/1.1 </a:t>
            </a: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200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OK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Date: Wed, 13 Feb 2013 21:43:57 GMT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Server: Apache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Set-Cookie: RSP_CHECK_PORTAL_STARTPAGE.AOL.COM=deleted; expires=Thu Jan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01 00:17:51 1970 GMT; path=/; domain=www.aol.com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Accept-Ranges: bytes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Content-Length: 7886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Keep-Alive: timeout=5, max=71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Content-Type: image/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-icon</a:t>
            </a:r>
            <a:endParaRPr lang="en-US" sz="12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010" y="2392593"/>
            <a:ext cx="791057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Custom tags applied to the session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http:content:application/octet-stream == file type fingerprint</a:t>
            </a:r>
          </a:p>
          <a:p>
            <a:pPr>
              <a:buFont typeface="Arial"/>
              <a:buChar char="•"/>
            </a:pPr>
            <a:r>
              <a:rPr lang="en-US" dirty="0" smtClean="0"/>
              <a:t> http:method:GET == HTTP client method</a:t>
            </a:r>
          </a:p>
          <a:p>
            <a:pPr>
              <a:buFont typeface="Arial"/>
              <a:buChar char="•"/>
            </a:pPr>
            <a:r>
              <a:rPr lang="en-US" dirty="0" smtClean="0"/>
              <a:t> http:statuscode:200 == HTTP status code returned from server</a:t>
            </a:r>
          </a:p>
          <a:p>
            <a:pPr>
              <a:buFont typeface="Arial"/>
              <a:buChar char="•"/>
            </a:pPr>
            <a:r>
              <a:rPr lang="en-US" dirty="0" smtClean="0"/>
              <a:t> node:egress == used as a grouping to identify this and others as egress traffic</a:t>
            </a:r>
          </a:p>
          <a:p>
            <a:pPr>
              <a:buFont typeface="Arial"/>
              <a:buChar char="•"/>
            </a:pPr>
            <a:r>
              <a:rPr lang="en-US" dirty="0" smtClean="0"/>
              <a:t> node:moloch-egress-dtc01 == node name that captured the traffic</a:t>
            </a:r>
          </a:p>
          <a:p>
            <a:pPr>
              <a:buFont typeface="Arial"/>
              <a:buChar char="•"/>
            </a:pPr>
            <a:r>
              <a:rPr lang="en-US" dirty="0" smtClean="0"/>
              <a:t> protocol:http == session detected as http by the parsing library (port agnostic!)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Andy Wick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Developer</a:t>
            </a:r>
          </a:p>
          <a:p>
            <a:pPr>
              <a:buFont typeface="Arial"/>
              <a:buChar char="•"/>
            </a:pPr>
            <a:r>
              <a:rPr lang="en-US" dirty="0" smtClean="0"/>
              <a:t>18 years at AOL, prior to that part time defense contracting</a:t>
            </a:r>
          </a:p>
          <a:p>
            <a:pPr>
              <a:buFont typeface="Arial"/>
              <a:buChar char="•"/>
            </a:pPr>
            <a:r>
              <a:rPr lang="en-US" dirty="0" smtClean="0"/>
              <a:t>Backend developer and architect of AIM</a:t>
            </a:r>
          </a:p>
          <a:p>
            <a:pPr>
              <a:buFont typeface="Arial"/>
              <a:buChar char="•"/>
            </a:pPr>
            <a:r>
              <a:rPr lang="en-US" dirty="0" smtClean="0"/>
              <a:t>Security group last few years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58" y="4073774"/>
            <a:ext cx="3383289" cy="22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210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Creating SPI-Data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Start Time: 2/13/13 21:43:56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Stop Time : 2/13/13 21:44:04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Databytes/Bytes: 9,315/14,288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IP Protocol: 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IP/Port: 172.128.1.1:52465 (USA) [AS1668 AOL Transit Data Network]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     205.188.18.208:80 (USA) [AS1668 AOL Transit Data Network]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Tags: http:content:application/octet-stream http:method:GET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http:statuscode:200 node:egress node:moloch-egress-dtc01 protocol:http tcp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Request Headers:accept accept-encoding accept-language connection cookie host user-agent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Response Headers:accept-ranges connection content-length content-type date keep-alive server set-cookie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 Agents:'Mozilla/5.0 (Windows NT 6.1; rv:16.0) Gecko/20100101 Firefox/16.0'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Hosts:www.aol.com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URI: www.aol.com/favicon.ico?v=2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GET /favicon.ico?v=2 HTTP/1.1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latin typeface="Courier"/>
                <a:cs typeface="Courier"/>
              </a:rPr>
              <a:t>Host: 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User-Agent:</a:t>
            </a:r>
            <a:r>
              <a:rPr lang="en-US" sz="1200" b="1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Mozilla/5.0 (Windows NT 6.1; rv:16.0) Gecko/20100101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Firefox/16.0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Accept: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text/html,application/xhtml+xml,application/xml;q=0.9,*/*;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q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=0.8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Accept-Language:</a:t>
            </a:r>
            <a:r>
              <a:rPr lang="en-US" sz="1200" b="1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en-US,en;q=0.5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Accept-Encoding: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gzip, deflate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Connection: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Cookie: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&lt;REDACTED&gt;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HTTP/1.1 200 OK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Date: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Wed, 13 Feb 2013 21:43:57 GMT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Server: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Apache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Set-Cookie: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RSP_CHECK_PORTAL_STARTPAGE.AOL.COM=deleted; expires=Thu Jan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01 00:17:51 1970 GMT; path=/; domain=www.aol.com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Accept-Ranges: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bytes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Content-Length: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7886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Keep-Alive: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timeout=5, max=71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Connection: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Content-Type: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image/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-icon</a:t>
            </a:r>
            <a:endParaRPr lang="en-US" sz="12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935528"/>
            <a:ext cx="83629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Request Headers == HTTP headers in the request for the session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Response Headers == HTTP headers in the response for the session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Capture – Creating SPI-Data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Start Time: 2/13/13 21:43:56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Stop Time : 2/13/13 21:44:04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Databytes/Bytes: 9,315/14,288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IP Protocol: 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IP/Port: 172.128.1.1:52465 (USA) [AS1668 AOL Transit Data Network]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     205.188.18.208:80 (USA) [AS1668 AOL Transit Data Network]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Tags: http:content:application/octet-stream http:method:GET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http:statuscode:200 node:egress node:moloch-egress-dtc01 protocol:http tcp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Request Headers:accept accept-encoding accept-language connection cookie host user-agent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Response Headers:accept-ranges connection content-length content-type date keep-alive server set-cookie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User Agents:'Mozilla/5.0 (Windows NT 6.1; rv:16.0) Gecko/20100101 Firefox/16.0'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Hosts:www.aol.com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URI: www.aol.com/favicon.ico?v=2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en-US" sz="1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GET </a:t>
            </a: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/favicon.ico?v=2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HTTP/1.1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Host: </a:t>
            </a: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User-Agent: </a:t>
            </a:r>
            <a:r>
              <a:rPr lang="en-US" sz="1200" b="1" dirty="0" smtClean="0">
                <a:solidFill>
                  <a:srgbClr val="000000"/>
                </a:solidFill>
                <a:latin typeface="Courier"/>
                <a:cs typeface="Courier"/>
              </a:rPr>
              <a:t>Mozilla/5.0 (Windows NT 6.1; rv:16.0) Gecko/20100101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Firefox/16.0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Accept: text/html,application/xhtml+xml,application/xml;q=0.9,*/*;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q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=0.8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Accept-Language: en-US,en;q=0.5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Accept-Encoding: gzip, deflate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Cookie: &lt;REDACTED&gt;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HTTP/1.1 200 OK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Date: Wed, 13 Feb 2013 21:43:57 GMT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Server: Apache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Set-Cookie: RSP_CHECK_PORTAL_STARTPAGE.AOL.COM=deleted; expires=Thu Jan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01 00:17:51 1970 GMT; path=/; domain=www.aol.com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Accept-Ranges: bytes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Content-Length: 7886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Keep-Alive: timeout=5, max=71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Connection: Keep-Alive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Content-Type: image/</a:t>
            </a:r>
            <a:r>
              <a:rPr lang="en-US" sz="12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200" dirty="0" smtClean="0">
                <a:solidFill>
                  <a:srgbClr val="7F7F7F"/>
                </a:solidFill>
                <a:latin typeface="Courier"/>
                <a:cs typeface="Courier"/>
              </a:rPr>
              <a:t>-icon</a:t>
            </a:r>
            <a:endParaRPr lang="en-US" sz="12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638" y="1978490"/>
            <a:ext cx="836295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User Agents == User agent string seen in the request</a:t>
            </a:r>
          </a:p>
          <a:p>
            <a:pPr>
              <a:buFont typeface="Arial"/>
              <a:buChar char="•"/>
            </a:pPr>
            <a:r>
              <a:rPr lang="en-US" dirty="0" smtClean="0"/>
              <a:t> Hosts == hostname seen in the session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URI == the URI seen in the session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792288" y="5677444"/>
            <a:ext cx="5486400" cy="56673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9" name="Picture Placeholder 18" descr="OwlHuntsMouse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533" r="-9533"/>
          <a:stretch>
            <a:fillRect/>
          </a:stretch>
        </p:blipFill>
        <p:spPr>
          <a:xfrm>
            <a:off x="1013040" y="118019"/>
            <a:ext cx="7412567" cy="5559425"/>
          </a:xfrm>
        </p:spPr>
      </p:pic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1792288" y="6244182"/>
            <a:ext cx="5486400" cy="8048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119989"/>
            <a:ext cx="7414933" cy="55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0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database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Our must haves</a:t>
            </a:r>
          </a:p>
          <a:p>
            <a:pPr>
              <a:buFont typeface="Arial"/>
              <a:buChar char="•"/>
            </a:pPr>
            <a:r>
              <a:rPr lang="en-US" dirty="0" smtClean="0"/>
              <a:t>High write rate/low read rate</a:t>
            </a:r>
          </a:p>
          <a:p>
            <a:pPr>
              <a:buFont typeface="Arial"/>
              <a:buChar char="•"/>
            </a:pPr>
            <a:r>
              <a:rPr lang="en-US" dirty="0" smtClean="0"/>
              <a:t>Lots of search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Billions of documents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add capacity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add hundreds of fields</a:t>
            </a:r>
          </a:p>
          <a:p>
            <a:pPr>
              <a:buFont typeface="Arial"/>
              <a:buChar char="•"/>
            </a:pPr>
            <a:r>
              <a:rPr lang="en-US" dirty="0" smtClean="0"/>
              <a:t>Handle small and large documents - One megabyte or larger document sizes</a:t>
            </a:r>
          </a:p>
          <a:p>
            <a:pPr>
              <a:buFont typeface="Arial"/>
              <a:buChar char="•"/>
            </a:pPr>
            <a:r>
              <a:rPr lang="en-US" dirty="0" smtClean="0"/>
              <a:t>Free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expire data</a:t>
            </a:r>
          </a:p>
          <a:p>
            <a:pPr marL="0" indent="0"/>
            <a:r>
              <a:rPr lang="en-US" dirty="0" smtClean="0"/>
              <a:t>Not required</a:t>
            </a:r>
          </a:p>
          <a:p>
            <a:pPr>
              <a:buFont typeface="Arial"/>
              <a:buChar char="•"/>
            </a:pPr>
            <a:r>
              <a:rPr lang="en-US" dirty="0" smtClean="0"/>
              <a:t>Sub second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3106187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Originally used another NOSQL project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Text search was poor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Db</a:t>
            </a:r>
            <a:r>
              <a:rPr lang="en-US" dirty="0" smtClean="0"/>
              <a:t> needed to fit in memory for any kind of performance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to the rescue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= search + </a:t>
            </a:r>
            <a:r>
              <a:rPr lang="en-US" dirty="0" err="1" smtClean="0"/>
              <a:t>db</a:t>
            </a:r>
            <a:r>
              <a:rPr lang="en-US" dirty="0" smtClean="0"/>
              <a:t> features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others = </a:t>
            </a:r>
            <a:r>
              <a:rPr lang="en-US" dirty="0" err="1"/>
              <a:t>d</a:t>
            </a:r>
            <a:r>
              <a:rPr lang="en-US" dirty="0" err="1" smtClean="0"/>
              <a:t>b</a:t>
            </a:r>
            <a:r>
              <a:rPr lang="en-US" dirty="0" smtClean="0"/>
              <a:t> + search features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Fairly memory friendly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Except for facets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Many improvements since we started 2.5 years ago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We run with 10:1 </a:t>
            </a:r>
            <a:r>
              <a:rPr lang="en-US" dirty="0" err="1" smtClean="0"/>
              <a:t>disk:memory</a:t>
            </a:r>
            <a:endParaRPr lang="en-US" dirty="0" smtClean="0"/>
          </a:p>
          <a:p>
            <a:pPr marL="631825" lvl="2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078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– Early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Terminology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Have to use “search” terminology instead of "database" terminology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 example index is the name of both a container and document insertion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Faceting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Faceting high cardinality string fields caused OOMs – mostly fixed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31 bit signed integer overflow on facet counts</a:t>
            </a:r>
          </a:p>
          <a:p>
            <a:pPr>
              <a:buFont typeface="Arial"/>
              <a:buChar char="•"/>
            </a:pPr>
            <a:r>
              <a:rPr lang="en-US" dirty="0" smtClean="0"/>
              <a:t>Missing shards - ES would randomly “delete” shards – fixed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Either had to delete entire index or create a fake shard and copy it over to create hole in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Would still like an official way to create a “hole” in the data on machine loss</a:t>
            </a:r>
          </a:p>
          <a:p>
            <a:pPr>
              <a:buFont typeface="Arial"/>
              <a:buChar char="•"/>
            </a:pPr>
            <a:r>
              <a:rPr lang="en-US" dirty="0" smtClean="0"/>
              <a:t>HA - more performance/search focused then DB focused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Replication didn’t fix the missing shard above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On startup data would re-replicate when it didn’t need to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Master craziness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split brain on startup – still an issue</a:t>
            </a:r>
          </a:p>
        </p:txBody>
      </p:sp>
    </p:spTree>
    <p:extLst>
      <p:ext uri="{BB962C8B-B14F-4D97-AF65-F5344CB8AC3E}">
        <p14:creationId xmlns:p14="http://schemas.microsoft.com/office/powerpoint/2010/main" val="39978147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Like </a:t>
            </a:r>
            <a:r>
              <a:rPr lang="en-US" dirty="0" err="1" smtClean="0"/>
              <a:t>logstash</a:t>
            </a:r>
            <a:r>
              <a:rPr lang="en-US" dirty="0" smtClean="0"/>
              <a:t> and others went with time based indexes</a:t>
            </a:r>
          </a:p>
          <a:p>
            <a:pPr>
              <a:buFont typeface="Arial"/>
              <a:buChar char="•"/>
            </a:pPr>
            <a:r>
              <a:rPr lang="en-US" dirty="0" smtClean="0"/>
              <a:t>Support hourly, daily, weekly, monthly index name creation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Wrote custom daily script to deal with expiring/optimizing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Now </a:t>
            </a:r>
            <a:r>
              <a:rPr lang="en-US" dirty="0"/>
              <a:t>there is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smtClean="0"/>
              <a:t>curator</a:t>
            </a:r>
          </a:p>
          <a:p>
            <a:pPr>
              <a:buFont typeface="Arial"/>
              <a:buChar char="•"/>
            </a:pPr>
            <a:r>
              <a:rPr lang="en-US" dirty="0" smtClean="0"/>
              <a:t>Run with one shard per node per session index</a:t>
            </a:r>
          </a:p>
          <a:p>
            <a:pPr>
              <a:buFont typeface="Arial"/>
              <a:buChar char="•"/>
            </a:pPr>
            <a:r>
              <a:rPr lang="en-US" dirty="0" smtClean="0"/>
              <a:t>Each session also stores what files on disk and where in those files all the packets are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Increased ES refresh interval for faster bulk imports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0408" y="4844404"/>
            <a:ext cx="5463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index.routing.allocation.total_shards_per_node</a:t>
            </a:r>
            <a:r>
              <a:rPr lang="en-US" sz="1400" dirty="0" smtClean="0">
                <a:latin typeface="Courier New"/>
                <a:cs typeface="Courier New"/>
              </a:rPr>
              <a:t>: 1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number_of_shards</a:t>
            </a:r>
            <a:r>
              <a:rPr lang="en-US" sz="1400" dirty="0" smtClean="0">
                <a:latin typeface="Courier New"/>
                <a:cs typeface="Courier New"/>
              </a:rPr>
              <a:t>: NUMBER OF NODES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refresh_interval</a:t>
            </a:r>
            <a:r>
              <a:rPr lang="en-US" sz="1400" dirty="0" smtClean="0">
                <a:latin typeface="Courier New"/>
                <a:cs typeface="Courier New"/>
              </a:rPr>
              <a:t>: 60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47" y="3964940"/>
            <a:ext cx="384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dirty="0" err="1">
                <a:latin typeface="Courier New"/>
                <a:cs typeface="Courier New"/>
              </a:rPr>
              <a:t>ps</a:t>
            </a:r>
            <a:r>
              <a:rPr lang="en-US" sz="1400" dirty="0">
                <a:latin typeface="Courier New"/>
                <a:cs typeface="Courier New"/>
              </a:rPr>
              <a:t>":[-</a:t>
            </a:r>
            <a:r>
              <a:rPr lang="en-US" sz="1400" dirty="0" smtClean="0">
                <a:latin typeface="Courier New"/>
                <a:cs typeface="Courier New"/>
              </a:rPr>
              <a:t>129,243966,2444068,3444186]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35734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20 64G hosts each running 2 22G nodes</a:t>
            </a:r>
          </a:p>
          <a:p>
            <a:pPr>
              <a:buFont typeface="Arial"/>
              <a:buChar char="•"/>
            </a:pPr>
            <a:r>
              <a:rPr lang="en-US" dirty="0" smtClean="0"/>
              <a:t>Easily handle 50k inserts a second</a:t>
            </a:r>
          </a:p>
          <a:p>
            <a:pPr>
              <a:buFont typeface="Arial"/>
              <a:buChar char="•"/>
            </a:pPr>
            <a:r>
              <a:rPr lang="en-US" dirty="0" smtClean="0"/>
              <a:t>Over 7 billion documents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There are other Moloch deployments with over 30 billion documents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195412"/>
      </p:ext>
    </p:extLst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Faceting/Aggregations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With facets the more unique values and the max number of items per document, the more memory ES uses</a:t>
            </a:r>
          </a:p>
          <a:p>
            <a:pPr>
              <a:buFont typeface="Arial"/>
              <a:buChar char="•"/>
            </a:pPr>
            <a:r>
              <a:rPr lang="en-US" dirty="0" smtClean="0"/>
              <a:t>New versions of ES and aggregations have lowered some the overhead</a:t>
            </a:r>
          </a:p>
          <a:p>
            <a:pPr>
              <a:buFont typeface="Arial"/>
              <a:buChar char="•"/>
            </a:pPr>
            <a:r>
              <a:rPr lang="en-US" dirty="0" smtClean="0"/>
              <a:t>Moloch uses the strategy for some fields of mapping strings to numbers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sure still required with aggregation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makes wildcard/regex searches a pain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recommend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some pages multiple queries are used since requesting multiple facets can 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9867"/>
      </p:ext>
    </p:extLst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Moloch allows a simple query language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Wanted it to be </a:t>
            </a:r>
            <a:r>
              <a:rPr lang="en-US" dirty="0" err="1" smtClean="0"/>
              <a:t>wireshark-ish</a:t>
            </a:r>
            <a:r>
              <a:rPr lang="en-US" dirty="0" smtClean="0"/>
              <a:t> instead of ES query DSL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certain types of fields wanted to support searching against both analyzed and raw depending on query, without user knowing</a:t>
            </a:r>
          </a:p>
          <a:p>
            <a:pPr marL="0" indent="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755" y="1572348"/>
            <a:ext cx="848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ip.src</a:t>
            </a:r>
            <a:r>
              <a:rPr lang="en-US" sz="1400" dirty="0" smtClean="0">
                <a:latin typeface="Courier New"/>
                <a:cs typeface="Courier New"/>
              </a:rPr>
              <a:t> == 1.2.3.4 &amp;&amp; </a:t>
            </a:r>
            <a:r>
              <a:rPr lang="en-US" sz="1400" dirty="0" err="1" smtClean="0">
                <a:latin typeface="Courier New"/>
                <a:cs typeface="Courier New"/>
              </a:rPr>
              <a:t>http.user</a:t>
            </a:r>
            <a:r>
              <a:rPr lang="en-US" sz="1400" dirty="0" smtClean="0">
                <a:latin typeface="Courier New"/>
                <a:cs typeface="Courier New"/>
              </a:rPr>
              <a:t>-agent == /.*</a:t>
            </a:r>
            <a:r>
              <a:rPr lang="en-US" sz="1400" dirty="0" err="1" smtClean="0">
                <a:latin typeface="Courier New"/>
                <a:cs typeface="Courier New"/>
              </a:rPr>
              <a:t>firefox</a:t>
            </a:r>
            <a:r>
              <a:rPr lang="en-US" sz="1400" dirty="0" smtClean="0">
                <a:latin typeface="Courier New"/>
                <a:cs typeface="Courier New"/>
              </a:rPr>
              <a:t>.*/) || </a:t>
            </a:r>
            <a:r>
              <a:rPr lang="en-US" sz="1400" dirty="0" err="1" smtClean="0">
                <a:latin typeface="Courier New"/>
                <a:cs typeface="Courier New"/>
              </a:rPr>
              <a:t>ip.asn</a:t>
            </a:r>
            <a:r>
              <a:rPr lang="en-US" sz="1400" dirty="0" smtClean="0">
                <a:latin typeface="Courier New"/>
                <a:cs typeface="Courier New"/>
              </a:rPr>
              <a:t> == *Google*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90103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Eoin</a:t>
            </a:r>
            <a:r>
              <a:rPr lang="en-US" dirty="0" smtClean="0"/>
              <a:t> Miller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IDS/PCAP Centric Security Nerd</a:t>
            </a:r>
          </a:p>
          <a:p>
            <a:pPr>
              <a:buFont typeface="Arial"/>
              <a:buChar char="•"/>
            </a:pPr>
            <a:r>
              <a:rPr lang="en-US" dirty="0" smtClean="0"/>
              <a:t>Falconer/Owl Wrangler</a:t>
            </a:r>
          </a:p>
          <a:p>
            <a:pPr>
              <a:buFont typeface="Arial"/>
              <a:buChar char="•"/>
            </a:pPr>
            <a:r>
              <a:rPr lang="en-US" dirty="0" smtClean="0"/>
              <a:t>Anti-</a:t>
            </a:r>
            <a:r>
              <a:rPr lang="en-US" dirty="0" err="1" smtClean="0"/>
              <a:t>Malvertising</a:t>
            </a:r>
            <a:r>
              <a:rPr lang="en-US" dirty="0" smtClean="0"/>
              <a:t> Enthusiast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42" y="2923644"/>
            <a:ext cx="3481443" cy="36822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Fields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static mapping</a:t>
            </a:r>
          </a:p>
          <a:p>
            <a:pPr>
              <a:buFont typeface="Arial"/>
              <a:buChar char="•"/>
            </a:pPr>
            <a:r>
              <a:rPr lang="en-US" dirty="0" smtClean="0"/>
              <a:t>shortened field names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 example </a:t>
            </a:r>
            <a:r>
              <a:rPr lang="en-US" dirty="0" err="1" smtClean="0"/>
              <a:t>eho</a:t>
            </a:r>
            <a:r>
              <a:rPr lang="en-US" dirty="0" smtClean="0"/>
              <a:t> instead of </a:t>
            </a:r>
            <a:r>
              <a:rPr lang="en-US" dirty="0" err="1" smtClean="0"/>
              <a:t>email.host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every new field required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static mapping, so </a:t>
            </a:r>
            <a:r>
              <a:rPr lang="en-US" dirty="0" err="1" smtClean="0"/>
              <a:t>es</a:t>
            </a:r>
            <a:r>
              <a:rPr lang="en-US" dirty="0" smtClean="0"/>
              <a:t> mapping update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jison</a:t>
            </a:r>
            <a:r>
              <a:rPr lang="en-US" dirty="0" smtClean="0"/>
              <a:t> (</a:t>
            </a:r>
            <a:r>
              <a:rPr lang="en-US" dirty="0" err="1" smtClean="0"/>
              <a:t>lex</a:t>
            </a:r>
            <a:r>
              <a:rPr lang="en-US" dirty="0" smtClean="0"/>
              <a:t>/</a:t>
            </a:r>
            <a:r>
              <a:rPr lang="en-US" dirty="0" err="1" smtClean="0"/>
              <a:t>yacc</a:t>
            </a:r>
            <a:r>
              <a:rPr lang="en-US" dirty="0" smtClean="0"/>
              <a:t> for </a:t>
            </a:r>
            <a:r>
              <a:rPr lang="en-US" dirty="0" err="1" smtClean="0"/>
              <a:t>js</a:t>
            </a:r>
            <a:r>
              <a:rPr lang="en-US" dirty="0" smtClean="0"/>
              <a:t>) parser change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Multiple UI and viewer changes to deal with raw </a:t>
            </a:r>
            <a:r>
              <a:rPr lang="en-US" dirty="0" err="1" smtClean="0"/>
              <a:t>vs</a:t>
            </a:r>
            <a:r>
              <a:rPr lang="en-US" dirty="0" smtClean="0"/>
              <a:t> analyzed or when </a:t>
            </a:r>
            <a:r>
              <a:rPr lang="en-US" dirty="0" err="1" smtClean="0"/>
              <a:t>multifield</a:t>
            </a:r>
            <a:r>
              <a:rPr lang="en-US" dirty="0" smtClean="0"/>
              <a:t> queries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capture changes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help changes</a:t>
            </a:r>
          </a:p>
          <a:p>
            <a:pPr>
              <a:buFont typeface="Arial"/>
              <a:buChar char="•"/>
            </a:pPr>
            <a:r>
              <a:rPr lang="en-US" dirty="0"/>
              <a:t>l</a:t>
            </a:r>
            <a:r>
              <a:rPr lang="en-US" dirty="0" smtClean="0"/>
              <a:t>ed to overloading tags field since easier to update</a:t>
            </a:r>
          </a:p>
          <a:p>
            <a:pPr>
              <a:buFont typeface="Arial"/>
              <a:buChar char="•"/>
            </a:pPr>
            <a:r>
              <a:rPr lang="en-US" dirty="0" smtClean="0"/>
              <a:t>prone development to mistakes</a:t>
            </a:r>
          </a:p>
          <a:p>
            <a:pPr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oftware upgrades required running </a:t>
            </a:r>
            <a:r>
              <a:rPr lang="en-US" dirty="0" err="1" smtClean="0"/>
              <a:t>db.pl</a:t>
            </a:r>
            <a:r>
              <a:rPr lang="en-US" dirty="0" smtClean="0"/>
              <a:t> for new mapping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47155"/>
      </p:ext>
    </p:extLst>
  </p:cSld>
  <p:clrMapOvr>
    <a:masterClrMapping/>
  </p:clrMapOvr>
  <p:transition xmlns:p14="http://schemas.microsoft.com/office/powerpoint/2010/main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Fields v2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Now </a:t>
            </a:r>
            <a:r>
              <a:rPr lang="en-US" dirty="0"/>
              <a:t>fields are defined in capture when the SPI data is created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Live in fields index - wish they could live in mapping, need _meta for mappings, issue #2857</a:t>
            </a:r>
          </a:p>
          <a:p>
            <a:pPr>
              <a:buFont typeface="Arial"/>
              <a:buChar char="•"/>
            </a:pPr>
            <a:r>
              <a:rPr lang="en-US" dirty="0" smtClean="0"/>
              <a:t>Moloch has its own meta field "types" that let the UI know how the user can search the field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Viewer restart no longer required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469" y="1475450"/>
            <a:ext cx="69722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      </a:t>
            </a:r>
            <a:r>
              <a:rPr lang="hr-HR" sz="1400" dirty="0">
                <a:latin typeface="Courier New"/>
                <a:cs typeface="Courier New"/>
              </a:rPr>
              <a:t>"_id" : "asn.src</a:t>
            </a:r>
            <a:r>
              <a:rPr lang="hr-HR" sz="1400" dirty="0" smtClean="0"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>
                <a:latin typeface="Courier New"/>
                <a:cs typeface="Courier New"/>
              </a:rPr>
              <a:t>"_source"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"</a:t>
            </a:r>
            <a:r>
              <a:rPr lang="en-US" sz="1400" dirty="0" err="1">
                <a:latin typeface="Courier New"/>
                <a:cs typeface="Courier New"/>
              </a:rPr>
              <a:t>friendlyName</a:t>
            </a:r>
            <a:r>
              <a:rPr lang="en-US" sz="1400" dirty="0">
                <a:latin typeface="Courier New"/>
                <a:cs typeface="Courier New"/>
              </a:rPr>
              <a:t>": "</a:t>
            </a:r>
            <a:r>
              <a:rPr lang="en-US" sz="1400" dirty="0" err="1">
                <a:latin typeface="Courier New"/>
                <a:cs typeface="Courier New"/>
              </a:rPr>
              <a:t>Src</a:t>
            </a:r>
            <a:r>
              <a:rPr lang="en-US" sz="1400" dirty="0">
                <a:latin typeface="Courier New"/>
                <a:cs typeface="Courier New"/>
              </a:rPr>
              <a:t> ASN",</a:t>
            </a:r>
          </a:p>
          <a:p>
            <a:r>
              <a:rPr lang="en-US" sz="1400" dirty="0">
                <a:latin typeface="Courier New"/>
                <a:cs typeface="Courier New"/>
              </a:rPr>
              <a:t>      "group": "general",</a:t>
            </a:r>
          </a:p>
          <a:p>
            <a:r>
              <a:rPr lang="en-US" sz="1400" dirty="0">
                <a:latin typeface="Courier New"/>
                <a:cs typeface="Courier New"/>
              </a:rPr>
              <a:t>      "help": "</a:t>
            </a:r>
            <a:r>
              <a:rPr lang="en-US" sz="1400" dirty="0" err="1">
                <a:latin typeface="Courier New"/>
                <a:cs typeface="Courier New"/>
              </a:rPr>
              <a:t>GeoIP</a:t>
            </a:r>
            <a:r>
              <a:rPr lang="en-US" sz="1400" dirty="0">
                <a:latin typeface="Courier New"/>
                <a:cs typeface="Courier New"/>
              </a:rPr>
              <a:t> ASN string calculated from the source IP",</a:t>
            </a:r>
          </a:p>
          <a:p>
            <a:r>
              <a:rPr lang="en-US" sz="1400" dirty="0">
                <a:latin typeface="Courier New"/>
                <a:cs typeface="Courier New"/>
              </a:rPr>
              <a:t>      "type": "</a:t>
            </a:r>
            <a:r>
              <a:rPr lang="en-US" sz="1400" dirty="0" err="1">
                <a:latin typeface="Courier New"/>
                <a:cs typeface="Courier New"/>
              </a:rPr>
              <a:t>textfield</a:t>
            </a:r>
            <a:r>
              <a:rPr lang="en-US" sz="1400" dirty="0">
                <a:latin typeface="Courier New"/>
                <a:cs typeface="Courier New"/>
              </a:rPr>
              <a:t>",</a:t>
            </a:r>
          </a:p>
          <a:p>
            <a:r>
              <a:rPr lang="en-US" sz="1400" dirty="0">
                <a:latin typeface="Courier New"/>
                <a:cs typeface="Courier New"/>
              </a:rPr>
              <a:t>      "</a:t>
            </a:r>
            <a:r>
              <a:rPr lang="en-US" sz="1400" dirty="0" err="1">
                <a:latin typeface="Courier New"/>
                <a:cs typeface="Courier New"/>
              </a:rPr>
              <a:t>dbField</a:t>
            </a:r>
            <a:r>
              <a:rPr lang="en-US" sz="1400" dirty="0">
                <a:latin typeface="Courier New"/>
                <a:cs typeface="Courier New"/>
              </a:rPr>
              <a:t>": "as1",</a:t>
            </a:r>
          </a:p>
          <a:p>
            <a:r>
              <a:rPr lang="en-US" sz="1400" dirty="0">
                <a:latin typeface="Courier New"/>
                <a:cs typeface="Courier New"/>
              </a:rPr>
              <a:t>      "</a:t>
            </a:r>
            <a:r>
              <a:rPr lang="en-US" sz="1400" dirty="0" err="1">
                <a:latin typeface="Courier New"/>
                <a:cs typeface="Courier New"/>
              </a:rPr>
              <a:t>rawField</a:t>
            </a:r>
            <a:r>
              <a:rPr lang="en-US" sz="1400" dirty="0">
                <a:latin typeface="Courier New"/>
                <a:cs typeface="Courier New"/>
              </a:rPr>
              <a:t>": "rawas1"</a:t>
            </a:r>
          </a:p>
          <a:p>
            <a:r>
              <a:rPr lang="en-US" sz="1400" dirty="0">
                <a:latin typeface="Courier New"/>
                <a:cs typeface="Courier New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0345992"/>
      </p:ext>
    </p:extLst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Fields v2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heavily use dynamic mapping with named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794" y="1591996"/>
            <a:ext cx="654128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template_georir</a:t>
            </a:r>
            <a:r>
              <a:rPr lang="en-US" sz="1400" dirty="0">
                <a:latin typeface="Courier New"/>
                <a:cs typeface="Courier New"/>
              </a:rPr>
              <a:t>: {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match_pattern</a:t>
            </a:r>
            <a:r>
              <a:rPr lang="en-US" sz="1400" dirty="0">
                <a:latin typeface="Courier New"/>
                <a:cs typeface="Courier New"/>
              </a:rPr>
              <a:t>: "regex",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path_match</a:t>
            </a:r>
            <a:r>
              <a:rPr lang="en-US" sz="1400" dirty="0">
                <a:latin typeface="Courier New"/>
                <a:cs typeface="Courier New"/>
              </a:rPr>
              <a:t>: ".*-(</a:t>
            </a:r>
            <a:r>
              <a:rPr lang="en-US" sz="1400" dirty="0" err="1">
                <a:latin typeface="Courier New"/>
                <a:cs typeface="Courier New"/>
              </a:rPr>
              <a:t>geo|rir|term</a:t>
            </a:r>
            <a:r>
              <a:rPr lang="en-US" sz="1400" dirty="0">
                <a:latin typeface="Courier New"/>
                <a:cs typeface="Courier New"/>
              </a:rPr>
              <a:t>)$",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match_mapping_type</a:t>
            </a:r>
            <a:r>
              <a:rPr lang="en-US" sz="1400" dirty="0">
                <a:latin typeface="Courier New"/>
                <a:cs typeface="Courier New"/>
              </a:rPr>
              <a:t>: "string",</a:t>
            </a:r>
          </a:p>
          <a:p>
            <a:r>
              <a:rPr lang="en-US" sz="1400" dirty="0">
                <a:latin typeface="Courier New"/>
                <a:cs typeface="Courier New"/>
              </a:rPr>
              <a:t>  mapping: {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omit_norms</a:t>
            </a:r>
            <a:r>
              <a:rPr lang="en-US" sz="1400" dirty="0">
                <a:latin typeface="Courier New"/>
                <a:cs typeface="Courier New"/>
              </a:rPr>
              <a:t>: true,</a:t>
            </a:r>
          </a:p>
          <a:p>
            <a:r>
              <a:rPr lang="en-US" sz="1400" dirty="0">
                <a:latin typeface="Courier New"/>
                <a:cs typeface="Courier New"/>
              </a:rPr>
              <a:t>    type: "string",</a:t>
            </a:r>
          </a:p>
          <a:p>
            <a:r>
              <a:rPr lang="en-US" sz="1400" dirty="0">
                <a:latin typeface="Courier New"/>
                <a:cs typeface="Courier New"/>
              </a:rPr>
              <a:t>    index: "</a:t>
            </a:r>
            <a:r>
              <a:rPr lang="en-US" sz="1400" dirty="0" err="1">
                <a:latin typeface="Courier New"/>
                <a:cs typeface="Courier New"/>
              </a:rPr>
              <a:t>not_analyzed</a:t>
            </a:r>
            <a:r>
              <a:rPr lang="en-US" sz="1400" dirty="0">
                <a:latin typeface="Courier New"/>
                <a:cs typeface="Courier New"/>
              </a:rPr>
              <a:t>"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</a:p>
          <a:p>
            <a:r>
              <a:rPr lang="en-US" sz="1400" dirty="0">
                <a:latin typeface="Courier New"/>
                <a:cs typeface="Courier New"/>
              </a:rPr>
              <a:t>},</a:t>
            </a:r>
          </a:p>
          <a:p>
            <a:r>
              <a:rPr lang="en-US" sz="1400" dirty="0" err="1">
                <a:latin typeface="Courier New"/>
                <a:cs typeface="Courier New"/>
              </a:rPr>
              <a:t>template_string</a:t>
            </a:r>
            <a:r>
              <a:rPr lang="en-US" sz="1400" dirty="0">
                <a:latin typeface="Courier New"/>
                <a:cs typeface="Courier New"/>
              </a:rPr>
              <a:t>: {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match_mapping_type</a:t>
            </a:r>
            <a:r>
              <a:rPr lang="en-US" sz="1400" dirty="0">
                <a:latin typeface="Courier New"/>
                <a:cs typeface="Courier New"/>
              </a:rPr>
              <a:t>: "string",</a:t>
            </a:r>
          </a:p>
          <a:p>
            <a:r>
              <a:rPr lang="en-US" sz="1400" dirty="0">
                <a:latin typeface="Courier New"/>
                <a:cs typeface="Courier New"/>
              </a:rPr>
              <a:t>  mapping: {</a:t>
            </a:r>
          </a:p>
          <a:p>
            <a:r>
              <a:rPr lang="en-US" sz="1400" dirty="0">
                <a:latin typeface="Courier New"/>
                <a:cs typeface="Courier New"/>
              </a:rPr>
              <a:t>    type: "</a:t>
            </a:r>
            <a:r>
              <a:rPr lang="en-US" sz="1400" dirty="0" err="1">
                <a:latin typeface="Courier New"/>
                <a:cs typeface="Courier New"/>
              </a:rPr>
              <a:t>multi_field</a:t>
            </a:r>
            <a:r>
              <a:rPr lang="en-US" sz="1400" dirty="0">
                <a:latin typeface="Courier New"/>
                <a:cs typeface="Courier New"/>
              </a:rPr>
              <a:t>",</a:t>
            </a:r>
          </a:p>
          <a:p>
            <a:r>
              <a:rPr lang="en-US" sz="1400" dirty="0">
                <a:latin typeface="Courier New"/>
                <a:cs typeface="Courier New"/>
              </a:rPr>
              <a:t>    path: "full",</a:t>
            </a:r>
          </a:p>
          <a:p>
            <a:r>
              <a:rPr lang="en-US" sz="1400" dirty="0">
                <a:latin typeface="Courier New"/>
                <a:cs typeface="Courier New"/>
              </a:rPr>
              <a:t>    fields: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"snow" : {"type": "string", "analyzer" : "snowball"},</a:t>
            </a:r>
          </a:p>
          <a:p>
            <a:r>
              <a:rPr lang="en-US" sz="1400" dirty="0">
                <a:latin typeface="Courier New"/>
                <a:cs typeface="Courier New"/>
              </a:rPr>
              <a:t>      "raw" : {"type": "string", "index" : "</a:t>
            </a:r>
            <a:r>
              <a:rPr lang="en-US" sz="1400" dirty="0" err="1">
                <a:latin typeface="Courier New"/>
                <a:cs typeface="Courier New"/>
              </a:rPr>
              <a:t>not_analyzed</a:t>
            </a:r>
            <a:r>
              <a:rPr lang="en-US" sz="1400" dirty="0">
                <a:latin typeface="Courier New"/>
                <a:cs typeface="Courier New"/>
              </a:rPr>
              <a:t>"}</a:t>
            </a:r>
          </a:p>
          <a:p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930138"/>
      </p:ext>
    </p:extLst>
  </p:cSld>
  <p:clrMapOvr>
    <a:masterClrMapping/>
  </p:clrMapOvr>
  <p:transition xmlns:p14="http://schemas.microsoft.com/office/powerpoint/2010/main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wide open </a:t>
            </a:r>
            <a:r>
              <a:rPr lang="en-US" dirty="0" err="1" smtClean="0"/>
              <a:t>elasticsearch</a:t>
            </a:r>
            <a:r>
              <a:rPr lang="en-US" dirty="0" smtClean="0"/>
              <a:t> is bad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iptables</a:t>
            </a:r>
            <a:r>
              <a:rPr lang="en-US" dirty="0" smtClean="0"/>
              <a:t> is NOT that hard, you can do it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Can add https/</a:t>
            </a:r>
            <a:r>
              <a:rPr lang="en-US" dirty="0" err="1" smtClean="0"/>
              <a:t>auth</a:t>
            </a:r>
            <a:r>
              <a:rPr lang="en-US" dirty="0"/>
              <a:t> with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sonian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-jetty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050" y="2144132"/>
            <a:ext cx="72954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</a:t>
            </a:r>
            <a:r>
              <a:rPr lang="en-US" sz="1400" dirty="0" smtClean="0">
                <a:latin typeface="Courier New"/>
                <a:cs typeface="Courier New"/>
              </a:rPr>
              <a:t>F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for </a:t>
            </a:r>
            <a:r>
              <a:rPr lang="en-US" sz="1400" dirty="0" err="1">
                <a:latin typeface="Courier New"/>
                <a:cs typeface="Courier New"/>
              </a:rPr>
              <a:t>ip</a:t>
            </a:r>
            <a:r>
              <a:rPr lang="en-US" sz="1400" dirty="0">
                <a:latin typeface="Courier New"/>
                <a:cs typeface="Courier New"/>
              </a:rPr>
              <a:t> in </a:t>
            </a:r>
            <a:r>
              <a:rPr lang="en-US" sz="1400" dirty="0" smtClean="0">
                <a:latin typeface="Courier New"/>
                <a:cs typeface="Courier New"/>
              </a:rPr>
              <a:t>host1.example.com host2.example.com 1.2.3.0/24 do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9300 -s $</a:t>
            </a:r>
            <a:r>
              <a:rPr lang="en-US" sz="1400" dirty="0" err="1">
                <a:latin typeface="Courier New"/>
                <a:cs typeface="Courier New"/>
              </a:rPr>
              <a:t>ip</a:t>
            </a:r>
            <a:r>
              <a:rPr lang="en-US" sz="1400" dirty="0">
                <a:latin typeface="Courier New"/>
                <a:cs typeface="Courier New"/>
              </a:rPr>
              <a:t> -j ACCEPT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9301 -s $</a:t>
            </a:r>
            <a:r>
              <a:rPr lang="en-US" sz="1400" dirty="0" err="1">
                <a:latin typeface="Courier New"/>
                <a:cs typeface="Courier New"/>
              </a:rPr>
              <a:t>ip</a:t>
            </a:r>
            <a:r>
              <a:rPr lang="en-US" sz="1400" dirty="0">
                <a:latin typeface="Courier New"/>
                <a:cs typeface="Courier New"/>
              </a:rPr>
              <a:t> -j ACCEPT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9200 -s $</a:t>
            </a:r>
            <a:r>
              <a:rPr lang="en-US" sz="1400" dirty="0" err="1">
                <a:latin typeface="Courier New"/>
                <a:cs typeface="Courier New"/>
              </a:rPr>
              <a:t>ip</a:t>
            </a:r>
            <a:r>
              <a:rPr lang="en-US" sz="1400" dirty="0">
                <a:latin typeface="Courier New"/>
                <a:cs typeface="Courier New"/>
              </a:rPr>
              <a:t> -j ACCEPT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9201 -s $</a:t>
            </a:r>
            <a:r>
              <a:rPr lang="en-US" sz="1400" dirty="0" err="1">
                <a:latin typeface="Courier New"/>
                <a:cs typeface="Courier New"/>
              </a:rPr>
              <a:t>ip</a:t>
            </a:r>
            <a:r>
              <a:rPr lang="en-US" sz="1400" dirty="0">
                <a:latin typeface="Courier New"/>
                <a:cs typeface="Courier New"/>
              </a:rPr>
              <a:t> -j ACCEPT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done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9300 -j DROP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9301 -j DROP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9200 -j DROP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-A INPUT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eth0 -p </a:t>
            </a:r>
            <a:r>
              <a:rPr lang="en-US" sz="1400" dirty="0" err="1">
                <a:latin typeface="Courier New"/>
                <a:cs typeface="Courier New"/>
              </a:rPr>
              <a:t>tcp</a:t>
            </a:r>
            <a:r>
              <a:rPr lang="en-US" sz="1400" dirty="0">
                <a:latin typeface="Courier New"/>
                <a:cs typeface="Courier New"/>
              </a:rPr>
              <a:t> --</a:t>
            </a:r>
            <a:r>
              <a:rPr lang="en-US" sz="1400" dirty="0" err="1">
                <a:latin typeface="Courier New"/>
                <a:cs typeface="Courier New"/>
              </a:rPr>
              <a:t>dport</a:t>
            </a:r>
            <a:r>
              <a:rPr lang="en-US" sz="1400" dirty="0">
                <a:latin typeface="Courier New"/>
                <a:cs typeface="Courier New"/>
              </a:rPr>
              <a:t> 9201 -j </a:t>
            </a:r>
            <a:r>
              <a:rPr lang="en-US" sz="1400" dirty="0" smtClean="0">
                <a:latin typeface="Courier New"/>
                <a:cs typeface="Courier New"/>
              </a:rPr>
              <a:t>DROP</a:t>
            </a:r>
          </a:p>
          <a:p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sbin</a:t>
            </a:r>
            <a:r>
              <a:rPr lang="en-US" sz="1400" dirty="0">
                <a:latin typeface="Courier New"/>
                <a:cs typeface="Courier New"/>
              </a:rPr>
              <a:t>/service </a:t>
            </a:r>
            <a:r>
              <a:rPr lang="en-US" sz="1400" dirty="0" err="1">
                <a:latin typeface="Courier New"/>
                <a:cs typeface="Courier New"/>
              </a:rPr>
              <a:t>iptables</a:t>
            </a:r>
            <a:r>
              <a:rPr lang="en-US" sz="1400" dirty="0">
                <a:latin typeface="Courier New"/>
                <a:cs typeface="Courier New"/>
              </a:rPr>
              <a:t> save</a:t>
            </a:r>
          </a:p>
        </p:txBody>
      </p:sp>
    </p:spTree>
    <p:extLst>
      <p:ext uri="{BB962C8B-B14F-4D97-AF65-F5344CB8AC3E}">
        <p14:creationId xmlns:p14="http://schemas.microsoft.com/office/powerpoint/2010/main" val="3528509487"/>
      </p:ext>
    </p:extLst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Moloch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Before tribes existed we created a </a:t>
            </a:r>
            <a:r>
              <a:rPr lang="en-US" dirty="0" err="1" smtClean="0"/>
              <a:t>multies</a:t>
            </a:r>
            <a:r>
              <a:rPr lang="en-US" dirty="0" smtClean="0"/>
              <a:t> proxy</a:t>
            </a:r>
          </a:p>
          <a:p>
            <a:pPr>
              <a:buFont typeface="Arial"/>
              <a:buChar char="•"/>
            </a:pPr>
            <a:r>
              <a:rPr lang="en-US" dirty="0" smtClean="0"/>
              <a:t>Allows multiple ES clusters to appear as a single cluster to viewer application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Unlike tribes it merges indexes and facets with the same names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It does require that the ES nodes have unique names</a:t>
            </a:r>
          </a:p>
          <a:p>
            <a:pPr>
              <a:buFont typeface="Arial"/>
              <a:buChar char="•"/>
            </a:pPr>
            <a:r>
              <a:rPr lang="en-US" dirty="0" smtClean="0"/>
              <a:t>Hopeful that tribes supports the feature set some day</a:t>
            </a:r>
          </a:p>
        </p:txBody>
      </p:sp>
    </p:spTree>
    <p:extLst>
      <p:ext uri="{BB962C8B-B14F-4D97-AF65-F5344CB8AC3E}">
        <p14:creationId xmlns:p14="http://schemas.microsoft.com/office/powerpoint/2010/main" val="359740435"/>
      </p:ext>
    </p:extLst>
  </p:cSld>
  <p:clrMapOvr>
    <a:masterClrMapping/>
  </p:clrMapOvr>
  <p:transition xmlns:p14="http://schemas.microsoft.com/office/powerpoint/2010/main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Stay on fairly current version, bug fix rate currently is awesome</a:t>
            </a:r>
          </a:p>
          <a:p>
            <a:pPr>
              <a:buFont typeface="Arial"/>
              <a:buChar char="•"/>
            </a:pPr>
            <a:r>
              <a:rPr lang="en-US" dirty="0" smtClean="0"/>
              <a:t>Think hard before giving ES more then ~32G of memory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Compressed OOPs save memory and help performance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Need ~48G of memory to equal ~33G of memory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Better to run multiple instances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Don't forget about disk cache</a:t>
            </a:r>
          </a:p>
          <a:p>
            <a:pPr>
              <a:buFont typeface="Arial"/>
              <a:buChar char="•"/>
            </a:pPr>
            <a:r>
              <a:rPr lang="en-US" dirty="0" smtClean="0"/>
              <a:t>Optimize can cause memory issues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ES is pretty good itself at determining when to optimize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Reducing the number of segments can mean more memory is used when a segment is loaded</a:t>
            </a:r>
          </a:p>
          <a:p>
            <a:pPr>
              <a:buFont typeface="Arial"/>
              <a:buChar char="•"/>
            </a:pPr>
            <a:r>
              <a:rPr lang="en-US" dirty="0" smtClean="0"/>
              <a:t>Create your own </a:t>
            </a:r>
            <a:r>
              <a:rPr lang="en-US" dirty="0" err="1" smtClean="0"/>
              <a:t>elasticsearch.yml</a:t>
            </a:r>
            <a:r>
              <a:rPr lang="en-US" dirty="0" smtClean="0"/>
              <a:t> file outside the distribution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Saves you from any upgrade craziness</a:t>
            </a:r>
          </a:p>
          <a:p>
            <a:pPr lvl="1">
              <a:buFont typeface="Arial"/>
              <a:buChar char="•"/>
            </a:pPr>
            <a:r>
              <a:rPr lang="en-US" dirty="0"/>
              <a:t>bin/</a:t>
            </a:r>
            <a:r>
              <a:rPr lang="en-US" dirty="0" err="1"/>
              <a:t>elasticsearch</a:t>
            </a:r>
            <a:r>
              <a:rPr lang="en-US" dirty="0"/>
              <a:t> -</a:t>
            </a:r>
            <a:r>
              <a:rPr lang="en-US" dirty="0" err="1"/>
              <a:t>Des.config</a:t>
            </a:r>
            <a:r>
              <a:rPr lang="en-US" dirty="0" smtClean="0"/>
              <a:t>=&lt;path&gt;/</a:t>
            </a:r>
            <a:r>
              <a:rPr lang="en-US" dirty="0" err="1"/>
              <a:t>elasticsearch.yml</a:t>
            </a:r>
            <a:r>
              <a:rPr lang="en-US" dirty="0"/>
              <a:t> </a:t>
            </a:r>
            <a:r>
              <a:rPr lang="en-US" dirty="0" smtClean="0"/>
              <a:t>–d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 the same file for all nodes</a:t>
            </a:r>
          </a:p>
        </p:txBody>
      </p:sp>
    </p:spTree>
    <p:extLst>
      <p:ext uri="{BB962C8B-B14F-4D97-AF65-F5344CB8AC3E}">
        <p14:creationId xmlns:p14="http://schemas.microsoft.com/office/powerpoint/2010/main" val="1889944742"/>
      </p:ext>
    </p:extLst>
  </p:cSld>
  <p:clrMapOvr>
    <a:masterClrMapping/>
  </p:clrMapOvr>
  <p:transition xmlns:p14="http://schemas.microsoft.com/office/powerpoint/2010/main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(2)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elasticsearch.yml</a:t>
            </a:r>
            <a:r>
              <a:rPr lang="en-US" dirty="0" smtClean="0"/>
              <a:t> variable substitution and set </a:t>
            </a:r>
            <a:r>
              <a:rPr lang="en-US" dirty="0" err="1" smtClean="0"/>
              <a:t>node.name</a:t>
            </a:r>
            <a:r>
              <a:rPr lang="en-US" dirty="0" smtClean="0"/>
              <a:t> to something meaningful</a:t>
            </a:r>
          </a:p>
          <a:p>
            <a:pPr lvl="1">
              <a:buFont typeface="Arial"/>
              <a:buChar char="•"/>
            </a:pPr>
            <a:r>
              <a:rPr lang="en-US" sz="1400" dirty="0">
                <a:latin typeface="Courier New"/>
                <a:cs typeface="Courier New"/>
              </a:rPr>
              <a:t>export ES_HOSTNAME=`hostname -</a:t>
            </a:r>
            <a:r>
              <a:rPr lang="en-US" sz="1400" dirty="0" smtClean="0">
                <a:latin typeface="Courier New"/>
                <a:cs typeface="Courier New"/>
              </a:rPr>
              <a:t>s`</a:t>
            </a:r>
          </a:p>
          <a:p>
            <a:pPr lvl="1">
              <a:buFont typeface="Arial"/>
              <a:buChar char="•"/>
            </a:pPr>
            <a:r>
              <a:rPr lang="en-US" sz="1400" dirty="0" err="1">
                <a:latin typeface="Courier New"/>
                <a:cs typeface="Courier New"/>
              </a:rPr>
              <a:t>node.name</a:t>
            </a:r>
            <a:r>
              <a:rPr lang="en-US" sz="1400" dirty="0">
                <a:latin typeface="Courier New"/>
                <a:cs typeface="Courier New"/>
              </a:rPr>
              <a:t>: "${ES_HOSTNAME}</a:t>
            </a:r>
            <a:r>
              <a:rPr lang="en-US" sz="1400" dirty="0" smtClean="0">
                <a:latin typeface="Courier New"/>
                <a:cs typeface="Courier New"/>
              </a:rPr>
              <a:t>"</a:t>
            </a:r>
          </a:p>
          <a:p>
            <a:pPr>
              <a:buFont typeface="Arial"/>
              <a:buChar char="•"/>
            </a:pPr>
            <a:r>
              <a:rPr lang="en-US" dirty="0" smtClean="0"/>
              <a:t>If running multiple nodes change </a:t>
            </a:r>
            <a:r>
              <a:rPr lang="en-US" dirty="0" err="1" smtClean="0"/>
              <a:t>logging.yml</a:t>
            </a:r>
            <a:r>
              <a:rPr lang="en-US" dirty="0"/>
              <a:t> </a:t>
            </a:r>
            <a:r>
              <a:rPr lang="en-US" dirty="0" smtClean="0"/>
              <a:t>to use </a:t>
            </a:r>
            <a:r>
              <a:rPr lang="en-US" dirty="0" err="1" smtClean="0"/>
              <a:t>node.name</a:t>
            </a:r>
            <a:r>
              <a:rPr lang="en-US" dirty="0" smtClean="0"/>
              <a:t> instead of </a:t>
            </a:r>
            <a:r>
              <a:rPr lang="en-US" dirty="0" err="1" smtClean="0"/>
              <a:t>cluster.name</a:t>
            </a:r>
            <a:r>
              <a:rPr lang="en-US" dirty="0" smtClean="0"/>
              <a:t> everywhere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 as little replication as required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Replication can uses up your precious memory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 the search primary option if memory is an issue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 time series if required only activate for previous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456" y="3315371"/>
            <a:ext cx="39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file: ${</a:t>
            </a:r>
            <a:r>
              <a:rPr lang="en-US" sz="1400" dirty="0" err="1">
                <a:latin typeface="Courier New"/>
                <a:cs typeface="Courier New"/>
              </a:rPr>
              <a:t>path.logs</a:t>
            </a:r>
            <a:r>
              <a:rPr lang="en-US" sz="1400" dirty="0">
                <a:latin typeface="Courier New"/>
                <a:cs typeface="Courier New"/>
              </a:rPr>
              <a:t>}/${</a:t>
            </a:r>
            <a:r>
              <a:rPr lang="en-US" sz="1400" dirty="0" err="1">
                <a:latin typeface="Courier New"/>
                <a:cs typeface="Courier New"/>
              </a:rPr>
              <a:t>node.name</a:t>
            </a:r>
            <a:r>
              <a:rPr lang="en-US" sz="1400" dirty="0">
                <a:latin typeface="Courier New"/>
                <a:cs typeface="Courier New"/>
              </a:rPr>
              <a:t>}.log</a:t>
            </a:r>
          </a:p>
        </p:txBody>
      </p:sp>
    </p:spTree>
    <p:extLst>
      <p:ext uri="{BB962C8B-B14F-4D97-AF65-F5344CB8AC3E}">
        <p14:creationId xmlns:p14="http://schemas.microsoft.com/office/powerpoint/2010/main" val="3257226645"/>
      </p:ext>
    </p:extLst>
  </p:cSld>
  <p:clrMapOvr>
    <a:masterClrMapping/>
  </p:clrMapOvr>
  <p:transition xmlns:p14="http://schemas.microsoft.com/office/powerpoint/2010/main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(3)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Fix your masters, less is more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 either 1 or  3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Make sure most/all data nodes </a:t>
            </a:r>
            <a:r>
              <a:rPr lang="en-US" dirty="0"/>
              <a:t>have “</a:t>
            </a:r>
            <a:r>
              <a:rPr lang="en-US" dirty="0" err="1"/>
              <a:t>node.master</a:t>
            </a:r>
            <a:r>
              <a:rPr lang="en-US" dirty="0" smtClean="0"/>
              <a:t>: false”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We actually make our first data node the master using variables substitution in startup script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Then in </a:t>
            </a:r>
            <a:r>
              <a:rPr lang="en-US" dirty="0" err="1" smtClean="0"/>
              <a:t>elasticsearch.yml</a:t>
            </a:r>
            <a:r>
              <a:rPr lang="en-US" dirty="0" smtClean="0"/>
              <a:t> we have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26" y="2622650"/>
            <a:ext cx="869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export ES_MASTER=false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if </a:t>
            </a:r>
            <a:r>
              <a:rPr lang="en-US" sz="1400" dirty="0">
                <a:latin typeface="Courier New"/>
                <a:cs typeface="Courier New"/>
              </a:rPr>
              <a:t>[ "$(hostname -s)" == </a:t>
            </a:r>
            <a:r>
              <a:rPr lang="en-US" sz="1400" dirty="0" smtClean="0">
                <a:latin typeface="Courier New"/>
                <a:cs typeface="Courier New"/>
              </a:rPr>
              <a:t>"hostes</a:t>
            </a:r>
            <a:r>
              <a:rPr lang="en-US" sz="1400" dirty="0">
                <a:latin typeface="Courier New"/>
                <a:cs typeface="Courier New"/>
              </a:rPr>
              <a:t>-m01" ]; then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export </a:t>
            </a:r>
            <a:r>
              <a:rPr lang="en-US" sz="1400" dirty="0">
                <a:latin typeface="Courier New"/>
                <a:cs typeface="Courier New"/>
              </a:rPr>
              <a:t>ES_MASTER=true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fi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export </a:t>
            </a:r>
            <a:r>
              <a:rPr lang="en-US" sz="1400" dirty="0">
                <a:latin typeface="Courier New"/>
                <a:cs typeface="Courier New"/>
              </a:rPr>
              <a:t>ES_HOSTNAME=`hostname -</a:t>
            </a:r>
            <a:r>
              <a:rPr lang="en-US" sz="1400" dirty="0" err="1">
                <a:latin typeface="Courier New"/>
                <a:cs typeface="Courier New"/>
              </a:rPr>
              <a:t>s`a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ES_HEAP_SIZE=22G bin/</a:t>
            </a:r>
            <a:r>
              <a:rPr lang="en-US" sz="1400" dirty="0" err="1">
                <a:latin typeface="Courier New"/>
                <a:cs typeface="Courier New"/>
              </a:rPr>
              <a:t>elasticsearch</a:t>
            </a:r>
            <a:r>
              <a:rPr lang="en-US" sz="1400" dirty="0">
                <a:latin typeface="Courier New"/>
                <a:cs typeface="Courier New"/>
              </a:rPr>
              <a:t> -</a:t>
            </a:r>
            <a:r>
              <a:rPr lang="en-US" sz="1400" dirty="0" err="1">
                <a:latin typeface="Courier New"/>
                <a:cs typeface="Courier New"/>
              </a:rPr>
              <a:t>Des.config</a:t>
            </a:r>
            <a:r>
              <a:rPr lang="en-US" sz="1400" dirty="0">
                <a:latin typeface="Courier New"/>
                <a:cs typeface="Courier New"/>
              </a:rPr>
              <a:t>=/</a:t>
            </a:r>
            <a:r>
              <a:rPr lang="en-US" sz="1400" dirty="0" err="1">
                <a:latin typeface="Courier New"/>
                <a:cs typeface="Courier New"/>
              </a:rPr>
              <a:t>srv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moloch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elasticsearch.yml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–d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export </a:t>
            </a:r>
            <a:r>
              <a:rPr lang="en-US" sz="1400" dirty="0">
                <a:latin typeface="Courier New"/>
                <a:cs typeface="Courier New"/>
              </a:rPr>
              <a:t>ES_MASTER</a:t>
            </a:r>
            <a:r>
              <a:rPr lang="en-US" sz="1400" dirty="0" smtClean="0">
                <a:latin typeface="Courier New"/>
                <a:cs typeface="Courier New"/>
              </a:rPr>
              <a:t>=false</a:t>
            </a:r>
          </a:p>
          <a:p>
            <a:r>
              <a:rPr lang="en-US" sz="1400" dirty="0">
                <a:latin typeface="Courier New"/>
                <a:cs typeface="Courier New"/>
              </a:rPr>
              <a:t>export ES_HOSTNAME=`hostname </a:t>
            </a:r>
            <a:r>
              <a:rPr lang="en-US" sz="1400" dirty="0" smtClean="0">
                <a:latin typeface="Courier New"/>
                <a:cs typeface="Courier New"/>
              </a:rPr>
              <a:t>–</a:t>
            </a:r>
            <a:r>
              <a:rPr lang="en-US" sz="1400" dirty="0" err="1" smtClean="0">
                <a:latin typeface="Courier New"/>
                <a:cs typeface="Courier New"/>
              </a:rPr>
              <a:t>s`b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ES_HEAP_SIZE=22G bin/</a:t>
            </a:r>
            <a:r>
              <a:rPr lang="en-US" sz="1400" dirty="0" err="1">
                <a:latin typeface="Courier New"/>
                <a:cs typeface="Courier New"/>
              </a:rPr>
              <a:t>elasticsearch</a:t>
            </a:r>
            <a:r>
              <a:rPr lang="en-US" sz="1400" dirty="0">
                <a:latin typeface="Courier New"/>
                <a:cs typeface="Courier New"/>
              </a:rPr>
              <a:t> -</a:t>
            </a:r>
            <a:r>
              <a:rPr lang="en-US" sz="1400" dirty="0" err="1">
                <a:latin typeface="Courier New"/>
                <a:cs typeface="Courier New"/>
              </a:rPr>
              <a:t>Des.config</a:t>
            </a:r>
            <a:r>
              <a:rPr lang="en-US" sz="1400" dirty="0">
                <a:latin typeface="Courier New"/>
                <a:cs typeface="Courier New"/>
              </a:rPr>
              <a:t>=/</a:t>
            </a:r>
            <a:r>
              <a:rPr lang="en-US" sz="1400" dirty="0" err="1">
                <a:latin typeface="Courier New"/>
                <a:cs typeface="Courier New"/>
              </a:rPr>
              <a:t>srv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moloch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elasticsearch.yml</a:t>
            </a:r>
            <a:r>
              <a:rPr lang="en-US" sz="1400" dirty="0">
                <a:latin typeface="Courier New"/>
                <a:cs typeface="Courier New"/>
              </a:rPr>
              <a:t> -d</a:t>
            </a: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933" y="5571067"/>
            <a:ext cx="3093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err="1">
                <a:latin typeface="Courier New"/>
                <a:cs typeface="Courier New"/>
              </a:rPr>
              <a:t>node.name</a:t>
            </a:r>
            <a:r>
              <a:rPr lang="en-US" sz="1400" dirty="0">
                <a:latin typeface="Courier New"/>
                <a:cs typeface="Courier New"/>
              </a:rPr>
              <a:t>: "${ES_HOSTNAME}"</a:t>
            </a:r>
          </a:p>
          <a:p>
            <a:r>
              <a:rPr lang="en-US" sz="1400" dirty="0" err="1">
                <a:latin typeface="Courier New"/>
                <a:cs typeface="Courier New"/>
              </a:rPr>
              <a:t>node.master</a:t>
            </a:r>
            <a:r>
              <a:rPr lang="en-US" sz="1400" dirty="0">
                <a:latin typeface="Courier New"/>
                <a:cs typeface="Courier New"/>
              </a:rPr>
              <a:t>: "${ES_MASTER}"</a:t>
            </a:r>
          </a:p>
        </p:txBody>
      </p:sp>
    </p:spTree>
    <p:extLst>
      <p:ext uri="{BB962C8B-B14F-4D97-AF65-F5344CB8AC3E}">
        <p14:creationId xmlns:p14="http://schemas.microsoft.com/office/powerpoint/2010/main" val="3607686587"/>
      </p:ext>
    </p:extLst>
  </p:cSld>
  <p:clrMapOvr>
    <a:masterClrMapping/>
  </p:clrMapOvr>
  <p:transition xmlns:p14="http://schemas.microsoft.com/office/powerpoint/2010/main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Disable bloom filter on previous indexes</a:t>
            </a:r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Disable </a:t>
            </a:r>
            <a:r>
              <a:rPr lang="en-US" dirty="0" err="1" smtClean="0"/>
              <a:t>HeapDumpOnOutOfMemoryError</a:t>
            </a:r>
            <a:r>
              <a:rPr lang="en-US" dirty="0" smtClean="0"/>
              <a:t> in </a:t>
            </a:r>
            <a:r>
              <a:rPr lang="en-US" dirty="0" err="1" smtClean="0"/>
              <a:t>elasticsearch.in.sh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Swap is evil, turn it off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 head </a:t>
            </a:r>
            <a:r>
              <a:rPr lang="en-US" dirty="0"/>
              <a:t>plugin align </a:t>
            </a:r>
            <a:r>
              <a:rPr lang="en-US" dirty="0" smtClean="0"/>
              <a:t>shard numbers by adding to "</a:t>
            </a:r>
            <a:r>
              <a:rPr lang="en-US" dirty="0"/>
              <a:t>plugins/head/_site/</a:t>
            </a:r>
            <a:r>
              <a:rPr lang="en-US" dirty="0" err="1" smtClean="0"/>
              <a:t>dist</a:t>
            </a:r>
            <a:r>
              <a:rPr lang="en-US" dirty="0" smtClean="0"/>
              <a:t>/</a:t>
            </a:r>
            <a:r>
              <a:rPr lang="en-US" dirty="0" err="1" smtClean="0"/>
              <a:t>app.css</a:t>
            </a:r>
            <a:r>
              <a:rPr lang="en-US" dirty="0" smtClean="0"/>
              <a:t>"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2973" y="2527584"/>
            <a:ext cx="6110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#JAVA_OPTS="$JAVA_OPTS -XX:+</a:t>
            </a:r>
            <a:r>
              <a:rPr lang="en-US" sz="1400" dirty="0" err="1">
                <a:latin typeface="Courier New"/>
                <a:cs typeface="Courier New"/>
              </a:rPr>
              <a:t>HeapDumpOnOutOfMemoryError</a:t>
            </a:r>
            <a:r>
              <a:rPr lang="en-US" sz="14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973" y="4812112"/>
            <a:ext cx="3641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.</a:t>
            </a:r>
            <a:r>
              <a:rPr lang="en-US" sz="1400" dirty="0" err="1">
                <a:latin typeface="Courier New"/>
                <a:cs typeface="Courier New"/>
              </a:rPr>
              <a:t>uiNodesView-nullReplica</a:t>
            </a:r>
            <a:r>
              <a:rPr lang="en-US" sz="1400" dirty="0">
                <a:latin typeface="Courier New"/>
                <a:cs typeface="Courier New"/>
              </a:rPr>
              <a:t> {</a:t>
            </a:r>
          </a:p>
          <a:p>
            <a:r>
              <a:rPr lang="en-US" sz="1400" dirty="0">
                <a:latin typeface="Courier New"/>
                <a:cs typeface="Courier New"/>
              </a:rPr>
              <a:t>        display: none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73" y="1373914"/>
            <a:ext cx="815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curl -XPUT localhost:9200/</a:t>
            </a:r>
            <a:r>
              <a:rPr lang="en-US" sz="1400" dirty="0" err="1">
                <a:latin typeface="Courier New"/>
                <a:cs typeface="Courier New"/>
              </a:rPr>
              <a:t>old_index</a:t>
            </a:r>
            <a:r>
              <a:rPr lang="en-US" sz="1400" dirty="0">
                <a:latin typeface="Courier New"/>
                <a:cs typeface="Courier New"/>
              </a:rPr>
              <a:t>/_</a:t>
            </a:r>
            <a:r>
              <a:rPr lang="en-US" sz="1400" dirty="0" err="1">
                <a:latin typeface="Courier New"/>
                <a:cs typeface="Courier New"/>
              </a:rPr>
              <a:t>settings?index.codec.bloom.load</a:t>
            </a:r>
            <a:r>
              <a:rPr lang="en-US" sz="1400" dirty="0">
                <a:latin typeface="Courier New"/>
                <a:cs typeface="Courier New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706739781"/>
      </p:ext>
    </p:extLst>
  </p:cSld>
  <p:clrMapOvr>
    <a:masterClrMapping/>
  </p:clrMapOvr>
  <p:transition xmlns:p14="http://schemas.microsoft.com/office/powerpoint/2010/main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6707" b="6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254185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olach_305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206" r="-206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a Great Horned Owl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7138" b="7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318661"/>
      </p:ext>
    </p:extLst>
  </p:cSld>
  <p:clrMapOvr>
    <a:masterClrMapping/>
  </p:clrMapOvr>
  <p:transition xmlns:p14="http://schemas.microsoft.com/office/powerpoint/2010/main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Sequence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Create index</a:t>
            </a:r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/>
          </a:p>
          <a:p>
            <a:pPr marL="0" indent="0"/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To get a sequence number just PUT the same document id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Use version number for sequence number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Clinton </a:t>
            </a:r>
            <a:r>
              <a:rPr lang="en-US" dirty="0" err="1" smtClean="0"/>
              <a:t>Gormley</a:t>
            </a:r>
            <a:r>
              <a:rPr lang="en-US" dirty="0" smtClean="0"/>
              <a:t> - http</a:t>
            </a:r>
            <a:r>
              <a:rPr lang="en-US" dirty="0"/>
              <a:t>://</a:t>
            </a:r>
            <a:r>
              <a:rPr lang="en-US" dirty="0" err="1"/>
              <a:t>bit.ly</a:t>
            </a:r>
            <a:r>
              <a:rPr lang="en-US" dirty="0"/>
              <a:t>/1hvWC6t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3390" y="1306725"/>
            <a:ext cx="8480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curl -XPUT </a:t>
            </a:r>
            <a:r>
              <a:rPr lang="en-US" sz="1400" dirty="0" smtClean="0">
                <a:latin typeface="Courier New"/>
                <a:cs typeface="Courier New"/>
              </a:rPr>
              <a:t>'127.0.0.1</a:t>
            </a:r>
            <a:r>
              <a:rPr lang="en-US" sz="1400" dirty="0">
                <a:latin typeface="Courier New"/>
                <a:cs typeface="Courier New"/>
              </a:rPr>
              <a:t>:9200/</a:t>
            </a:r>
            <a:r>
              <a:rPr lang="en-US" sz="1400" dirty="0" smtClean="0">
                <a:latin typeface="Courier New"/>
                <a:cs typeface="Courier New"/>
              </a:rPr>
              <a:t>sequence'  </a:t>
            </a:r>
            <a:r>
              <a:rPr lang="en-US" sz="1400" dirty="0">
                <a:latin typeface="Courier New"/>
                <a:cs typeface="Courier New"/>
              </a:rPr>
              <a:t>-d </a:t>
            </a:r>
            <a:r>
              <a:rPr lang="en-US" sz="1400" dirty="0" smtClean="0">
                <a:latin typeface="Courier New"/>
                <a:cs typeface="Courier New"/>
              </a:rPr>
              <a:t>'{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"settings" : </a:t>
            </a:r>
            <a:r>
              <a:rPr lang="en-US" sz="1400" dirty="0" smtClean="0">
                <a:latin typeface="Courier New"/>
                <a:cs typeface="Courier New"/>
              </a:rPr>
              <a:t>{"</a:t>
            </a:r>
            <a:r>
              <a:rPr lang="en-US" sz="1400" dirty="0" err="1" smtClean="0">
                <a:latin typeface="Courier New"/>
                <a:cs typeface="Courier New"/>
              </a:rPr>
              <a:t>number_of_shards</a:t>
            </a:r>
            <a:r>
              <a:rPr lang="en-US" sz="1400" dirty="0" smtClean="0">
                <a:latin typeface="Courier New"/>
                <a:cs typeface="Courier New"/>
              </a:rPr>
              <a:t>": 1, "</a:t>
            </a:r>
            <a:r>
              <a:rPr lang="en-US" sz="1400" dirty="0" err="1">
                <a:latin typeface="Courier New"/>
                <a:cs typeface="Courier New"/>
              </a:rPr>
              <a:t>auto_expand_replicas</a:t>
            </a:r>
            <a:r>
              <a:rPr lang="en-US" sz="1400" dirty="0" smtClean="0">
                <a:latin typeface="Courier New"/>
                <a:cs typeface="Courier New"/>
              </a:rPr>
              <a:t>": </a:t>
            </a:r>
            <a:r>
              <a:rPr lang="en-US" sz="1400" dirty="0">
                <a:latin typeface="Courier New"/>
                <a:cs typeface="Courier New"/>
              </a:rPr>
              <a:t>"0-all</a:t>
            </a:r>
            <a:r>
              <a:rPr lang="en-US" sz="1400" dirty="0" smtClean="0">
                <a:latin typeface="Courier New"/>
                <a:cs typeface="Courier New"/>
              </a:rPr>
              <a:t>"}</a:t>
            </a:r>
            <a:r>
              <a:rPr lang="en-US" sz="1400" dirty="0">
                <a:latin typeface="Courier New"/>
                <a:cs typeface="Courier New"/>
              </a:rPr>
              <a:t>,</a:t>
            </a:r>
          </a:p>
          <a:p>
            <a:r>
              <a:rPr lang="en-US" sz="1400" dirty="0">
                <a:latin typeface="Courier New"/>
                <a:cs typeface="Courier New"/>
              </a:rPr>
              <a:t>   "mappings"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"sequence"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"_source" : { "enabled" : 0 }</a:t>
            </a:r>
            <a:r>
              <a:rPr lang="en-US" sz="1400" dirty="0" smtClean="0">
                <a:latin typeface="Courier New"/>
                <a:cs typeface="Courier New"/>
              </a:rPr>
              <a:t>, "</a:t>
            </a:r>
            <a:r>
              <a:rPr lang="en-US" sz="1400" dirty="0">
                <a:latin typeface="Courier New"/>
                <a:cs typeface="Courier New"/>
              </a:rPr>
              <a:t>_all"    : { "enabled" : 0 }</a:t>
            </a:r>
            <a:r>
              <a:rPr lang="en-US" sz="1400" dirty="0" smtClean="0">
                <a:latin typeface="Courier New"/>
                <a:cs typeface="Courier New"/>
              </a:rPr>
              <a:t>, "</a:t>
            </a:r>
            <a:r>
              <a:rPr lang="en-US" sz="1400" dirty="0">
                <a:latin typeface="Courier New"/>
                <a:cs typeface="Courier New"/>
              </a:rPr>
              <a:t>_type"   : { "index" : "no" },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"enabled" : </a:t>
            </a:r>
            <a:r>
              <a:rPr lang="en-US" sz="1400" dirty="0" smtClean="0">
                <a:latin typeface="Courier New"/>
                <a:cs typeface="Courier New"/>
              </a:rPr>
              <a:t>0}}}'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390" y="3266809"/>
            <a:ext cx="77264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curl -XPUT </a:t>
            </a:r>
            <a:r>
              <a:rPr lang="en-US" sz="1400" dirty="0" smtClean="0">
                <a:latin typeface="Courier New"/>
                <a:cs typeface="Courier New"/>
              </a:rPr>
              <a:t>'127.0.0.1</a:t>
            </a:r>
            <a:r>
              <a:rPr lang="en-US" sz="1400" dirty="0">
                <a:latin typeface="Courier New"/>
                <a:cs typeface="Courier New"/>
              </a:rPr>
              <a:t>:9200/sequence/sequence</a:t>
            </a:r>
            <a:r>
              <a:rPr lang="en-US" sz="1400" dirty="0" smtClean="0"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latin typeface="Courier New"/>
                <a:cs typeface="Courier New"/>
              </a:rPr>
              <a:t>fileindex?</a:t>
            </a:r>
            <a:r>
              <a:rPr lang="en-US" sz="1400" dirty="0" err="1">
                <a:latin typeface="Courier New"/>
                <a:cs typeface="Courier New"/>
              </a:rPr>
              <a:t>pretty</a:t>
            </a:r>
            <a:r>
              <a:rPr lang="en-US" sz="1400" dirty="0">
                <a:latin typeface="Courier New"/>
                <a:cs typeface="Courier New"/>
              </a:rPr>
              <a:t>=1</a:t>
            </a:r>
            <a:r>
              <a:rPr lang="en-US" sz="1400" dirty="0" smtClean="0">
                <a:latin typeface="Courier New"/>
                <a:cs typeface="Courier New"/>
              </a:rPr>
              <a:t>' -d {}</a:t>
            </a:r>
          </a:p>
          <a:p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  "_index" : "sequence"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>
                <a:latin typeface="Courier New"/>
                <a:cs typeface="Courier New"/>
              </a:rPr>
              <a:t>"_type" : "sequence"</a:t>
            </a:r>
            <a:r>
              <a:rPr lang="en-US" sz="1400" dirty="0" smtClean="0">
                <a:latin typeface="Courier New"/>
                <a:cs typeface="Courier New"/>
              </a:rPr>
              <a:t>, "</a:t>
            </a:r>
            <a:r>
              <a:rPr lang="en-US" sz="1400" dirty="0">
                <a:latin typeface="Courier New"/>
                <a:cs typeface="Courier New"/>
              </a:rPr>
              <a:t>_id" : "</a:t>
            </a:r>
            <a:r>
              <a:rPr lang="en-US" sz="1400" dirty="0" err="1">
                <a:latin typeface="Courier New"/>
                <a:cs typeface="Courier New"/>
              </a:rPr>
              <a:t>fileindex</a:t>
            </a:r>
            <a:r>
              <a:rPr lang="en-US" sz="1400" dirty="0">
                <a:latin typeface="Courier New"/>
                <a:cs typeface="Courier New"/>
              </a:rPr>
              <a:t>",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b="1" dirty="0">
                <a:latin typeface="Courier New"/>
                <a:cs typeface="Courier New"/>
              </a:rPr>
              <a:t>"_version" : 3</a:t>
            </a:r>
            <a:r>
              <a:rPr lang="en-US" sz="1400" dirty="0" smtClean="0">
                <a:latin typeface="Courier New"/>
                <a:cs typeface="Courier New"/>
              </a:rPr>
              <a:t>, "</a:t>
            </a:r>
            <a:r>
              <a:rPr lang="en-US" sz="1400" dirty="0">
                <a:latin typeface="Courier New"/>
                <a:cs typeface="Courier New"/>
              </a:rPr>
              <a:t>created" : false</a:t>
            </a: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068572"/>
      </p:ext>
    </p:extLst>
  </p:cSld>
  <p:clrMapOvr>
    <a:masterClrMapping/>
  </p:clrMapOvr>
  <p:transition xmlns:p14="http://schemas.microsoft.com/office/powerpoint/2010/main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Disable allocation to stop shard shuffling until ready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Increase speed of transfers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new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Enable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959" y="1365253"/>
            <a:ext cx="7821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 curl </a:t>
            </a:r>
            <a:r>
              <a:rPr lang="en-US" sz="1400" dirty="0" smtClean="0">
                <a:latin typeface="Courier New"/>
                <a:cs typeface="Courier New"/>
              </a:rPr>
              <a:t>-XPUT localhost</a:t>
            </a:r>
            <a:r>
              <a:rPr lang="en-US" sz="1400" dirty="0">
                <a:latin typeface="Courier New"/>
                <a:cs typeface="Courier New"/>
              </a:rPr>
              <a:t>:9200/_cluster/settings -</a:t>
            </a:r>
            <a:r>
              <a:rPr lang="en-US" sz="1400" dirty="0" smtClean="0">
                <a:latin typeface="Courier New"/>
                <a:cs typeface="Courier New"/>
              </a:rPr>
              <a:t>d  '{"</a:t>
            </a:r>
            <a:r>
              <a:rPr lang="en-US" sz="1400" dirty="0">
                <a:latin typeface="Courier New"/>
                <a:cs typeface="Courier New"/>
              </a:rPr>
              <a:t>transient"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"</a:t>
            </a:r>
            <a:r>
              <a:rPr lang="en-US" sz="1400" dirty="0" err="1">
                <a:latin typeface="Courier New"/>
                <a:cs typeface="Courier New"/>
              </a:rPr>
              <a:t>cluster.routing.allocation.disable_allocation</a:t>
            </a:r>
            <a:r>
              <a:rPr lang="en-US" sz="1400" dirty="0">
                <a:latin typeface="Courier New"/>
                <a:cs typeface="Courier New"/>
              </a:rPr>
              <a:t>": true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}}</a:t>
            </a:r>
            <a:r>
              <a:rPr lang="en-US" sz="1400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0959" y="2738791"/>
            <a:ext cx="7821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 curl -XPUT localhost:9200/_cluster/settings -d '{"transient":{</a:t>
            </a:r>
          </a:p>
          <a:p>
            <a:r>
              <a:rPr lang="en-US" sz="1400" dirty="0">
                <a:latin typeface="Courier New"/>
                <a:cs typeface="Courier New"/>
              </a:rPr>
              <a:t>       "indices.recovery.concurrent_streams":6, </a:t>
            </a:r>
          </a:p>
          <a:p>
            <a:r>
              <a:rPr lang="en-US" sz="1400" dirty="0">
                <a:latin typeface="Courier New"/>
                <a:cs typeface="Courier New"/>
              </a:rPr>
              <a:t>       "indices.recovery.max_bytes_per_sec":"50mb"}</a:t>
            </a:r>
          </a:p>
          <a:p>
            <a:r>
              <a:rPr lang="en-US" sz="1400" dirty="0">
                <a:latin typeface="Courier New"/>
                <a:cs typeface="Courier New"/>
              </a:rPr>
              <a:t>    }'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3359" y="4684820"/>
            <a:ext cx="7821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 curl </a:t>
            </a:r>
            <a:r>
              <a:rPr lang="en-US" sz="1400" dirty="0" smtClean="0">
                <a:latin typeface="Courier New"/>
                <a:cs typeface="Courier New"/>
              </a:rPr>
              <a:t>-XPUT localhost</a:t>
            </a:r>
            <a:r>
              <a:rPr lang="en-US" sz="1400" dirty="0">
                <a:latin typeface="Courier New"/>
                <a:cs typeface="Courier New"/>
              </a:rPr>
              <a:t>:9200/_cluster/settings -</a:t>
            </a:r>
            <a:r>
              <a:rPr lang="en-US" sz="1400" dirty="0" smtClean="0">
                <a:latin typeface="Courier New"/>
                <a:cs typeface="Courier New"/>
              </a:rPr>
              <a:t>d  '{"</a:t>
            </a:r>
            <a:r>
              <a:rPr lang="en-US" sz="1400" dirty="0">
                <a:latin typeface="Courier New"/>
                <a:cs typeface="Courier New"/>
              </a:rPr>
              <a:t>transient"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"</a:t>
            </a:r>
            <a:r>
              <a:rPr lang="en-US" sz="1400" dirty="0" err="1">
                <a:latin typeface="Courier New"/>
                <a:cs typeface="Courier New"/>
              </a:rPr>
              <a:t>cluster.routing.allocation.disable_allocation</a:t>
            </a:r>
            <a:r>
              <a:rPr lang="en-US" sz="1400" dirty="0">
                <a:latin typeface="Courier New"/>
                <a:cs typeface="Courier New"/>
              </a:rPr>
              <a:t>": </a:t>
            </a:r>
            <a:r>
              <a:rPr lang="en-US" sz="1400" dirty="0" smtClean="0">
                <a:latin typeface="Courier New"/>
                <a:cs typeface="Courier New"/>
              </a:rPr>
              <a:t>false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}}</a:t>
            </a:r>
            <a:r>
              <a:rPr lang="en-US" sz="1400" dirty="0">
                <a:latin typeface="Courier New"/>
                <a:cs typeface="Courier New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6191451"/>
      </p:ext>
    </p:extLst>
  </p:cSld>
  <p:clrMapOvr>
    <a:masterClrMapping/>
  </p:clrMapOvr>
  <p:transition xmlns:p14="http://schemas.microsoft.com/office/powerpoint/2010/main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Exclude the nodes from the cluster, this will tell ES to move things off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Increase speed of transfers</a:t>
            </a:r>
          </a:p>
          <a:p>
            <a:pPr marL="0" indent="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Shutdown old nodes after all shards move off</a:t>
            </a:r>
          </a:p>
          <a:p>
            <a:pPr marL="517525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959" y="1734585"/>
            <a:ext cx="7821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 curl </a:t>
            </a:r>
            <a:r>
              <a:rPr lang="en-US" sz="1400" dirty="0" smtClean="0">
                <a:latin typeface="Courier New"/>
                <a:cs typeface="Courier New"/>
              </a:rPr>
              <a:t>-XPUT localhost</a:t>
            </a:r>
            <a:r>
              <a:rPr lang="en-US" sz="1400" dirty="0">
                <a:latin typeface="Courier New"/>
                <a:cs typeface="Courier New"/>
              </a:rPr>
              <a:t>:9200/_cluster/settings -</a:t>
            </a:r>
            <a:r>
              <a:rPr lang="en-US" sz="1400" dirty="0" smtClean="0">
                <a:latin typeface="Courier New"/>
                <a:cs typeface="Courier New"/>
              </a:rPr>
              <a:t>d  '{"</a:t>
            </a:r>
            <a:r>
              <a:rPr lang="en-US" sz="1400" dirty="0">
                <a:latin typeface="Courier New"/>
                <a:cs typeface="Courier New"/>
              </a:rPr>
              <a:t>transient"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</a:t>
            </a:r>
            <a:r>
              <a:rPr lang="en-US" sz="1400" dirty="0" smtClean="0">
                <a:latin typeface="Courier New"/>
                <a:cs typeface="Courier New"/>
              </a:rPr>
              <a:t>"</a:t>
            </a:r>
            <a:r>
              <a:rPr lang="en-US" sz="1400" dirty="0" err="1">
                <a:latin typeface="Courier New"/>
                <a:cs typeface="Courier New"/>
              </a:rPr>
              <a:t>cluster.routing.allocation.exclude._name</a:t>
            </a:r>
            <a:r>
              <a:rPr lang="en-US" sz="1400" dirty="0">
                <a:latin typeface="Courier New"/>
                <a:cs typeface="Courier New"/>
              </a:rPr>
              <a:t>" : </a:t>
            </a:r>
            <a:r>
              <a:rPr lang="en-US" sz="1400" dirty="0" smtClean="0">
                <a:latin typeface="Courier New"/>
                <a:cs typeface="Courier New"/>
              </a:rPr>
              <a:t>”node-</a:t>
            </a:r>
            <a:r>
              <a:rPr lang="en-US" sz="1400" dirty="0">
                <a:latin typeface="Courier New"/>
                <a:cs typeface="Courier New"/>
              </a:rPr>
              <a:t>05</a:t>
            </a:r>
            <a:r>
              <a:rPr lang="en-US" sz="1400" dirty="0" smtClean="0">
                <a:latin typeface="Courier New"/>
                <a:cs typeface="Courier New"/>
              </a:rPr>
              <a:t>*,node-</a:t>
            </a:r>
            <a:r>
              <a:rPr lang="en-US" sz="1400" dirty="0">
                <a:latin typeface="Courier New"/>
                <a:cs typeface="Courier New"/>
              </a:rPr>
              <a:t>06*"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}}</a:t>
            </a:r>
            <a:r>
              <a:rPr lang="en-US" sz="1400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0959" y="3087257"/>
            <a:ext cx="7821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 curl -XPUT localhost:9200/_cluster/settings -d '{"transient":{</a:t>
            </a:r>
          </a:p>
          <a:p>
            <a:r>
              <a:rPr lang="en-US" sz="1400" dirty="0">
                <a:latin typeface="Courier New"/>
                <a:cs typeface="Courier New"/>
              </a:rPr>
              <a:t>       "indices.recovery.concurrent_streams":6, </a:t>
            </a:r>
          </a:p>
          <a:p>
            <a:r>
              <a:rPr lang="en-US" sz="1400" dirty="0">
                <a:latin typeface="Courier New"/>
                <a:cs typeface="Courier New"/>
              </a:rPr>
              <a:t>       "indices.recovery.max_bytes_per_sec":"50mb"}</a:t>
            </a:r>
          </a:p>
          <a:p>
            <a:r>
              <a:rPr lang="en-US" sz="1400" dirty="0">
                <a:latin typeface="Courier New"/>
                <a:cs typeface="Courier New"/>
              </a:rPr>
              <a:t>    }'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959" y="4968971"/>
            <a:ext cx="815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</a:t>
            </a:r>
            <a:r>
              <a:rPr lang="en-US" sz="1400" dirty="0" smtClean="0">
                <a:latin typeface="Courier New"/>
                <a:cs typeface="Courier New"/>
              </a:rPr>
              <a:t>url </a:t>
            </a:r>
            <a:r>
              <a:rPr lang="en-US" sz="1400" dirty="0">
                <a:latin typeface="Courier New"/>
                <a:cs typeface="Courier New"/>
              </a:rPr>
              <a:t>-</a:t>
            </a:r>
            <a:r>
              <a:rPr lang="en-US" sz="1400" dirty="0" smtClean="0">
                <a:latin typeface="Courier New"/>
                <a:cs typeface="Courier New"/>
              </a:rPr>
              <a:t>XPOST 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en-US" sz="1400" dirty="0" smtClean="0">
                <a:latin typeface="Courier New"/>
                <a:cs typeface="Courier New"/>
              </a:rPr>
              <a:t>localhost</a:t>
            </a:r>
            <a:r>
              <a:rPr lang="en-US" sz="1400" dirty="0">
                <a:latin typeface="Courier New"/>
                <a:cs typeface="Courier New"/>
              </a:rPr>
              <a:t>:9200/_cluster/nodes</a:t>
            </a:r>
            <a:r>
              <a:rPr lang="en-US" sz="1400" dirty="0" smtClean="0">
                <a:latin typeface="Courier New"/>
                <a:cs typeface="Courier New"/>
              </a:rPr>
              <a:t>/node-</a:t>
            </a:r>
            <a:r>
              <a:rPr lang="en-US" sz="1400" dirty="0">
                <a:latin typeface="Courier New"/>
                <a:cs typeface="Courier New"/>
              </a:rPr>
              <a:t>05*</a:t>
            </a:r>
            <a:r>
              <a:rPr lang="en-US" sz="1400" dirty="0" smtClean="0">
                <a:latin typeface="Courier New"/>
                <a:cs typeface="Courier New"/>
              </a:rPr>
              <a:t>,node-</a:t>
            </a:r>
            <a:r>
              <a:rPr lang="en-US" sz="1400" dirty="0">
                <a:latin typeface="Courier New"/>
                <a:cs typeface="Courier New"/>
              </a:rPr>
              <a:t>m06*/_shutdown'</a:t>
            </a:r>
          </a:p>
        </p:txBody>
      </p:sp>
    </p:spTree>
    <p:extLst>
      <p:ext uri="{BB962C8B-B14F-4D97-AF65-F5344CB8AC3E}">
        <p14:creationId xmlns:p14="http://schemas.microsoft.com/office/powerpoint/2010/main" val="3698149650"/>
      </p:ext>
    </p:extLst>
  </p:cSld>
  <p:clrMapOvr>
    <a:masterClrMapping/>
  </p:clrMapOvr>
  <p:transition xmlns:p14="http://schemas.microsoft.com/office/powerpoint/2010/main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to 1.x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"exists" changed to "found" everywhere</a:t>
            </a:r>
          </a:p>
          <a:p>
            <a:pPr>
              <a:buFont typeface="Arial"/>
              <a:buChar char="•"/>
            </a:pPr>
            <a:r>
              <a:rPr lang="en-US" dirty="0" smtClean="0"/>
              <a:t>fields= option returns everything in arrays now, better to use _source=</a:t>
            </a:r>
          </a:p>
          <a:p>
            <a:pPr>
              <a:buFont typeface="Arial"/>
              <a:buChar char="•"/>
            </a:pPr>
            <a:r>
              <a:rPr lang="en-US" dirty="0" smtClean="0"/>
              <a:t>GET no longer returns ok: true</a:t>
            </a:r>
          </a:p>
          <a:p>
            <a:pPr>
              <a:buFont typeface="Arial"/>
              <a:buChar char="•"/>
            </a:pPr>
            <a:r>
              <a:rPr lang="en-US" dirty="0" smtClean="0"/>
              <a:t>/_nodes/stats changed to /_cluster/</a:t>
            </a:r>
            <a:r>
              <a:rPr lang="en-US" dirty="0" err="1" smtClean="0"/>
              <a:t>nodeStats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382326"/>
      </p:ext>
    </p:extLst>
  </p:cSld>
  <p:clrMapOvr>
    <a:masterClrMapping/>
  </p:clrMapOvr>
  <p:transition xmlns:p14="http://schemas.microsoft.com/office/powerpoint/2010/main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IPv6 support</a:t>
            </a:r>
          </a:p>
          <a:p>
            <a:pPr>
              <a:buFont typeface="Arial"/>
              <a:buChar char="•"/>
            </a:pPr>
            <a:r>
              <a:rPr lang="en-US" dirty="0" smtClean="0"/>
              <a:t>More parsers</a:t>
            </a:r>
          </a:p>
          <a:p>
            <a:pPr>
              <a:buFont typeface="Arial"/>
              <a:buChar char="•"/>
            </a:pPr>
            <a:r>
              <a:rPr lang="en-US" dirty="0" smtClean="0"/>
              <a:t>Switch from facets to aggregations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Investigate using </a:t>
            </a:r>
            <a:r>
              <a:rPr lang="en-US" dirty="0" err="1" smtClean="0"/>
              <a:t>Kibana</a:t>
            </a:r>
            <a:r>
              <a:rPr lang="en-US" dirty="0" smtClean="0"/>
              <a:t> 3 to replace viewer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50+ </a:t>
            </a:r>
            <a:r>
              <a:rPr lang="en-US" dirty="0" err="1" smtClean="0"/>
              <a:t>github</a:t>
            </a:r>
            <a:r>
              <a:rPr lang="en-US" dirty="0" smtClean="0"/>
              <a:t> issues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3137"/>
      </p:ext>
    </p:extLst>
  </p:cSld>
  <p:clrMapOvr>
    <a:masterClrMapping/>
  </p:clrMapOvr>
  <p:transition xmlns:p14="http://schemas.microsoft.com/office/powerpoint/2010/main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Wishes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300" dirty="0" smtClean="0"/>
              <a:t>Add per field meta data to mapping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tribes that merge same index names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"triggers" – like percolation at insert time, but makes outgoing calls or at minimum stores _ids in separate table for later processing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https for web </a:t>
            </a:r>
            <a:r>
              <a:rPr lang="en-US" sz="2300" dirty="0" err="1" smtClean="0"/>
              <a:t>api</a:t>
            </a:r>
            <a:r>
              <a:rPr lang="en-US" sz="2300" dirty="0" smtClean="0"/>
              <a:t> and TLS for internode communication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ES version upgrades without full cluster restarts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Extend </a:t>
            </a:r>
            <a:r>
              <a:rPr lang="en-US" sz="2300" dirty="0" err="1" smtClean="0"/>
              <a:t>elasticsearch</a:t>
            </a:r>
            <a:r>
              <a:rPr lang="en-US" sz="2300" dirty="0" smtClean="0"/>
              <a:t>/curator with features we need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index globing is broken in 1.x, a glob that matches nothing matches everything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Heap dumps should be easier to disable</a:t>
            </a:r>
          </a:p>
          <a:p>
            <a:pPr>
              <a:buFont typeface="Arial"/>
              <a:buChar char="•"/>
            </a:pPr>
            <a:r>
              <a:rPr lang="en-US" sz="2300" dirty="0" err="1" smtClean="0"/>
              <a:t>elasticsearch-js</a:t>
            </a:r>
            <a:r>
              <a:rPr lang="en-US" sz="2300" dirty="0" smtClean="0"/>
              <a:t> could be initialized with all versions supported</a:t>
            </a:r>
          </a:p>
          <a:p>
            <a:pPr>
              <a:buFont typeface="Arial"/>
              <a:buChar char="•"/>
            </a:pPr>
            <a:r>
              <a:rPr lang="en-US" sz="2300" dirty="0" err="1" smtClean="0"/>
              <a:t>elasticsearch-js</a:t>
            </a:r>
            <a:r>
              <a:rPr lang="en-US" sz="2300" dirty="0" smtClean="0"/>
              <a:t> should hide API renames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07751167"/>
      </p:ext>
    </p:extLst>
  </p:cSld>
  <p:clrMapOvr>
    <a:masterClrMapping/>
  </p:clrMapOvr>
  <p:transition xmlns:p14="http://schemas.microsoft.com/office/powerpoint/2010/main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owl question.jpg"/>
          <p:cNvPicPr>
            <a:picLocks noGrp="1" noChangeAspect="1"/>
          </p:cNvPicPr>
          <p:nvPr>
            <p:ph idx="1"/>
          </p:nvPr>
        </p:nvPicPr>
        <p:blipFill>
          <a:blip r:embed="rId3"/>
          <a:srcRect l="-36672" r="-36672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792288" y="5677444"/>
            <a:ext cx="5486400" cy="566738"/>
          </a:xfrm>
        </p:spPr>
        <p:txBody>
          <a:bodyPr/>
          <a:lstStyle/>
          <a:p>
            <a:r>
              <a:rPr lang="en-US" dirty="0" smtClean="0"/>
              <a:t>Why The Owl Logo?</a:t>
            </a:r>
            <a:endParaRPr lang="en-US" dirty="0"/>
          </a:p>
        </p:txBody>
      </p:sp>
      <p:pic>
        <p:nvPicPr>
          <p:cNvPr id="19" name="Picture Placeholder 18" descr="OwlHuntsMouse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533" r="-9533"/>
          <a:stretch>
            <a:fillRect/>
          </a:stretch>
        </p:blipFill>
        <p:spPr>
          <a:xfrm>
            <a:off x="1013040" y="118019"/>
            <a:ext cx="7412567" cy="5559425"/>
          </a:xfrm>
        </p:spPr>
      </p:pic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1792288" y="6244182"/>
            <a:ext cx="5486400" cy="804862"/>
          </a:xfrm>
        </p:spPr>
        <p:txBody>
          <a:bodyPr/>
          <a:lstStyle/>
          <a:p>
            <a:r>
              <a:rPr lang="en-US" dirty="0" smtClean="0"/>
              <a:t>Owls are silent hunters that go after RATs. We think that’s pretty cool.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Overview – What Is Moloch?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Moloch is an open source, scalable IPv4 packet capturing (PCAP) indexing and database system</a:t>
            </a:r>
            <a:r>
              <a:rPr lang="en-US" dirty="0"/>
              <a:t> </a:t>
            </a:r>
            <a:r>
              <a:rPr lang="en-US" dirty="0" smtClean="0"/>
              <a:t>powered by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 simple web GUI is provided for browsing, searching, viewing and exporting PCAP data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 API’s are accessible if you wish to design your own GUI or directly grab PCAP with various command line tools for further analysis or processing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 it on AOL’s </a:t>
            </a:r>
            <a:r>
              <a:rPr lang="en-US" dirty="0" err="1" smtClean="0"/>
              <a:t>GitHub</a:t>
            </a:r>
            <a:r>
              <a:rPr lang="en-US" dirty="0" smtClean="0"/>
              <a:t> page: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https://github.com/aol/moloch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 is like AOL Search for PCAP repositories!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Real-time capture of network traffic for forensic and investigative purposes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Combine the power of Moloch with other indicators (intelligence feeds, alerting from IDS/anti-virus) to empower your Analysts to quickly and effectively review actions on the network to determine the validity/threat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ability to review past network traffic for post compromise investigations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Static PCAP repository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Large collections of PCAP that is created by malware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Collections of PCAP from various CTF events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Custom tagging of data at time of import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Capture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C application that sniffs the network interface, parses the traffic and creates the Session Profile Information (aka SPI-Data) and writes the packets to disk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Database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is used for storing and searching through the SPI-Data generated by the capture component 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Viewer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web interface that allows for GUI and API access from remote hosts to browse/query SPI-Data and retrieve stored PCAP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– Components –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libnids</a:t>
            </a:r>
            <a:r>
              <a:rPr lang="en-US" dirty="0" smtClean="0"/>
              <a:t> based daemon written in C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Can be used to sniff network interface for live capture to disk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Can be called from the command line to do manual import of PCAP for parsing and storage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Parses various layer 3-7 protocols, creates “session profile information” aka SPI-Data and spits them out to the </a:t>
            </a:r>
            <a:r>
              <a:rPr lang="en-US" dirty="0" err="1" smtClean="0"/>
              <a:t>elasticsearch</a:t>
            </a:r>
            <a:r>
              <a:rPr lang="en-US" dirty="0" smtClean="0"/>
              <a:t> cluster for indexing purposes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Kind of like making owl pellets!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91" y="1147937"/>
            <a:ext cx="4850581" cy="38122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Geneva"/>
        <a:cs typeface="Geneva"/>
      </a:majorFont>
      <a:minorFont>
        <a:latin typeface="Calibri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AOL_Owl_Template.ppt</Template>
  <TotalTime>20616</TotalTime>
  <Words>5282</Words>
  <Application>Microsoft Macintosh PowerPoint</Application>
  <PresentationFormat>On-screen Show (4:3)</PresentationFormat>
  <Paragraphs>706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Moloch</vt:lpstr>
      <vt:lpstr>Andy Wick</vt:lpstr>
      <vt:lpstr>Eoin Miller</vt:lpstr>
      <vt:lpstr>Project Logo</vt:lpstr>
      <vt:lpstr>Why The Owl Logo?</vt:lpstr>
      <vt:lpstr>Moloch – Overview – What Is Moloch?</vt:lpstr>
      <vt:lpstr>Moloch – Uses</vt:lpstr>
      <vt:lpstr>Moloch – Components</vt:lpstr>
      <vt:lpstr>Moloch – Components – Capture</vt:lpstr>
      <vt:lpstr>Moloch – Components – Database </vt:lpstr>
      <vt:lpstr>Moloch – Components – Viewer </vt:lpstr>
      <vt:lpstr>Moloch – Architecture</vt:lpstr>
      <vt:lpstr>Moloch – Architecture – Overall Data Flow</vt:lpstr>
      <vt:lpstr>Moloch – Architecture – MultiNode w/Cluster</vt:lpstr>
      <vt:lpstr>Moloch – Capture – SPI-Data Types</vt:lpstr>
      <vt:lpstr>Moloch – Capture – Creating SPI-Data</vt:lpstr>
      <vt:lpstr>Moloch – Capture – Creating SPI-Data</vt:lpstr>
      <vt:lpstr>Moloch – Capture – Creating SPI-Data</vt:lpstr>
      <vt:lpstr>Moloch – Capture – Creating SPI-Data</vt:lpstr>
      <vt:lpstr>Moloch – Capture – Creating SPI-Data</vt:lpstr>
      <vt:lpstr>Moloch – Capture – Creating SPI-Data</vt:lpstr>
      <vt:lpstr>Demo</vt:lpstr>
      <vt:lpstr>Moloch database requirements</vt:lpstr>
      <vt:lpstr>Elasticsearch Choice</vt:lpstr>
      <vt:lpstr>Elasticsearch – Early issues</vt:lpstr>
      <vt:lpstr>Storing sessions</vt:lpstr>
      <vt:lpstr>Sample Metrics</vt:lpstr>
      <vt:lpstr>Faceting/Aggregations</vt:lpstr>
      <vt:lpstr>Moloch Fields</vt:lpstr>
      <vt:lpstr>Moloch Fields v1</vt:lpstr>
      <vt:lpstr>Moloch Fields v2 (1)</vt:lpstr>
      <vt:lpstr>Moloch Fields v2 (2)</vt:lpstr>
      <vt:lpstr>Security</vt:lpstr>
      <vt:lpstr>Multiple Moloch Clusters</vt:lpstr>
      <vt:lpstr>Lessons Learned (1)</vt:lpstr>
      <vt:lpstr>Lessons Learned (2) </vt:lpstr>
      <vt:lpstr>Lessons Learned (3) </vt:lpstr>
      <vt:lpstr>Lessons Learned (4)</vt:lpstr>
      <vt:lpstr>Before</vt:lpstr>
      <vt:lpstr>After</vt:lpstr>
      <vt:lpstr>Generating Sequence Numbers</vt:lpstr>
      <vt:lpstr>Adding Nodes</vt:lpstr>
      <vt:lpstr>Removing Nodes</vt:lpstr>
      <vt:lpstr>Upgrading to 1.x</vt:lpstr>
      <vt:lpstr>Moloch Future</vt:lpstr>
      <vt:lpstr>Elasticsearch Wishes</vt:lpstr>
      <vt:lpstr>Questions?</vt:lpstr>
    </vt:vector>
  </TitlesOfParts>
  <Manager/>
  <Company>AOL LLC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Moloch</dc:title>
  <dc:subject/>
  <dc:creator>Administrator</dc:creator>
  <cp:keywords/>
  <dc:description/>
  <cp:lastModifiedBy>Andy Wick</cp:lastModifiedBy>
  <cp:revision>145</cp:revision>
  <dcterms:created xsi:type="dcterms:W3CDTF">2013-02-11T18:45:56Z</dcterms:created>
  <dcterms:modified xsi:type="dcterms:W3CDTF">2014-05-29T14:36:53Z</dcterms:modified>
  <cp:category/>
</cp:coreProperties>
</file>