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1pPr>
    <a:lvl2pPr marL="0" marR="0" indent="457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2pPr>
    <a:lvl3pPr marL="0" marR="0" indent="914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3pPr>
    <a:lvl4pPr marL="0" marR="0" indent="1371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4pPr>
    <a:lvl5pPr marL="0" marR="0" indent="18288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5pPr>
    <a:lvl6pPr marL="0" marR="0" indent="22860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6pPr>
    <a:lvl7pPr marL="0" marR="0" indent="27432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7pPr>
    <a:lvl8pPr marL="0" marR="0" indent="32004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8pPr>
    <a:lvl9pPr marL="0" marR="0" indent="365760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Graphik"/>
        <a:ea typeface="Graphik"/>
        <a:cs typeface="Graphik"/>
        <a:sym typeface="Graphik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254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00A1FF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solidFill>
            <a:srgbClr val="014D80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13B100"/>
          </a:solidFill>
        </a:fill>
      </a:tcStyle>
    </a:firstCol>
    <a:lastRow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61D83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FFFFFF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552055"/>
              <a:lumOff val="-12548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chemeClr val="accent4">
              <a:hueOff val="-613784"/>
              <a:lumOff val="1275"/>
            </a:scheme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4">
                  <a:hueOff val="-613784"/>
                  <a:lumOff val="1275"/>
                </a:schemeClr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Graphik Medium"/>
          <a:ea typeface="Graphik Medium"/>
          <a:cs typeface="Graphik Medium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FF5300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C0C0C0"/>
              </a:solidFill>
              <a:prstDash val="solid"/>
              <a:miter lim="400000"/>
            </a:ln>
          </a:top>
          <a:bottom>
            <a:ln w="127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98195F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chemeClr val="accent6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C0C0C0"/>
              </a:solidFill>
              <a:prstDash val="solid"/>
              <a:miter lim="400000"/>
            </a:ln>
          </a:left>
          <a:right>
            <a:ln w="12700" cap="flat">
              <a:solidFill>
                <a:srgbClr val="C0C0C0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C0C0C0"/>
              </a:solidFill>
              <a:prstDash val="solid"/>
              <a:miter lim="400000"/>
            </a:ln>
          </a:bottom>
          <a:insideH>
            <a:ln w="12700" cap="flat">
              <a:solidFill>
                <a:srgbClr val="C0C0C0"/>
              </a:solidFill>
              <a:prstDash val="solid"/>
              <a:miter lim="400000"/>
            </a:ln>
          </a:insideH>
          <a:insideV>
            <a:ln w="12700" cap="flat">
              <a:solidFill>
                <a:srgbClr val="C0C0C0"/>
              </a:solidFill>
              <a:prstDash val="solid"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Graphik"/>
          <a:ea typeface="Graphik"/>
          <a:cs typeface="Graphik"/>
        </a:font>
        <a:srgbClr val="000000"/>
      </a:tcTxStyle>
      <a:tcStyle>
        <a:tcBdr>
          <a:left>
            <a:ln w="12700" cap="flat">
              <a:solidFill>
                <a:srgbClr val="C8C8C8"/>
              </a:solidFill>
              <a:prstDash val="solid"/>
              <a:miter lim="400000"/>
            </a:ln>
          </a:left>
          <a:right>
            <a:ln w="12700" cap="flat">
              <a:solidFill>
                <a:srgbClr val="C8C8C8"/>
              </a:solidFill>
              <a:prstDash val="solid"/>
              <a:miter lim="400000"/>
            </a:ln>
          </a:right>
          <a:top>
            <a:ln w="12700" cap="flat">
              <a:solidFill>
                <a:srgbClr val="C8C8C8"/>
              </a:solidFill>
              <a:prstDash val="solid"/>
              <a:miter lim="400000"/>
            </a:ln>
          </a:top>
          <a:bottom>
            <a:ln w="12700" cap="flat">
              <a:solidFill>
                <a:srgbClr val="C8C8C8"/>
              </a:solidFill>
              <a:prstDash val="solid"/>
              <a:miter lim="400000"/>
            </a:ln>
          </a:bottom>
          <a:insideH>
            <a:ln w="12700" cap="flat">
              <a:solidFill>
                <a:srgbClr val="C8C8C8"/>
              </a:solidFill>
              <a:prstDash val="solid"/>
              <a:miter lim="400000"/>
            </a:ln>
          </a:insideH>
          <a:insideV>
            <a:ln w="12700" cap="flat">
              <a:solidFill>
                <a:srgbClr val="C8C8C8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A9A9A9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38100" cap="flat">
              <a:solidFill>
                <a:srgbClr val="A9A9A9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9A9A9"/>
              </a:solidFill>
              <a:prstDash val="solid"/>
              <a:miter lim="400000"/>
            </a:ln>
          </a:left>
          <a:right>
            <a:ln w="12700" cap="flat">
              <a:solidFill>
                <a:srgbClr val="A9A9A9"/>
              </a:solidFill>
              <a:prstDash val="solid"/>
              <a:miter lim="400000"/>
            </a:ln>
          </a:right>
          <a:top>
            <a:ln w="38100" cap="flat">
              <a:solidFill>
                <a:srgbClr val="A9A9A9"/>
              </a:solidFill>
              <a:prstDash val="solid"/>
              <a:miter lim="400000"/>
            </a:ln>
          </a:top>
          <a:bottom>
            <a:ln w="127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A9A9A9"/>
              </a:solidFill>
              <a:prstDash val="solid"/>
              <a:miter lim="400000"/>
            </a:ln>
          </a:insideH>
          <a:insideV>
            <a:ln w="12700" cap="flat">
              <a:solidFill>
                <a:srgbClr val="A9A9A9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A9A9A9"/>
              </a:solidFill>
              <a:prstDash val="solid"/>
              <a:miter lim="400000"/>
            </a:ln>
          </a:top>
          <a:bottom>
            <a:ln w="38100" cap="flat">
              <a:solidFill>
                <a:srgbClr val="A9A9A9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64646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-27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9454"/>
          </a:xfrm>
          <a:prstGeom prst="rect">
            <a:avLst/>
          </a:prstGeom>
        </p:spPr>
        <p:txBody>
          <a:bodyPr/>
          <a:lstStyle>
            <a:lvl1pPr defTabSz="2438338"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12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2160429"/>
            <a:ext cx="21844000" cy="694056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2352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927600"/>
            <a:ext cx="21844000" cy="3902869"/>
          </a:xfrm>
          <a:prstGeom prst="rect">
            <a:avLst/>
          </a:prstGeom>
        </p:spPr>
        <p:txBody>
          <a:bodyPr anchor="ctr"/>
          <a:lstStyle>
            <a:lvl1pPr marL="0" indent="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>
              <a:spcBef>
                <a:spcPts val="0"/>
              </a:spcBef>
              <a:buClrTx/>
              <a:buSzTx/>
              <a:buNone/>
              <a:defRPr sz="8400" spc="-252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3906096"/>
            <a:ext cx="21844000" cy="4488604"/>
          </a:xfrm>
          <a:prstGeom prst="rect">
            <a:avLst/>
          </a:prstGeom>
        </p:spPr>
        <p:txBody>
          <a:bodyPr anchor="b"/>
          <a:lstStyle>
            <a:lvl1pPr marL="0" indent="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 defTabSz="2438338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22400" spc="-448"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85217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Fact information</a:t>
            </a:r>
          </a:p>
        </p:txBody>
      </p:sp>
      <p:sp>
        <p:nvSpPr>
          <p:cNvPr id="10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11155086"/>
            <a:ext cx="21844000" cy="832613"/>
          </a:xfrm>
          <a:prstGeom prst="rect">
            <a:avLst/>
          </a:prstGeom>
        </p:spPr>
        <p:txBody>
          <a:bodyPr anchor="ctr"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4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Attribution</a:t>
            </a:r>
          </a:p>
        </p:txBody>
      </p:sp>
      <p:sp>
        <p:nvSpPr>
          <p:cNvPr id="11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5141969"/>
            <a:ext cx="21844000" cy="343019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ClrTx/>
              <a:buSzTx/>
              <a:buNone/>
              <a:defRPr sz="8400" spc="-16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  <a:latin typeface="+mn-lt"/>
                <a:ea typeface="+mn-ea"/>
                <a:cs typeface="+mn-cs"/>
                <a:sym typeface="Graphik Semibold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Two jellyfish against a pink background"/>
          <p:cNvSpPr>
            <a:spLocks noGrp="1"/>
          </p:cNvSpPr>
          <p:nvPr>
            <p:ph type="pic" sz="half" idx="21"/>
          </p:nvPr>
        </p:nvSpPr>
        <p:spPr>
          <a:xfrm>
            <a:off x="12192000" y="4813300"/>
            <a:ext cx="12192000" cy="920794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Two jellyfish touching against a dark blue background"/>
          <p:cNvSpPr>
            <a:spLocks noGrp="1"/>
          </p:cNvSpPr>
          <p:nvPr>
            <p:ph type="pic" sz="half" idx="22"/>
          </p:nvPr>
        </p:nvSpPr>
        <p:spPr>
          <a:xfrm>
            <a:off x="12192000" y="-628650"/>
            <a:ext cx="12192000" cy="8128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Two jellyfish against a blue background"/>
          <p:cNvSpPr>
            <a:spLocks noGrp="1"/>
          </p:cNvSpPr>
          <p:nvPr>
            <p:ph type="pic" idx="23"/>
          </p:nvPr>
        </p:nvSpPr>
        <p:spPr>
          <a:xfrm>
            <a:off x="-4203700" y="0"/>
            <a:ext cx="20574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5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5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532190" indent="-532190">
              <a:lnSpc>
                <a:spcPct val="120000"/>
              </a:lnSpc>
              <a:buClr>
                <a:schemeClr val="accent1"/>
              </a:buClr>
              <a:buSzPct val="200000"/>
              <a:buChar char="‣"/>
              <a:defRPr sz="4000">
                <a:solidFill>
                  <a:srgbClr val="393C45"/>
                </a:solidFill>
              </a:defRPr>
            </a:lvl1pPr>
            <a:lvl2pPr marL="1024466" indent="-465666">
              <a:lnSpc>
                <a:spcPct val="120000"/>
              </a:lnSpc>
              <a:buClr>
                <a:schemeClr val="accent1"/>
              </a:buClr>
              <a:buSzPct val="150000"/>
              <a:buChar char="‣"/>
              <a:defRPr sz="4000">
                <a:solidFill>
                  <a:srgbClr val="393C45"/>
                </a:solidFill>
              </a:defRPr>
            </a:lvl2pPr>
            <a:lvl3pPr marL="1583266" indent="-465666">
              <a:lnSpc>
                <a:spcPct val="120000"/>
              </a:lnSpc>
              <a:buClr>
                <a:schemeClr val="accent1"/>
              </a:buClr>
              <a:defRPr sz="4000">
                <a:solidFill>
                  <a:srgbClr val="393C45"/>
                </a:solidFill>
              </a:defRPr>
            </a:lvl3pPr>
            <a:lvl4pPr marL="2142066" indent="-465666">
              <a:lnSpc>
                <a:spcPct val="120000"/>
              </a:lnSpc>
              <a:buClr>
                <a:schemeClr val="accent1"/>
              </a:buClr>
              <a:defRPr sz="4000">
                <a:solidFill>
                  <a:srgbClr val="393C45"/>
                </a:solidFill>
              </a:defRPr>
            </a:lvl4pPr>
            <a:lvl5pPr marL="2700866" indent="-465666">
              <a:lnSpc>
                <a:spcPct val="120000"/>
              </a:lnSpc>
              <a:buClr>
                <a:schemeClr val="accent1"/>
              </a:buClr>
              <a:defRPr sz="4000">
                <a:solidFill>
                  <a:srgbClr val="393C45"/>
                </a:solidFill>
              </a:defRPr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5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gradFill flip="none" rotWithShape="1">
                  <a:gsLst>
                    <a:gs pos="0">
                      <a:srgbClr val="1E98FD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1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161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465666" indent="-465666">
              <a:defRPr sz="4000"/>
            </a:lvl1pPr>
            <a:lvl2pPr marL="1024466" indent="-465666">
              <a:defRPr sz="4000"/>
            </a:lvl2pPr>
            <a:lvl3pPr marL="1583266" indent="-465666">
              <a:defRPr sz="4000"/>
            </a:lvl3pPr>
            <a:lvl4pPr marL="2142066" indent="-465666">
              <a:defRPr sz="4000"/>
            </a:lvl4pPr>
            <a:lvl5pPr marL="2700866" indent="-465666">
              <a:defRPr sz="4000"/>
            </a:lvl5pPr>
          </a:lstStyle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wo jellyfish touching against a dark blue background"/>
          <p:cNvSpPr>
            <a:spLocks noGrp="1"/>
          </p:cNvSpPr>
          <p:nvPr>
            <p:ph type="pic" idx="21"/>
          </p:nvPr>
        </p:nvSpPr>
        <p:spPr>
          <a:xfrm>
            <a:off x="0" y="-1270000"/>
            <a:ext cx="24384000" cy="1625600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12166600"/>
            <a:ext cx="21844000" cy="694055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35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23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 defTabSz="2438400">
              <a:lnSpc>
                <a:spcPct val="90000"/>
              </a:lnSpc>
              <a:defRPr sz="11600" spc="-348">
                <a:solidFill>
                  <a:srgbClr val="FFFFFF"/>
                </a:solidFill>
              </a:defRPr>
            </a:lvl1pPr>
          </a:lstStyle>
          <a:p>
            <a:r>
              <a:t>Presentation Title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985000"/>
            <a:ext cx="21844000" cy="25146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0" algn="ctr" defTabSz="825500">
              <a:spcBef>
                <a:spcPts val="0"/>
              </a:spcBef>
              <a:buClrTx/>
              <a:buSzTx/>
              <a:buNone/>
              <a:defRPr sz="6400">
                <a:solidFill>
                  <a:srgbClr val="FFFFFF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wo jellyfish against a blue background"/>
          <p:cNvSpPr>
            <a:spLocks noGrp="1"/>
          </p:cNvSpPr>
          <p:nvPr>
            <p:ph type="pic" idx="21"/>
          </p:nvPr>
        </p:nvSpPr>
        <p:spPr>
          <a:xfrm>
            <a:off x="7962900" y="-25400"/>
            <a:ext cx="20650200" cy="13766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885108"/>
            <a:ext cx="9652000" cy="3200203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70000" y="6845300"/>
            <a:ext cx="9652000" cy="56642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  <a:lvl2pPr marL="0" indent="4572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2pPr>
            <a:lvl3pPr marL="0" indent="9144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3pPr>
            <a:lvl4pPr marL="0" indent="13716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4pPr>
            <a:lvl5pPr marL="0" indent="182880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9316"/>
            <a:ext cx="21844000" cy="8432801"/>
          </a:xfrm>
          <a:prstGeom prst="rect">
            <a:avLst/>
          </a:prstGeom>
        </p:spPr>
        <p:txBody>
          <a:bodyPr numCol="2" spcCol="109220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wo jellyfish against a pink background"/>
          <p:cNvSpPr>
            <a:spLocks noGrp="1"/>
          </p:cNvSpPr>
          <p:nvPr>
            <p:ph type="pic" idx="21"/>
          </p:nvPr>
        </p:nvSpPr>
        <p:spPr>
          <a:xfrm>
            <a:off x="10185400" y="0"/>
            <a:ext cx="18161000" cy="137160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38200"/>
            <a:ext cx="9652000" cy="1549400"/>
          </a:xfrm>
          <a:prstGeom prst="rect">
            <a:avLst/>
          </a:prstGeom>
        </p:spPr>
        <p:txBody>
          <a:bodyPr/>
          <a:lstStyle>
            <a:lvl1pPr>
              <a:defRPr>
                <a:gradFill flip="none" rotWithShape="1">
                  <a:gsLst>
                    <a:gs pos="0">
                      <a:srgbClr val="5E03FF"/>
                    </a:gs>
                    <a:gs pos="100000">
                      <a:srgbClr val="FF00F7"/>
                    </a:gs>
                  </a:gsLst>
                  <a:lin ang="3960000" scaled="0"/>
                </a:gradFill>
              </a:defRPr>
            </a:lvl1pPr>
          </a:lstStyle>
          <a:p>
            <a:r>
              <a:t>Slide Title</a:t>
            </a:r>
          </a:p>
        </p:txBody>
      </p:sp>
      <p:sp>
        <p:nvSpPr>
          <p:cNvPr id="6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70000" y="4267200"/>
            <a:ext cx="9652000" cy="843280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3" name="Slide Subtitl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70000" y="2133600"/>
            <a:ext cx="9652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3289300"/>
            <a:ext cx="21844000" cy="3873500"/>
          </a:xfrm>
          <a:prstGeom prst="rect">
            <a:avLst/>
          </a:prstGeom>
        </p:spPr>
        <p:txBody>
          <a:bodyPr/>
          <a:lstStyle>
            <a:lvl1pPr>
              <a:lnSpc>
                <a:spcPct val="90000"/>
              </a:lnSpc>
              <a:defRPr sz="11600" spc="-348">
                <a:gradFill flip="none" rotWithShape="1">
                  <a:gsLst>
                    <a:gs pos="0">
                      <a:srgbClr val="FF00D8"/>
                    </a:gs>
                    <a:gs pos="100000">
                      <a:srgbClr val="FF542E"/>
                    </a:gs>
                  </a:gsLst>
                  <a:lin ang="3960000" scaled="0"/>
                </a:gradFill>
              </a:defRPr>
            </a:lvl1pPr>
          </a:lstStyle>
          <a:p>
            <a:r>
              <a:t>Section Title</a:t>
            </a:r>
          </a:p>
        </p:txBody>
      </p:sp>
      <p:sp>
        <p:nvSpPr>
          <p:cNvPr id="7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Slide Subtitle</a:t>
            </a:r>
          </a:p>
        </p:txBody>
      </p:sp>
      <p:sp>
        <p:nvSpPr>
          <p:cNvPr id="8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62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8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70000" y="2133600"/>
            <a:ext cx="21844000" cy="1016000"/>
          </a:xfrm>
          <a:prstGeom prst="rect">
            <a:avLst/>
          </a:prstGeom>
        </p:spPr>
        <p:txBody>
          <a:bodyPr/>
          <a:lstStyle>
            <a:lvl1pPr marL="0" indent="0" algn="ctr" defTabSz="825500">
              <a:spcBef>
                <a:spcPts val="0"/>
              </a:spcBef>
              <a:buClrTx/>
              <a:buSzTx/>
              <a:buNone/>
              <a:defRPr sz="5400"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Agenda Subtitle</a:t>
            </a:r>
          </a:p>
        </p:txBody>
      </p:sp>
      <p:sp>
        <p:nvSpPr>
          <p:cNvPr id="9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buClrTx/>
              <a:buSzTx/>
              <a:buNone/>
              <a:defRPr sz="5500" spc="-55"/>
            </a:lvl1pPr>
            <a:lvl2pPr marL="0" indent="457200" defTabSz="825500">
              <a:buClrTx/>
              <a:buSzTx/>
              <a:buNone/>
              <a:defRPr sz="5500" spc="-55"/>
            </a:lvl2pPr>
            <a:lvl3pPr marL="0" indent="914400" defTabSz="825500">
              <a:buClrTx/>
              <a:buSzTx/>
              <a:buNone/>
              <a:defRPr sz="5500" spc="-55"/>
            </a:lvl3pPr>
            <a:lvl4pPr marL="0" indent="1371600" defTabSz="825500">
              <a:buClrTx/>
              <a:buSzTx/>
              <a:buNone/>
              <a:defRPr sz="5500" spc="-55"/>
            </a:lvl4pPr>
            <a:lvl5pPr marL="0" indent="1828800" defTabSz="825500">
              <a:buClrTx/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70000" y="4267200"/>
            <a:ext cx="21844000" cy="8432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1977623" y="13081000"/>
            <a:ext cx="416053" cy="467107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>
              <a:defRPr sz="2200"/>
            </a:lvl1pPr>
          </a:lstStyle>
          <a:p>
            <a:fld id="{86CB4B4D-7CA3-9044-876B-883B54F8677D}" type="slidenum">
              <a:t>‹N›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transition spd="med"/>
  <p:txStyles>
    <p:titleStyle>
      <a:lvl1pPr marL="0" marR="0" indent="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1pPr>
      <a:lvl2pPr marL="0" marR="0" indent="457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2pPr>
      <a:lvl3pPr marL="0" marR="0" indent="914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3pPr>
      <a:lvl4pPr marL="0" marR="0" indent="1371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4pPr>
      <a:lvl5pPr marL="0" marR="0" indent="18288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5pPr>
      <a:lvl6pPr marL="0" marR="0" indent="22860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6pPr>
      <a:lvl7pPr marL="0" marR="0" indent="27432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7pPr>
      <a:lvl8pPr marL="0" marR="0" indent="32004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8pPr>
      <a:lvl9pPr marL="0" marR="0" indent="3657600" algn="ctr" defTabSz="82550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400" b="0" i="0" u="none" strike="noStrike" cap="none" spc="-252" baseline="0">
          <a:solidFill>
            <a:srgbClr val="000000"/>
          </a:solidFill>
          <a:uFillTx/>
          <a:latin typeface="+mn-lt"/>
          <a:ea typeface="+mn-ea"/>
          <a:cs typeface="+mn-cs"/>
          <a:sym typeface="Graphik Semibold"/>
        </a:defRPr>
      </a:lvl9pPr>
    </p:titleStyle>
    <p:bodyStyle>
      <a:lvl1pPr marL="558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1pPr>
      <a:lvl2pPr marL="1117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2pPr>
      <a:lvl3pPr marL="1676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3pPr>
      <a:lvl4pPr marL="2235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4pPr>
      <a:lvl5pPr marL="27940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5pPr>
      <a:lvl6pPr marL="33528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6pPr>
      <a:lvl7pPr marL="39116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7pPr>
      <a:lvl8pPr marL="44704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8pPr>
      <a:lvl9pPr marL="5029200" marR="0" indent="-558800" algn="l" defTabSz="2438400" rtl="0" latinLnBrk="0">
        <a:lnSpc>
          <a:spcPct val="100000"/>
        </a:lnSpc>
        <a:spcBef>
          <a:spcPts val="2400"/>
        </a:spcBef>
        <a:spcAft>
          <a:spcPts val="0"/>
        </a:spcAft>
        <a:buClr>
          <a:srgbClr val="000000"/>
        </a:buClr>
        <a:buSzPct val="100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Graphik"/>
          <a:ea typeface="Graphik"/>
          <a:cs typeface="Graphik"/>
          <a:sym typeface="Graphik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1pPr>
      <a:lvl2pPr marL="0" marR="0" indent="457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2pPr>
      <a:lvl3pPr marL="0" marR="0" indent="914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3pPr>
      <a:lvl4pPr marL="0" marR="0" indent="1371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4pPr>
      <a:lvl5pPr marL="0" marR="0" indent="18288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5pPr>
      <a:lvl6pPr marL="0" marR="0" indent="22860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6pPr>
      <a:lvl7pPr marL="0" marR="0" indent="27432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7pPr>
      <a:lvl8pPr marL="0" marR="0" indent="32004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8pPr>
      <a:lvl9pPr marL="0" marR="0" indent="365760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Graphik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6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md.com/r/en-US/ug1399-vitis-hls/Unsupported-C/C-Constructs" TargetMode="External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Xilinx/hls-llvm-examples" TargetMode="External"/><Relationship Id="rId3" Type="http://schemas.openxmlformats.org/officeDocument/2006/relationships/hyperlink" Target="https://github.com/zanellia/prometeo" TargetMode="External"/><Relationship Id="rId7" Type="http://schemas.openxmlformats.org/officeDocument/2006/relationships/hyperlink" Target="https://github.com/inducer/cgen/tree/main" TargetMode="External"/><Relationship Id="rId2" Type="http://schemas.openxmlformats.org/officeDocument/2006/relationships/hyperlink" Target="https://11l-lang.org/transpiler/" TargetMode="External"/><Relationship Id="rId1" Type="http://schemas.openxmlformats.org/officeDocument/2006/relationships/slideLayout" Target="../slideLayouts/slideLayout16.xml"/><Relationship Id="rId6" Type="http://schemas.openxmlformats.org/officeDocument/2006/relationships/hyperlink" Target="https://github.com/spcl/dace/blob/master/dace/codegen/cppunparse.py" TargetMode="External"/><Relationship Id="rId11" Type="http://schemas.openxmlformats.org/officeDocument/2006/relationships/hyperlink" Target="https://github.com/exaloop/codon" TargetMode="External"/><Relationship Id="rId5" Type="http://schemas.openxmlformats.org/officeDocument/2006/relationships/hyperlink" Target="https://github.com/simonpercivall/astunparse" TargetMode="External"/><Relationship Id="rId10" Type="http://schemas.openxmlformats.org/officeDocument/2006/relationships/hyperlink" Target="https://github.com/Nuitka/Nuitka" TargetMode="External"/><Relationship Id="rId4" Type="http://schemas.openxmlformats.org/officeDocument/2006/relationships/hyperlink" Target="https://docs.python.org/3/library/ast.html" TargetMode="External"/><Relationship Id="rId9" Type="http://schemas.openxmlformats.org/officeDocument/2006/relationships/hyperlink" Target="https://github.com/shedskin/shedskin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Bachelor's Thesis Proposal"/>
          <p:cNvSpPr txBox="1">
            <a:spLocks noGrp="1"/>
          </p:cNvSpPr>
          <p:nvPr>
            <p:ph type="ctrTitle"/>
          </p:nvPr>
        </p:nvSpPr>
        <p:spPr>
          <a:xfrm>
            <a:off x="1270000" y="5486362"/>
            <a:ext cx="21844000" cy="2743276"/>
          </a:xfrm>
          <a:prstGeom prst="rect">
            <a:avLst/>
          </a:prstGeom>
        </p:spPr>
        <p:txBody>
          <a:bodyPr anchor="ctr"/>
          <a:lstStyle>
            <a:lvl1pPr>
              <a:defRPr sz="8200" spc="-246">
                <a:solidFill>
                  <a:srgbClr val="0077BB"/>
                </a:solidFill>
              </a:defRPr>
            </a:lvl1pPr>
          </a:lstStyle>
          <a:p>
            <a:r>
              <a:t>Bachelor's Thesis Proposal</a:t>
            </a:r>
          </a:p>
        </p:txBody>
      </p:sp>
      <p:sp>
        <p:nvSpPr>
          <p:cNvPr id="172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pic>
        <p:nvPicPr>
          <p:cNvPr id="173" name="logo_unipi.pdf" descr="logo_unipi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26010" y="366637"/>
            <a:ext cx="3731980" cy="3810001"/>
          </a:xfrm>
          <a:prstGeom prst="rect">
            <a:avLst/>
          </a:prstGeom>
          <a:ln w="12700">
            <a:miter lim="400000"/>
          </a:ln>
        </p:spPr>
      </p:pic>
      <p:sp>
        <p:nvSpPr>
          <p:cNvPr id="174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75" name="Alberto Ottimo"/>
          <p:cNvSpPr txBox="1">
            <a:spLocks noGrp="1"/>
          </p:cNvSpPr>
          <p:nvPr>
            <p:ph type="subTitle" sz="quarter" idx="1"/>
          </p:nvPr>
        </p:nvSpPr>
        <p:spPr>
          <a:xfrm>
            <a:off x="1270000" y="9033737"/>
            <a:ext cx="21844000" cy="1591782"/>
          </a:xfrm>
          <a:prstGeom prst="rect">
            <a:avLst/>
          </a:prstGeom>
        </p:spPr>
        <p:txBody>
          <a:bodyPr anchor="ctr"/>
          <a:lstStyle>
            <a:lvl1pPr>
              <a:defRPr sz="6000" b="1">
                <a:solidFill>
                  <a:srgbClr val="393C45"/>
                </a:solidFill>
                <a:latin typeface="Graphik"/>
                <a:ea typeface="Graphik"/>
                <a:cs typeface="Graphik"/>
                <a:sym typeface="Graphik"/>
              </a:defRPr>
            </a:lvl1pPr>
          </a:lstStyle>
          <a:p>
            <a:pPr>
              <a:defRPr b="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rPr b="1">
                <a:latin typeface="Graphik"/>
                <a:ea typeface="Graphik"/>
                <a:cs typeface="Graphik"/>
                <a:sym typeface="Graphik"/>
              </a:rPr>
              <a:t>Alberto Ottimo</a:t>
            </a:r>
          </a:p>
        </p:txBody>
      </p:sp>
      <p:sp>
        <p:nvSpPr>
          <p:cNvPr id="176" name="University of Pisa - Italy"/>
          <p:cNvSpPr txBox="1"/>
          <p:nvPr/>
        </p:nvSpPr>
        <p:spPr>
          <a:xfrm>
            <a:off x="1270000" y="9837837"/>
            <a:ext cx="21844000" cy="15917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>
            <a:lvl1pPr>
              <a:defRPr sz="32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University of Pisa - Italy</a:t>
            </a: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Overview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7BB"/>
                </a:solidFill>
              </a:defRPr>
            </a:lvl1pPr>
          </a:lstStyle>
          <a:p>
            <a:r>
              <a:t>Overview</a:t>
            </a:r>
          </a:p>
        </p:txBody>
      </p:sp>
      <p:sp>
        <p:nvSpPr>
          <p:cNvPr id="239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40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41" name="Slide Number"/>
          <p:cNvSpPr txBox="1">
            <a:spLocks noGrp="1"/>
          </p:cNvSpPr>
          <p:nvPr>
            <p:ph type="sldNum" sz="quarter" idx="4294967295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10</a:t>
            </a:fld>
            <a:endParaRPr/>
          </a:p>
        </p:txBody>
      </p:sp>
      <p:sp>
        <p:nvSpPr>
          <p:cNvPr id="242" name="Python"/>
          <p:cNvSpPr txBox="1"/>
          <p:nvPr/>
        </p:nvSpPr>
        <p:spPr>
          <a:xfrm>
            <a:off x="1270000" y="4230854"/>
            <a:ext cx="1483056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Python</a:t>
            </a:r>
          </a:p>
        </p:txBody>
      </p:sp>
      <p:sp>
        <p:nvSpPr>
          <p:cNvPr id="243" name="C++ / Vitis HLS"/>
          <p:cNvSpPr txBox="1"/>
          <p:nvPr/>
        </p:nvSpPr>
        <p:spPr>
          <a:xfrm>
            <a:off x="802563" y="9658675"/>
            <a:ext cx="2966112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>
              <a:defRPr sz="32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C++ / Vitis HLS</a:t>
            </a:r>
          </a:p>
        </p:txBody>
      </p:sp>
      <p:grpSp>
        <p:nvGrpSpPr>
          <p:cNvPr id="247" name="Group"/>
          <p:cNvGrpSpPr/>
          <p:nvPr/>
        </p:nvGrpSpPr>
        <p:grpSpPr>
          <a:xfrm>
            <a:off x="2881203" y="2635448"/>
            <a:ext cx="9576177" cy="9300910"/>
            <a:chOff x="0" y="0"/>
            <a:chExt cx="9576175" cy="9300907"/>
          </a:xfrm>
        </p:grpSpPr>
        <p:pic>
          <p:nvPicPr>
            <p:cNvPr id="244" name="python_dsl.pdf" descr="python_dsl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0"/>
              <a:ext cx="9576176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5" name="fspx_generatedcode.pdf" descr="fspx_generatedcod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20137" y="5109907"/>
              <a:ext cx="7335899" cy="41910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6" name="Arrow"/>
            <p:cNvSpPr/>
            <p:nvPr/>
          </p:nvSpPr>
          <p:spPr>
            <a:xfrm rot="5400000">
              <a:off x="4375767" y="4001153"/>
              <a:ext cx="824641" cy="903579"/>
            </a:xfrm>
            <a:prstGeom prst="rightArrow">
              <a:avLst>
                <a:gd name="adj1" fmla="val 33319"/>
                <a:gd name="adj2" fmla="val 46825"/>
              </a:avLst>
            </a:prstGeom>
            <a:solidFill>
              <a:srgbClr val="5E5E5E"/>
            </a:solidFill>
            <a:ln w="889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defRPr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</p:grpSp>
      <p:grpSp>
        <p:nvGrpSpPr>
          <p:cNvPr id="251" name="Group"/>
          <p:cNvGrpSpPr/>
          <p:nvPr/>
        </p:nvGrpSpPr>
        <p:grpSpPr>
          <a:xfrm>
            <a:off x="14004118" y="2635448"/>
            <a:ext cx="8093882" cy="9937362"/>
            <a:chOff x="0" y="0"/>
            <a:chExt cx="8093881" cy="9937361"/>
          </a:xfrm>
        </p:grpSpPr>
        <p:pic>
          <p:nvPicPr>
            <p:cNvPr id="248" name="cpp_example.pdf" descr="cpp_exampl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0" y="5136761"/>
              <a:ext cx="8093882" cy="48006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pic>
          <p:nvPicPr>
            <p:cNvPr id="249" name="py_example.pdf" descr="py_example.pdf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5317" y="0"/>
              <a:ext cx="8023247" cy="3810000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0" name="Arrow"/>
            <p:cNvSpPr/>
            <p:nvPr/>
          </p:nvSpPr>
          <p:spPr>
            <a:xfrm rot="5400000">
              <a:off x="3634620" y="4014580"/>
              <a:ext cx="824641" cy="903580"/>
            </a:xfrm>
            <a:prstGeom prst="rightArrow">
              <a:avLst>
                <a:gd name="adj1" fmla="val 33319"/>
                <a:gd name="adj2" fmla="val 46825"/>
              </a:avLst>
            </a:prstGeom>
            <a:solidFill>
              <a:srgbClr val="5E5E5E"/>
            </a:solidFill>
            <a:ln w="88900" cap="flat">
              <a:solidFill>
                <a:srgbClr val="5E5E5E"/>
              </a:solidFill>
              <a:prstDash val="solid"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 defTabSz="2438338">
                <a:defRPr>
                  <a:solidFill>
                    <a:srgbClr val="5E5E5E"/>
                  </a:solidFill>
                  <a:latin typeface="Helvetica Neue"/>
                  <a:ea typeface="Helvetica Neue"/>
                  <a:cs typeface="Helvetica Neue"/>
                  <a:sym typeface="Helvetica Neue"/>
                </a:defRPr>
              </a:pPr>
              <a:endParaRPr/>
            </a:p>
          </p:txBody>
        </p:sp>
      </p:grpSp>
      <p:sp>
        <p:nvSpPr>
          <p:cNvPr id="252" name="Python Type Hints"/>
          <p:cNvSpPr txBox="1"/>
          <p:nvPr/>
        </p:nvSpPr>
        <p:spPr>
          <a:xfrm>
            <a:off x="18163511" y="3064333"/>
            <a:ext cx="3623972" cy="6309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20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Python Type Hints</a:t>
            </a:r>
          </a:p>
        </p:txBody>
      </p: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Python --&gt; C++  / Vitis HL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7BB"/>
                </a:solidFill>
              </a:defRPr>
            </a:lvl1pPr>
          </a:lstStyle>
          <a:p>
            <a:r>
              <a:t>Python --&gt; C++  / Vitis HLS</a:t>
            </a:r>
          </a:p>
        </p:txBody>
      </p:sp>
      <p:sp>
        <p:nvSpPr>
          <p:cNvPr id="255" name="General idea: Python transpiller to C++ / Vitis HLS…"/>
          <p:cNvSpPr txBox="1">
            <a:spLocks noGrp="1"/>
          </p:cNvSpPr>
          <p:nvPr>
            <p:ph type="body" idx="1"/>
          </p:nvPr>
        </p:nvSpPr>
        <p:spPr>
          <a:xfrm>
            <a:off x="1270000" y="2751236"/>
            <a:ext cx="21844000" cy="9948764"/>
          </a:xfrm>
          <a:prstGeom prst="rect">
            <a:avLst/>
          </a:prstGeom>
        </p:spPr>
        <p:txBody>
          <a:bodyPr/>
          <a:lstStyle/>
          <a:p>
            <a:pPr marL="0" indent="0" defTabSz="2145791">
              <a:lnSpc>
                <a:spcPct val="100000"/>
              </a:lnSpc>
              <a:spcBef>
                <a:spcPts val="2100"/>
              </a:spcBef>
              <a:buClrTx/>
              <a:buSzTx/>
              <a:buNone/>
              <a:defRPr sz="2992"/>
            </a:pPr>
            <a:r>
              <a:rPr dirty="0">
                <a:solidFill>
                  <a:schemeClr val="accent5"/>
                </a:solidFill>
                <a:latin typeface="Graphik Medium"/>
                <a:ea typeface="Graphik Medium"/>
                <a:cs typeface="Graphik Medium"/>
                <a:sym typeface="Graphik Medium"/>
              </a:rPr>
              <a:t>General idea</a:t>
            </a:r>
            <a:r>
              <a:rPr dirty="0"/>
              <a:t>: Python </a:t>
            </a:r>
            <a:r>
              <a:rPr i="1" dirty="0" err="1">
                <a:latin typeface="Graphik Medium"/>
                <a:ea typeface="Graphik Medium"/>
                <a:cs typeface="Graphik Medium"/>
                <a:sym typeface="Graphik Medium"/>
              </a:rPr>
              <a:t>transpiller</a:t>
            </a:r>
            <a:r>
              <a:rPr dirty="0"/>
              <a:t> to C++ / Vitis HLS</a:t>
            </a:r>
          </a:p>
          <a:p>
            <a:pPr marL="0" indent="0" defTabSz="2145791">
              <a:lnSpc>
                <a:spcPct val="100000"/>
              </a:lnSpc>
              <a:spcBef>
                <a:spcPts val="2100"/>
              </a:spcBef>
              <a:buClrTx/>
              <a:buSzTx/>
              <a:buNone/>
              <a:defRPr sz="2992"/>
            </a:pPr>
            <a:r>
              <a:rPr i="1" dirty="0">
                <a:latin typeface="Graphik Medium"/>
                <a:ea typeface="Graphik Medium"/>
                <a:cs typeface="Graphik Medium"/>
                <a:sym typeface="Graphik Medium"/>
              </a:rPr>
              <a:t>Vitis HLS</a:t>
            </a:r>
            <a:r>
              <a:rPr dirty="0"/>
              <a:t> can "compile" only a subset of C++ (see: </a:t>
            </a:r>
            <a:r>
              <a:rPr u="sng" dirty="0">
                <a:hlinkClick r:id="rId2"/>
              </a:rPr>
              <a:t>Unsupported C/C++ Constructs</a:t>
            </a:r>
            <a:r>
              <a:rPr dirty="0"/>
              <a:t>)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/>
              <a:t>NO System Calls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/>
              <a:t>NO Dynamic Memory Allocation (</a:t>
            </a:r>
            <a:r>
              <a:rPr dirty="0" err="1"/>
              <a:t>e.g</a:t>
            </a:r>
            <a:r>
              <a:rPr dirty="0"/>
              <a:t>, malloc, free, etc.)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/>
              <a:t>NO Recursive Functions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/>
              <a:t>NO Standard Template Libraries (as it contain function recursion and use dynamic memory allocation)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/>
              <a:t>NO Virtual Functions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/>
              <a:t>...</a:t>
            </a:r>
          </a:p>
          <a:p>
            <a:pPr marL="0" indent="0" defTabSz="2145791">
              <a:lnSpc>
                <a:spcPct val="100000"/>
              </a:lnSpc>
              <a:spcBef>
                <a:spcPts val="2100"/>
              </a:spcBef>
              <a:buClrTx/>
              <a:buSzTx/>
              <a:buNone/>
              <a:defRPr sz="2992"/>
            </a:pPr>
            <a:r>
              <a:rPr dirty="0"/>
              <a:t>as a consequence Python scripts </a:t>
            </a:r>
            <a:r>
              <a:rPr dirty="0">
                <a:solidFill>
                  <a:schemeClr val="accent5"/>
                </a:solidFill>
              </a:rPr>
              <a:t>cannot</a:t>
            </a:r>
            <a:r>
              <a:rPr dirty="0"/>
              <a:t> contain: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/>
              <a:t>code using external libraries such as </a:t>
            </a:r>
            <a:r>
              <a:rPr dirty="0" err="1"/>
              <a:t>Numpy</a:t>
            </a:r>
            <a:r>
              <a:rPr dirty="0"/>
              <a:t>, Matplotlib, etc.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 err="1"/>
              <a:t>builtin</a:t>
            </a:r>
            <a:r>
              <a:rPr dirty="0"/>
              <a:t> functions such as </a:t>
            </a:r>
            <a:r>
              <a:rPr dirty="0" err="1"/>
              <a:t>list.append</a:t>
            </a:r>
            <a:r>
              <a:rPr dirty="0"/>
              <a:t>() or </a:t>
            </a:r>
            <a:r>
              <a:rPr dirty="0" err="1"/>
              <a:t>list.extend</a:t>
            </a:r>
            <a:r>
              <a:rPr dirty="0"/>
              <a:t>()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/>
              <a:t>decorators</a:t>
            </a:r>
          </a:p>
          <a:p>
            <a:pPr marL="983488" lvl="1" indent="-491744" defTabSz="2145791">
              <a:lnSpc>
                <a:spcPct val="100000"/>
              </a:lnSpc>
              <a:spcBef>
                <a:spcPts val="2100"/>
              </a:spcBef>
              <a:buSzPct val="200000"/>
              <a:defRPr sz="2992"/>
            </a:pPr>
            <a:r>
              <a:rPr dirty="0"/>
              <a:t>...</a:t>
            </a:r>
          </a:p>
        </p:txBody>
      </p:sp>
      <p:sp>
        <p:nvSpPr>
          <p:cNvPr id="256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7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5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17019" y="13081000"/>
            <a:ext cx="337262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11</a:t>
            </a:fld>
            <a:endParaRPr/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ython --&gt; C++  / Vitis HLS Approache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7BB"/>
                </a:solidFill>
              </a:defRPr>
            </a:lvl1pPr>
          </a:lstStyle>
          <a:p>
            <a:r>
              <a:t>Python --&gt; C++  / Vitis HLS Approaches</a:t>
            </a:r>
          </a:p>
        </p:txBody>
      </p:sp>
      <p:sp>
        <p:nvSpPr>
          <p:cNvPr id="261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2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63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95365" y="13081000"/>
            <a:ext cx="38057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12</a:t>
            </a:fld>
            <a:endParaRPr/>
          </a:p>
        </p:txBody>
      </p:sp>
      <p:sp>
        <p:nvSpPr>
          <p:cNvPr id="264" name="Python"/>
          <p:cNvSpPr txBox="1"/>
          <p:nvPr/>
        </p:nvSpPr>
        <p:spPr>
          <a:xfrm>
            <a:off x="1142809" y="6610453"/>
            <a:ext cx="2167434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Python</a:t>
            </a:r>
          </a:p>
        </p:txBody>
      </p:sp>
      <p:sp>
        <p:nvSpPr>
          <p:cNvPr id="265" name="Python AST"/>
          <p:cNvSpPr txBox="1"/>
          <p:nvPr/>
        </p:nvSpPr>
        <p:spPr>
          <a:xfrm>
            <a:off x="6711449" y="6569768"/>
            <a:ext cx="3461005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Python AST</a:t>
            </a:r>
          </a:p>
        </p:txBody>
      </p:sp>
      <p:sp>
        <p:nvSpPr>
          <p:cNvPr id="266" name="LLVM IR"/>
          <p:cNvSpPr txBox="1"/>
          <p:nvPr/>
        </p:nvSpPr>
        <p:spPr>
          <a:xfrm>
            <a:off x="6711449" y="9660762"/>
            <a:ext cx="2432001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LLVM IR</a:t>
            </a:r>
          </a:p>
        </p:txBody>
      </p:sp>
      <p:sp>
        <p:nvSpPr>
          <p:cNvPr id="267" name="C++"/>
          <p:cNvSpPr txBox="1"/>
          <p:nvPr/>
        </p:nvSpPr>
        <p:spPr>
          <a:xfrm>
            <a:off x="13564182" y="5198082"/>
            <a:ext cx="1223164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C++</a:t>
            </a:r>
          </a:p>
        </p:txBody>
      </p:sp>
      <p:sp>
        <p:nvSpPr>
          <p:cNvPr id="268" name="Other Language"/>
          <p:cNvSpPr txBox="1"/>
          <p:nvPr/>
        </p:nvSpPr>
        <p:spPr>
          <a:xfrm>
            <a:off x="6049271" y="3610472"/>
            <a:ext cx="4824681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Other Language</a:t>
            </a:r>
          </a:p>
        </p:txBody>
      </p:sp>
      <p:sp>
        <p:nvSpPr>
          <p:cNvPr id="269" name="Vitis HLS"/>
          <p:cNvSpPr txBox="1"/>
          <p:nvPr/>
        </p:nvSpPr>
        <p:spPr>
          <a:xfrm>
            <a:off x="17627542" y="5198082"/>
            <a:ext cx="2701443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Vitis HLS</a:t>
            </a:r>
          </a:p>
        </p:txBody>
      </p:sp>
      <p:sp>
        <p:nvSpPr>
          <p:cNvPr id="270" name="Arrow"/>
          <p:cNvSpPr/>
          <p:nvPr/>
        </p:nvSpPr>
        <p:spPr>
          <a:xfrm rot="19800000">
            <a:off x="3822242" y="4681161"/>
            <a:ext cx="2286809" cy="903580"/>
          </a:xfrm>
          <a:prstGeom prst="rightArrow">
            <a:avLst>
              <a:gd name="adj1" fmla="val 18005"/>
              <a:gd name="adj2" fmla="val 69993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71" name="Arrow"/>
          <p:cNvSpPr/>
          <p:nvPr/>
        </p:nvSpPr>
        <p:spPr>
          <a:xfrm>
            <a:off x="15115485" y="5221103"/>
            <a:ext cx="2286809" cy="903580"/>
          </a:xfrm>
          <a:prstGeom prst="rightArrow">
            <a:avLst>
              <a:gd name="adj1" fmla="val 18005"/>
              <a:gd name="adj2" fmla="val 69993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72" name="Arrow"/>
          <p:cNvSpPr/>
          <p:nvPr/>
        </p:nvSpPr>
        <p:spPr>
          <a:xfrm rot="1800000">
            <a:off x="3692404" y="8799323"/>
            <a:ext cx="2286809" cy="903580"/>
          </a:xfrm>
          <a:prstGeom prst="rightArrow">
            <a:avLst>
              <a:gd name="adj1" fmla="val 18005"/>
              <a:gd name="adj2" fmla="val 69993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73" name="Arrow"/>
          <p:cNvSpPr/>
          <p:nvPr/>
        </p:nvSpPr>
        <p:spPr>
          <a:xfrm>
            <a:off x="3788649" y="6696833"/>
            <a:ext cx="2286809" cy="903579"/>
          </a:xfrm>
          <a:prstGeom prst="rightArrow">
            <a:avLst>
              <a:gd name="adj1" fmla="val 18005"/>
              <a:gd name="adj2" fmla="val 69993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74" name="Arrow"/>
          <p:cNvSpPr/>
          <p:nvPr/>
        </p:nvSpPr>
        <p:spPr>
          <a:xfrm rot="1800000">
            <a:off x="10990501" y="4501121"/>
            <a:ext cx="2286809" cy="903580"/>
          </a:xfrm>
          <a:prstGeom prst="rightArrow">
            <a:avLst>
              <a:gd name="adj1" fmla="val 18005"/>
              <a:gd name="adj2" fmla="val 69993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75" name="Arrow"/>
          <p:cNvSpPr/>
          <p:nvPr/>
        </p:nvSpPr>
        <p:spPr>
          <a:xfrm rot="19800000">
            <a:off x="10990501" y="6116206"/>
            <a:ext cx="2286809" cy="903580"/>
          </a:xfrm>
          <a:prstGeom prst="rightArrow">
            <a:avLst>
              <a:gd name="adj1" fmla="val 18005"/>
              <a:gd name="adj2" fmla="val 69993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76" name="Arrow"/>
          <p:cNvSpPr/>
          <p:nvPr/>
        </p:nvSpPr>
        <p:spPr>
          <a:xfrm>
            <a:off x="9828722" y="9663124"/>
            <a:ext cx="2286809" cy="903580"/>
          </a:xfrm>
          <a:prstGeom prst="rightArrow">
            <a:avLst>
              <a:gd name="adj1" fmla="val 18005"/>
              <a:gd name="adj2" fmla="val 69993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77" name="Vitis HLS LLVM Backend"/>
          <p:cNvSpPr txBox="1"/>
          <p:nvPr/>
        </p:nvSpPr>
        <p:spPr>
          <a:xfrm>
            <a:off x="12375933" y="9170345"/>
            <a:ext cx="4352850" cy="1721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Vitis HLS</a:t>
            </a:r>
            <a:br/>
            <a:r>
              <a:t>LLVM Backend</a:t>
            </a:r>
          </a:p>
        </p:txBody>
      </p:sp>
      <p:sp>
        <p:nvSpPr>
          <p:cNvPr id="278" name="FSPX"/>
          <p:cNvSpPr txBox="1"/>
          <p:nvPr/>
        </p:nvSpPr>
        <p:spPr>
          <a:xfrm>
            <a:off x="18172219" y="2989396"/>
            <a:ext cx="1612088" cy="9083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48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lvl1pPr>
          </a:lstStyle>
          <a:p>
            <a:r>
              <a:t>FSPX</a:t>
            </a:r>
          </a:p>
        </p:txBody>
      </p:sp>
      <p:sp>
        <p:nvSpPr>
          <p:cNvPr id="279" name="Arrow"/>
          <p:cNvSpPr/>
          <p:nvPr/>
        </p:nvSpPr>
        <p:spPr>
          <a:xfrm rot="5400000">
            <a:off x="18565942" y="4212140"/>
            <a:ext cx="824642" cy="903580"/>
          </a:xfrm>
          <a:prstGeom prst="rightArrow">
            <a:avLst>
              <a:gd name="adj1" fmla="val 33319"/>
              <a:gd name="adj2" fmla="val 46825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80" name="Arrow"/>
          <p:cNvSpPr/>
          <p:nvPr/>
        </p:nvSpPr>
        <p:spPr>
          <a:xfrm rot="7800000">
            <a:off x="15915614" y="7375933"/>
            <a:ext cx="2286809" cy="903580"/>
          </a:xfrm>
          <a:prstGeom prst="rightArrow">
            <a:avLst>
              <a:gd name="adj1" fmla="val 18005"/>
              <a:gd name="adj2" fmla="val 69993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81" name="Arrow"/>
          <p:cNvSpPr/>
          <p:nvPr/>
        </p:nvSpPr>
        <p:spPr>
          <a:xfrm>
            <a:off x="17222916" y="9579108"/>
            <a:ext cx="2286809" cy="903580"/>
          </a:xfrm>
          <a:prstGeom prst="rightArrow">
            <a:avLst>
              <a:gd name="adj1" fmla="val 18005"/>
              <a:gd name="adj2" fmla="val 69993"/>
            </a:avLst>
          </a:prstGeom>
          <a:solidFill>
            <a:srgbClr val="5E5E5E"/>
          </a:solidFill>
          <a:ln w="88900">
            <a:solidFill>
              <a:srgbClr val="5E5E5E"/>
            </a:solidFill>
            <a:miter lim="400000"/>
          </a:ln>
        </p:spPr>
        <p:txBody>
          <a:bodyPr lIns="50800" tIns="50800" rIns="50800" bIns="50800" anchor="ctr"/>
          <a:lstStyle/>
          <a:p>
            <a:pPr defTabSz="2438338">
              <a:defRPr>
                <a:solidFill>
                  <a:srgbClr val="5E5E5E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pPr>
            <a:endParaRPr/>
          </a:p>
        </p:txBody>
      </p:sp>
      <p:sp>
        <p:nvSpPr>
          <p:cNvPr id="282" name="FPGA Bitstream"/>
          <p:cNvSpPr txBox="1"/>
          <p:nvPr/>
        </p:nvSpPr>
        <p:spPr>
          <a:xfrm>
            <a:off x="19870252" y="9089884"/>
            <a:ext cx="2915413" cy="17211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>
                <a:solidFill>
                  <a:srgbClr val="5E5E5E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FPGA</a:t>
            </a:r>
            <a:br/>
            <a:r>
              <a:t>Bitstream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Links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7BB"/>
                </a:solidFill>
              </a:defRPr>
            </a:lvl1pPr>
          </a:lstStyle>
          <a:p>
            <a:r>
              <a:t>Links</a:t>
            </a:r>
          </a:p>
        </p:txBody>
      </p:sp>
      <p:sp>
        <p:nvSpPr>
          <p:cNvPr id="285" name="Other Language…"/>
          <p:cNvSpPr txBox="1">
            <a:spLocks noGrp="1"/>
          </p:cNvSpPr>
          <p:nvPr>
            <p:ph type="body" sz="half" idx="1"/>
          </p:nvPr>
        </p:nvSpPr>
        <p:spPr>
          <a:xfrm>
            <a:off x="1270000" y="2751236"/>
            <a:ext cx="11112920" cy="9948764"/>
          </a:xfrm>
          <a:prstGeom prst="rect">
            <a:avLst/>
          </a:prstGeom>
        </p:spPr>
        <p:txBody>
          <a:bodyPr/>
          <a:lstStyle/>
          <a:p>
            <a:pPr marL="0" indent="0">
              <a:lnSpc>
                <a:spcPct val="100000"/>
              </a:lnSpc>
              <a:buClrTx/>
              <a:buSzTx/>
              <a:buNone/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Other Language</a:t>
            </a:r>
          </a:p>
          <a:p>
            <a:pPr marL="558800" indent="-558800">
              <a:lnSpc>
                <a:spcPct val="100000"/>
              </a:lnSpc>
              <a:defRPr sz="3200"/>
            </a:pPr>
            <a:r>
              <a:t>Python → 11l → C++ transpiler: </a:t>
            </a:r>
            <a:r>
              <a:rPr u="sng">
                <a:hlinkClick r:id="rId2"/>
              </a:rPr>
              <a:t>https://11l-lang.org/transpiler/</a:t>
            </a:r>
          </a:p>
          <a:p>
            <a:pPr marL="558800" indent="-558800">
              <a:lnSpc>
                <a:spcPct val="100000"/>
              </a:lnSpc>
              <a:defRPr sz="3200"/>
            </a:pPr>
            <a:r>
              <a:t>Prometeo: </a:t>
            </a:r>
            <a:r>
              <a:rPr u="sng">
                <a:hlinkClick r:id="rId3"/>
              </a:rPr>
              <a:t>https://github.com/zanellia/prometeo</a:t>
            </a:r>
          </a:p>
          <a:p>
            <a:pPr marL="0" indent="0">
              <a:lnSpc>
                <a:spcPct val="100000"/>
              </a:lnSpc>
              <a:buClrTx/>
              <a:buSzTx/>
              <a:buNone/>
              <a:defRPr sz="3200"/>
            </a:pPr>
            <a:endParaRPr u="sng">
              <a:hlinkClick r:id="rId3"/>
            </a:endParaRPr>
          </a:p>
          <a:p>
            <a:pPr marL="0" indent="0">
              <a:lnSpc>
                <a:spcPct val="100000"/>
              </a:lnSpc>
              <a:buClrTx/>
              <a:buSzTx/>
              <a:buNone/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Python AST</a:t>
            </a:r>
          </a:p>
          <a:p>
            <a:pPr marL="558800" indent="-558800">
              <a:lnSpc>
                <a:spcPct val="100000"/>
              </a:lnSpc>
              <a:defRPr sz="3200"/>
            </a:pPr>
            <a:r>
              <a:t>Python AST: </a:t>
            </a:r>
            <a:r>
              <a:rPr u="sng">
                <a:hlinkClick r:id="rId4"/>
              </a:rPr>
              <a:t>https://docs.python.org/3/library/ast.html</a:t>
            </a:r>
          </a:p>
          <a:p>
            <a:pPr marL="558800" indent="-558800">
              <a:lnSpc>
                <a:spcPct val="100000"/>
              </a:lnSpc>
              <a:defRPr sz="3200"/>
            </a:pPr>
            <a:r>
              <a:t>AST Unparse: </a:t>
            </a:r>
            <a:r>
              <a:rPr u="sng">
                <a:hlinkClick r:id="rId5"/>
              </a:rPr>
              <a:t>https://github.com/simonpercivall/astunparse</a:t>
            </a:r>
          </a:p>
          <a:p>
            <a:pPr marL="558800" indent="-558800">
              <a:lnSpc>
                <a:spcPct val="100000"/>
              </a:lnSpc>
              <a:defRPr sz="3200"/>
            </a:pPr>
            <a:r>
              <a:rPr b="1"/>
              <a:t>DACE</a:t>
            </a:r>
            <a:r>
              <a:t>: </a:t>
            </a:r>
            <a:r>
              <a:rPr u="sng">
                <a:hlinkClick r:id="rId6"/>
              </a:rPr>
              <a:t>https://github.com/spcl/dace/blob/master/dace/codegen/cppunparse.py</a:t>
            </a:r>
          </a:p>
          <a:p>
            <a:pPr marL="558800" indent="-558800">
              <a:lnSpc>
                <a:spcPct val="100000"/>
              </a:lnSpc>
              <a:defRPr sz="3200"/>
            </a:pPr>
            <a:r>
              <a:t>Transpyle: https://pypi.org/project/transpyle/</a:t>
            </a:r>
          </a:p>
          <a:p>
            <a:pPr marL="558800" indent="-558800">
              <a:lnSpc>
                <a:spcPct val="100000"/>
              </a:lnSpc>
              <a:defRPr sz="3200"/>
            </a:pPr>
            <a:r>
              <a:t>cgen: </a:t>
            </a:r>
            <a:r>
              <a:rPr u="sng">
                <a:hlinkClick r:id="rId7"/>
              </a:rPr>
              <a:t>https://github.com/inducer/cgen/tree/main</a:t>
            </a:r>
          </a:p>
        </p:txBody>
      </p:sp>
      <p:sp>
        <p:nvSpPr>
          <p:cNvPr id="286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87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8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1988380" y="13081000"/>
            <a:ext cx="39454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13</a:t>
            </a:fld>
            <a:endParaRPr/>
          </a:p>
        </p:txBody>
      </p:sp>
      <p:sp>
        <p:nvSpPr>
          <p:cNvPr id="289" name="LLVM IR…"/>
          <p:cNvSpPr txBox="1"/>
          <p:nvPr/>
        </p:nvSpPr>
        <p:spPr>
          <a:xfrm>
            <a:off x="13271079" y="2624046"/>
            <a:ext cx="9969921" cy="99487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 defTabSz="2438400">
              <a:spcBef>
                <a:spcPts val="2400"/>
              </a:spcBef>
              <a:defRPr sz="3200">
                <a:solidFill>
                  <a:srgbClr val="393C4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LLVM IR</a:t>
            </a:r>
          </a:p>
          <a:p>
            <a:pPr marL="558800" indent="-558800" algn="l" defTabSz="2438400">
              <a:spcBef>
                <a:spcPts val="2400"/>
              </a:spcBef>
              <a:buClr>
                <a:schemeClr val="accent1"/>
              </a:buClr>
              <a:buSzPct val="200000"/>
              <a:buChar char="‣"/>
              <a:defRPr sz="3200">
                <a:solidFill>
                  <a:srgbClr val="393C45"/>
                </a:solidFill>
              </a:defRPr>
            </a:pPr>
            <a:r>
              <a:t>Pylir: https://github.com/Pylir/Pylir</a:t>
            </a:r>
          </a:p>
          <a:p>
            <a:pPr marL="558800" indent="-558800" algn="l" defTabSz="2438400">
              <a:spcBef>
                <a:spcPts val="2400"/>
              </a:spcBef>
              <a:buClr>
                <a:schemeClr val="accent1"/>
              </a:buClr>
              <a:buSzPct val="200000"/>
              <a:buChar char="‣"/>
              <a:defRPr sz="3200">
                <a:solidFill>
                  <a:srgbClr val="393C45"/>
                </a:solidFill>
              </a:defRPr>
            </a:pPr>
            <a:r>
              <a:t>Vitis HLS LLVM: </a:t>
            </a:r>
            <a:r>
              <a:rPr u="sng">
                <a:hlinkClick r:id="rId8"/>
              </a:rPr>
              <a:t>https://github.com/Xilinx/hls-llvm-examples</a:t>
            </a:r>
          </a:p>
          <a:p>
            <a:pPr marL="558800" indent="-558800" algn="l" defTabSz="2438400">
              <a:spcBef>
                <a:spcPts val="2400"/>
              </a:spcBef>
              <a:buClr>
                <a:schemeClr val="accent1"/>
              </a:buClr>
              <a:buSzPct val="200000"/>
              <a:buChar char="‣"/>
              <a:defRPr sz="3200">
                <a:solidFill>
                  <a:srgbClr val="393C45"/>
                </a:solidFill>
              </a:defRPr>
            </a:pPr>
            <a:endParaRPr u="sng">
              <a:hlinkClick r:id="rId8"/>
            </a:endParaRPr>
          </a:p>
          <a:p>
            <a:pPr algn="l" defTabSz="2438400">
              <a:spcBef>
                <a:spcPts val="2400"/>
              </a:spcBef>
              <a:defRPr sz="3200">
                <a:solidFill>
                  <a:srgbClr val="393C45"/>
                </a:solidFill>
                <a:latin typeface="Graphik Medium"/>
                <a:ea typeface="Graphik Medium"/>
                <a:cs typeface="Graphik Medium"/>
                <a:sym typeface="Graphik Medium"/>
              </a:defRPr>
            </a:pPr>
            <a:r>
              <a:t>Others</a:t>
            </a:r>
          </a:p>
          <a:p>
            <a:pPr marL="558800" indent="-558800" algn="l" defTabSz="2438400">
              <a:spcBef>
                <a:spcPts val="2400"/>
              </a:spcBef>
              <a:buClr>
                <a:schemeClr val="accent1"/>
              </a:buClr>
              <a:buSzPct val="200000"/>
              <a:buChar char="‣"/>
              <a:defRPr sz="3200">
                <a:solidFill>
                  <a:srgbClr val="393C45"/>
                </a:solidFill>
              </a:defRPr>
            </a:pPr>
            <a:r>
              <a:t>Shedskin: </a:t>
            </a:r>
            <a:r>
              <a:rPr u="sng">
                <a:hlinkClick r:id="rId9"/>
              </a:rPr>
              <a:t>https://github.com/shedskin/shedskin</a:t>
            </a:r>
          </a:p>
          <a:p>
            <a:pPr marL="558800" indent="-558800" algn="l" defTabSz="2438400">
              <a:spcBef>
                <a:spcPts val="2400"/>
              </a:spcBef>
              <a:buClr>
                <a:schemeClr val="accent1"/>
              </a:buClr>
              <a:buSzPct val="200000"/>
              <a:buChar char="‣"/>
              <a:defRPr sz="3200">
                <a:solidFill>
                  <a:srgbClr val="393C45"/>
                </a:solidFill>
              </a:defRPr>
            </a:pPr>
            <a:r>
              <a:t>Nuitka: </a:t>
            </a:r>
            <a:r>
              <a:rPr u="sng">
                <a:hlinkClick r:id="rId10"/>
              </a:rPr>
              <a:t>https://github.com/Nuitka/Nuitka</a:t>
            </a:r>
          </a:p>
          <a:p>
            <a:pPr marL="558800" indent="-558800" algn="l" defTabSz="2438400">
              <a:spcBef>
                <a:spcPts val="2400"/>
              </a:spcBef>
              <a:buClr>
                <a:schemeClr val="accent1"/>
              </a:buClr>
              <a:buSzPct val="200000"/>
              <a:buChar char="‣"/>
              <a:defRPr sz="3200">
                <a:solidFill>
                  <a:srgbClr val="393C45"/>
                </a:solidFill>
              </a:defRPr>
            </a:pPr>
            <a:r>
              <a:t>Codon: </a:t>
            </a:r>
            <a:r>
              <a:rPr u="sng">
                <a:hlinkClick r:id="rId11"/>
              </a:rPr>
              <a:t>https://github.com/exaloop/codon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Stream Processing"/>
          <p:cNvSpPr txBox="1">
            <a:spLocks noGrp="1"/>
          </p:cNvSpPr>
          <p:nvPr>
            <p:ph type="title"/>
          </p:nvPr>
        </p:nvSpPr>
        <p:spPr>
          <a:xfrm>
            <a:off x="2285619" y="6057949"/>
            <a:ext cx="12872129" cy="1600102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Stream Processing</a:t>
            </a:r>
          </a:p>
        </p:txBody>
      </p:sp>
      <p:sp>
        <p:nvSpPr>
          <p:cNvPr id="179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0" name="Triangle"/>
          <p:cNvSpPr/>
          <p:nvPr/>
        </p:nvSpPr>
        <p:spPr>
          <a:xfrm flipH="1">
            <a:off x="15494000" y="4824517"/>
            <a:ext cx="8890000" cy="8891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1" name="Triangle"/>
          <p:cNvSpPr/>
          <p:nvPr/>
        </p:nvSpPr>
        <p:spPr>
          <a:xfrm rot="10800000">
            <a:off x="15494000" y="0"/>
            <a:ext cx="8890000" cy="8891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8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51106" y="13081000"/>
            <a:ext cx="26908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2</a:t>
            </a:fld>
            <a:endParaRPr/>
          </a:p>
        </p:txBody>
      </p:sp>
      <p:pic>
        <p:nvPicPr>
          <p:cNvPr id="183" name="DSP.pdf" descr="DSP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87800" y="5232400"/>
            <a:ext cx="325120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Data Streams Deluge"/>
          <p:cNvSpPr txBox="1"/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8400" spc="-252">
                <a:solidFill>
                  <a:srgbClr val="0077BB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Data Streams Deluge</a:t>
            </a:r>
          </a:p>
        </p:txBody>
      </p:sp>
      <p:sp>
        <p:nvSpPr>
          <p:cNvPr id="186" name="New sources of data have become available…"/>
          <p:cNvSpPr txBox="1">
            <a:spLocks noGrp="1"/>
          </p:cNvSpPr>
          <p:nvPr>
            <p:ph type="body" sz="half" idx="1"/>
          </p:nvPr>
        </p:nvSpPr>
        <p:spPr>
          <a:xfrm>
            <a:off x="1270000" y="2751236"/>
            <a:ext cx="11794404" cy="9221538"/>
          </a:xfrm>
          <a:prstGeom prst="rect">
            <a:avLst/>
          </a:prstGeom>
        </p:spPr>
        <p:txBody>
          <a:bodyPr anchor="ctr"/>
          <a:lstStyle/>
          <a:p>
            <a:pPr marL="0" indent="0" defTabSz="2389632">
              <a:lnSpc>
                <a:spcPct val="120000"/>
              </a:lnSpc>
              <a:spcBef>
                <a:spcPts val="2300"/>
              </a:spcBef>
              <a:buClrTx/>
              <a:buSzTx/>
              <a:buNone/>
              <a:defRPr sz="3920">
                <a:solidFill>
                  <a:srgbClr val="393C45"/>
                </a:solidFill>
              </a:defRPr>
            </a:pPr>
            <a:r>
              <a:t>New </a:t>
            </a:r>
            <a:r>
              <a:rPr>
                <a:latin typeface="+mn-lt"/>
                <a:ea typeface="+mn-ea"/>
                <a:cs typeface="+mn-cs"/>
                <a:sym typeface="Graphik Semibold"/>
              </a:rPr>
              <a:t>sources</a:t>
            </a:r>
            <a:r>
              <a:t> of data have become available</a:t>
            </a:r>
          </a:p>
          <a:p>
            <a:pPr marL="432334" indent="-432334" defTabSz="2389632">
              <a:lnSpc>
                <a:spcPct val="120000"/>
              </a:lnSpc>
              <a:spcBef>
                <a:spcPts val="2300"/>
              </a:spcBef>
              <a:buClr>
                <a:schemeClr val="accent1"/>
              </a:buClr>
              <a:buSzPct val="200000"/>
              <a:buChar char="‣"/>
              <a:defRPr sz="3920">
                <a:solidFill>
                  <a:srgbClr val="393C45"/>
                </a:solidFill>
              </a:defRPr>
            </a:pPr>
            <a:r>
              <a:t>sensors, mobile phones</a:t>
            </a:r>
          </a:p>
          <a:p>
            <a:pPr marL="432334" indent="-432334" defTabSz="2389632">
              <a:lnSpc>
                <a:spcPct val="120000"/>
              </a:lnSpc>
              <a:spcBef>
                <a:spcPts val="2300"/>
              </a:spcBef>
              <a:buClr>
                <a:schemeClr val="accent1"/>
              </a:buClr>
              <a:buSzPct val="200000"/>
              <a:buChar char="‣"/>
              <a:defRPr sz="3920">
                <a:solidFill>
                  <a:srgbClr val="393C45"/>
                </a:solidFill>
              </a:defRPr>
            </a:pPr>
            <a:r>
              <a:t>social networks</a:t>
            </a:r>
          </a:p>
          <a:p>
            <a:pPr marL="432334" indent="-432334" defTabSz="2389632">
              <a:lnSpc>
                <a:spcPct val="120000"/>
              </a:lnSpc>
              <a:spcBef>
                <a:spcPts val="2300"/>
              </a:spcBef>
              <a:buClr>
                <a:schemeClr val="accent1"/>
              </a:buClr>
              <a:buSzPct val="200000"/>
              <a:buChar char="‣"/>
              <a:defRPr sz="3920">
                <a:solidFill>
                  <a:srgbClr val="393C45"/>
                </a:solidFill>
              </a:defRPr>
            </a:pPr>
            <a:r>
              <a:t>video cameras</a:t>
            </a:r>
          </a:p>
          <a:p>
            <a:pPr marL="432334" indent="-432334" defTabSz="2389632">
              <a:lnSpc>
                <a:spcPct val="120000"/>
              </a:lnSpc>
              <a:spcBef>
                <a:spcPts val="2300"/>
              </a:spcBef>
              <a:buClr>
                <a:schemeClr val="accent1"/>
              </a:buClr>
              <a:buSzPct val="200000"/>
              <a:buChar char="‣"/>
              <a:defRPr sz="3920">
                <a:solidFill>
                  <a:srgbClr val="393C45"/>
                </a:solidFill>
              </a:defRPr>
            </a:pPr>
            <a:r>
              <a:t>IoT devices</a:t>
            </a:r>
          </a:p>
          <a:p>
            <a:pPr marL="0" indent="0" defTabSz="2389632">
              <a:lnSpc>
                <a:spcPct val="120000"/>
              </a:lnSpc>
              <a:spcBef>
                <a:spcPts val="2300"/>
              </a:spcBef>
              <a:buClrTx/>
              <a:buSzTx/>
              <a:buNone/>
              <a:defRPr sz="3920">
                <a:solidFill>
                  <a:srgbClr val="393C45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Graphik Semibold"/>
              </a:rPr>
              <a:t>&gt;2.5 Exabytes</a:t>
            </a:r>
            <a:r>
              <a:t> of data produced each day (2022)</a:t>
            </a:r>
          </a:p>
          <a:p>
            <a:pPr marL="0" indent="0" defTabSz="2389632">
              <a:lnSpc>
                <a:spcPct val="120000"/>
              </a:lnSpc>
              <a:spcBef>
                <a:spcPts val="2300"/>
              </a:spcBef>
              <a:buClrTx/>
              <a:buSzTx/>
              <a:buNone/>
              <a:defRPr sz="3920">
                <a:solidFill>
                  <a:srgbClr val="393C45"/>
                </a:solidFill>
              </a:defRPr>
            </a:pPr>
            <a:r>
              <a:t>Most of data are available in the form of </a:t>
            </a:r>
            <a:r>
              <a:rPr i="1">
                <a:latin typeface="+mn-lt"/>
                <a:ea typeface="+mn-ea"/>
                <a:cs typeface="+mn-cs"/>
                <a:sym typeface="Graphik Semibold"/>
              </a:rPr>
              <a:t>streams</a:t>
            </a:r>
          </a:p>
          <a:p>
            <a:pPr marL="0" indent="0" defTabSz="2389632">
              <a:lnSpc>
                <a:spcPct val="120000"/>
              </a:lnSpc>
              <a:spcBef>
                <a:spcPts val="2300"/>
              </a:spcBef>
              <a:buClrTx/>
              <a:buSzTx/>
              <a:buNone/>
              <a:defRPr sz="3920">
                <a:solidFill>
                  <a:srgbClr val="393C45"/>
                </a:solidFill>
              </a:defRPr>
            </a:pPr>
            <a:r>
              <a:t>How can we extract</a:t>
            </a:r>
            <a:r>
              <a:rPr b="1"/>
              <a:t> </a:t>
            </a:r>
            <a:r>
              <a:rPr>
                <a:latin typeface="+mn-lt"/>
                <a:ea typeface="+mn-ea"/>
                <a:cs typeface="+mn-cs"/>
                <a:sym typeface="Graphik Semibold"/>
              </a:rPr>
              <a:t>useful information</a:t>
            </a:r>
            <a:r>
              <a:t> from streams?</a:t>
            </a:r>
          </a:p>
        </p:txBody>
      </p:sp>
      <p:sp>
        <p:nvSpPr>
          <p:cNvPr id="18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4121" y="13081000"/>
            <a:ext cx="28305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3</a:t>
            </a:fld>
            <a:endParaRPr/>
          </a:p>
        </p:txBody>
      </p:sp>
      <p:sp>
        <p:nvSpPr>
          <p:cNvPr id="188" name="https://financesonline.com/how-much-data-is-created-every-day/"/>
          <p:cNvSpPr txBox="1"/>
          <p:nvPr/>
        </p:nvSpPr>
        <p:spPr>
          <a:xfrm>
            <a:off x="13407353" y="11480521"/>
            <a:ext cx="9435999" cy="49225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t>https://financesonline.com/how-much-data-is-created-every-day/</a:t>
            </a:r>
          </a:p>
        </p:txBody>
      </p:sp>
      <p:pic>
        <p:nvPicPr>
          <p:cNvPr id="189" name="Schermata 2022-10-14 alle 21.58.35.png" descr="Schermata 2022-10-14 alle 21.58.3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64402" y="2641322"/>
            <a:ext cx="10121901" cy="8839201"/>
          </a:xfrm>
          <a:prstGeom prst="rect">
            <a:avLst/>
          </a:prstGeom>
          <a:ln w="12700">
            <a:miter lim="400000"/>
          </a:ln>
        </p:spPr>
      </p:pic>
      <p:sp>
        <p:nvSpPr>
          <p:cNvPr id="190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91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Emerging computing paradigm related to the continuous processing of data streams to extract analytics and complex events with real-time requirements (i.e., high throughput &amp; low latency)…"/>
          <p:cNvSpPr txBox="1">
            <a:spLocks noGrp="1"/>
          </p:cNvSpPr>
          <p:nvPr>
            <p:ph type="body" idx="1"/>
          </p:nvPr>
        </p:nvSpPr>
        <p:spPr>
          <a:xfrm>
            <a:off x="1270000" y="2750704"/>
            <a:ext cx="21844000" cy="9949828"/>
          </a:xfrm>
          <a:prstGeom prst="rect">
            <a:avLst/>
          </a:prstGeom>
        </p:spPr>
        <p:txBody>
          <a:bodyPr/>
          <a:lstStyle/>
          <a:p>
            <a:pPr marL="0" indent="0" defTabSz="2340863">
              <a:spcBef>
                <a:spcPts val="2300"/>
              </a:spcBef>
              <a:buClrTx/>
              <a:buSzTx/>
              <a:buNone/>
              <a:defRPr sz="3839"/>
            </a:pPr>
            <a:r>
              <a:t>Emerging computing paradigm related to the continuous processing of data streams to extract analytics and complex events with real-time requirements (i.e., high </a:t>
            </a:r>
            <a:r>
              <a:rPr>
                <a:latin typeface="+mn-lt"/>
                <a:ea typeface="+mn-ea"/>
                <a:cs typeface="+mn-cs"/>
                <a:sym typeface="Graphik Semibold"/>
              </a:rPr>
              <a:t>throughput </a:t>
            </a:r>
            <a:r>
              <a:t>&amp; low </a:t>
            </a:r>
            <a:r>
              <a:rPr>
                <a:latin typeface="+mn-lt"/>
                <a:ea typeface="+mn-ea"/>
                <a:cs typeface="+mn-cs"/>
                <a:sym typeface="Graphik Semibold"/>
              </a:rPr>
              <a:t>latency</a:t>
            </a:r>
            <a:r>
              <a:t>)</a:t>
            </a:r>
          </a:p>
          <a:p>
            <a:pPr marL="0" indent="0" defTabSz="2340863">
              <a:spcBef>
                <a:spcPts val="2300"/>
              </a:spcBef>
              <a:buClrTx/>
              <a:buSzTx/>
              <a:buNone/>
              <a:defRPr sz="3839"/>
            </a:pPr>
            <a:r>
              <a:t>Applications are </a:t>
            </a:r>
            <a:r>
              <a:rPr>
                <a:latin typeface="+mn-lt"/>
                <a:ea typeface="+mn-ea"/>
                <a:cs typeface="+mn-cs"/>
                <a:sym typeface="Graphik Semibold"/>
              </a:rPr>
              <a:t>Direct Acyclic Graphs (DAGs)</a:t>
            </a:r>
          </a:p>
          <a:p>
            <a:pPr marL="0" indent="0" defTabSz="2340863">
              <a:spcBef>
                <a:spcPts val="2300"/>
              </a:spcBef>
              <a:buClrTx/>
              <a:buSzTx/>
              <a:buNone/>
              <a:defRPr sz="3839"/>
            </a:pPr>
            <a:r>
              <a:rPr>
                <a:latin typeface="+mn-lt"/>
                <a:ea typeface="+mn-ea"/>
                <a:cs typeface="+mn-cs"/>
                <a:sym typeface="Graphik Semibold"/>
              </a:rPr>
              <a:t>Operators</a:t>
            </a:r>
          </a:p>
          <a:p>
            <a:pPr marL="537792" indent="-537792" defTabSz="2340863">
              <a:spcBef>
                <a:spcPts val="2300"/>
              </a:spcBef>
              <a:defRPr sz="3839"/>
            </a:pPr>
            <a:r>
              <a:t>Stateless and (partitioned) Stateful</a:t>
            </a:r>
          </a:p>
          <a:p>
            <a:pPr marL="537792" indent="-537792" defTabSz="2340863">
              <a:spcBef>
                <a:spcPts val="2300"/>
              </a:spcBef>
              <a:defRPr sz="3839"/>
            </a:pPr>
            <a:r>
              <a:t>SQL-Operators, Map, Filter, FlatMap</a:t>
            </a:r>
          </a:p>
          <a:p>
            <a:pPr marL="537792" indent="-537792" defTabSz="2340863">
              <a:spcBef>
                <a:spcPts val="2300"/>
              </a:spcBef>
              <a:defRPr sz="3839"/>
            </a:pPr>
            <a:r>
              <a:t>Windowed (e.g., tumbling, sliding, ...)</a:t>
            </a:r>
          </a:p>
          <a:p>
            <a:pPr marL="0" indent="0" defTabSz="2340863">
              <a:spcBef>
                <a:spcPts val="2300"/>
              </a:spcBef>
              <a:buClrTx/>
              <a:buSzTx/>
              <a:buNone/>
              <a:defRPr sz="3839">
                <a:latin typeface="+mn-lt"/>
                <a:ea typeface="+mn-ea"/>
                <a:cs typeface="+mn-cs"/>
                <a:sym typeface="Graphik Semibold"/>
              </a:defRPr>
            </a:pPr>
            <a:r>
              <a:t>Streams</a:t>
            </a:r>
            <a:endParaRPr b="1">
              <a:latin typeface="Graphik"/>
              <a:ea typeface="Graphik"/>
              <a:cs typeface="Graphik"/>
              <a:sym typeface="Graphik"/>
            </a:endParaRPr>
          </a:p>
          <a:p>
            <a:pPr marL="537792" indent="-537792" defTabSz="2340863">
              <a:spcBef>
                <a:spcPts val="2300"/>
              </a:spcBef>
              <a:defRPr sz="3839"/>
            </a:pPr>
            <a:r>
              <a:t>define dependencies among operators</a:t>
            </a:r>
          </a:p>
        </p:txBody>
      </p:sp>
      <p:sp>
        <p:nvSpPr>
          <p:cNvPr id="194" name="Stream Processing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chemeClr val="accent1"/>
                </a:solidFill>
              </a:defRPr>
            </a:lvl1pPr>
          </a:lstStyle>
          <a:p>
            <a:r>
              <a:t>Stream Processing</a:t>
            </a:r>
          </a:p>
        </p:txBody>
      </p:sp>
      <p:sp>
        <p:nvSpPr>
          <p:cNvPr id="195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96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19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2305" y="13081000"/>
            <a:ext cx="28669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4</a:t>
            </a:fld>
            <a:endParaRPr/>
          </a:p>
        </p:txBody>
      </p:sp>
      <p:pic>
        <p:nvPicPr>
          <p:cNvPr id="198" name="dfg.pdf" descr="dfg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94571" y="4792067"/>
            <a:ext cx="11430001" cy="73914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Which Tools to Process Streams?"/>
          <p:cNvSpPr txBox="1"/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8400" spc="-252">
                <a:solidFill>
                  <a:srgbClr val="0077BB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Which Tools to Process Streams?</a:t>
            </a:r>
          </a:p>
        </p:txBody>
      </p:sp>
      <p:sp>
        <p:nvSpPr>
          <p:cNvPr id="201" name="Stream Processing Engines (SPEs) are frameworks and libraries to help programmers in developing and deploying stream processing applications…"/>
          <p:cNvSpPr txBox="1">
            <a:spLocks noGrp="1"/>
          </p:cNvSpPr>
          <p:nvPr>
            <p:ph type="body" idx="1"/>
          </p:nvPr>
        </p:nvSpPr>
        <p:spPr>
          <a:xfrm>
            <a:off x="1270000" y="2751236"/>
            <a:ext cx="21971000" cy="6903160"/>
          </a:xfrm>
          <a:prstGeom prst="rect">
            <a:avLst/>
          </a:prstGeom>
        </p:spPr>
        <p:txBody>
          <a:bodyPr/>
          <a:lstStyle/>
          <a:p>
            <a:pPr marL="0" indent="0" defTabSz="2121408">
              <a:lnSpc>
                <a:spcPct val="120000"/>
              </a:lnSpc>
              <a:spcBef>
                <a:spcPts val="2000"/>
              </a:spcBef>
              <a:buClrTx/>
              <a:buSzTx/>
              <a:buNone/>
              <a:defRPr sz="3480">
                <a:solidFill>
                  <a:srgbClr val="393C45"/>
                </a:solidFill>
              </a:defRPr>
            </a:pPr>
            <a:r>
              <a:t>Stream Processing Engines (SPEs) are frameworks and libraries to help programmers in </a:t>
            </a:r>
            <a:r>
              <a:rPr>
                <a:latin typeface="+mn-lt"/>
                <a:ea typeface="+mn-ea"/>
                <a:cs typeface="+mn-cs"/>
                <a:sym typeface="Graphik Semibold"/>
              </a:rPr>
              <a:t>developing </a:t>
            </a:r>
            <a:r>
              <a:t>and </a:t>
            </a:r>
            <a:r>
              <a:rPr>
                <a:latin typeface="+mn-lt"/>
                <a:ea typeface="+mn-ea"/>
                <a:cs typeface="+mn-cs"/>
                <a:sym typeface="Graphik Semibold"/>
              </a:rPr>
              <a:t>deploying</a:t>
            </a:r>
            <a:r>
              <a:t> stream processing applications</a:t>
            </a:r>
          </a:p>
          <a:p>
            <a:pPr marL="463005" indent="-463005" defTabSz="2121408">
              <a:lnSpc>
                <a:spcPct val="120000"/>
              </a:lnSpc>
              <a:spcBef>
                <a:spcPts val="2000"/>
              </a:spcBef>
              <a:buClr>
                <a:schemeClr val="accent1"/>
              </a:buClr>
              <a:buSzPct val="200000"/>
              <a:buChar char="‣"/>
              <a:defRPr sz="3480">
                <a:solidFill>
                  <a:srgbClr val="393C45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Graphik Semibold"/>
              </a:rPr>
              <a:t>Relational SPEs</a:t>
            </a:r>
            <a:r>
              <a:t>: continuous queries over structured data streams</a:t>
            </a:r>
          </a:p>
          <a:p>
            <a:pPr marL="463005" indent="-463005" defTabSz="2121408">
              <a:lnSpc>
                <a:spcPct val="120000"/>
              </a:lnSpc>
              <a:spcBef>
                <a:spcPts val="2000"/>
              </a:spcBef>
              <a:buClr>
                <a:schemeClr val="accent1"/>
              </a:buClr>
              <a:buSzPct val="200000"/>
              <a:buChar char="‣"/>
              <a:defRPr sz="3480">
                <a:solidFill>
                  <a:srgbClr val="393C45"/>
                </a:solidFill>
              </a:defRPr>
            </a:pPr>
            <a:r>
              <a:rPr>
                <a:latin typeface="+mn-lt"/>
                <a:ea typeface="+mn-ea"/>
                <a:cs typeface="+mn-cs"/>
                <a:sym typeface="Graphik Semibold"/>
              </a:rPr>
              <a:t>General-Purpose SPEs:</a:t>
            </a:r>
          </a:p>
          <a:p>
            <a:pPr marL="891286" lvl="1" indent="-405130" defTabSz="2121408">
              <a:lnSpc>
                <a:spcPct val="120000"/>
              </a:lnSpc>
              <a:spcBef>
                <a:spcPts val="2000"/>
              </a:spcBef>
              <a:buClr>
                <a:schemeClr val="accent1"/>
              </a:buClr>
              <a:buSzPct val="150000"/>
              <a:buChar char="‣"/>
              <a:defRPr sz="3480">
                <a:solidFill>
                  <a:srgbClr val="393C45"/>
                </a:solidFill>
              </a:defRPr>
            </a:pPr>
            <a:r>
              <a:t>arbitrary continuous operations over streams of structured or unstructured data</a:t>
            </a:r>
          </a:p>
          <a:p>
            <a:pPr marL="891286" lvl="1" indent="-405130" defTabSz="2121408">
              <a:lnSpc>
                <a:spcPct val="120000"/>
              </a:lnSpc>
              <a:spcBef>
                <a:spcPts val="2000"/>
              </a:spcBef>
              <a:buClr>
                <a:schemeClr val="accent1"/>
              </a:buClr>
              <a:buSzPct val="150000"/>
              <a:buChar char="‣"/>
              <a:defRPr sz="3480">
                <a:solidFill>
                  <a:srgbClr val="393C45"/>
                </a:solidFill>
              </a:defRPr>
            </a:pPr>
            <a:r>
              <a:t>operators includes </a:t>
            </a:r>
            <a:r>
              <a:rPr>
                <a:latin typeface="+mn-lt"/>
                <a:ea typeface="+mn-ea"/>
                <a:cs typeface="+mn-cs"/>
                <a:sym typeface="Graphik Semibold"/>
              </a:rPr>
              <a:t>user-defined functions</a:t>
            </a:r>
            <a:r>
              <a:t> provided with an imperative/functional programming language like Java, Scala, Python, C++, etc.</a:t>
            </a:r>
          </a:p>
          <a:p>
            <a:pPr marL="891286" lvl="1" indent="-405130" defTabSz="2121408">
              <a:lnSpc>
                <a:spcPct val="120000"/>
              </a:lnSpc>
              <a:spcBef>
                <a:spcPts val="2000"/>
              </a:spcBef>
              <a:buClr>
                <a:schemeClr val="accent1"/>
              </a:buClr>
              <a:buSzPct val="150000"/>
              <a:buChar char="‣"/>
              <a:defRPr sz="3480">
                <a:solidFill>
                  <a:srgbClr val="393C45"/>
                </a:solidFill>
              </a:defRPr>
            </a:pPr>
            <a:r>
              <a:t>Mainly targeting multi-core CPUs, GPUs, distributed homogeneous nodes</a:t>
            </a:r>
          </a:p>
        </p:txBody>
      </p:sp>
      <p:sp>
        <p:nvSpPr>
          <p:cNvPr id="202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6496" y="13081000"/>
            <a:ext cx="278308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5</a:t>
            </a:fld>
            <a:endParaRPr/>
          </a:p>
        </p:txBody>
      </p:sp>
      <p:sp>
        <p:nvSpPr>
          <p:cNvPr id="203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04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pic>
        <p:nvPicPr>
          <p:cNvPr id="205" name="flink.pdf" descr="flink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8581" y="10035395"/>
            <a:ext cx="4572001" cy="223965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6" name="storm.pdf" descr="storm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3745" y="10337294"/>
            <a:ext cx="4572001" cy="1635854"/>
          </a:xfrm>
          <a:prstGeom prst="rect">
            <a:avLst/>
          </a:prstGeom>
          <a:ln w="12700">
            <a:miter lim="400000"/>
          </a:ln>
        </p:spPr>
      </p:pic>
      <p:pic>
        <p:nvPicPr>
          <p:cNvPr id="207" name="samza.pdf" descr="samza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03418" y="10505240"/>
            <a:ext cx="4572001" cy="12999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08" name="windflow.png" descr="windflow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598255" y="9737633"/>
            <a:ext cx="4572001" cy="2835177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FSPX"/>
          <p:cNvSpPr txBox="1">
            <a:spLocks noGrp="1"/>
          </p:cNvSpPr>
          <p:nvPr>
            <p:ph type="title"/>
          </p:nvPr>
        </p:nvSpPr>
        <p:spPr>
          <a:xfrm>
            <a:off x="2285619" y="6057949"/>
            <a:ext cx="12872129" cy="1600102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FSPX</a:t>
            </a:r>
          </a:p>
        </p:txBody>
      </p:sp>
      <p:sp>
        <p:nvSpPr>
          <p:cNvPr id="211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2" name="Triangle"/>
          <p:cNvSpPr/>
          <p:nvPr/>
        </p:nvSpPr>
        <p:spPr>
          <a:xfrm flipH="1">
            <a:off x="15494000" y="4824517"/>
            <a:ext cx="8890000" cy="8891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3" name="Triangle"/>
          <p:cNvSpPr/>
          <p:nvPr/>
        </p:nvSpPr>
        <p:spPr>
          <a:xfrm rot="10800000">
            <a:off x="15494000" y="0"/>
            <a:ext cx="8890000" cy="8891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14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2025" y="13081000"/>
            <a:ext cx="287250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6</a:t>
            </a:fld>
            <a:endParaRPr/>
          </a:p>
        </p:txBody>
      </p:sp>
      <p:pic>
        <p:nvPicPr>
          <p:cNvPr id="215" name="DSP+FPGA.pdf" descr="DSP+FPGA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00321" y="5232400"/>
            <a:ext cx="8843830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FSPX - Overview"/>
          <p:cNvSpPr txBox="1"/>
          <p:nvPr/>
        </p:nvSpPr>
        <p:spPr>
          <a:xfrm>
            <a:off x="1270000" y="812800"/>
            <a:ext cx="21844000" cy="155743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b">
            <a:normAutofit/>
          </a:bodyPr>
          <a:lstStyle>
            <a:lvl1pPr algn="l">
              <a:lnSpc>
                <a:spcPct val="80000"/>
              </a:lnSpc>
              <a:defRPr sz="8400" spc="-252">
                <a:solidFill>
                  <a:srgbClr val="0077BB"/>
                </a:solidFill>
                <a:latin typeface="+mn-lt"/>
                <a:ea typeface="+mn-ea"/>
                <a:cs typeface="+mn-cs"/>
                <a:sym typeface="Graphik Semibold"/>
              </a:defRPr>
            </a:lvl1pPr>
          </a:lstStyle>
          <a:p>
            <a:r>
              <a:t>FSPX - Overview</a:t>
            </a:r>
          </a:p>
        </p:txBody>
      </p:sp>
      <p:sp>
        <p:nvSpPr>
          <p:cNvPr id="218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55157" y="13081000"/>
            <a:ext cx="26098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7</a:t>
            </a:fld>
            <a:endParaRPr/>
          </a:p>
        </p:txBody>
      </p:sp>
      <p:sp>
        <p:nvSpPr>
          <p:cNvPr id="219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20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pic>
        <p:nvPicPr>
          <p:cNvPr id="221" name="fspx_workflow.pdf" descr="fspx_workflow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400" y="2738804"/>
            <a:ext cx="18745200" cy="8229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FSPX - Python-based DSL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 algn="l">
              <a:defRPr>
                <a:solidFill>
                  <a:srgbClr val="0077BB"/>
                </a:solidFill>
              </a:defRPr>
            </a:lvl1pPr>
          </a:lstStyle>
          <a:p>
            <a:r>
              <a:t>FSPX - Python-based DSL</a:t>
            </a:r>
          </a:p>
        </p:txBody>
      </p:sp>
      <p:sp>
        <p:nvSpPr>
          <p:cNvPr id="224" name="Operators (Map, Filter, Source and Sink)…"/>
          <p:cNvSpPr txBox="1">
            <a:spLocks noGrp="1"/>
          </p:cNvSpPr>
          <p:nvPr>
            <p:ph type="body" idx="1"/>
          </p:nvPr>
        </p:nvSpPr>
        <p:spPr>
          <a:xfrm>
            <a:off x="1270000" y="2751236"/>
            <a:ext cx="21844000" cy="9948764"/>
          </a:xfrm>
          <a:prstGeom prst="rect">
            <a:avLst/>
          </a:prstGeom>
        </p:spPr>
        <p:txBody>
          <a:bodyPr anchor="ctr"/>
          <a:lstStyle/>
          <a:p>
            <a:pPr marL="558800" indent="-558800">
              <a:lnSpc>
                <a:spcPct val="100000"/>
              </a:lnSpc>
              <a:defRPr sz="3300"/>
            </a:pPr>
            <a:r>
              <a:rPr>
                <a:latin typeface="+mn-lt"/>
                <a:ea typeface="+mn-ea"/>
                <a:cs typeface="+mn-cs"/>
                <a:sym typeface="Graphik Semibold"/>
              </a:rPr>
              <a:t>Operators</a:t>
            </a:r>
            <a:r>
              <a:t> (Map, Filter, Source and Sink)</a:t>
            </a:r>
          </a:p>
          <a:p>
            <a:pPr lvl="1">
              <a:lnSpc>
                <a:spcPct val="100000"/>
              </a:lnSpc>
              <a:defRPr sz="3300"/>
            </a:pPr>
            <a:r>
              <a:t>Parallelism degree</a:t>
            </a:r>
          </a:p>
          <a:p>
            <a:pPr lvl="1">
              <a:lnSpc>
                <a:spcPct val="100000"/>
              </a:lnSpc>
              <a:defRPr sz="3300"/>
            </a:pPr>
            <a:r>
              <a:t>Gathering (blocking/non-blocking)</a:t>
            </a:r>
          </a:p>
          <a:p>
            <a:pPr lvl="1">
              <a:lnSpc>
                <a:spcPct val="100000"/>
              </a:lnSpc>
              <a:defRPr sz="3300"/>
            </a:pPr>
            <a:r>
              <a:t>Dispatching (RoundRobin or Key-by)</a:t>
            </a:r>
          </a:p>
          <a:p>
            <a:pPr lvl="1">
              <a:lnSpc>
                <a:spcPct val="100000"/>
              </a:lnSpc>
              <a:defRPr sz="3300"/>
            </a:pPr>
            <a:r>
              <a:t>Output datatype</a:t>
            </a:r>
          </a:p>
          <a:p>
            <a:pPr marL="558800" indent="-558800">
              <a:lnSpc>
                <a:spcPct val="100000"/>
              </a:lnSpc>
              <a:defRPr sz="3300"/>
            </a:pPr>
            <a:r>
              <a:rPr>
                <a:latin typeface="Graphik Medium"/>
                <a:ea typeface="Graphik Medium"/>
                <a:cs typeface="Graphik Medium"/>
                <a:sym typeface="Graphik Medium"/>
              </a:rPr>
              <a:t>State</a:t>
            </a:r>
            <a:r>
              <a:t> (private, local, and global)</a:t>
            </a:r>
          </a:p>
          <a:p>
            <a:pPr marL="558800" indent="-558800">
              <a:lnSpc>
                <a:spcPct val="100000"/>
              </a:lnSpc>
              <a:defRPr sz="3300"/>
            </a:pPr>
            <a:r>
              <a:rPr>
                <a:latin typeface="Graphik Medium"/>
                <a:ea typeface="Graphik Medium"/>
                <a:cs typeface="Graphik Medium"/>
                <a:sym typeface="Graphik Medium"/>
              </a:rPr>
              <a:t>Pipeline</a:t>
            </a:r>
            <a:r>
              <a:t> (connect operators)</a:t>
            </a:r>
          </a:p>
          <a:p>
            <a:pPr marL="558800" indent="-558800">
              <a:lnSpc>
                <a:spcPct val="100000"/>
              </a:lnSpc>
              <a:defRPr sz="3300"/>
            </a:pPr>
            <a:r>
              <a:rPr>
                <a:latin typeface="+mn-lt"/>
                <a:ea typeface="+mn-ea"/>
                <a:cs typeface="+mn-cs"/>
                <a:sym typeface="Graphik Semibold"/>
              </a:rPr>
              <a:t>Code generation</a:t>
            </a:r>
          </a:p>
          <a:p>
            <a:pPr lvl="1">
              <a:lnSpc>
                <a:spcPct val="100000"/>
              </a:lnSpc>
              <a:defRPr sz="3300"/>
            </a:pPr>
            <a:r>
              <a:t>Host: headers library to interact with the FPGA</a:t>
            </a:r>
          </a:p>
          <a:p>
            <a:pPr lvl="1">
              <a:lnSpc>
                <a:spcPct val="100000"/>
              </a:lnSpc>
              <a:defRPr sz="3300"/>
            </a:pPr>
            <a:r>
              <a:t>Device: OpenCL/VitisHLS skeleton and runtime</a:t>
            </a:r>
          </a:p>
        </p:txBody>
      </p:sp>
      <p:sp>
        <p:nvSpPr>
          <p:cNvPr id="225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26" name="Triangle"/>
          <p:cNvSpPr/>
          <p:nvPr/>
        </p:nvSpPr>
        <p:spPr>
          <a:xfrm flipH="1">
            <a:off x="22098000" y="11429618"/>
            <a:ext cx="2286000" cy="228638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393C45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27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3702" y="13081000"/>
            <a:ext cx="283896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t>8</a:t>
            </a:fld>
            <a:endParaRPr/>
          </a:p>
        </p:txBody>
      </p:sp>
      <p:pic>
        <p:nvPicPr>
          <p:cNvPr id="228" name="vitis-spike.pdf" descr="vitis-spik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80603" y="9407898"/>
            <a:ext cx="10160346" cy="2673260"/>
          </a:xfrm>
          <a:prstGeom prst="rect">
            <a:avLst/>
          </a:prstGeom>
          <a:ln w="12700">
            <a:miter lim="400000"/>
          </a:ln>
        </p:spPr>
      </p:pic>
      <p:pic>
        <p:nvPicPr>
          <p:cNvPr id="229" name="python_dsl.pdf" descr="python_dsl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76356" y="3143638"/>
            <a:ext cx="9937644" cy="395381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71C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Thesis Proposal"/>
          <p:cNvSpPr txBox="1">
            <a:spLocks noGrp="1"/>
          </p:cNvSpPr>
          <p:nvPr>
            <p:ph type="title"/>
          </p:nvPr>
        </p:nvSpPr>
        <p:spPr>
          <a:xfrm>
            <a:off x="2285619" y="6057949"/>
            <a:ext cx="12872129" cy="1600102"/>
          </a:xfrm>
          <a:prstGeom prst="rect">
            <a:avLst/>
          </a:prstGeom>
        </p:spPr>
        <p:txBody>
          <a:bodyPr anchor="ctr"/>
          <a:lstStyle>
            <a:lvl1pPr algn="l">
              <a:defRPr>
                <a:solidFill>
                  <a:srgbClr val="FFFFFF"/>
                </a:solidFill>
              </a:defRPr>
            </a:lvl1pPr>
          </a:lstStyle>
          <a:p>
            <a:r>
              <a:t>Thesis Proposal</a:t>
            </a:r>
          </a:p>
        </p:txBody>
      </p:sp>
      <p:sp>
        <p:nvSpPr>
          <p:cNvPr id="232" name="Triangle"/>
          <p:cNvSpPr/>
          <p:nvPr/>
        </p:nvSpPr>
        <p:spPr>
          <a:xfrm rot="10800000" flipH="1">
            <a:off x="0" y="-1"/>
            <a:ext cx="2285620" cy="22860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3" name="Triangle"/>
          <p:cNvSpPr/>
          <p:nvPr/>
        </p:nvSpPr>
        <p:spPr>
          <a:xfrm flipH="1">
            <a:off x="15494000" y="4824517"/>
            <a:ext cx="8890000" cy="8891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4" name="Triangle"/>
          <p:cNvSpPr/>
          <p:nvPr/>
        </p:nvSpPr>
        <p:spPr>
          <a:xfrm rot="10800000">
            <a:off x="15494000" y="0"/>
            <a:ext cx="8890000" cy="889148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0077BB"/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defTabSz="457200">
              <a:defRPr sz="3200">
                <a:latin typeface="Graphik Medium"/>
                <a:ea typeface="Graphik Medium"/>
                <a:cs typeface="Graphik Medium"/>
                <a:sym typeface="Graphik Medium"/>
              </a:defRPr>
            </a:pPr>
            <a:endParaRPr/>
          </a:p>
        </p:txBody>
      </p:sp>
      <p:sp>
        <p:nvSpPr>
          <p:cNvPr id="235" name="Slide Number"/>
          <p:cNvSpPr txBox="1">
            <a:spLocks noGrp="1"/>
          </p:cNvSpPr>
          <p:nvPr>
            <p:ph type="sldNum" sz="quarter" idx="4294967295"/>
          </p:nvPr>
        </p:nvSpPr>
        <p:spPr>
          <a:xfrm>
            <a:off x="12041885" y="13081000"/>
            <a:ext cx="287529" cy="467107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9</a:t>
            </a:fld>
            <a:endParaRPr/>
          </a:p>
        </p:txBody>
      </p:sp>
      <p:pic>
        <p:nvPicPr>
          <p:cNvPr id="236" name="python.pdf" descr="python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08204" y="5232400"/>
            <a:ext cx="3230796" cy="32512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31_ColorGradientLight">
  <a:themeElements>
    <a:clrScheme name="31_ColorGradientLight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76BA"/>
      </a:accent1>
      <a:accent2>
        <a:srgbClr val="05A89D"/>
      </a:accent2>
      <a:accent3>
        <a:srgbClr val="1DB100"/>
      </a:accent3>
      <a:accent4>
        <a:srgbClr val="F9B900"/>
      </a:accent4>
      <a:accent5>
        <a:srgbClr val="EE220D"/>
      </a:accent5>
      <a:accent6>
        <a:srgbClr val="CB297B"/>
      </a:accent6>
      <a:hlink>
        <a:srgbClr val="0000FF"/>
      </a:hlink>
      <a:folHlink>
        <a:srgbClr val="FF00FF"/>
      </a:folHlink>
    </a:clrScheme>
    <a:fontScheme name="31_ColorGradientLight">
      <a:majorFont>
        <a:latin typeface="Graphik Semibold"/>
        <a:ea typeface="Graphik Semibold"/>
        <a:cs typeface="Graphik Semibold"/>
      </a:majorFont>
      <a:minorFont>
        <a:latin typeface="Graphik Semibold"/>
        <a:ea typeface="Graphik Semibold"/>
        <a:cs typeface="Graphik Semibold"/>
      </a:minorFont>
    </a:fontScheme>
    <a:fmtScheme name="31_ColorGradientLigh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Graphik Medium"/>
            <a:ea typeface="Graphik Medium"/>
            <a:cs typeface="Graphik Medium"/>
            <a:sym typeface="Graphik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Graphik"/>
            <a:ea typeface="Graphik"/>
            <a:cs typeface="Graphik"/>
            <a:sym typeface="Graphik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629</Words>
  <Application>Microsoft Office PowerPoint</Application>
  <PresentationFormat>Personalizzato</PresentationFormat>
  <Paragraphs>103</Paragraphs>
  <Slides>13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13</vt:i4>
      </vt:variant>
    </vt:vector>
  </HeadingPairs>
  <TitlesOfParts>
    <vt:vector size="18" baseType="lpstr">
      <vt:lpstr>Graphik</vt:lpstr>
      <vt:lpstr>Graphik Medium</vt:lpstr>
      <vt:lpstr>Graphik Semibold</vt:lpstr>
      <vt:lpstr>Helvetica Neue</vt:lpstr>
      <vt:lpstr>31_ColorGradientLight</vt:lpstr>
      <vt:lpstr>Bachelor's Thesis Proposal</vt:lpstr>
      <vt:lpstr>Stream Processing</vt:lpstr>
      <vt:lpstr>Presentazione standard di PowerPoint</vt:lpstr>
      <vt:lpstr>Stream Processing</vt:lpstr>
      <vt:lpstr>Presentazione standard di PowerPoint</vt:lpstr>
      <vt:lpstr>FSPX</vt:lpstr>
      <vt:lpstr>Presentazione standard di PowerPoint</vt:lpstr>
      <vt:lpstr>FSPX - Python-based DSL</vt:lpstr>
      <vt:lpstr>Thesis Proposal</vt:lpstr>
      <vt:lpstr>Overview</vt:lpstr>
      <vt:lpstr>Python --&gt; C++  / Vitis HLS</vt:lpstr>
      <vt:lpstr>Python --&gt; C++  / Vitis HLS Approaches</vt:lpstr>
      <vt:lpstr>Links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Elia Leonardi</cp:lastModifiedBy>
  <cp:revision>1</cp:revision>
  <dcterms:modified xsi:type="dcterms:W3CDTF">2024-09-17T10:47:51Z</dcterms:modified>
</cp:coreProperties>
</file>