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Courier Prime" charset="1" panose="00000509000000000000"/>
      <p:regular r:id="rId21"/>
    </p:embeddedFont>
    <p:embeddedFont>
      <p:font typeface="Courier Prime Bold" charset="1" panose="00000809000000000000"/>
      <p:regular r:id="rId22"/>
    </p:embeddedFont>
    <p:embeddedFont>
      <p:font typeface="JetBrains Mono" charset="1" panose="02010509020102050004"/>
      <p:regular r:id="rId23"/>
    </p:embeddedFont>
    <p:embeddedFont>
      <p:font typeface="Open Sans Bold" charset="1" panose="020B0806030504020204"/>
      <p:regular r:id="rId24"/>
    </p:embeddedFont>
    <p:embeddedFont>
      <p:font typeface="Open Sans" charset="1" panose="020B0606030504020204"/>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 Id="rId4" Target="../media/image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bg>
      <p:bgPr>
        <a:solidFill>
          <a:srgbClr val="20232A"/>
        </a:solidFill>
      </p:bgPr>
    </p:bg>
    <p:spTree>
      <p:nvGrpSpPr>
        <p:cNvPr id="1" name=""/>
        <p:cNvGrpSpPr/>
        <p:nvPr/>
      </p:nvGrpSpPr>
      <p:grpSpPr>
        <a:xfrm>
          <a:off x="0" y="0"/>
          <a:ext cx="0" cy="0"/>
          <a:chOff x="0" y="0"/>
          <a:chExt cx="0" cy="0"/>
        </a:xfrm>
      </p:grpSpPr>
      <p:sp>
        <p:nvSpPr>
          <p:cNvPr name="AutoShape 2" id="2"/>
          <p:cNvSpPr/>
          <p:nvPr/>
        </p:nvSpPr>
        <p:spPr>
          <a:xfrm rot="5400000">
            <a:off x="-3294138" y="4385494"/>
            <a:ext cx="9650362" cy="0"/>
          </a:xfrm>
          <a:prstGeom prst="line">
            <a:avLst/>
          </a:prstGeom>
          <a:ln cap="flat" w="95250">
            <a:solidFill>
              <a:srgbClr val="2D2D35"/>
            </a:solidFill>
            <a:prstDash val="solid"/>
            <a:headEnd type="none" len="sm" w="sm"/>
            <a:tailEnd type="none" len="sm" w="sm"/>
          </a:ln>
        </p:spPr>
      </p:sp>
      <p:sp>
        <p:nvSpPr>
          <p:cNvPr name="TextBox 3" id="3"/>
          <p:cNvSpPr txBox="true"/>
          <p:nvPr/>
        </p:nvSpPr>
        <p:spPr>
          <a:xfrm rot="0">
            <a:off x="2387216" y="3024106"/>
            <a:ext cx="10718760" cy="1780032"/>
          </a:xfrm>
          <a:prstGeom prst="rect">
            <a:avLst/>
          </a:prstGeom>
        </p:spPr>
        <p:txBody>
          <a:bodyPr anchor="t" rtlCol="false" tIns="0" lIns="0" bIns="0" rIns="0">
            <a:spAutoFit/>
          </a:bodyPr>
          <a:lstStyle/>
          <a:p>
            <a:pPr algn="l">
              <a:lnSpc>
                <a:spcPts val="6954"/>
              </a:lnSpc>
            </a:pPr>
            <a:r>
              <a:rPr lang="en-US" sz="6100">
                <a:solidFill>
                  <a:srgbClr val="FFFFFF"/>
                </a:solidFill>
                <a:latin typeface="Courier Prime"/>
                <a:ea typeface="Courier Prime"/>
                <a:cs typeface="Courier Prime"/>
                <a:sym typeface="Courier Prime"/>
              </a:rPr>
              <a:t>Laboratorio 1:</a:t>
            </a:r>
          </a:p>
          <a:p>
            <a:pPr algn="l">
              <a:lnSpc>
                <a:spcPts val="6954"/>
              </a:lnSpc>
            </a:pPr>
            <a:r>
              <a:rPr lang="en-US" sz="6100">
                <a:solidFill>
                  <a:srgbClr val="FFFFFF"/>
                </a:solidFill>
                <a:latin typeface="Courier Prime"/>
                <a:ea typeface="Courier Prime"/>
                <a:cs typeface="Courier Prime"/>
                <a:sym typeface="Courier Prime"/>
              </a:rPr>
              <a:t>Desarollo de una API {</a:t>
            </a:r>
          </a:p>
        </p:txBody>
      </p:sp>
      <p:sp>
        <p:nvSpPr>
          <p:cNvPr name="TextBox 4" id="4"/>
          <p:cNvSpPr txBox="true"/>
          <p:nvPr/>
        </p:nvSpPr>
        <p:spPr>
          <a:xfrm rot="0">
            <a:off x="2358641" y="6883338"/>
            <a:ext cx="2471972" cy="1345276"/>
          </a:xfrm>
          <a:prstGeom prst="rect">
            <a:avLst/>
          </a:prstGeom>
        </p:spPr>
        <p:txBody>
          <a:bodyPr anchor="t" rtlCol="false" tIns="0" lIns="0" bIns="0" rIns="0">
            <a:spAutoFit/>
          </a:bodyPr>
          <a:lstStyle/>
          <a:p>
            <a:pPr algn="l">
              <a:lnSpc>
                <a:spcPts val="10311"/>
              </a:lnSpc>
            </a:pPr>
            <a:r>
              <a:rPr lang="en-US" sz="9045">
                <a:solidFill>
                  <a:srgbClr val="FFFFFF"/>
                </a:solidFill>
                <a:latin typeface="Courier Prime"/>
                <a:ea typeface="Courier Prime"/>
                <a:cs typeface="Courier Prime"/>
                <a:sym typeface="Courier Prime"/>
              </a:rPr>
              <a:t>}</a:t>
            </a:r>
          </a:p>
        </p:txBody>
      </p:sp>
      <p:sp>
        <p:nvSpPr>
          <p:cNvPr name="TextBox 5" id="5"/>
          <p:cNvSpPr txBox="true"/>
          <p:nvPr/>
        </p:nvSpPr>
        <p:spPr>
          <a:xfrm rot="0">
            <a:off x="2240812" y="5269168"/>
            <a:ext cx="10747189" cy="1109345"/>
          </a:xfrm>
          <a:prstGeom prst="rect">
            <a:avLst/>
          </a:prstGeom>
        </p:spPr>
        <p:txBody>
          <a:bodyPr anchor="t" rtlCol="false" tIns="0" lIns="0" bIns="0" rIns="0">
            <a:spAutoFit/>
          </a:bodyPr>
          <a:lstStyle/>
          <a:p>
            <a:pPr algn="l">
              <a:lnSpc>
                <a:spcPts val="4480"/>
              </a:lnSpc>
            </a:pPr>
            <a:r>
              <a:rPr lang="en-US" sz="3200">
                <a:solidFill>
                  <a:srgbClr val="FF914D"/>
                </a:solidFill>
                <a:latin typeface="Courier Prime"/>
                <a:ea typeface="Courier Prime"/>
                <a:cs typeface="Courier Prime"/>
                <a:sym typeface="Courier Prime"/>
              </a:rPr>
              <a:t>&lt;Por="Castrillon Tomas, Bustamante Malena,</a:t>
            </a:r>
          </a:p>
          <a:p>
            <a:pPr algn="l">
              <a:lnSpc>
                <a:spcPts val="4480"/>
              </a:lnSpc>
            </a:pPr>
            <a:r>
              <a:rPr lang="en-US" sz="3200">
                <a:solidFill>
                  <a:srgbClr val="FF914D"/>
                </a:solidFill>
                <a:latin typeface="Courier Prime"/>
                <a:ea typeface="Courier Prime"/>
                <a:cs typeface="Courier Prime"/>
                <a:sym typeface="Courier Prime"/>
              </a:rPr>
              <a:t>Ghisolfi Elian, Moisset Hernan"/&gt;</a:t>
            </a:r>
          </a:p>
        </p:txBody>
      </p:sp>
      <p:grpSp>
        <p:nvGrpSpPr>
          <p:cNvPr name="Group 6" id="6"/>
          <p:cNvGrpSpPr/>
          <p:nvPr/>
        </p:nvGrpSpPr>
        <p:grpSpPr>
          <a:xfrm rot="0">
            <a:off x="14762002" y="-102870"/>
            <a:ext cx="4230823" cy="10389870"/>
            <a:chOff x="0" y="0"/>
            <a:chExt cx="1543416" cy="3790253"/>
          </a:xfrm>
        </p:grpSpPr>
        <p:sp>
          <p:nvSpPr>
            <p:cNvPr name="Freeform 7" id="7"/>
            <p:cNvSpPr/>
            <p:nvPr/>
          </p:nvSpPr>
          <p:spPr>
            <a:xfrm flipH="false" flipV="false" rot="0">
              <a:off x="0" y="0"/>
              <a:ext cx="1543416" cy="3790253"/>
            </a:xfrm>
            <a:custGeom>
              <a:avLst/>
              <a:gdLst/>
              <a:ahLst/>
              <a:cxnLst/>
              <a:rect r="r" b="b" t="t" l="l"/>
              <a:pathLst>
                <a:path h="3790253" w="1543416">
                  <a:moveTo>
                    <a:pt x="0" y="0"/>
                  </a:moveTo>
                  <a:lnTo>
                    <a:pt x="1543416" y="0"/>
                  </a:lnTo>
                  <a:lnTo>
                    <a:pt x="1543416" y="3790253"/>
                  </a:lnTo>
                  <a:lnTo>
                    <a:pt x="0" y="3790253"/>
                  </a:lnTo>
                  <a:close/>
                </a:path>
              </a:pathLst>
            </a:custGeom>
            <a:solidFill>
              <a:srgbClr val="2D2D35"/>
            </a:solidFill>
          </p:spPr>
        </p:sp>
      </p:grpSp>
      <p:sp>
        <p:nvSpPr>
          <p:cNvPr name="AutoShape 8" id="8"/>
          <p:cNvSpPr/>
          <p:nvPr/>
        </p:nvSpPr>
        <p:spPr>
          <a:xfrm rot="0">
            <a:off x="14666595" y="9210675"/>
            <a:ext cx="1539000" cy="0"/>
          </a:xfrm>
          <a:prstGeom prst="line">
            <a:avLst/>
          </a:prstGeom>
          <a:ln cap="flat" w="47625">
            <a:solidFill>
              <a:srgbClr val="FFFFFF"/>
            </a:solidFill>
            <a:prstDash val="solid"/>
            <a:headEnd type="diamond" len="lg" w="lg"/>
            <a:tailEnd type="arrow" len="sm" w="med"/>
          </a:ln>
        </p:spPr>
      </p:sp>
    </p:spTree>
  </p:cSld>
  <p:clrMapOvr>
    <a:masterClrMapping/>
  </p:clrMapOvr>
</p:sld>
</file>

<file path=ppt/slides/slide10.xml><?xml version="1.0" encoding="utf-8"?>
<p:sld xmlns:p="http://schemas.openxmlformats.org/presentationml/2006/main" xmlns:a="http://schemas.openxmlformats.org/drawingml/2006/main">
  <p:cSld>
    <p:bg>
      <p:bgPr>
        <a:solidFill>
          <a:srgbClr val="20232A"/>
        </a:solidFill>
      </p:bgPr>
    </p:bg>
    <p:spTree>
      <p:nvGrpSpPr>
        <p:cNvPr id="1" name=""/>
        <p:cNvGrpSpPr/>
        <p:nvPr/>
      </p:nvGrpSpPr>
      <p:grpSpPr>
        <a:xfrm>
          <a:off x="0" y="0"/>
          <a:ext cx="0" cy="0"/>
          <a:chOff x="0" y="0"/>
          <a:chExt cx="0" cy="0"/>
        </a:xfrm>
      </p:grpSpPr>
      <p:sp>
        <p:nvSpPr>
          <p:cNvPr name="TextBox 2" id="2"/>
          <p:cNvSpPr txBox="true"/>
          <p:nvPr/>
        </p:nvSpPr>
        <p:spPr>
          <a:xfrm rot="0">
            <a:off x="1028700" y="1047750"/>
            <a:ext cx="8494233" cy="572697"/>
          </a:xfrm>
          <a:prstGeom prst="rect">
            <a:avLst/>
          </a:prstGeom>
        </p:spPr>
        <p:txBody>
          <a:bodyPr anchor="t" rtlCol="false" tIns="0" lIns="0" bIns="0" rIns="0">
            <a:spAutoFit/>
          </a:bodyPr>
          <a:lstStyle/>
          <a:p>
            <a:pPr algn="l">
              <a:lnSpc>
                <a:spcPts val="4445"/>
              </a:lnSpc>
            </a:pPr>
            <a:r>
              <a:rPr lang="en-US" sz="3900">
                <a:solidFill>
                  <a:srgbClr val="FFFFFF"/>
                </a:solidFill>
                <a:latin typeface="Courier Prime"/>
                <a:ea typeface="Courier Prime"/>
                <a:cs typeface="Courier Prime"/>
                <a:sym typeface="Courier Prime"/>
              </a:rPr>
              <a:t>Pruebas de la API {</a:t>
            </a:r>
          </a:p>
        </p:txBody>
      </p:sp>
      <p:grpSp>
        <p:nvGrpSpPr>
          <p:cNvPr name="Group 3" id="3"/>
          <p:cNvGrpSpPr/>
          <p:nvPr/>
        </p:nvGrpSpPr>
        <p:grpSpPr>
          <a:xfrm rot="0">
            <a:off x="879301" y="1893509"/>
            <a:ext cx="10175624" cy="1494323"/>
            <a:chOff x="0" y="0"/>
            <a:chExt cx="13567499" cy="1992430"/>
          </a:xfrm>
        </p:grpSpPr>
        <p:grpSp>
          <p:nvGrpSpPr>
            <p:cNvPr name="Group 4" id="4"/>
            <p:cNvGrpSpPr/>
            <p:nvPr/>
          </p:nvGrpSpPr>
          <p:grpSpPr>
            <a:xfrm rot="0">
              <a:off x="50790" y="1029"/>
              <a:ext cx="13516709" cy="1990373"/>
              <a:chOff x="0" y="0"/>
              <a:chExt cx="3240205" cy="477129"/>
            </a:xfrm>
          </p:grpSpPr>
          <p:sp>
            <p:nvSpPr>
              <p:cNvPr name="Freeform 5" id="5"/>
              <p:cNvSpPr/>
              <p:nvPr/>
            </p:nvSpPr>
            <p:spPr>
              <a:xfrm flipH="false" flipV="false" rot="0">
                <a:off x="0" y="0"/>
                <a:ext cx="3240205" cy="477129"/>
              </a:xfrm>
              <a:custGeom>
                <a:avLst/>
                <a:gdLst/>
                <a:ahLst/>
                <a:cxnLst/>
                <a:rect r="r" b="b" t="t" l="l"/>
                <a:pathLst>
                  <a:path h="477129" w="3240205">
                    <a:moveTo>
                      <a:pt x="0" y="0"/>
                    </a:moveTo>
                    <a:lnTo>
                      <a:pt x="3240205" y="0"/>
                    </a:lnTo>
                    <a:lnTo>
                      <a:pt x="3240205" y="477129"/>
                    </a:lnTo>
                    <a:lnTo>
                      <a:pt x="0" y="477129"/>
                    </a:lnTo>
                    <a:close/>
                  </a:path>
                </a:pathLst>
              </a:custGeom>
              <a:solidFill>
                <a:srgbClr val="2D2D35"/>
              </a:solidFill>
            </p:spPr>
          </p:sp>
        </p:grpSp>
        <p:sp>
          <p:nvSpPr>
            <p:cNvPr name="AutoShape 6" id="6"/>
            <p:cNvSpPr/>
            <p:nvPr/>
          </p:nvSpPr>
          <p:spPr>
            <a:xfrm>
              <a:off x="50790" y="1029"/>
              <a:ext cx="40311" cy="1990373"/>
            </a:xfrm>
            <a:prstGeom prst="line">
              <a:avLst/>
            </a:prstGeom>
            <a:ln cap="flat" w="101600">
              <a:solidFill>
                <a:srgbClr val="737373"/>
              </a:solidFill>
              <a:prstDash val="solid"/>
              <a:headEnd type="none" len="sm" w="sm"/>
              <a:tailEnd type="none" len="sm" w="sm"/>
            </a:ln>
          </p:spPr>
        </p:sp>
        <p:sp>
          <p:nvSpPr>
            <p:cNvPr name="TextBox 7" id="7"/>
            <p:cNvSpPr txBox="true"/>
            <p:nvPr/>
          </p:nvSpPr>
          <p:spPr>
            <a:xfrm rot="0">
              <a:off x="593758" y="632379"/>
              <a:ext cx="10466466" cy="980114"/>
            </a:xfrm>
            <a:prstGeom prst="rect">
              <a:avLst/>
            </a:prstGeom>
          </p:spPr>
          <p:txBody>
            <a:bodyPr anchor="t" rtlCol="false" tIns="0" lIns="0" bIns="0" rIns="0">
              <a:spAutoFit/>
            </a:bodyPr>
            <a:lstStyle/>
            <a:p>
              <a:pPr algn="l">
                <a:lnSpc>
                  <a:spcPts val="2904"/>
                </a:lnSpc>
              </a:pPr>
              <a:r>
                <a:rPr lang="en-US" sz="2400">
                  <a:solidFill>
                    <a:srgbClr val="FF914D"/>
                  </a:solidFill>
                  <a:latin typeface="Courier Prime"/>
                  <a:ea typeface="Courier Prime"/>
                  <a:cs typeface="Courier Prime"/>
                  <a:sym typeface="Courier Prime"/>
                </a:rPr>
                <a:t>Ejemplos de comandos curl para operaciones CRUD y funcionalidades avanzadas.</a:t>
              </a:r>
            </a:p>
          </p:txBody>
        </p:sp>
      </p:grpSp>
      <p:sp>
        <p:nvSpPr>
          <p:cNvPr name="TextBox 8" id="8"/>
          <p:cNvSpPr txBox="true"/>
          <p:nvPr/>
        </p:nvSpPr>
        <p:spPr>
          <a:xfrm rot="0">
            <a:off x="16557135" y="867537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grpSp>
        <p:nvGrpSpPr>
          <p:cNvPr name="Group 9" id="9"/>
          <p:cNvGrpSpPr/>
          <p:nvPr/>
        </p:nvGrpSpPr>
        <p:grpSpPr>
          <a:xfrm rot="0">
            <a:off x="879301" y="3664057"/>
            <a:ext cx="14245710" cy="5594243"/>
            <a:chOff x="0" y="0"/>
            <a:chExt cx="3929035" cy="1542919"/>
          </a:xfrm>
        </p:grpSpPr>
        <p:sp>
          <p:nvSpPr>
            <p:cNvPr name="Freeform 10" id="10"/>
            <p:cNvSpPr/>
            <p:nvPr/>
          </p:nvSpPr>
          <p:spPr>
            <a:xfrm flipH="false" flipV="false" rot="0">
              <a:off x="0" y="0"/>
              <a:ext cx="3929035" cy="1542919"/>
            </a:xfrm>
            <a:custGeom>
              <a:avLst/>
              <a:gdLst/>
              <a:ahLst/>
              <a:cxnLst/>
              <a:rect r="r" b="b" t="t" l="l"/>
              <a:pathLst>
                <a:path h="1542919" w="3929035">
                  <a:moveTo>
                    <a:pt x="0" y="0"/>
                  </a:moveTo>
                  <a:lnTo>
                    <a:pt x="3929035" y="0"/>
                  </a:lnTo>
                  <a:lnTo>
                    <a:pt x="3929035" y="1542919"/>
                  </a:lnTo>
                  <a:lnTo>
                    <a:pt x="0" y="1542919"/>
                  </a:lnTo>
                  <a:close/>
                </a:path>
              </a:pathLst>
            </a:custGeom>
            <a:solidFill>
              <a:srgbClr val="2D2D35"/>
            </a:solidFill>
          </p:spPr>
        </p:sp>
      </p:grpSp>
      <p:sp>
        <p:nvSpPr>
          <p:cNvPr name="AutoShape 11" id="11"/>
          <p:cNvSpPr/>
          <p:nvPr/>
        </p:nvSpPr>
        <p:spPr>
          <a:xfrm flipH="true">
            <a:off x="879301" y="3664057"/>
            <a:ext cx="38100" cy="5594243"/>
          </a:xfrm>
          <a:prstGeom prst="line">
            <a:avLst/>
          </a:prstGeom>
          <a:ln cap="flat" w="76200">
            <a:solidFill>
              <a:srgbClr val="737373"/>
            </a:solidFill>
            <a:prstDash val="solid"/>
            <a:headEnd type="none" len="sm" w="sm"/>
            <a:tailEnd type="none" len="sm" w="sm"/>
          </a:ln>
        </p:spPr>
      </p:sp>
      <p:sp>
        <p:nvSpPr>
          <p:cNvPr name="TextBox 12" id="12"/>
          <p:cNvSpPr txBox="true"/>
          <p:nvPr/>
        </p:nvSpPr>
        <p:spPr>
          <a:xfrm rot="0">
            <a:off x="1405693" y="3903071"/>
            <a:ext cx="13719319" cy="5806769"/>
          </a:xfrm>
          <a:prstGeom prst="rect">
            <a:avLst/>
          </a:prstGeom>
        </p:spPr>
        <p:txBody>
          <a:bodyPr anchor="t" rtlCol="false" tIns="0" lIns="0" bIns="0" rIns="0">
            <a:spAutoFit/>
          </a:bodyPr>
          <a:lstStyle/>
          <a:p>
            <a:pPr algn="l">
              <a:lnSpc>
                <a:spcPts val="2904"/>
              </a:lnSpc>
            </a:pPr>
            <a:r>
              <a:rPr lang="en-US" sz="2400">
                <a:solidFill>
                  <a:srgbClr val="FFFFFF"/>
                </a:solidFill>
                <a:latin typeface="Courier Prime"/>
                <a:ea typeface="Courier Prime"/>
                <a:cs typeface="Courier Prime"/>
                <a:sym typeface="Courier Prime"/>
              </a:rPr>
              <a:t>curl -v http://127.0.0.1:5000/peliculas/2</a:t>
            </a:r>
          </a:p>
          <a:p>
            <a:pPr algn="l">
              <a:lnSpc>
                <a:spcPts val="2904"/>
              </a:lnSpc>
            </a:pPr>
            <a:r>
              <a:rPr lang="en-US" sz="2400">
                <a:solidFill>
                  <a:srgbClr val="FFFFFF"/>
                </a:solidFill>
                <a:latin typeface="Courier Prime"/>
                <a:ea typeface="Courier Prime"/>
                <a:cs typeface="Courier Prime"/>
                <a:sym typeface="Courier Prime"/>
              </a:rPr>
              <a:t>curl -X http://127.0.0.1:5000/peliculas/2\</a:t>
            </a:r>
          </a:p>
          <a:p>
            <a:pPr algn="l">
              <a:lnSpc>
                <a:spcPts val="2904"/>
              </a:lnSpc>
            </a:pPr>
            <a:r>
              <a:rPr lang="en-US" sz="2400">
                <a:solidFill>
                  <a:srgbClr val="FFFFFF"/>
                </a:solidFill>
                <a:latin typeface="Courier Prime"/>
                <a:ea typeface="Courier Prime"/>
                <a:cs typeface="Courier Prime"/>
                <a:sym typeface="Courier Prime"/>
              </a:rPr>
              <a:t>     -H "Content-Type: application/json" \</a:t>
            </a:r>
          </a:p>
          <a:p>
            <a:pPr algn="l">
              <a:lnSpc>
                <a:spcPts val="2904"/>
              </a:lnSpc>
            </a:pPr>
            <a:r>
              <a:rPr lang="en-US" sz="2400">
                <a:solidFill>
                  <a:srgbClr val="FFFFFF"/>
                </a:solidFill>
                <a:latin typeface="Courier Prime"/>
                <a:ea typeface="Courier Prime"/>
                <a:cs typeface="Courier Prime"/>
                <a:sym typeface="Courier Prime"/>
              </a:rPr>
              <a:t>     -d '{</a:t>
            </a:r>
          </a:p>
          <a:p>
            <a:pPr algn="l">
              <a:lnSpc>
                <a:spcPts val="2904"/>
              </a:lnSpc>
            </a:pPr>
            <a:r>
              <a:rPr lang="en-US" sz="2400">
                <a:solidFill>
                  <a:srgbClr val="FFFFFF"/>
                </a:solidFill>
                <a:latin typeface="Courier Prime"/>
                <a:ea typeface="Courier Prime"/>
                <a:cs typeface="Courier Prime"/>
                <a:sym typeface="Courier Prime"/>
              </a:rPr>
              <a:t>           "titulo": "Nuevo Título",</a:t>
            </a:r>
          </a:p>
          <a:p>
            <a:pPr algn="l">
              <a:lnSpc>
                <a:spcPts val="2904"/>
              </a:lnSpc>
            </a:pPr>
            <a:r>
              <a:rPr lang="en-US" sz="2400">
                <a:solidFill>
                  <a:srgbClr val="FFFFFF"/>
                </a:solidFill>
                <a:latin typeface="Courier Prime"/>
                <a:ea typeface="Courier Prime"/>
                <a:cs typeface="Courier Prime"/>
                <a:sym typeface="Courier Prime"/>
              </a:rPr>
              <a:t>           "genero": "Nuevo Género"</a:t>
            </a:r>
          </a:p>
          <a:p>
            <a:pPr algn="l">
              <a:lnSpc>
                <a:spcPts val="2904"/>
              </a:lnSpc>
            </a:pPr>
            <a:r>
              <a:rPr lang="en-US" sz="2400">
                <a:solidFill>
                  <a:srgbClr val="FFFFFF"/>
                </a:solidFill>
                <a:latin typeface="Courier Prime"/>
                <a:ea typeface="Courier Prime"/>
                <a:cs typeface="Courier Prime"/>
                <a:sym typeface="Courier Prime"/>
              </a:rPr>
              <a:t>         }'</a:t>
            </a:r>
          </a:p>
          <a:p>
            <a:pPr algn="l">
              <a:lnSpc>
                <a:spcPts val="2904"/>
              </a:lnSpc>
            </a:pPr>
            <a:r>
              <a:rPr lang="en-US" sz="2400">
                <a:solidFill>
                  <a:srgbClr val="FFFFFF"/>
                </a:solidFill>
                <a:latin typeface="Courier Prime"/>
                <a:ea typeface="Courier Prime"/>
                <a:cs typeface="Courier Prime"/>
                <a:sym typeface="Courier Prime"/>
              </a:rPr>
              <a:t>curl -X DELETE "http://127.0.0.1:5000/peliculas/2"</a:t>
            </a:r>
          </a:p>
          <a:p>
            <a:pPr algn="l">
              <a:lnSpc>
                <a:spcPts val="2904"/>
              </a:lnSpc>
            </a:pPr>
            <a:r>
              <a:rPr lang="en-US" sz="2400">
                <a:solidFill>
                  <a:srgbClr val="FFFFFF"/>
                </a:solidFill>
                <a:latin typeface="Courier Prime"/>
                <a:ea typeface="Courier Prime"/>
                <a:cs typeface="Courier Prime"/>
                <a:sym typeface="Courier Prime"/>
              </a:rPr>
              <a:t>curl -v GET http://127.0.0.1:5000/peliculas/genero/Drama</a:t>
            </a:r>
          </a:p>
          <a:p>
            <a:pPr algn="l">
              <a:lnSpc>
                <a:spcPts val="2904"/>
              </a:lnSpc>
            </a:pPr>
            <a:r>
              <a:rPr lang="en-US" sz="2400">
                <a:solidFill>
                  <a:srgbClr val="FFFFFF"/>
                </a:solidFill>
                <a:latin typeface="Courier Prime"/>
                <a:ea typeface="Courier Prime"/>
                <a:cs typeface="Courier Prime"/>
                <a:sym typeface="Courier Prime"/>
              </a:rPr>
              <a:t>curl -v GET http://127.0.0.1:5000/peliculas/buscar/The</a:t>
            </a:r>
          </a:p>
          <a:p>
            <a:pPr algn="l">
              <a:lnSpc>
                <a:spcPts val="2904"/>
              </a:lnSpc>
            </a:pPr>
            <a:r>
              <a:rPr lang="en-US" sz="2400">
                <a:solidFill>
                  <a:srgbClr val="FFFFFF"/>
                </a:solidFill>
                <a:latin typeface="Courier Prime"/>
                <a:ea typeface="Courier Prime"/>
                <a:cs typeface="Courier Prime"/>
                <a:sym typeface="Courier Prime"/>
              </a:rPr>
              <a:t>curl -v GET http://127.0.0.1:5000/peliculas/sugerir</a:t>
            </a:r>
          </a:p>
          <a:p>
            <a:pPr algn="l">
              <a:lnSpc>
                <a:spcPts val="2904"/>
              </a:lnSpc>
            </a:pPr>
            <a:r>
              <a:rPr lang="en-US" sz="2400">
                <a:solidFill>
                  <a:srgbClr val="FFFFFF"/>
                </a:solidFill>
                <a:latin typeface="Courier Prime"/>
                <a:ea typeface="Courier Prime"/>
                <a:cs typeface="Courier Prime"/>
                <a:sym typeface="Courier Prime"/>
              </a:rPr>
              <a:t>curl -v GET http://127.0.0.1:5000/peliculas/sugerir/Drama</a:t>
            </a:r>
          </a:p>
          <a:p>
            <a:pPr algn="l">
              <a:lnSpc>
                <a:spcPts val="2904"/>
              </a:lnSpc>
            </a:pPr>
          </a:p>
          <a:p>
            <a:pPr algn="l">
              <a:lnSpc>
                <a:spcPts val="2904"/>
              </a:lnSpc>
            </a:pPr>
          </a:p>
          <a:p>
            <a:pPr algn="l">
              <a:lnSpc>
                <a:spcPts val="2904"/>
              </a:lnSpc>
            </a:pPr>
          </a:p>
          <a:p>
            <a:pPr algn="l">
              <a:lnSpc>
                <a:spcPts val="2904"/>
              </a:lnSpc>
            </a:pP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20232A"/>
        </a:solidFill>
      </p:bgPr>
    </p:bg>
    <p:spTree>
      <p:nvGrpSpPr>
        <p:cNvPr id="1" name=""/>
        <p:cNvGrpSpPr/>
        <p:nvPr/>
      </p:nvGrpSpPr>
      <p:grpSpPr>
        <a:xfrm>
          <a:off x="0" y="0"/>
          <a:ext cx="0" cy="0"/>
          <a:chOff x="0" y="0"/>
          <a:chExt cx="0" cy="0"/>
        </a:xfrm>
      </p:grpSpPr>
      <p:grpSp>
        <p:nvGrpSpPr>
          <p:cNvPr name="Group 2" id="2"/>
          <p:cNvGrpSpPr/>
          <p:nvPr/>
        </p:nvGrpSpPr>
        <p:grpSpPr>
          <a:xfrm rot="0">
            <a:off x="804555" y="2018872"/>
            <a:ext cx="8201637" cy="6637448"/>
            <a:chOff x="0" y="0"/>
            <a:chExt cx="3264708" cy="2642074"/>
          </a:xfrm>
        </p:grpSpPr>
        <p:sp>
          <p:nvSpPr>
            <p:cNvPr name="Freeform 3" id="3"/>
            <p:cNvSpPr/>
            <p:nvPr/>
          </p:nvSpPr>
          <p:spPr>
            <a:xfrm flipH="false" flipV="false" rot="0">
              <a:off x="0" y="0"/>
              <a:ext cx="3264708" cy="2642074"/>
            </a:xfrm>
            <a:custGeom>
              <a:avLst/>
              <a:gdLst/>
              <a:ahLst/>
              <a:cxnLst/>
              <a:rect r="r" b="b" t="t" l="l"/>
              <a:pathLst>
                <a:path h="2642074" w="3264708">
                  <a:moveTo>
                    <a:pt x="0" y="0"/>
                  </a:moveTo>
                  <a:lnTo>
                    <a:pt x="3264708" y="0"/>
                  </a:lnTo>
                  <a:lnTo>
                    <a:pt x="3264708" y="2642074"/>
                  </a:lnTo>
                  <a:lnTo>
                    <a:pt x="0" y="2642074"/>
                  </a:lnTo>
                  <a:close/>
                </a:path>
              </a:pathLst>
            </a:custGeom>
            <a:solidFill>
              <a:srgbClr val="2D2D35"/>
            </a:solidFill>
          </p:spPr>
        </p:sp>
      </p:grpSp>
      <p:grpSp>
        <p:nvGrpSpPr>
          <p:cNvPr name="Group 4" id="4"/>
          <p:cNvGrpSpPr/>
          <p:nvPr/>
        </p:nvGrpSpPr>
        <p:grpSpPr>
          <a:xfrm rot="0">
            <a:off x="9287332" y="2018872"/>
            <a:ext cx="7971968" cy="6637448"/>
            <a:chOff x="0" y="0"/>
            <a:chExt cx="3394356" cy="2826136"/>
          </a:xfrm>
        </p:grpSpPr>
        <p:sp>
          <p:nvSpPr>
            <p:cNvPr name="Freeform 5" id="5"/>
            <p:cNvSpPr/>
            <p:nvPr/>
          </p:nvSpPr>
          <p:spPr>
            <a:xfrm flipH="false" flipV="false" rot="0">
              <a:off x="0" y="0"/>
              <a:ext cx="3394356" cy="2826136"/>
            </a:xfrm>
            <a:custGeom>
              <a:avLst/>
              <a:gdLst/>
              <a:ahLst/>
              <a:cxnLst/>
              <a:rect r="r" b="b" t="t" l="l"/>
              <a:pathLst>
                <a:path h="2826136" w="3394356">
                  <a:moveTo>
                    <a:pt x="0" y="0"/>
                  </a:moveTo>
                  <a:lnTo>
                    <a:pt x="3394356" y="0"/>
                  </a:lnTo>
                  <a:lnTo>
                    <a:pt x="3394356" y="2826136"/>
                  </a:lnTo>
                  <a:lnTo>
                    <a:pt x="0" y="2826136"/>
                  </a:lnTo>
                  <a:close/>
                </a:path>
              </a:pathLst>
            </a:custGeom>
            <a:solidFill>
              <a:srgbClr val="2D2D35"/>
            </a:solidFill>
          </p:spPr>
        </p:sp>
      </p:grpSp>
      <p:sp>
        <p:nvSpPr>
          <p:cNvPr name="TextBox 6" id="6"/>
          <p:cNvSpPr txBox="true"/>
          <p:nvPr/>
        </p:nvSpPr>
        <p:spPr>
          <a:xfrm rot="0">
            <a:off x="1028700" y="2438678"/>
            <a:ext cx="6261698" cy="451485"/>
          </a:xfrm>
          <a:prstGeom prst="rect">
            <a:avLst/>
          </a:prstGeom>
        </p:spPr>
        <p:txBody>
          <a:bodyPr anchor="t" rtlCol="false" tIns="0" lIns="0" bIns="0" rIns="0">
            <a:spAutoFit/>
          </a:bodyPr>
          <a:lstStyle/>
          <a:p>
            <a:pPr algn="l">
              <a:lnSpc>
                <a:spcPts val="3569"/>
              </a:lnSpc>
            </a:pPr>
            <a:r>
              <a:rPr lang="en-US" sz="3000">
                <a:solidFill>
                  <a:srgbClr val="FF914D"/>
                </a:solidFill>
                <a:latin typeface="Courier Prime"/>
                <a:ea typeface="Courier Prime"/>
                <a:cs typeface="Courier Prime"/>
                <a:sym typeface="Courier Prime"/>
              </a:rPr>
              <a:t>Que utilizamos?</a:t>
            </a:r>
          </a:p>
        </p:txBody>
      </p:sp>
      <p:sp>
        <p:nvSpPr>
          <p:cNvPr name="TextBox 7" id="7"/>
          <p:cNvSpPr txBox="true"/>
          <p:nvPr/>
        </p:nvSpPr>
        <p:spPr>
          <a:xfrm rot="0">
            <a:off x="9588626" y="2438678"/>
            <a:ext cx="6187604" cy="451485"/>
          </a:xfrm>
          <a:prstGeom prst="rect">
            <a:avLst/>
          </a:prstGeom>
        </p:spPr>
        <p:txBody>
          <a:bodyPr anchor="t" rtlCol="false" tIns="0" lIns="0" bIns="0" rIns="0">
            <a:spAutoFit/>
          </a:bodyPr>
          <a:lstStyle/>
          <a:p>
            <a:pPr algn="l">
              <a:lnSpc>
                <a:spcPts val="3569"/>
              </a:lnSpc>
            </a:pPr>
            <a:r>
              <a:rPr lang="en-US" sz="3000">
                <a:solidFill>
                  <a:srgbClr val="FF914D"/>
                </a:solidFill>
                <a:latin typeface="Courier Prime"/>
                <a:ea typeface="Courier Prime"/>
                <a:cs typeface="Courier Prime"/>
                <a:sym typeface="Courier Prime"/>
              </a:rPr>
              <a:t>Codigo implementado:</a:t>
            </a:r>
          </a:p>
        </p:txBody>
      </p:sp>
      <p:sp>
        <p:nvSpPr>
          <p:cNvPr name="TextBox 8" id="8"/>
          <p:cNvSpPr txBox="true"/>
          <p:nvPr/>
        </p:nvSpPr>
        <p:spPr>
          <a:xfrm rot="0">
            <a:off x="1028700" y="3374870"/>
            <a:ext cx="6261698" cy="3890645"/>
          </a:xfrm>
          <a:prstGeom prst="rect">
            <a:avLst/>
          </a:prstGeom>
        </p:spPr>
        <p:txBody>
          <a:bodyPr anchor="t" rtlCol="false" tIns="0" lIns="0" bIns="0" rIns="0">
            <a:spAutoFit/>
          </a:bodyPr>
          <a:lstStyle/>
          <a:p>
            <a:pPr algn="l" marL="431799" indent="-215899" lvl="1">
              <a:lnSpc>
                <a:spcPts val="2739"/>
              </a:lnSpc>
              <a:buFont typeface="Arial"/>
              <a:buChar char="•"/>
            </a:pPr>
            <a:r>
              <a:rPr lang="en-US" b="true" sz="1999">
                <a:solidFill>
                  <a:srgbClr val="FFFFFF"/>
                </a:solidFill>
                <a:latin typeface="Courier Prime Bold"/>
                <a:ea typeface="Courier Prime Bold"/>
                <a:cs typeface="Courier Prime Bold"/>
                <a:sym typeface="Courier Prime Bold"/>
              </a:rPr>
              <a:t>Integracion mediante solicitudes HTTP (requests.get(nolaborables.com.ar))</a:t>
            </a:r>
          </a:p>
          <a:p>
            <a:pPr algn="l">
              <a:lnSpc>
                <a:spcPts val="2739"/>
              </a:lnSpc>
            </a:pPr>
          </a:p>
          <a:p>
            <a:pPr algn="l" marL="431799" indent="-215899" lvl="1">
              <a:lnSpc>
                <a:spcPts val="2739"/>
              </a:lnSpc>
              <a:buFont typeface="Arial"/>
              <a:buChar char="•"/>
            </a:pPr>
            <a:r>
              <a:rPr lang="en-US" b="true" sz="1999">
                <a:solidFill>
                  <a:srgbClr val="FFFFFF"/>
                </a:solidFill>
                <a:latin typeface="Courier Prime Bold"/>
                <a:ea typeface="Courier Prime Bold"/>
                <a:cs typeface="Courier Prime Bold"/>
                <a:sym typeface="Courier Prime Bold"/>
              </a:rPr>
              <a:t>Diseño de la clase NextHoliday para incorporar la lógica del manejo de datos obtenidos</a:t>
            </a:r>
          </a:p>
          <a:p>
            <a:pPr algn="l">
              <a:lnSpc>
                <a:spcPts val="2739"/>
              </a:lnSpc>
            </a:pPr>
          </a:p>
          <a:p>
            <a:pPr algn="l" marL="431799" indent="-215899" lvl="1">
              <a:lnSpc>
                <a:spcPts val="2739"/>
              </a:lnSpc>
              <a:buFont typeface="Arial"/>
              <a:buChar char="•"/>
            </a:pPr>
            <a:r>
              <a:rPr lang="en-US" b="true" sz="1999">
                <a:solidFill>
                  <a:srgbClr val="FFFFFF"/>
                </a:solidFill>
                <a:latin typeface="Courier Prime Bold"/>
                <a:ea typeface="Courier Prime Bold"/>
                <a:cs typeface="Courier Prime Bold"/>
                <a:sym typeface="Courier Prime Bold"/>
              </a:rPr>
              <a:t>Definicion de metodos especificos como fetch_holidays() y filter_holidays_by_type() para depurar los datos en formato json.</a:t>
            </a:r>
          </a:p>
        </p:txBody>
      </p:sp>
      <p:sp>
        <p:nvSpPr>
          <p:cNvPr name="TextBox 9" id="9"/>
          <p:cNvSpPr txBox="true"/>
          <p:nvPr/>
        </p:nvSpPr>
        <p:spPr>
          <a:xfrm rot="0">
            <a:off x="1028700" y="1047750"/>
            <a:ext cx="8253108" cy="582930"/>
          </a:xfrm>
          <a:prstGeom prst="rect">
            <a:avLst/>
          </a:prstGeom>
        </p:spPr>
        <p:txBody>
          <a:bodyPr anchor="t" rtlCol="false" tIns="0" lIns="0" bIns="0" rIns="0">
            <a:spAutoFit/>
          </a:bodyPr>
          <a:lstStyle/>
          <a:p>
            <a:pPr algn="l">
              <a:lnSpc>
                <a:spcPts val="4559"/>
              </a:lnSpc>
            </a:pPr>
            <a:r>
              <a:rPr lang="en-US" sz="3999">
                <a:solidFill>
                  <a:srgbClr val="FFFFFF"/>
                </a:solidFill>
                <a:latin typeface="Courier Prime"/>
                <a:ea typeface="Courier Prime"/>
                <a:cs typeface="Courier Prime"/>
                <a:sym typeface="Courier Prime"/>
              </a:rPr>
              <a:t>Consumo de una API externa</a:t>
            </a:r>
          </a:p>
        </p:txBody>
      </p:sp>
      <p:sp>
        <p:nvSpPr>
          <p:cNvPr name="TextBox 10" id="10"/>
          <p:cNvSpPr txBox="true"/>
          <p:nvPr/>
        </p:nvSpPr>
        <p:spPr>
          <a:xfrm rot="0">
            <a:off x="16908218" y="807339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sp>
        <p:nvSpPr>
          <p:cNvPr name="TextBox 11" id="11"/>
          <p:cNvSpPr txBox="true"/>
          <p:nvPr/>
        </p:nvSpPr>
        <p:spPr>
          <a:xfrm rot="0">
            <a:off x="9287332" y="3042920"/>
            <a:ext cx="7971968" cy="4782820"/>
          </a:xfrm>
          <a:prstGeom prst="rect">
            <a:avLst/>
          </a:prstGeom>
        </p:spPr>
        <p:txBody>
          <a:bodyPr anchor="t" rtlCol="false" tIns="0" lIns="0" bIns="0" rIns="0">
            <a:spAutoFit/>
          </a:bodyPr>
          <a:lstStyle/>
          <a:p>
            <a:pPr algn="l">
              <a:lnSpc>
                <a:spcPts val="1869"/>
              </a:lnSpc>
            </a:pPr>
            <a:r>
              <a:rPr lang="en-US" sz="1699">
                <a:solidFill>
                  <a:srgbClr val="FFFFFF"/>
                </a:solidFill>
                <a:latin typeface="JetBrains Mono"/>
                <a:ea typeface="JetBrains Mono"/>
                <a:cs typeface="JetBrains Mono"/>
                <a:sym typeface="JetBrains Mono"/>
              </a:rPr>
              <a:t>def </a:t>
            </a:r>
            <a:r>
              <a:rPr lang="en-US" sz="1699">
                <a:solidFill>
                  <a:srgbClr val="8CAEBA"/>
                </a:solidFill>
                <a:latin typeface="JetBrains Mono"/>
                <a:ea typeface="JetBrains Mono"/>
                <a:cs typeface="JetBrains Mono"/>
                <a:sym typeface="JetBrains Mono"/>
              </a:rPr>
              <a:t>fetch_holidays</a:t>
            </a:r>
            <a:r>
              <a:rPr lang="en-US" sz="1699">
                <a:solidFill>
                  <a:srgbClr val="FFFFFF"/>
                </a:solidFill>
                <a:latin typeface="JetBrains Mono"/>
                <a:ea typeface="JetBrains Mono"/>
                <a:cs typeface="JetBrains Mono"/>
                <a:sym typeface="JetBrains Mono"/>
              </a:rPr>
              <a:t>(self, holiday_type=None):</a:t>
            </a:r>
          </a:p>
          <a:p>
            <a:pPr algn="l">
              <a:lnSpc>
                <a:spcPts val="1869"/>
              </a:lnSpc>
            </a:pPr>
            <a:r>
              <a:rPr lang="en-US" sz="1699">
                <a:solidFill>
                  <a:srgbClr val="FFFFFF"/>
                </a:solidFill>
                <a:latin typeface="JetBrains Mono"/>
                <a:ea typeface="JetBrains Mono"/>
                <a:cs typeface="JetBrains Mono"/>
                <a:sym typeface="JetBrains Mono"/>
              </a:rPr>
              <a:t>    response = requests.get(get_url(self.year)).json()</a:t>
            </a:r>
          </a:p>
          <a:p>
            <a:pPr algn="l">
              <a:lnSpc>
                <a:spcPts val="1869"/>
              </a:lnSpc>
            </a:pPr>
            <a:r>
              <a:rPr lang="en-US" sz="1699">
                <a:solidFill>
                  <a:srgbClr val="FFFFFF"/>
                </a:solidFill>
                <a:latin typeface="JetBrains Mono"/>
                <a:ea typeface="JetBrains Mono"/>
                <a:cs typeface="JetBrains Mono"/>
                <a:sym typeface="JetBrains Mono"/>
              </a:rPr>
              <a:t>    if (not self.is_valid_holiday_type(holiday_type)):</a:t>
            </a:r>
          </a:p>
          <a:p>
            <a:pPr algn="l">
              <a:lnSpc>
                <a:spcPts val="1869"/>
              </a:lnSpc>
            </a:pPr>
            <a:r>
              <a:rPr lang="en-US" sz="1699">
                <a:solidFill>
                  <a:srgbClr val="FFFFFF"/>
                </a:solidFill>
                <a:latin typeface="JetBrains Mono"/>
                <a:ea typeface="JetBrains Mono"/>
                <a:cs typeface="JetBrains Mono"/>
                <a:sym typeface="JetBrains Mono"/>
              </a:rPr>
              <a:t>        raise ValueError(f"Tipo de feriado inválido: '{holiday_type}'.")</a:t>
            </a:r>
          </a:p>
          <a:p>
            <a:pPr algn="l">
              <a:lnSpc>
                <a:spcPts val="1869"/>
              </a:lnSpc>
            </a:pPr>
            <a:r>
              <a:rPr lang="en-US" sz="1699">
                <a:solidFill>
                  <a:srgbClr val="FFFFFF"/>
                </a:solidFill>
                <a:latin typeface="JetBrains Mono"/>
                <a:ea typeface="JetBrains Mono"/>
                <a:cs typeface="JetBrains Mono"/>
                <a:sym typeface="JetBrains Mono"/>
              </a:rPr>
              <a:t>    holidays=self._filter_holidays_by_type(response,holiday_type)</a:t>
            </a:r>
          </a:p>
          <a:p>
            <a:pPr algn="l">
              <a:lnSpc>
                <a:spcPts val="1869"/>
              </a:lnSpc>
            </a:pPr>
            <a:r>
              <a:rPr lang="en-US" sz="1699">
                <a:solidFill>
                  <a:srgbClr val="FFFFFF"/>
                </a:solidFill>
                <a:latin typeface="JetBrains Mono"/>
                <a:ea typeface="JetBrains Mono"/>
                <a:cs typeface="JetBrains Mono"/>
                <a:sym typeface="JetBrains Mono"/>
              </a:rPr>
              <a:t>    if not holidays:</a:t>
            </a:r>
          </a:p>
          <a:p>
            <a:pPr algn="l">
              <a:lnSpc>
                <a:spcPts val="1869"/>
              </a:lnSpc>
            </a:pPr>
            <a:r>
              <a:rPr lang="en-US" sz="1699">
                <a:solidFill>
                  <a:srgbClr val="FFFFFF"/>
                </a:solidFill>
                <a:latin typeface="JetBrains Mono"/>
                <a:ea typeface="JetBrains Mono"/>
                <a:cs typeface="JetBrains Mono"/>
                <a:sym typeface="JetBrains Mono"/>
              </a:rPr>
              <a:t>        raise ValueError(f"No existen fer</a:t>
            </a:r>
            <a:r>
              <a:rPr lang="en-US" sz="1699">
                <a:solidFill>
                  <a:srgbClr val="FFFFFF"/>
                </a:solidFill>
                <a:latin typeface="JetBrains Mono"/>
                <a:ea typeface="JetBrains Mono"/>
                <a:cs typeface="JetBrains Mono"/>
                <a:sym typeface="JetBrains Mono"/>
              </a:rPr>
              <a:t>iado del tipo: '{holiday_type}'.")</a:t>
            </a:r>
          </a:p>
          <a:p>
            <a:pPr algn="l">
              <a:lnSpc>
                <a:spcPts val="1869"/>
              </a:lnSpc>
            </a:pPr>
            <a:r>
              <a:rPr lang="en-US" sz="1699">
                <a:solidFill>
                  <a:srgbClr val="FFFFFF"/>
                </a:solidFill>
                <a:latin typeface="JetBrains Mono"/>
                <a:ea typeface="JetBrains Mono"/>
                <a:cs typeface="JetBrains Mono"/>
                <a:sym typeface="JetBrains Mono"/>
              </a:rPr>
              <a:t>    self.set_next(holidays)</a:t>
            </a:r>
          </a:p>
          <a:p>
            <a:pPr algn="l">
              <a:lnSpc>
                <a:spcPts val="1869"/>
              </a:lnSpc>
            </a:pPr>
          </a:p>
          <a:p>
            <a:pPr algn="l">
              <a:lnSpc>
                <a:spcPts val="1869"/>
              </a:lnSpc>
            </a:pPr>
            <a:r>
              <a:rPr lang="en-US" sz="1699">
                <a:solidFill>
                  <a:srgbClr val="FFFFFF"/>
                </a:solidFill>
                <a:latin typeface="JetBrains Mono"/>
                <a:ea typeface="JetBrains Mono"/>
                <a:cs typeface="JetBrains Mono"/>
                <a:sym typeface="JetBrains Mono"/>
              </a:rPr>
              <a:t>def </a:t>
            </a:r>
            <a:r>
              <a:rPr lang="en-US" sz="1699">
                <a:solidFill>
                  <a:srgbClr val="8CAEBA"/>
                </a:solidFill>
                <a:latin typeface="JetBrains Mono"/>
                <a:ea typeface="JetBrains Mono"/>
                <a:cs typeface="JetBrains Mono"/>
                <a:sym typeface="JetBrains Mono"/>
              </a:rPr>
              <a:t>_filter_holidays_by_type</a:t>
            </a:r>
            <a:r>
              <a:rPr lang="en-US" sz="1699">
                <a:solidFill>
                  <a:srgbClr val="FFFFFF"/>
                </a:solidFill>
                <a:latin typeface="JetBrains Mono"/>
                <a:ea typeface="JetBrains Mono"/>
                <a:cs typeface="JetBrains Mono"/>
                <a:sym typeface="JetBrains Mono"/>
              </a:rPr>
              <a:t>(self, holidays, holiday_type):</a:t>
            </a:r>
          </a:p>
          <a:p>
            <a:pPr algn="l">
              <a:lnSpc>
                <a:spcPts val="1869"/>
              </a:lnSpc>
            </a:pPr>
            <a:r>
              <a:rPr lang="en-US" sz="1699">
                <a:solidFill>
                  <a:srgbClr val="FFFFFF"/>
                </a:solidFill>
                <a:latin typeface="JetBrains Mono"/>
                <a:ea typeface="JetBrains Mono"/>
                <a:cs typeface="JetBrains Mono"/>
                <a:sym typeface="JetBrains Mono"/>
              </a:rPr>
              <a:t>    if holiday_type i</a:t>
            </a:r>
            <a:r>
              <a:rPr lang="en-US" sz="1699">
                <a:solidFill>
                  <a:srgbClr val="FFFFFF"/>
                </a:solidFill>
                <a:latin typeface="JetBrains Mono"/>
                <a:ea typeface="JetBrains Mono"/>
                <a:cs typeface="JetBrains Mono"/>
                <a:sym typeface="JetBrains Mono"/>
              </a:rPr>
              <a:t>s</a:t>
            </a:r>
            <a:r>
              <a:rPr lang="en-US" sz="1699">
                <a:solidFill>
                  <a:srgbClr val="FFFFFF"/>
                </a:solidFill>
                <a:latin typeface="JetBrains Mono"/>
                <a:ea typeface="JetBrains Mono"/>
                <a:cs typeface="JetBrains Mono"/>
                <a:sym typeface="JetBrains Mono"/>
              </a:rPr>
              <a:t> N</a:t>
            </a:r>
            <a:r>
              <a:rPr lang="en-US" sz="1699">
                <a:solidFill>
                  <a:srgbClr val="FFFFFF"/>
                </a:solidFill>
                <a:latin typeface="JetBrains Mono"/>
                <a:ea typeface="JetBrains Mono"/>
                <a:cs typeface="JetBrains Mono"/>
                <a:sym typeface="JetBrains Mono"/>
              </a:rPr>
              <a:t>o</a:t>
            </a:r>
            <a:r>
              <a:rPr lang="en-US" sz="1699">
                <a:solidFill>
                  <a:srgbClr val="FFFFFF"/>
                </a:solidFill>
                <a:latin typeface="JetBrains Mono"/>
                <a:ea typeface="JetBrains Mono"/>
                <a:cs typeface="JetBrains Mono"/>
                <a:sym typeface="JetBrains Mono"/>
              </a:rPr>
              <a:t>n</a:t>
            </a:r>
            <a:r>
              <a:rPr lang="en-US" sz="1699">
                <a:solidFill>
                  <a:srgbClr val="FFFFFF"/>
                </a:solidFill>
                <a:latin typeface="JetBrains Mono"/>
                <a:ea typeface="JetBrains Mono"/>
                <a:cs typeface="JetBrains Mono"/>
                <a:sym typeface="JetBrains Mono"/>
              </a:rPr>
              <a:t>e</a:t>
            </a:r>
            <a:r>
              <a:rPr lang="en-US" sz="1699">
                <a:solidFill>
                  <a:srgbClr val="FFFFFF"/>
                </a:solidFill>
                <a:latin typeface="JetBrains Mono"/>
                <a:ea typeface="JetBrains Mono"/>
                <a:cs typeface="JetBrains Mono"/>
                <a:sym typeface="JetBrains Mono"/>
              </a:rPr>
              <a:t>:</a:t>
            </a:r>
          </a:p>
          <a:p>
            <a:pPr algn="l">
              <a:lnSpc>
                <a:spcPts val="1869"/>
              </a:lnSpc>
            </a:pPr>
            <a:r>
              <a:rPr lang="en-US" sz="1699">
                <a:solidFill>
                  <a:srgbClr val="FFFFFF"/>
                </a:solidFill>
                <a:latin typeface="JetBrains Mono"/>
                <a:ea typeface="JetBrains Mono"/>
                <a:cs typeface="JetBrains Mono"/>
                <a:sym typeface="JetBrains Mono"/>
              </a:rPr>
              <a:t>        return holidays</a:t>
            </a:r>
          </a:p>
          <a:p>
            <a:pPr algn="l">
              <a:lnSpc>
                <a:spcPts val="1869"/>
              </a:lnSpc>
            </a:pPr>
            <a:r>
              <a:rPr lang="en-US" sz="1699">
                <a:solidFill>
                  <a:srgbClr val="FFFFFF"/>
                </a:solidFill>
                <a:latin typeface="JetBrains Mono"/>
                <a:ea typeface="JetBrains Mono"/>
                <a:cs typeface="JetBrains Mono"/>
                <a:sym typeface="JetBrains Mono"/>
              </a:rPr>
              <a:t>    filtered</a:t>
            </a:r>
            <a:r>
              <a:rPr lang="en-US" sz="1699">
                <a:solidFill>
                  <a:srgbClr val="FFFFFF"/>
                </a:solidFill>
                <a:latin typeface="JetBrains Mono"/>
                <a:ea typeface="JetBrains Mono"/>
                <a:cs typeface="JetBrains Mono"/>
                <a:sym typeface="JetBrains Mono"/>
              </a:rPr>
              <a:t>_</a:t>
            </a:r>
            <a:r>
              <a:rPr lang="en-US" sz="1699">
                <a:solidFill>
                  <a:srgbClr val="FFFFFF"/>
                </a:solidFill>
                <a:latin typeface="JetBrains Mono"/>
                <a:ea typeface="JetBrains Mono"/>
                <a:cs typeface="JetBrains Mono"/>
                <a:sym typeface="JetBrains Mono"/>
              </a:rPr>
              <a:t>h</a:t>
            </a:r>
            <a:r>
              <a:rPr lang="en-US" sz="1699">
                <a:solidFill>
                  <a:srgbClr val="FFFFFF"/>
                </a:solidFill>
                <a:latin typeface="JetBrains Mono"/>
                <a:ea typeface="JetBrains Mono"/>
                <a:cs typeface="JetBrains Mono"/>
                <a:sym typeface="JetBrains Mono"/>
              </a:rPr>
              <a:t>o</a:t>
            </a:r>
            <a:r>
              <a:rPr lang="en-US" sz="1699">
                <a:solidFill>
                  <a:srgbClr val="FFFFFF"/>
                </a:solidFill>
                <a:latin typeface="JetBrains Mono"/>
                <a:ea typeface="JetBrains Mono"/>
                <a:cs typeface="JetBrains Mono"/>
                <a:sym typeface="JetBrains Mono"/>
              </a:rPr>
              <a:t>li</a:t>
            </a:r>
            <a:r>
              <a:rPr lang="en-US" sz="1699">
                <a:solidFill>
                  <a:srgbClr val="FFFFFF"/>
                </a:solidFill>
                <a:latin typeface="JetBrains Mono"/>
                <a:ea typeface="JetBrains Mono"/>
                <a:cs typeface="JetBrains Mono"/>
                <a:sym typeface="JetBrains Mono"/>
              </a:rPr>
              <a:t>d</a:t>
            </a:r>
            <a:r>
              <a:rPr lang="en-US" sz="1699">
                <a:solidFill>
                  <a:srgbClr val="FFFFFF"/>
                </a:solidFill>
                <a:latin typeface="JetBrains Mono"/>
                <a:ea typeface="JetBrains Mono"/>
                <a:cs typeface="JetBrains Mono"/>
                <a:sym typeface="JetBrains Mono"/>
              </a:rPr>
              <a:t>ays = []</a:t>
            </a:r>
          </a:p>
          <a:p>
            <a:pPr algn="l">
              <a:lnSpc>
                <a:spcPts val="1869"/>
              </a:lnSpc>
            </a:pPr>
            <a:r>
              <a:rPr lang="en-US" sz="1699">
                <a:solidFill>
                  <a:srgbClr val="FFFFFF"/>
                </a:solidFill>
                <a:latin typeface="JetBrains Mono"/>
                <a:ea typeface="JetBrains Mono"/>
                <a:cs typeface="JetBrains Mono"/>
                <a:sym typeface="JetBrains Mono"/>
              </a:rPr>
              <a:t>    for holiday in holidays:</a:t>
            </a:r>
          </a:p>
          <a:p>
            <a:pPr algn="l">
              <a:lnSpc>
                <a:spcPts val="1869"/>
              </a:lnSpc>
            </a:pPr>
            <a:r>
              <a:rPr lang="en-US" sz="1699">
                <a:solidFill>
                  <a:srgbClr val="FFFFFF"/>
                </a:solidFill>
                <a:latin typeface="JetBrains Mono"/>
                <a:ea typeface="JetBrains Mono"/>
                <a:cs typeface="JetBrains Mono"/>
                <a:sym typeface="JetBrains Mono"/>
              </a:rPr>
              <a:t>        if holiday['tipo'] == holiday_typ</a:t>
            </a:r>
            <a:r>
              <a:rPr lang="en-US" sz="1699">
                <a:solidFill>
                  <a:srgbClr val="FFFFFF"/>
                </a:solidFill>
                <a:latin typeface="JetBrains Mono"/>
                <a:ea typeface="JetBrains Mono"/>
                <a:cs typeface="JetBrains Mono"/>
                <a:sym typeface="JetBrains Mono"/>
              </a:rPr>
              <a:t>e</a:t>
            </a:r>
            <a:r>
              <a:rPr lang="en-US" sz="1699">
                <a:solidFill>
                  <a:srgbClr val="FFFFFF"/>
                </a:solidFill>
                <a:latin typeface="JetBrains Mono"/>
                <a:ea typeface="JetBrains Mono"/>
                <a:cs typeface="JetBrains Mono"/>
                <a:sym typeface="JetBrains Mono"/>
              </a:rPr>
              <a:t>.lower():</a:t>
            </a:r>
          </a:p>
          <a:p>
            <a:pPr algn="l">
              <a:lnSpc>
                <a:spcPts val="1869"/>
              </a:lnSpc>
            </a:pPr>
            <a:r>
              <a:rPr lang="en-US" sz="1699">
                <a:solidFill>
                  <a:srgbClr val="FFFFFF"/>
                </a:solidFill>
                <a:latin typeface="JetBrains Mono"/>
                <a:ea typeface="JetBrains Mono"/>
                <a:cs typeface="JetBrains Mono"/>
                <a:sym typeface="JetBrains Mono"/>
              </a:rPr>
              <a:t>            filtered_holidays.append(holiday)</a:t>
            </a:r>
          </a:p>
          <a:p>
            <a:pPr algn="l">
              <a:lnSpc>
                <a:spcPts val="1869"/>
              </a:lnSpc>
            </a:pPr>
            <a:r>
              <a:rPr lang="en-US" sz="1699">
                <a:solidFill>
                  <a:srgbClr val="FFFFFF"/>
                </a:solidFill>
                <a:latin typeface="JetBrains Mono"/>
                <a:ea typeface="JetBrains Mono"/>
                <a:cs typeface="JetBrains Mono"/>
                <a:sym typeface="JetBrains Mono"/>
              </a:rPr>
              <a:t>    return filtered_holidays</a:t>
            </a:r>
          </a:p>
          <a:p>
            <a:pPr algn="ctr">
              <a:lnSpc>
                <a:spcPts val="1650"/>
              </a:lnSpc>
              <a:spcBef>
                <a:spcPct val="0"/>
              </a:spcBef>
            </a:pPr>
          </a:p>
        </p:txBody>
      </p:sp>
      <p:sp>
        <p:nvSpPr>
          <p:cNvPr name="TextBox 12" id="12"/>
          <p:cNvSpPr txBox="true"/>
          <p:nvPr/>
        </p:nvSpPr>
        <p:spPr>
          <a:xfrm rot="0">
            <a:off x="-183360" y="208149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20232A"/>
        </a:solidFill>
      </p:bgPr>
    </p:bg>
    <p:spTree>
      <p:nvGrpSpPr>
        <p:cNvPr id="1" name=""/>
        <p:cNvGrpSpPr/>
        <p:nvPr/>
      </p:nvGrpSpPr>
      <p:grpSpPr>
        <a:xfrm>
          <a:off x="0" y="0"/>
          <a:ext cx="0" cy="0"/>
          <a:chOff x="0" y="0"/>
          <a:chExt cx="0" cy="0"/>
        </a:xfrm>
      </p:grpSpPr>
      <p:sp>
        <p:nvSpPr>
          <p:cNvPr name="TextBox 2" id="2"/>
          <p:cNvSpPr txBox="true"/>
          <p:nvPr/>
        </p:nvSpPr>
        <p:spPr>
          <a:xfrm rot="0">
            <a:off x="1028700" y="1047750"/>
            <a:ext cx="7031406" cy="1154430"/>
          </a:xfrm>
          <a:prstGeom prst="rect">
            <a:avLst/>
          </a:prstGeom>
        </p:spPr>
        <p:txBody>
          <a:bodyPr anchor="t" rtlCol="false" tIns="0" lIns="0" bIns="0" rIns="0">
            <a:spAutoFit/>
          </a:bodyPr>
          <a:lstStyle/>
          <a:p>
            <a:pPr algn="l">
              <a:lnSpc>
                <a:spcPts val="4559"/>
              </a:lnSpc>
            </a:pPr>
            <a:r>
              <a:rPr lang="en-US" sz="3999">
                <a:solidFill>
                  <a:srgbClr val="FF914D"/>
                </a:solidFill>
                <a:latin typeface="Courier Prime"/>
                <a:ea typeface="Courier Prime"/>
                <a:cs typeface="Courier Prime"/>
                <a:sym typeface="Courier Prime"/>
              </a:rPr>
              <a:t>Incorporación en la      API de películas </a:t>
            </a:r>
          </a:p>
        </p:txBody>
      </p:sp>
      <p:sp>
        <p:nvSpPr>
          <p:cNvPr name="TextBox 3" id="3"/>
          <p:cNvSpPr txBox="true"/>
          <p:nvPr/>
        </p:nvSpPr>
        <p:spPr>
          <a:xfrm rot="0">
            <a:off x="9615727" y="867537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sp>
        <p:nvSpPr>
          <p:cNvPr name="AutoShape 4" id="4"/>
          <p:cNvSpPr/>
          <p:nvPr/>
        </p:nvSpPr>
        <p:spPr>
          <a:xfrm>
            <a:off x="10856715" y="-392062"/>
            <a:ext cx="0" cy="9650362"/>
          </a:xfrm>
          <a:prstGeom prst="line">
            <a:avLst/>
          </a:prstGeom>
          <a:ln cap="flat" w="95250">
            <a:solidFill>
              <a:srgbClr val="2D2D35"/>
            </a:solidFill>
            <a:prstDash val="solid"/>
            <a:headEnd type="none" len="sm" w="sm"/>
            <a:tailEnd type="none" len="sm" w="sm"/>
          </a:ln>
        </p:spPr>
      </p:sp>
      <p:sp>
        <p:nvSpPr>
          <p:cNvPr name="TextBox 5" id="5"/>
          <p:cNvSpPr txBox="true"/>
          <p:nvPr/>
        </p:nvSpPr>
        <p:spPr>
          <a:xfrm rot="0">
            <a:off x="1028700" y="3000643"/>
            <a:ext cx="6988679" cy="4647057"/>
          </a:xfrm>
          <a:prstGeom prst="rect">
            <a:avLst/>
          </a:prstGeom>
        </p:spPr>
        <p:txBody>
          <a:bodyPr anchor="t" rtlCol="false" tIns="0" lIns="0" bIns="0" rIns="0">
            <a:spAutoFit/>
          </a:bodyPr>
          <a:lstStyle/>
          <a:p>
            <a:pPr algn="l" marL="518160" indent="-259080" lvl="1">
              <a:lnSpc>
                <a:spcPts val="3264"/>
              </a:lnSpc>
              <a:buFont typeface="Arial"/>
              <a:buChar char="•"/>
            </a:pPr>
            <a:r>
              <a:rPr lang="en-US" sz="2400">
                <a:solidFill>
                  <a:srgbClr val="FFFFFF"/>
                </a:solidFill>
                <a:latin typeface="Courier Prime"/>
                <a:ea typeface="Courier Prime"/>
                <a:cs typeface="Courier Prime"/>
                <a:sym typeface="Courier Prime"/>
              </a:rPr>
              <a:t>Importar la clase NextHoliday en nuestra API de películas para hacer uso de sus métodos</a:t>
            </a:r>
          </a:p>
          <a:p>
            <a:pPr algn="l">
              <a:lnSpc>
                <a:spcPts val="3264"/>
              </a:lnSpc>
            </a:pPr>
          </a:p>
          <a:p>
            <a:pPr algn="l" marL="518160" indent="-259080" lvl="1">
              <a:lnSpc>
                <a:spcPts val="3264"/>
              </a:lnSpc>
              <a:buFont typeface="Arial"/>
              <a:buChar char="•"/>
            </a:pPr>
            <a:r>
              <a:rPr lang="en-US" sz="2400">
                <a:solidFill>
                  <a:srgbClr val="FFFFFF"/>
                </a:solidFill>
                <a:latin typeface="Courier Prime"/>
                <a:ea typeface="Courier Prime"/>
                <a:cs typeface="Courier Prime"/>
                <a:sym typeface="Courier Prime"/>
              </a:rPr>
              <a:t>Definir las funcionalidades para obtener una película por genero y un feriado de cierto tipo</a:t>
            </a:r>
          </a:p>
          <a:p>
            <a:pPr algn="l">
              <a:lnSpc>
                <a:spcPts val="3264"/>
              </a:lnSpc>
            </a:pPr>
          </a:p>
          <a:p>
            <a:pPr algn="l" marL="518160" indent="-259080" lvl="1">
              <a:lnSpc>
                <a:spcPts val="3264"/>
              </a:lnSpc>
              <a:buFont typeface="Arial"/>
              <a:buChar char="•"/>
            </a:pPr>
            <a:r>
              <a:rPr lang="en-US" sz="2400">
                <a:solidFill>
                  <a:srgbClr val="FFFFFF"/>
                </a:solidFill>
                <a:latin typeface="Courier Prime"/>
                <a:ea typeface="Courier Prime"/>
                <a:cs typeface="Courier Prime"/>
                <a:sym typeface="Courier Prime"/>
              </a:rPr>
              <a:t>Creación de una ruta para hacer uso de esta nueva funcionalidad de la API de películas</a:t>
            </a:r>
          </a:p>
        </p:txBody>
      </p:sp>
      <p:sp>
        <p:nvSpPr>
          <p:cNvPr name="TextBox 6" id="6"/>
          <p:cNvSpPr txBox="true"/>
          <p:nvPr/>
        </p:nvSpPr>
        <p:spPr>
          <a:xfrm rot="0">
            <a:off x="0" y="103251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sp>
        <p:nvSpPr>
          <p:cNvPr name="TextBox 7" id="7"/>
          <p:cNvSpPr txBox="true"/>
          <p:nvPr/>
        </p:nvSpPr>
        <p:spPr>
          <a:xfrm rot="0">
            <a:off x="11148403" y="482820"/>
            <a:ext cx="6933303" cy="9073711"/>
          </a:xfrm>
          <a:prstGeom prst="rect">
            <a:avLst/>
          </a:prstGeom>
        </p:spPr>
        <p:txBody>
          <a:bodyPr anchor="t" rtlCol="false" tIns="0" lIns="0" bIns="0" rIns="0">
            <a:spAutoFit/>
          </a:bodyPr>
          <a:lstStyle/>
          <a:p>
            <a:pPr algn="l">
              <a:lnSpc>
                <a:spcPts val="2161"/>
              </a:lnSpc>
            </a:pPr>
            <a:r>
              <a:rPr lang="en-US" sz="1965">
                <a:solidFill>
                  <a:srgbClr val="FFFFFF"/>
                </a:solidFill>
                <a:latin typeface="JetBrains Mono"/>
                <a:ea typeface="JetBrains Mono"/>
                <a:cs typeface="JetBrains Mono"/>
                <a:sym typeface="JetBrains Mono"/>
              </a:rPr>
              <a:t>#PASO 1</a:t>
            </a:r>
          </a:p>
          <a:p>
            <a:pPr algn="l">
              <a:lnSpc>
                <a:spcPts val="2161"/>
              </a:lnSpc>
            </a:pPr>
          </a:p>
          <a:p>
            <a:pPr algn="l">
              <a:lnSpc>
                <a:spcPts val="2161"/>
              </a:lnSpc>
            </a:pPr>
            <a:r>
              <a:rPr lang="en-US" sz="1965">
                <a:solidFill>
                  <a:srgbClr val="FFFFFF"/>
                </a:solidFill>
                <a:latin typeface="JetBrains Mono"/>
                <a:ea typeface="JetBrains Mono"/>
                <a:cs typeface="JetBrains Mono"/>
                <a:sym typeface="JetBrains Mono"/>
              </a:rPr>
              <a:t>from proximo_feriado import NextHoliday</a:t>
            </a:r>
          </a:p>
          <a:p>
            <a:pPr algn="l">
              <a:lnSpc>
                <a:spcPts val="2161"/>
              </a:lnSpc>
            </a:pPr>
          </a:p>
          <a:p>
            <a:pPr algn="l">
              <a:lnSpc>
                <a:spcPts val="2161"/>
              </a:lnSpc>
            </a:pPr>
            <a:r>
              <a:rPr lang="en-US" sz="1965">
                <a:solidFill>
                  <a:srgbClr val="FFFFFF"/>
                </a:solidFill>
                <a:latin typeface="JetBrains Mono"/>
                <a:ea typeface="JetBrains Mono"/>
                <a:cs typeface="JetBrains Mono"/>
                <a:sym typeface="JetBrains Mono"/>
              </a:rPr>
              <a:t>next_holiday = NextHoliday()</a:t>
            </a:r>
          </a:p>
          <a:p>
            <a:pPr algn="l">
              <a:lnSpc>
                <a:spcPts val="2161"/>
              </a:lnSpc>
            </a:pPr>
          </a:p>
          <a:p>
            <a:pPr algn="l">
              <a:lnSpc>
                <a:spcPts val="2161"/>
              </a:lnSpc>
            </a:pPr>
            <a:r>
              <a:rPr lang="en-US" sz="1965">
                <a:solidFill>
                  <a:srgbClr val="FFFFFF"/>
                </a:solidFill>
                <a:latin typeface="JetBrains Mono"/>
                <a:ea typeface="JetBrains Mono"/>
                <a:cs typeface="JetBrains Mono"/>
                <a:sym typeface="JetBrains Mono"/>
              </a:rPr>
              <a:t>---------------------------------------</a:t>
            </a:r>
          </a:p>
          <a:p>
            <a:pPr algn="l">
              <a:lnSpc>
                <a:spcPts val="2161"/>
              </a:lnSpc>
            </a:pPr>
            <a:r>
              <a:rPr lang="en-US" sz="1965">
                <a:solidFill>
                  <a:srgbClr val="FFFFFF"/>
                </a:solidFill>
                <a:latin typeface="JetBrains Mono"/>
                <a:ea typeface="JetBrains Mono"/>
                <a:cs typeface="JetBrains Mono"/>
                <a:sym typeface="JetBrains Mono"/>
              </a:rPr>
              <a:t>#PASO 2</a:t>
            </a:r>
          </a:p>
          <a:p>
            <a:pPr algn="l">
              <a:lnSpc>
                <a:spcPts val="2161"/>
              </a:lnSpc>
            </a:pPr>
            <a:r>
              <a:rPr lang="en-US" sz="1965">
                <a:solidFill>
                  <a:srgbClr val="FFFFFF"/>
                </a:solidFill>
                <a:latin typeface="JetBrains Mono"/>
                <a:ea typeface="JetBrains Mono"/>
                <a:cs typeface="JetBrains Mono"/>
                <a:sym typeface="JetBrains Mono"/>
              </a:rPr>
              <a:t>def sugerir_pelicula_en_feriado(genero):</a:t>
            </a:r>
          </a:p>
          <a:p>
            <a:pPr algn="l">
              <a:lnSpc>
                <a:spcPts val="2161"/>
              </a:lnSpc>
            </a:pPr>
            <a:r>
              <a:rPr lang="en-US" sz="1965">
                <a:solidFill>
                  <a:srgbClr val="FFFFFF"/>
                </a:solidFill>
                <a:latin typeface="JetBrains Mono"/>
                <a:ea typeface="JetBrains Mono"/>
                <a:cs typeface="JetBrains Mono"/>
                <a:sym typeface="JetBrains Mono"/>
              </a:rPr>
              <a:t>next_holiday.fetch_holidays()</a:t>
            </a:r>
          </a:p>
          <a:p>
            <a:pPr algn="l">
              <a:lnSpc>
                <a:spcPts val="2161"/>
              </a:lnSpc>
            </a:pPr>
            <a:r>
              <a:rPr lang="en-US" sz="1965">
                <a:solidFill>
                  <a:srgbClr val="FFFFFF"/>
                </a:solidFill>
                <a:latin typeface="JetBrains Mono"/>
                <a:ea typeface="JetBrains Mono"/>
                <a:cs typeface="JetBrains Mono"/>
                <a:sym typeface="JetBrains Mono"/>
              </a:rPr>
              <a:t>feriado = next_holiday.holiday</a:t>
            </a:r>
          </a:p>
          <a:p>
            <a:pPr algn="l">
              <a:lnSpc>
                <a:spcPts val="2161"/>
              </a:lnSpc>
            </a:pPr>
            <a:r>
              <a:rPr lang="en-US" sz="1965">
                <a:solidFill>
                  <a:srgbClr val="FFFFFF"/>
                </a:solidFill>
                <a:latin typeface="JetBrains Mono"/>
                <a:ea typeface="JetBrains Mono"/>
                <a:cs typeface="JetBrains Mono"/>
                <a:sym typeface="JetBrains Mono"/>
              </a:rPr>
              <a:t>print(feriado)</a:t>
            </a:r>
          </a:p>
          <a:p>
            <a:pPr algn="l">
              <a:lnSpc>
                <a:spcPts val="2161"/>
              </a:lnSpc>
            </a:pPr>
            <a:r>
              <a:rPr lang="en-US" sz="1965">
                <a:solidFill>
                  <a:srgbClr val="FFFFFF"/>
                </a:solidFill>
                <a:latin typeface="JetBrains Mono"/>
                <a:ea typeface="JetBrains Mono"/>
                <a:cs typeface="JetBrains Mono"/>
                <a:sym typeface="JetBrains Mono"/>
              </a:rPr>
              <a:t>if not feriado:</a:t>
            </a:r>
          </a:p>
          <a:p>
            <a:pPr algn="l">
              <a:lnSpc>
                <a:spcPts val="2161"/>
              </a:lnSpc>
            </a:pPr>
            <a:r>
              <a:rPr lang="en-US" sz="1965">
                <a:solidFill>
                  <a:srgbClr val="FFFFFF"/>
                </a:solidFill>
                <a:latin typeface="JetBrains Mono"/>
                <a:ea typeface="JetBrains Mono"/>
                <a:cs typeface="JetBrains Mono"/>
                <a:sym typeface="JetBrains Mono"/>
              </a:rPr>
              <a:t>    return jsonify({"error": "No se pudo obtener el próximo feriado"}), 500</a:t>
            </a:r>
          </a:p>
          <a:p>
            <a:pPr algn="l">
              <a:lnSpc>
                <a:spcPts val="2161"/>
              </a:lnSpc>
            </a:pPr>
            <a:r>
              <a:rPr lang="en-US" sz="1965">
                <a:solidFill>
                  <a:srgbClr val="FFFFFF"/>
                </a:solidFill>
                <a:latin typeface="JetBrains Mono"/>
                <a:ea typeface="JetBrains Mono"/>
                <a:cs typeface="JetBrains Mono"/>
                <a:sym typeface="JetBrains Mono"/>
              </a:rPr>
              <a:t>peliculas_filtradas = _filtrar_(genero)</a:t>
            </a:r>
          </a:p>
          <a:p>
            <a:pPr algn="l">
              <a:lnSpc>
                <a:spcPts val="2161"/>
              </a:lnSpc>
            </a:pPr>
            <a:r>
              <a:rPr lang="en-US" sz="1965">
                <a:solidFill>
                  <a:srgbClr val="FFFFFF"/>
                </a:solidFill>
                <a:latin typeface="JetBrains Mono"/>
                <a:ea typeface="JetBrains Mono"/>
                <a:cs typeface="JetBrains Mono"/>
                <a:sym typeface="JetBrains Mono"/>
              </a:rPr>
              <a:t>if not peliculas_filtradas:</a:t>
            </a:r>
          </a:p>
          <a:p>
            <a:pPr algn="l">
              <a:lnSpc>
                <a:spcPts val="2161"/>
              </a:lnSpc>
            </a:pPr>
            <a:r>
              <a:rPr lang="en-US" sz="1965">
                <a:solidFill>
                  <a:srgbClr val="FFFFFF"/>
                </a:solidFill>
                <a:latin typeface="JetBrains Mono"/>
                <a:ea typeface="JetBrains Mono"/>
                <a:cs typeface="JetBrains Mono"/>
                <a:sym typeface="JetBrains Mono"/>
              </a:rPr>
              <a:t>    return jsonify({"error": "No hay peliculas con ese genero"}), 404</a:t>
            </a:r>
          </a:p>
          <a:p>
            <a:pPr algn="l">
              <a:lnSpc>
                <a:spcPts val="2161"/>
              </a:lnSpc>
            </a:pPr>
            <a:r>
              <a:rPr lang="en-US" sz="1965">
                <a:solidFill>
                  <a:srgbClr val="FFFFFF"/>
                </a:solidFill>
                <a:latin typeface="JetBrains Mono"/>
                <a:ea typeface="JetBrains Mono"/>
                <a:cs typeface="JetBrains Mono"/>
                <a:sym typeface="JetBrains Mono"/>
              </a:rPr>
              <a:t>pelicula_sugerida=random.choice(peliculas_filtradas)</a:t>
            </a:r>
          </a:p>
          <a:p>
            <a:pPr algn="l">
              <a:lnSpc>
                <a:spcPts val="2161"/>
              </a:lnSpc>
            </a:pPr>
          </a:p>
          <a:p>
            <a:pPr algn="l">
              <a:lnSpc>
                <a:spcPts val="2161"/>
              </a:lnSpc>
            </a:pPr>
            <a:r>
              <a:rPr lang="en-US" sz="1965">
                <a:solidFill>
                  <a:srgbClr val="FFFFFF"/>
                </a:solidFill>
                <a:latin typeface="JetBrains Mono"/>
                <a:ea typeface="JetBrains Mono"/>
                <a:cs typeface="JetBrains Mono"/>
                <a:sym typeface="JetBrains Mono"/>
              </a:rPr>
              <a:t>return jsonify({</a:t>
            </a:r>
          </a:p>
          <a:p>
            <a:pPr algn="l">
              <a:lnSpc>
                <a:spcPts val="2161"/>
              </a:lnSpc>
            </a:pPr>
            <a:r>
              <a:rPr lang="en-US" sz="1965">
                <a:solidFill>
                  <a:srgbClr val="FFFFFF"/>
                </a:solidFill>
                <a:latin typeface="JetBrains Mono"/>
                <a:ea typeface="JetBrains Mono"/>
                <a:cs typeface="JetBrains Mono"/>
                <a:sym typeface="JetBrains Mono"/>
              </a:rPr>
              <a:t>    'holiday' : feriado,</a:t>
            </a:r>
          </a:p>
          <a:p>
            <a:pPr algn="l">
              <a:lnSpc>
                <a:spcPts val="2161"/>
              </a:lnSpc>
            </a:pPr>
            <a:r>
              <a:rPr lang="en-US" sz="1965">
                <a:solidFill>
                  <a:srgbClr val="FFFFFF"/>
                </a:solidFill>
                <a:latin typeface="JetBrains Mono"/>
                <a:ea typeface="JetBrains Mono"/>
                <a:cs typeface="JetBrains Mono"/>
                <a:sym typeface="JetBrains Mono"/>
              </a:rPr>
              <a:t>    'pelicula' : pelicula_sugerida</a:t>
            </a:r>
          </a:p>
          <a:p>
            <a:pPr algn="l">
              <a:lnSpc>
                <a:spcPts val="2161"/>
              </a:lnSpc>
            </a:pPr>
            <a:r>
              <a:rPr lang="en-US" sz="1965">
                <a:solidFill>
                  <a:srgbClr val="FFFFFF"/>
                </a:solidFill>
                <a:latin typeface="JetBrains Mono"/>
                <a:ea typeface="JetBrains Mono"/>
                <a:cs typeface="JetBrains Mono"/>
                <a:sym typeface="JetBrains Mono"/>
              </a:rPr>
              <a:t>})</a:t>
            </a:r>
          </a:p>
          <a:p>
            <a:pPr algn="l">
              <a:lnSpc>
                <a:spcPts val="2161"/>
              </a:lnSpc>
            </a:pPr>
            <a:r>
              <a:rPr lang="en-US" sz="1965">
                <a:solidFill>
                  <a:srgbClr val="FFFFFF"/>
                </a:solidFill>
                <a:latin typeface="JetBrains Mono"/>
                <a:ea typeface="JetBrains Mono"/>
                <a:cs typeface="JetBrains Mono"/>
                <a:sym typeface="JetBrains Mono"/>
              </a:rPr>
              <a:t>----------------------------------------</a:t>
            </a:r>
          </a:p>
          <a:p>
            <a:pPr algn="l">
              <a:lnSpc>
                <a:spcPts val="2161"/>
              </a:lnSpc>
            </a:pPr>
            <a:r>
              <a:rPr lang="en-US" sz="1965">
                <a:solidFill>
                  <a:srgbClr val="FFFFFF"/>
                </a:solidFill>
                <a:latin typeface="JetBrains Mono"/>
                <a:ea typeface="JetBrains Mono"/>
                <a:cs typeface="JetBrains Mono"/>
                <a:sym typeface="JetBrains Mono"/>
              </a:rPr>
              <a:t>#PAS0 3</a:t>
            </a:r>
          </a:p>
          <a:p>
            <a:pPr algn="l">
              <a:lnSpc>
                <a:spcPts val="2161"/>
              </a:lnSpc>
            </a:pPr>
          </a:p>
          <a:p>
            <a:pPr algn="l">
              <a:lnSpc>
                <a:spcPts val="2161"/>
              </a:lnSpc>
            </a:pPr>
            <a:r>
              <a:rPr lang="en-US" sz="1965">
                <a:solidFill>
                  <a:srgbClr val="FFFFFF"/>
                </a:solidFill>
                <a:latin typeface="JetBrains Mono"/>
                <a:ea typeface="JetBrains Mono"/>
                <a:cs typeface="JetBrains Mono"/>
                <a:sym typeface="JetBrains Mono"/>
              </a:rPr>
              <a:t>app.add_url_rule('/peliculas/feriado/genero/&lt;string:genero&gt;', 'sugerir_pelicula_en_feriado', sugerir_pelicula_en_feriado, methods=['GET'])</a:t>
            </a:r>
          </a:p>
          <a:p>
            <a:pPr algn="l">
              <a:lnSpc>
                <a:spcPts val="2161"/>
              </a:lnSpc>
              <a:spcBef>
                <a:spcPct val="0"/>
              </a:spcBef>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20232A"/>
        </a:solidFill>
      </p:bgPr>
    </p:bg>
    <p:spTree>
      <p:nvGrpSpPr>
        <p:cNvPr id="1" name=""/>
        <p:cNvGrpSpPr/>
        <p:nvPr/>
      </p:nvGrpSpPr>
      <p:grpSpPr>
        <a:xfrm>
          <a:off x="0" y="0"/>
          <a:ext cx="0" cy="0"/>
          <a:chOff x="0" y="0"/>
          <a:chExt cx="0" cy="0"/>
        </a:xfrm>
      </p:grpSpPr>
      <p:grpSp>
        <p:nvGrpSpPr>
          <p:cNvPr name="Group 2" id="2"/>
          <p:cNvGrpSpPr/>
          <p:nvPr/>
        </p:nvGrpSpPr>
        <p:grpSpPr>
          <a:xfrm rot="0">
            <a:off x="9144000" y="-102870"/>
            <a:ext cx="9314578" cy="10389870"/>
            <a:chOff x="0" y="0"/>
            <a:chExt cx="3397983" cy="3790253"/>
          </a:xfrm>
        </p:grpSpPr>
        <p:sp>
          <p:nvSpPr>
            <p:cNvPr name="Freeform 3" id="3"/>
            <p:cNvSpPr/>
            <p:nvPr/>
          </p:nvSpPr>
          <p:spPr>
            <a:xfrm flipH="false" flipV="false" rot="0">
              <a:off x="0" y="0"/>
              <a:ext cx="3397983" cy="3790253"/>
            </a:xfrm>
            <a:custGeom>
              <a:avLst/>
              <a:gdLst/>
              <a:ahLst/>
              <a:cxnLst/>
              <a:rect r="r" b="b" t="t" l="l"/>
              <a:pathLst>
                <a:path h="3790253" w="3397983">
                  <a:moveTo>
                    <a:pt x="0" y="0"/>
                  </a:moveTo>
                  <a:lnTo>
                    <a:pt x="3397983" y="0"/>
                  </a:lnTo>
                  <a:lnTo>
                    <a:pt x="3397983" y="3790253"/>
                  </a:lnTo>
                  <a:lnTo>
                    <a:pt x="0" y="3790253"/>
                  </a:lnTo>
                  <a:close/>
                </a:path>
              </a:pathLst>
            </a:custGeom>
            <a:solidFill>
              <a:srgbClr val="2D2D35"/>
            </a:solidFill>
          </p:spPr>
        </p:sp>
      </p:grpSp>
      <p:sp>
        <p:nvSpPr>
          <p:cNvPr name="Freeform 4" id="4"/>
          <p:cNvSpPr/>
          <p:nvPr/>
        </p:nvSpPr>
        <p:spPr>
          <a:xfrm flipH="false" flipV="false" rot="0">
            <a:off x="10063716" y="1180737"/>
            <a:ext cx="7475145" cy="7027254"/>
          </a:xfrm>
          <a:custGeom>
            <a:avLst/>
            <a:gdLst/>
            <a:ahLst/>
            <a:cxnLst/>
            <a:rect r="r" b="b" t="t" l="l"/>
            <a:pathLst>
              <a:path h="7027254" w="7475145">
                <a:moveTo>
                  <a:pt x="0" y="0"/>
                </a:moveTo>
                <a:lnTo>
                  <a:pt x="7475145" y="0"/>
                </a:lnTo>
                <a:lnTo>
                  <a:pt x="7475145" y="7027254"/>
                </a:lnTo>
                <a:lnTo>
                  <a:pt x="0" y="7027254"/>
                </a:lnTo>
                <a:lnTo>
                  <a:pt x="0" y="0"/>
                </a:lnTo>
                <a:close/>
              </a:path>
            </a:pathLst>
          </a:custGeom>
          <a:blipFill>
            <a:blip r:embed="rId2"/>
            <a:stretch>
              <a:fillRect l="-20506" t="0" r="-20506" b="0"/>
            </a:stretch>
          </a:blipFill>
        </p:spPr>
      </p:sp>
      <p:sp>
        <p:nvSpPr>
          <p:cNvPr name="TextBox 5" id="5"/>
          <p:cNvSpPr txBox="true"/>
          <p:nvPr/>
        </p:nvSpPr>
        <p:spPr>
          <a:xfrm rot="0">
            <a:off x="1028700" y="1047750"/>
            <a:ext cx="7031406" cy="1725930"/>
          </a:xfrm>
          <a:prstGeom prst="rect">
            <a:avLst/>
          </a:prstGeom>
        </p:spPr>
        <p:txBody>
          <a:bodyPr anchor="t" rtlCol="false" tIns="0" lIns="0" bIns="0" rIns="0">
            <a:spAutoFit/>
          </a:bodyPr>
          <a:lstStyle/>
          <a:p>
            <a:pPr algn="l">
              <a:lnSpc>
                <a:spcPts val="4559"/>
              </a:lnSpc>
            </a:pPr>
            <a:r>
              <a:rPr lang="en-US" sz="3999">
                <a:solidFill>
                  <a:srgbClr val="FFFFFF"/>
                </a:solidFill>
                <a:latin typeface="Courier Prime"/>
                <a:ea typeface="Courier Prime"/>
                <a:cs typeface="Courier Prime"/>
                <a:sym typeface="Courier Prime"/>
              </a:rPr>
              <a:t>El Código y la metodología de trabajo {</a:t>
            </a:r>
          </a:p>
        </p:txBody>
      </p:sp>
      <p:sp>
        <p:nvSpPr>
          <p:cNvPr name="TextBox 6" id="6"/>
          <p:cNvSpPr txBox="true"/>
          <p:nvPr/>
        </p:nvSpPr>
        <p:spPr>
          <a:xfrm rot="0">
            <a:off x="1180111" y="2923413"/>
            <a:ext cx="6988679" cy="6552057"/>
          </a:xfrm>
          <a:prstGeom prst="rect">
            <a:avLst/>
          </a:prstGeom>
        </p:spPr>
        <p:txBody>
          <a:bodyPr anchor="t" rtlCol="false" tIns="0" lIns="0" bIns="0" rIns="0">
            <a:spAutoFit/>
          </a:bodyPr>
          <a:lstStyle/>
          <a:p>
            <a:pPr algn="l">
              <a:lnSpc>
                <a:spcPts val="3264"/>
              </a:lnSpc>
            </a:pPr>
            <a:r>
              <a:rPr lang="en-US" sz="2400">
                <a:solidFill>
                  <a:srgbClr val="FFFFFF"/>
                </a:solidFill>
                <a:latin typeface="Courier Prime"/>
                <a:ea typeface="Courier Prime"/>
                <a:cs typeface="Courier Prime"/>
                <a:sym typeface="Courier Prime"/>
              </a:rPr>
              <a:t>Para este proyecto utilizamos Git que es un sistema de control de versiones distribuido (DVCS) que permite gestionar el historial de cambios en el proyecto. Cada copia del repositorio es autónoma, lo que significa que podemos trabajar de manera independiente y sincronizar los cambios cuando sea necesario. Y con Python que es un lenguaje de programación interpretado, de alto nivel y multiparadigma, ampliamente utilizado para APIs. Su sintaxis sencilla y legible lo hace ideal para nuestra primera experencia con estos proyectos.</a:t>
            </a:r>
          </a:p>
        </p:txBody>
      </p:sp>
      <p:sp>
        <p:nvSpPr>
          <p:cNvPr name="TextBox 7" id="7"/>
          <p:cNvSpPr txBox="true"/>
          <p:nvPr/>
        </p:nvSpPr>
        <p:spPr>
          <a:xfrm rot="0">
            <a:off x="16557135" y="867537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20232A"/>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0175624" cy="1494323"/>
            <a:chOff x="0" y="0"/>
            <a:chExt cx="13567499" cy="1992430"/>
          </a:xfrm>
        </p:grpSpPr>
        <p:grpSp>
          <p:nvGrpSpPr>
            <p:cNvPr name="Group 3" id="3"/>
            <p:cNvGrpSpPr/>
            <p:nvPr/>
          </p:nvGrpSpPr>
          <p:grpSpPr>
            <a:xfrm rot="0">
              <a:off x="50790" y="1029"/>
              <a:ext cx="13516709" cy="1990373"/>
              <a:chOff x="0" y="0"/>
              <a:chExt cx="3240205" cy="477129"/>
            </a:xfrm>
          </p:grpSpPr>
          <p:sp>
            <p:nvSpPr>
              <p:cNvPr name="Freeform 4" id="4"/>
              <p:cNvSpPr/>
              <p:nvPr/>
            </p:nvSpPr>
            <p:spPr>
              <a:xfrm flipH="false" flipV="false" rot="0">
                <a:off x="0" y="0"/>
                <a:ext cx="3240205" cy="477129"/>
              </a:xfrm>
              <a:custGeom>
                <a:avLst/>
                <a:gdLst/>
                <a:ahLst/>
                <a:cxnLst/>
                <a:rect r="r" b="b" t="t" l="l"/>
                <a:pathLst>
                  <a:path h="477129" w="3240205">
                    <a:moveTo>
                      <a:pt x="0" y="0"/>
                    </a:moveTo>
                    <a:lnTo>
                      <a:pt x="3240205" y="0"/>
                    </a:lnTo>
                    <a:lnTo>
                      <a:pt x="3240205" y="477129"/>
                    </a:lnTo>
                    <a:lnTo>
                      <a:pt x="0" y="477129"/>
                    </a:lnTo>
                    <a:close/>
                  </a:path>
                </a:pathLst>
              </a:custGeom>
              <a:solidFill>
                <a:srgbClr val="2D2D35"/>
              </a:solidFill>
            </p:spPr>
          </p:sp>
        </p:grpSp>
        <p:sp>
          <p:nvSpPr>
            <p:cNvPr name="AutoShape 5" id="5"/>
            <p:cNvSpPr/>
            <p:nvPr/>
          </p:nvSpPr>
          <p:spPr>
            <a:xfrm>
              <a:off x="50790" y="1029"/>
              <a:ext cx="40311" cy="1990373"/>
            </a:xfrm>
            <a:prstGeom prst="line">
              <a:avLst/>
            </a:prstGeom>
            <a:ln cap="flat" w="101600">
              <a:solidFill>
                <a:srgbClr val="737373"/>
              </a:solidFill>
              <a:prstDash val="solid"/>
              <a:headEnd type="none" len="sm" w="sm"/>
              <a:tailEnd type="none" len="sm" w="sm"/>
            </a:ln>
          </p:spPr>
        </p:sp>
        <p:sp>
          <p:nvSpPr>
            <p:cNvPr name="TextBox 6" id="6"/>
            <p:cNvSpPr txBox="true"/>
            <p:nvPr/>
          </p:nvSpPr>
          <p:spPr>
            <a:xfrm rot="0">
              <a:off x="593758" y="632379"/>
              <a:ext cx="10466466" cy="497586"/>
            </a:xfrm>
            <a:prstGeom prst="rect">
              <a:avLst/>
            </a:prstGeom>
          </p:spPr>
          <p:txBody>
            <a:bodyPr anchor="t" rtlCol="false" tIns="0" lIns="0" bIns="0" rIns="0">
              <a:spAutoFit/>
            </a:bodyPr>
            <a:lstStyle/>
            <a:p>
              <a:pPr algn="l">
                <a:lnSpc>
                  <a:spcPts val="2904"/>
                </a:lnSpc>
              </a:pPr>
            </a:p>
          </p:txBody>
        </p:sp>
      </p:grpSp>
      <p:sp>
        <p:nvSpPr>
          <p:cNvPr name="TextBox 7" id="7"/>
          <p:cNvSpPr txBox="true"/>
          <p:nvPr/>
        </p:nvSpPr>
        <p:spPr>
          <a:xfrm rot="0">
            <a:off x="1028700" y="1237381"/>
            <a:ext cx="10175624" cy="962660"/>
          </a:xfrm>
          <a:prstGeom prst="rect">
            <a:avLst/>
          </a:prstGeom>
        </p:spPr>
        <p:txBody>
          <a:bodyPr anchor="t" rtlCol="false" tIns="0" lIns="0" bIns="0" rIns="0">
            <a:spAutoFit/>
          </a:bodyPr>
          <a:lstStyle/>
          <a:p>
            <a:pPr algn="ctr">
              <a:lnSpc>
                <a:spcPts val="7839"/>
              </a:lnSpc>
            </a:pPr>
            <a:r>
              <a:rPr lang="en-US" sz="5599" b="true">
                <a:solidFill>
                  <a:srgbClr val="FFFFFF"/>
                </a:solidFill>
                <a:latin typeface="Open Sans Bold"/>
                <a:ea typeface="Open Sans Bold"/>
                <a:cs typeface="Open Sans Bold"/>
                <a:sym typeface="Open Sans Bold"/>
              </a:rPr>
              <a:t>CONCLUSIÓN </a:t>
            </a:r>
          </a:p>
        </p:txBody>
      </p:sp>
      <p:sp>
        <p:nvSpPr>
          <p:cNvPr name="TextBox 8" id="8"/>
          <p:cNvSpPr txBox="true"/>
          <p:nvPr/>
        </p:nvSpPr>
        <p:spPr>
          <a:xfrm rot="0">
            <a:off x="15880032" y="762777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sp>
        <p:nvSpPr>
          <p:cNvPr name="TextBox 9" id="9"/>
          <p:cNvSpPr txBox="true"/>
          <p:nvPr/>
        </p:nvSpPr>
        <p:spPr>
          <a:xfrm rot="0">
            <a:off x="1028700" y="285892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sp>
        <p:nvSpPr>
          <p:cNvPr name="TextBox 10" id="10"/>
          <p:cNvSpPr txBox="true"/>
          <p:nvPr/>
        </p:nvSpPr>
        <p:spPr>
          <a:xfrm rot="0">
            <a:off x="1730865" y="3083710"/>
            <a:ext cx="14500250" cy="5126990"/>
          </a:xfrm>
          <a:prstGeom prst="rect">
            <a:avLst/>
          </a:prstGeom>
        </p:spPr>
        <p:txBody>
          <a:bodyPr anchor="t" rtlCol="false" tIns="0" lIns="0" bIns="0" rIns="0">
            <a:spAutoFit/>
          </a:bodyPr>
          <a:lstStyle/>
          <a:p>
            <a:pPr algn="l">
              <a:lnSpc>
                <a:spcPts val="4060"/>
              </a:lnSpc>
            </a:pPr>
            <a:r>
              <a:rPr lang="en-US" sz="2900">
                <a:solidFill>
                  <a:srgbClr val="FFFFFF"/>
                </a:solidFill>
                <a:latin typeface="Open Sans"/>
                <a:ea typeface="Open Sans"/>
                <a:cs typeface="Open Sans"/>
                <a:sym typeface="Open Sans"/>
              </a:rPr>
              <a:t>Las </a:t>
            </a:r>
            <a:r>
              <a:rPr lang="en-US" sz="2900">
                <a:solidFill>
                  <a:srgbClr val="FFFFFF"/>
                </a:solidFill>
                <a:latin typeface="Open Sans"/>
                <a:ea typeface="Open Sans"/>
                <a:cs typeface="Open Sans"/>
                <a:sym typeface="Open Sans"/>
              </a:rPr>
              <a:t>APIs son el método más utilizado en la actualidad para la comunicación cliente-servidor, permitiendo la integración de múltiples servicios. En este proyecto, hemos ampliado una API de películas utilizando Flask, logrando una solución modular, fácil de mantener y probada con herramientas como curl. </a:t>
            </a:r>
          </a:p>
          <a:p>
            <a:pPr algn="l">
              <a:lnSpc>
                <a:spcPts val="4060"/>
              </a:lnSpc>
            </a:pPr>
            <a:r>
              <a:rPr lang="en-US" sz="2900">
                <a:solidFill>
                  <a:srgbClr val="FFFFFF"/>
                </a:solidFill>
                <a:latin typeface="Open Sans"/>
                <a:ea typeface="Open Sans"/>
                <a:cs typeface="Open Sans"/>
                <a:sym typeface="Open Sans"/>
              </a:rPr>
              <a:t>Además, hemos incorporado la API de feriados para enriquecer la experiencia del usuario con recomendaciones específicas, utilizando requests.get, métodos HTTP y una arquitectura basada en clases y métodos (NextHoliday). </a:t>
            </a:r>
          </a:p>
          <a:p>
            <a:pPr algn="l">
              <a:lnSpc>
                <a:spcPts val="4060"/>
              </a:lnSpc>
            </a:pPr>
            <a:r>
              <a:rPr lang="en-US" sz="2900">
                <a:solidFill>
                  <a:srgbClr val="FFFFFF"/>
                </a:solidFill>
                <a:latin typeface="Open Sans"/>
                <a:ea typeface="Open Sans"/>
                <a:cs typeface="Open Sans"/>
                <a:sym typeface="Open Sans"/>
              </a:rPr>
              <a:t>Para garantizar un entorno estable y evitar conflictos en trabajos colaborativos, es fundamental el uso de entornos virtuales, asegurando que todos los desarrolladores utilicen las mismas versiones de dependencias.</a:t>
            </a: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20232A"/>
        </a:solidFill>
      </p:bgPr>
    </p:bg>
    <p:spTree>
      <p:nvGrpSpPr>
        <p:cNvPr id="1" name=""/>
        <p:cNvGrpSpPr/>
        <p:nvPr/>
      </p:nvGrpSpPr>
      <p:grpSpPr>
        <a:xfrm>
          <a:off x="0" y="0"/>
          <a:ext cx="0" cy="0"/>
          <a:chOff x="0" y="0"/>
          <a:chExt cx="0" cy="0"/>
        </a:xfrm>
      </p:grpSpPr>
      <p:sp>
        <p:nvSpPr>
          <p:cNvPr name="AutoShape 2" id="2"/>
          <p:cNvSpPr/>
          <p:nvPr/>
        </p:nvSpPr>
        <p:spPr>
          <a:xfrm rot="5400000">
            <a:off x="-2839732" y="3931089"/>
            <a:ext cx="8741551" cy="0"/>
          </a:xfrm>
          <a:prstGeom prst="line">
            <a:avLst/>
          </a:prstGeom>
          <a:ln cap="flat" w="95250">
            <a:solidFill>
              <a:srgbClr val="2D2D35"/>
            </a:solidFill>
            <a:prstDash val="solid"/>
            <a:headEnd type="none" len="sm" w="sm"/>
            <a:tailEnd type="none" len="sm" w="sm"/>
          </a:ln>
        </p:spPr>
      </p:sp>
      <p:sp>
        <p:nvSpPr>
          <p:cNvPr name="TextBox 3" id="3"/>
          <p:cNvSpPr txBox="true"/>
          <p:nvPr/>
        </p:nvSpPr>
        <p:spPr>
          <a:xfrm rot="0">
            <a:off x="2537186" y="3245316"/>
            <a:ext cx="10718760" cy="1324177"/>
          </a:xfrm>
          <a:prstGeom prst="rect">
            <a:avLst/>
          </a:prstGeom>
        </p:spPr>
        <p:txBody>
          <a:bodyPr anchor="t" rtlCol="false" tIns="0" lIns="0" bIns="0" rIns="0">
            <a:spAutoFit/>
          </a:bodyPr>
          <a:lstStyle/>
          <a:p>
            <a:pPr algn="l">
              <a:lnSpc>
                <a:spcPts val="10397"/>
              </a:lnSpc>
            </a:pPr>
            <a:r>
              <a:rPr lang="en-US" sz="9120">
                <a:solidFill>
                  <a:srgbClr val="FFFFFF"/>
                </a:solidFill>
                <a:latin typeface="Courier Prime"/>
                <a:ea typeface="Courier Prime"/>
                <a:cs typeface="Courier Prime"/>
                <a:sym typeface="Courier Prime"/>
              </a:rPr>
              <a:t>Gracias {</a:t>
            </a:r>
          </a:p>
        </p:txBody>
      </p:sp>
      <p:sp>
        <p:nvSpPr>
          <p:cNvPr name="TextBox 4" id="4"/>
          <p:cNvSpPr txBox="true"/>
          <p:nvPr/>
        </p:nvSpPr>
        <p:spPr>
          <a:xfrm rot="0">
            <a:off x="2415791" y="6536903"/>
            <a:ext cx="2471972" cy="1607392"/>
          </a:xfrm>
          <a:prstGeom prst="rect">
            <a:avLst/>
          </a:prstGeom>
        </p:spPr>
        <p:txBody>
          <a:bodyPr anchor="t" rtlCol="false" tIns="0" lIns="0" bIns="0" rIns="0">
            <a:spAutoFit/>
          </a:bodyPr>
          <a:lstStyle/>
          <a:p>
            <a:pPr algn="l">
              <a:lnSpc>
                <a:spcPts val="12477"/>
              </a:lnSpc>
            </a:pPr>
            <a:r>
              <a:rPr lang="en-US" sz="10944">
                <a:solidFill>
                  <a:srgbClr val="FFFFFF"/>
                </a:solidFill>
                <a:latin typeface="Courier Prime"/>
                <a:ea typeface="Courier Prime"/>
                <a:cs typeface="Courier Prime"/>
                <a:sym typeface="Courier Prime"/>
              </a:rPr>
              <a:t>}</a:t>
            </a:r>
          </a:p>
        </p:txBody>
      </p:sp>
      <p:sp>
        <p:nvSpPr>
          <p:cNvPr name="TextBox 5" id="5"/>
          <p:cNvSpPr txBox="true"/>
          <p:nvPr/>
        </p:nvSpPr>
        <p:spPr>
          <a:xfrm rot="0">
            <a:off x="2278912" y="5236577"/>
            <a:ext cx="10747189" cy="787361"/>
          </a:xfrm>
          <a:prstGeom prst="rect">
            <a:avLst/>
          </a:prstGeom>
        </p:spPr>
        <p:txBody>
          <a:bodyPr anchor="t" rtlCol="false" tIns="0" lIns="0" bIns="0" rIns="0">
            <a:spAutoFit/>
          </a:bodyPr>
          <a:lstStyle/>
          <a:p>
            <a:pPr algn="l">
              <a:lnSpc>
                <a:spcPts val="6384"/>
              </a:lnSpc>
            </a:pPr>
            <a:r>
              <a:rPr lang="en-US" sz="4560">
                <a:solidFill>
                  <a:srgbClr val="FF914D"/>
                </a:solidFill>
                <a:latin typeface="Courier Prime"/>
                <a:ea typeface="Courier Prime"/>
                <a:cs typeface="Courier Prime"/>
                <a:sym typeface="Courier Prime"/>
              </a:rPr>
              <a:t>&lt;Por="Nosotros"/&gt;</a:t>
            </a:r>
          </a:p>
        </p:txBody>
      </p:sp>
      <p:sp>
        <p:nvSpPr>
          <p:cNvPr name="TextBox 6" id="6"/>
          <p:cNvSpPr txBox="true"/>
          <p:nvPr/>
        </p:nvSpPr>
        <p:spPr>
          <a:xfrm rot="0">
            <a:off x="2194891" y="2085555"/>
            <a:ext cx="11259224" cy="474154"/>
          </a:xfrm>
          <a:prstGeom prst="rect">
            <a:avLst/>
          </a:prstGeom>
        </p:spPr>
        <p:txBody>
          <a:bodyPr anchor="t" rtlCol="false" tIns="0" lIns="0" bIns="0" rIns="0">
            <a:spAutoFit/>
          </a:bodyPr>
          <a:lstStyle/>
          <a:p>
            <a:pPr algn="l">
              <a:lnSpc>
                <a:spcPts val="3830"/>
              </a:lnSpc>
            </a:pPr>
            <a:r>
              <a:rPr lang="en-US" sz="2736">
                <a:solidFill>
                  <a:srgbClr val="8F8F8F"/>
                </a:solidFill>
                <a:latin typeface="Courier Prime"/>
                <a:ea typeface="Courier Prime"/>
                <a:cs typeface="Courier Prime"/>
                <a:sym typeface="Courier Prime"/>
              </a:rPr>
              <a:t>&lt;--FAMAFyC--&gt;</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20232A"/>
        </a:solidFill>
      </p:bgPr>
    </p:bg>
    <p:spTree>
      <p:nvGrpSpPr>
        <p:cNvPr id="1" name=""/>
        <p:cNvGrpSpPr/>
        <p:nvPr/>
      </p:nvGrpSpPr>
      <p:grpSpPr>
        <a:xfrm>
          <a:off x="0" y="0"/>
          <a:ext cx="0" cy="0"/>
          <a:chOff x="0" y="0"/>
          <a:chExt cx="0" cy="0"/>
        </a:xfrm>
      </p:grpSpPr>
      <p:grpSp>
        <p:nvGrpSpPr>
          <p:cNvPr name="Group 2" id="2"/>
          <p:cNvGrpSpPr/>
          <p:nvPr/>
        </p:nvGrpSpPr>
        <p:grpSpPr>
          <a:xfrm rot="0">
            <a:off x="9144000" y="-102870"/>
            <a:ext cx="9314578" cy="10389870"/>
            <a:chOff x="0" y="0"/>
            <a:chExt cx="3397983" cy="3790253"/>
          </a:xfrm>
        </p:grpSpPr>
        <p:sp>
          <p:nvSpPr>
            <p:cNvPr name="Freeform 3" id="3"/>
            <p:cNvSpPr/>
            <p:nvPr/>
          </p:nvSpPr>
          <p:spPr>
            <a:xfrm flipH="false" flipV="false" rot="0">
              <a:off x="0" y="0"/>
              <a:ext cx="3397983" cy="3790253"/>
            </a:xfrm>
            <a:custGeom>
              <a:avLst/>
              <a:gdLst/>
              <a:ahLst/>
              <a:cxnLst/>
              <a:rect r="r" b="b" t="t" l="l"/>
              <a:pathLst>
                <a:path h="3790253" w="3397983">
                  <a:moveTo>
                    <a:pt x="0" y="0"/>
                  </a:moveTo>
                  <a:lnTo>
                    <a:pt x="3397983" y="0"/>
                  </a:lnTo>
                  <a:lnTo>
                    <a:pt x="3397983" y="3790253"/>
                  </a:lnTo>
                  <a:lnTo>
                    <a:pt x="0" y="3790253"/>
                  </a:lnTo>
                  <a:close/>
                </a:path>
              </a:pathLst>
            </a:custGeom>
            <a:solidFill>
              <a:srgbClr val="2D2D35"/>
            </a:solidFill>
          </p:spPr>
        </p:sp>
      </p:grpSp>
      <p:sp>
        <p:nvSpPr>
          <p:cNvPr name="TextBox 4" id="4"/>
          <p:cNvSpPr txBox="true"/>
          <p:nvPr/>
        </p:nvSpPr>
        <p:spPr>
          <a:xfrm rot="0">
            <a:off x="2156332" y="4706303"/>
            <a:ext cx="5179073" cy="893445"/>
          </a:xfrm>
          <a:prstGeom prst="rect">
            <a:avLst/>
          </a:prstGeom>
        </p:spPr>
        <p:txBody>
          <a:bodyPr anchor="t" rtlCol="false" tIns="0" lIns="0" bIns="0" rIns="0">
            <a:spAutoFit/>
          </a:bodyPr>
          <a:lstStyle/>
          <a:p>
            <a:pPr algn="l">
              <a:lnSpc>
                <a:spcPts val="6839"/>
              </a:lnSpc>
            </a:pPr>
            <a:r>
              <a:rPr lang="en-US" sz="6000">
                <a:solidFill>
                  <a:srgbClr val="FFFFFF"/>
                </a:solidFill>
                <a:latin typeface="Courier Prime"/>
                <a:ea typeface="Courier Prime"/>
                <a:cs typeface="Courier Prime"/>
                <a:sym typeface="Courier Prime"/>
              </a:rPr>
              <a:t>Contenidos</a:t>
            </a:r>
          </a:p>
        </p:txBody>
      </p:sp>
      <p:sp>
        <p:nvSpPr>
          <p:cNvPr name="TextBox 5" id="5"/>
          <p:cNvSpPr txBox="true"/>
          <p:nvPr/>
        </p:nvSpPr>
        <p:spPr>
          <a:xfrm rot="0">
            <a:off x="10370485" y="2654554"/>
            <a:ext cx="7389568" cy="5338572"/>
          </a:xfrm>
          <a:prstGeom prst="rect">
            <a:avLst/>
          </a:prstGeom>
        </p:spPr>
        <p:txBody>
          <a:bodyPr anchor="t" rtlCol="false" tIns="0" lIns="0" bIns="0" rIns="0">
            <a:spAutoFit/>
          </a:bodyPr>
          <a:lstStyle/>
          <a:p>
            <a:pPr algn="l">
              <a:lnSpc>
                <a:spcPts val="6006"/>
              </a:lnSpc>
            </a:pPr>
            <a:r>
              <a:rPr lang="en-US" sz="3300">
                <a:solidFill>
                  <a:srgbClr val="FFFFFF"/>
                </a:solidFill>
                <a:latin typeface="Courier Prime"/>
                <a:ea typeface="Courier Prime"/>
                <a:cs typeface="Courier Prime"/>
                <a:sym typeface="Courier Prime"/>
              </a:rPr>
              <a:t>Intro al proyecto y Objetivos</a:t>
            </a:r>
          </a:p>
          <a:p>
            <a:pPr algn="l">
              <a:lnSpc>
                <a:spcPts val="6006"/>
              </a:lnSpc>
            </a:pPr>
            <a:r>
              <a:rPr lang="en-US" sz="3300">
                <a:solidFill>
                  <a:srgbClr val="FFFFFF"/>
                </a:solidFill>
                <a:latin typeface="Courier Prime"/>
                <a:ea typeface="Courier Prime"/>
                <a:cs typeface="Courier Prime"/>
                <a:sym typeface="Courier Prime"/>
              </a:rPr>
              <a:t>Entorno de trabajo</a:t>
            </a:r>
          </a:p>
          <a:p>
            <a:pPr algn="l">
              <a:lnSpc>
                <a:spcPts val="6006"/>
              </a:lnSpc>
            </a:pPr>
            <a:r>
              <a:rPr lang="en-US" sz="3300">
                <a:solidFill>
                  <a:srgbClr val="FFFFFF"/>
                </a:solidFill>
                <a:latin typeface="Courier Prime"/>
                <a:ea typeface="Courier Prime"/>
                <a:cs typeface="Courier Prime"/>
                <a:sym typeface="Courier Prime"/>
              </a:rPr>
              <a:t>API con Flask</a:t>
            </a:r>
          </a:p>
          <a:p>
            <a:pPr algn="l">
              <a:lnSpc>
                <a:spcPts val="6006"/>
              </a:lnSpc>
            </a:pPr>
            <a:r>
              <a:rPr lang="en-US" sz="3300">
                <a:solidFill>
                  <a:srgbClr val="FFFFFF"/>
                </a:solidFill>
                <a:latin typeface="Courier Prime"/>
                <a:ea typeface="Courier Prime"/>
                <a:cs typeface="Courier Prime"/>
                <a:sym typeface="Courier Prime"/>
              </a:rPr>
              <a:t>API Externa</a:t>
            </a:r>
          </a:p>
          <a:p>
            <a:pPr algn="l">
              <a:lnSpc>
                <a:spcPts val="6006"/>
              </a:lnSpc>
            </a:pPr>
            <a:r>
              <a:rPr lang="en-US" sz="3300">
                <a:solidFill>
                  <a:srgbClr val="FFFFFF"/>
                </a:solidFill>
                <a:latin typeface="Courier Prime"/>
                <a:ea typeface="Courier Prime"/>
                <a:cs typeface="Courier Prime"/>
                <a:sym typeface="Courier Prime"/>
              </a:rPr>
              <a:t>Evaluacion de API</a:t>
            </a:r>
          </a:p>
          <a:p>
            <a:pPr algn="l">
              <a:lnSpc>
                <a:spcPts val="6006"/>
              </a:lnSpc>
            </a:pPr>
            <a:r>
              <a:rPr lang="en-US" sz="3300">
                <a:solidFill>
                  <a:srgbClr val="FFFFFF"/>
                </a:solidFill>
                <a:latin typeface="Courier Prime"/>
                <a:ea typeface="Courier Prime"/>
                <a:cs typeface="Courier Prime"/>
                <a:sym typeface="Courier Prime"/>
              </a:rPr>
              <a:t>Conclusion y Proyeccion </a:t>
            </a:r>
          </a:p>
          <a:p>
            <a:pPr algn="l">
              <a:lnSpc>
                <a:spcPts val="6552"/>
              </a:lnSpc>
            </a:pPr>
          </a:p>
        </p:txBody>
      </p:sp>
      <p:sp>
        <p:nvSpPr>
          <p:cNvPr name="TextBox 6" id="6"/>
          <p:cNvSpPr txBox="true"/>
          <p:nvPr/>
        </p:nvSpPr>
        <p:spPr>
          <a:xfrm rot="0">
            <a:off x="8734711" y="2597404"/>
            <a:ext cx="1167193" cy="5528437"/>
          </a:xfrm>
          <a:prstGeom prst="rect">
            <a:avLst/>
          </a:prstGeom>
        </p:spPr>
        <p:txBody>
          <a:bodyPr anchor="t" rtlCol="false" tIns="0" lIns="0" bIns="0" rIns="0">
            <a:spAutoFit/>
          </a:bodyPr>
          <a:lstStyle/>
          <a:p>
            <a:pPr algn="r">
              <a:lnSpc>
                <a:spcPts val="6188"/>
              </a:lnSpc>
            </a:pPr>
            <a:r>
              <a:rPr lang="en-US" sz="3400">
                <a:solidFill>
                  <a:srgbClr val="FF914D"/>
                </a:solidFill>
                <a:latin typeface="Courier Prime"/>
                <a:ea typeface="Courier Prime"/>
                <a:cs typeface="Courier Prime"/>
                <a:sym typeface="Courier Prime"/>
              </a:rPr>
              <a:t>01</a:t>
            </a:r>
          </a:p>
          <a:p>
            <a:pPr algn="r">
              <a:lnSpc>
                <a:spcPts val="6188"/>
              </a:lnSpc>
            </a:pPr>
            <a:r>
              <a:rPr lang="en-US" sz="3400">
                <a:solidFill>
                  <a:srgbClr val="FF914D"/>
                </a:solidFill>
                <a:latin typeface="Courier Prime"/>
                <a:ea typeface="Courier Prime"/>
                <a:cs typeface="Courier Prime"/>
                <a:sym typeface="Courier Prime"/>
              </a:rPr>
              <a:t>02</a:t>
            </a:r>
          </a:p>
          <a:p>
            <a:pPr algn="r">
              <a:lnSpc>
                <a:spcPts val="6188"/>
              </a:lnSpc>
            </a:pPr>
            <a:r>
              <a:rPr lang="en-US" sz="3400">
                <a:solidFill>
                  <a:srgbClr val="FF914D"/>
                </a:solidFill>
                <a:latin typeface="Courier Prime"/>
                <a:ea typeface="Courier Prime"/>
                <a:cs typeface="Courier Prime"/>
                <a:sym typeface="Courier Prime"/>
              </a:rPr>
              <a:t>03</a:t>
            </a:r>
          </a:p>
          <a:p>
            <a:pPr algn="r">
              <a:lnSpc>
                <a:spcPts val="6188"/>
              </a:lnSpc>
            </a:pPr>
            <a:r>
              <a:rPr lang="en-US" sz="3400">
                <a:solidFill>
                  <a:srgbClr val="FF914D"/>
                </a:solidFill>
                <a:latin typeface="Courier Prime"/>
                <a:ea typeface="Courier Prime"/>
                <a:cs typeface="Courier Prime"/>
                <a:sym typeface="Courier Prime"/>
              </a:rPr>
              <a:t>04</a:t>
            </a:r>
          </a:p>
          <a:p>
            <a:pPr algn="r">
              <a:lnSpc>
                <a:spcPts val="6188"/>
              </a:lnSpc>
            </a:pPr>
            <a:r>
              <a:rPr lang="en-US" sz="3400">
                <a:solidFill>
                  <a:srgbClr val="FF914D"/>
                </a:solidFill>
                <a:latin typeface="Courier Prime"/>
                <a:ea typeface="Courier Prime"/>
                <a:cs typeface="Courier Prime"/>
                <a:sym typeface="Courier Prime"/>
              </a:rPr>
              <a:t>05</a:t>
            </a:r>
          </a:p>
          <a:p>
            <a:pPr algn="r">
              <a:lnSpc>
                <a:spcPts val="6188"/>
              </a:lnSpc>
            </a:pPr>
            <a:r>
              <a:rPr lang="en-US" sz="3400">
                <a:solidFill>
                  <a:srgbClr val="FF914D"/>
                </a:solidFill>
                <a:latin typeface="Courier Prime"/>
                <a:ea typeface="Courier Prime"/>
                <a:cs typeface="Courier Prime"/>
                <a:sym typeface="Courier Prime"/>
              </a:rPr>
              <a:t>06</a:t>
            </a:r>
          </a:p>
          <a:p>
            <a:pPr algn="r">
              <a:lnSpc>
                <a:spcPts val="7279"/>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20232A"/>
        </a:solidFill>
      </p:bgPr>
    </p:bg>
    <p:spTree>
      <p:nvGrpSpPr>
        <p:cNvPr id="1" name=""/>
        <p:cNvGrpSpPr/>
        <p:nvPr/>
      </p:nvGrpSpPr>
      <p:grpSpPr>
        <a:xfrm>
          <a:off x="0" y="0"/>
          <a:ext cx="0" cy="0"/>
          <a:chOff x="0" y="0"/>
          <a:chExt cx="0" cy="0"/>
        </a:xfrm>
      </p:grpSpPr>
      <p:grpSp>
        <p:nvGrpSpPr>
          <p:cNvPr name="Group 2" id="2"/>
          <p:cNvGrpSpPr/>
          <p:nvPr/>
        </p:nvGrpSpPr>
        <p:grpSpPr>
          <a:xfrm rot="0">
            <a:off x="-151528" y="-102870"/>
            <a:ext cx="9314578" cy="10389870"/>
            <a:chOff x="0" y="0"/>
            <a:chExt cx="3397983" cy="3790253"/>
          </a:xfrm>
        </p:grpSpPr>
        <p:sp>
          <p:nvSpPr>
            <p:cNvPr name="Freeform 3" id="3"/>
            <p:cNvSpPr/>
            <p:nvPr/>
          </p:nvSpPr>
          <p:spPr>
            <a:xfrm flipH="false" flipV="false" rot="0">
              <a:off x="0" y="0"/>
              <a:ext cx="3397983" cy="3790253"/>
            </a:xfrm>
            <a:custGeom>
              <a:avLst/>
              <a:gdLst/>
              <a:ahLst/>
              <a:cxnLst/>
              <a:rect r="r" b="b" t="t" l="l"/>
              <a:pathLst>
                <a:path h="3790253" w="3397983">
                  <a:moveTo>
                    <a:pt x="0" y="0"/>
                  </a:moveTo>
                  <a:lnTo>
                    <a:pt x="3397983" y="0"/>
                  </a:lnTo>
                  <a:lnTo>
                    <a:pt x="3397983" y="3790253"/>
                  </a:lnTo>
                  <a:lnTo>
                    <a:pt x="0" y="3790253"/>
                  </a:lnTo>
                  <a:close/>
                </a:path>
              </a:pathLst>
            </a:custGeom>
            <a:solidFill>
              <a:srgbClr val="2D2D35"/>
            </a:solidFill>
          </p:spPr>
        </p:sp>
      </p:grpSp>
      <p:sp>
        <p:nvSpPr>
          <p:cNvPr name="AutoShape 4" id="4"/>
          <p:cNvSpPr/>
          <p:nvPr/>
        </p:nvSpPr>
        <p:spPr>
          <a:xfrm rot="5400000">
            <a:off x="6783951" y="3553290"/>
            <a:ext cx="7985953" cy="0"/>
          </a:xfrm>
          <a:prstGeom prst="line">
            <a:avLst/>
          </a:prstGeom>
          <a:ln cap="flat" w="95250">
            <a:solidFill>
              <a:srgbClr val="2D2D35"/>
            </a:solidFill>
            <a:prstDash val="solid"/>
            <a:headEnd type="none" len="sm" w="sm"/>
            <a:tailEnd type="none" len="sm" w="sm"/>
          </a:ln>
        </p:spPr>
      </p:sp>
      <p:sp>
        <p:nvSpPr>
          <p:cNvPr name="Freeform 5" id="5"/>
          <p:cNvSpPr/>
          <p:nvPr/>
        </p:nvSpPr>
        <p:spPr>
          <a:xfrm flipH="false" flipV="false" rot="0">
            <a:off x="10627759" y="3485840"/>
            <a:ext cx="6954123" cy="4275655"/>
          </a:xfrm>
          <a:custGeom>
            <a:avLst/>
            <a:gdLst/>
            <a:ahLst/>
            <a:cxnLst/>
            <a:rect r="r" b="b" t="t" l="l"/>
            <a:pathLst>
              <a:path h="4275655" w="6954123">
                <a:moveTo>
                  <a:pt x="0" y="0"/>
                </a:moveTo>
                <a:lnTo>
                  <a:pt x="6954123" y="0"/>
                </a:lnTo>
                <a:lnTo>
                  <a:pt x="6954123" y="4275655"/>
                </a:lnTo>
                <a:lnTo>
                  <a:pt x="0" y="4275655"/>
                </a:lnTo>
                <a:lnTo>
                  <a:pt x="0" y="0"/>
                </a:lnTo>
                <a:close/>
              </a:path>
            </a:pathLst>
          </a:custGeom>
          <a:blipFill>
            <a:blip r:embed="rId2"/>
            <a:stretch>
              <a:fillRect l="0" t="0" r="0" b="0"/>
            </a:stretch>
          </a:blipFill>
        </p:spPr>
      </p:sp>
      <p:sp>
        <p:nvSpPr>
          <p:cNvPr name="TextBox 6" id="6"/>
          <p:cNvSpPr txBox="true"/>
          <p:nvPr/>
        </p:nvSpPr>
        <p:spPr>
          <a:xfrm rot="0">
            <a:off x="1028700" y="1047750"/>
            <a:ext cx="7031406" cy="582930"/>
          </a:xfrm>
          <a:prstGeom prst="rect">
            <a:avLst/>
          </a:prstGeom>
        </p:spPr>
        <p:txBody>
          <a:bodyPr anchor="t" rtlCol="false" tIns="0" lIns="0" bIns="0" rIns="0">
            <a:spAutoFit/>
          </a:bodyPr>
          <a:lstStyle/>
          <a:p>
            <a:pPr algn="l">
              <a:lnSpc>
                <a:spcPts val="4559"/>
              </a:lnSpc>
            </a:pPr>
            <a:r>
              <a:rPr lang="en-US" sz="3999">
                <a:solidFill>
                  <a:srgbClr val="FFFFFF"/>
                </a:solidFill>
                <a:latin typeface="Courier Prime"/>
                <a:ea typeface="Courier Prime"/>
                <a:cs typeface="Courier Prime"/>
                <a:sym typeface="Courier Prime"/>
              </a:rPr>
              <a:t>Introducción {</a:t>
            </a:r>
          </a:p>
        </p:txBody>
      </p:sp>
      <p:sp>
        <p:nvSpPr>
          <p:cNvPr name="TextBox 7" id="7"/>
          <p:cNvSpPr txBox="true"/>
          <p:nvPr/>
        </p:nvSpPr>
        <p:spPr>
          <a:xfrm rot="0">
            <a:off x="16557135" y="867537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sp>
        <p:nvSpPr>
          <p:cNvPr name="TextBox 8" id="8"/>
          <p:cNvSpPr txBox="true"/>
          <p:nvPr/>
        </p:nvSpPr>
        <p:spPr>
          <a:xfrm rot="0">
            <a:off x="1180111" y="2923413"/>
            <a:ext cx="6879995" cy="4838082"/>
          </a:xfrm>
          <a:prstGeom prst="rect">
            <a:avLst/>
          </a:prstGeom>
        </p:spPr>
        <p:txBody>
          <a:bodyPr anchor="t" rtlCol="false" tIns="0" lIns="0" bIns="0" rIns="0">
            <a:spAutoFit/>
          </a:bodyPr>
          <a:lstStyle/>
          <a:p>
            <a:pPr algn="l">
              <a:lnSpc>
                <a:spcPts val="3213"/>
              </a:lnSpc>
            </a:pPr>
            <a:r>
              <a:rPr lang="en-US" sz="2362">
                <a:solidFill>
                  <a:srgbClr val="FFFFFF"/>
                </a:solidFill>
                <a:latin typeface="Courier Prime"/>
                <a:ea typeface="Courier Prime"/>
                <a:cs typeface="Courier Prime"/>
                <a:sym typeface="Courier Prime"/>
              </a:rPr>
              <a:t>En este proyecto de Redes y Sistemas Distribuidos, trabajamos con API’s, las cuales corresponden a la capa de aplicacion de redes en los modelos OSI(Open Systems Interconnection) de redes. El objetivo de este proyecto es</a:t>
            </a:r>
          </a:p>
          <a:p>
            <a:pPr algn="l">
              <a:lnSpc>
                <a:spcPts val="3213"/>
              </a:lnSpc>
            </a:pPr>
            <a:r>
              <a:rPr lang="en-US" sz="2362">
                <a:solidFill>
                  <a:srgbClr val="FFFFFF"/>
                </a:solidFill>
                <a:latin typeface="Courier Prime"/>
                <a:ea typeface="Courier Prime"/>
                <a:cs typeface="Courier Prime"/>
                <a:sym typeface="Courier Prime"/>
              </a:rPr>
              <a:t>incorporar conceptos sobre API’s y sus funcionamientos, buenos habitos en desarrollo en un lenguaje como python, ademas de utilizar otras herramientas como git, frameworks como Flask y algunas otras para testeo y debuging.</a:t>
            </a:r>
          </a:p>
        </p:txBody>
      </p:sp>
      <p:sp>
        <p:nvSpPr>
          <p:cNvPr name="TextBox 9" id="9"/>
          <p:cNvSpPr txBox="true"/>
          <p:nvPr/>
        </p:nvSpPr>
        <p:spPr>
          <a:xfrm rot="0">
            <a:off x="12201531" y="2470340"/>
            <a:ext cx="4355604" cy="896620"/>
          </a:xfrm>
          <a:prstGeom prst="rect">
            <a:avLst/>
          </a:prstGeom>
        </p:spPr>
        <p:txBody>
          <a:bodyPr anchor="t" rtlCol="false" tIns="0" lIns="0" bIns="0" rIns="0">
            <a:spAutoFit/>
          </a:bodyPr>
          <a:lstStyle/>
          <a:p>
            <a:pPr algn="ctr">
              <a:lnSpc>
                <a:spcPts val="7279"/>
              </a:lnSpc>
            </a:pPr>
            <a:r>
              <a:rPr lang="en-US" sz="5199" b="true">
                <a:solidFill>
                  <a:srgbClr val="FFFFFF"/>
                </a:solidFill>
                <a:latin typeface="Courier Prime Bold"/>
                <a:ea typeface="Courier Prime Bold"/>
                <a:cs typeface="Courier Prime Bold"/>
                <a:sym typeface="Courier Prime Bold"/>
              </a:rPr>
              <a:t>Esquema OSI</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20232A"/>
        </a:solidFill>
      </p:bgPr>
    </p:bg>
    <p:spTree>
      <p:nvGrpSpPr>
        <p:cNvPr id="1" name=""/>
        <p:cNvGrpSpPr/>
        <p:nvPr/>
      </p:nvGrpSpPr>
      <p:grpSpPr>
        <a:xfrm>
          <a:off x="0" y="0"/>
          <a:ext cx="0" cy="0"/>
          <a:chOff x="0" y="0"/>
          <a:chExt cx="0" cy="0"/>
        </a:xfrm>
      </p:grpSpPr>
      <p:sp>
        <p:nvSpPr>
          <p:cNvPr name="Freeform 2" id="2"/>
          <p:cNvSpPr/>
          <p:nvPr/>
        </p:nvSpPr>
        <p:spPr>
          <a:xfrm flipH="false" flipV="false" rot="0">
            <a:off x="3493371" y="5831005"/>
            <a:ext cx="11301259" cy="2825315"/>
          </a:xfrm>
          <a:custGeom>
            <a:avLst/>
            <a:gdLst/>
            <a:ahLst/>
            <a:cxnLst/>
            <a:rect r="r" b="b" t="t" l="l"/>
            <a:pathLst>
              <a:path h="2825315" w="11301259">
                <a:moveTo>
                  <a:pt x="0" y="0"/>
                </a:moveTo>
                <a:lnTo>
                  <a:pt x="11301258" y="0"/>
                </a:lnTo>
                <a:lnTo>
                  <a:pt x="11301258" y="2825315"/>
                </a:lnTo>
                <a:lnTo>
                  <a:pt x="0" y="2825315"/>
                </a:lnTo>
                <a:lnTo>
                  <a:pt x="0" y="0"/>
                </a:lnTo>
                <a:close/>
              </a:path>
            </a:pathLst>
          </a:custGeom>
          <a:blipFill>
            <a:blip r:embed="rId2"/>
            <a:stretch>
              <a:fillRect l="0" t="0" r="0" b="0"/>
            </a:stretch>
          </a:blipFill>
        </p:spPr>
      </p:sp>
      <p:sp>
        <p:nvSpPr>
          <p:cNvPr name="TextBox 3" id="3"/>
          <p:cNvSpPr txBox="true"/>
          <p:nvPr/>
        </p:nvSpPr>
        <p:spPr>
          <a:xfrm rot="0">
            <a:off x="1028700" y="1047750"/>
            <a:ext cx="7031406" cy="582930"/>
          </a:xfrm>
          <a:prstGeom prst="rect">
            <a:avLst/>
          </a:prstGeom>
        </p:spPr>
        <p:txBody>
          <a:bodyPr anchor="t" rtlCol="false" tIns="0" lIns="0" bIns="0" rIns="0">
            <a:spAutoFit/>
          </a:bodyPr>
          <a:lstStyle/>
          <a:p>
            <a:pPr algn="l">
              <a:lnSpc>
                <a:spcPts val="4559"/>
              </a:lnSpc>
            </a:pPr>
            <a:r>
              <a:rPr lang="en-US" sz="3999">
                <a:solidFill>
                  <a:srgbClr val="FFFFFF"/>
                </a:solidFill>
                <a:latin typeface="Courier Prime"/>
                <a:ea typeface="Courier Prime"/>
                <a:cs typeface="Courier Prime"/>
                <a:sym typeface="Courier Prime"/>
              </a:rPr>
              <a:t>API REST {</a:t>
            </a:r>
          </a:p>
        </p:txBody>
      </p:sp>
      <p:sp>
        <p:nvSpPr>
          <p:cNvPr name="TextBox 4" id="4"/>
          <p:cNvSpPr txBox="true"/>
          <p:nvPr/>
        </p:nvSpPr>
        <p:spPr>
          <a:xfrm rot="0">
            <a:off x="16557135" y="867537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sp>
        <p:nvSpPr>
          <p:cNvPr name="TextBox 5" id="5"/>
          <p:cNvSpPr txBox="true"/>
          <p:nvPr/>
        </p:nvSpPr>
        <p:spPr>
          <a:xfrm rot="0">
            <a:off x="1028700" y="2595422"/>
            <a:ext cx="6879995" cy="2015643"/>
          </a:xfrm>
          <a:prstGeom prst="rect">
            <a:avLst/>
          </a:prstGeom>
        </p:spPr>
        <p:txBody>
          <a:bodyPr anchor="t" rtlCol="false" tIns="0" lIns="0" bIns="0" rIns="0">
            <a:spAutoFit/>
          </a:bodyPr>
          <a:lstStyle/>
          <a:p>
            <a:pPr algn="l">
              <a:lnSpc>
                <a:spcPts val="3213"/>
              </a:lnSpc>
            </a:pPr>
            <a:r>
              <a:rPr lang="en-US" sz="2362">
                <a:solidFill>
                  <a:srgbClr val="FFFFFF"/>
                </a:solidFill>
                <a:latin typeface="Courier Prime"/>
                <a:ea typeface="Courier Prime"/>
                <a:cs typeface="Courier Prime"/>
                <a:sym typeface="Courier Prime"/>
              </a:rPr>
              <a:t>Un tipo de Api que buscan la simplicidad y estandarizacion, nos permite hacer la comunicacion mas facil entre el cliente y el servidor.</a:t>
            </a:r>
          </a:p>
          <a:p>
            <a:pPr algn="l">
              <a:lnSpc>
                <a:spcPts val="3213"/>
              </a:lnSpc>
            </a:pPr>
            <a:r>
              <a:rPr lang="en-US" sz="2362">
                <a:solidFill>
                  <a:srgbClr val="FFFFFF"/>
                </a:solidFill>
                <a:latin typeface="Courier Prime"/>
                <a:ea typeface="Courier Prime"/>
                <a:cs typeface="Courier Prime"/>
                <a:sym typeface="Courier Prime"/>
              </a:rPr>
              <a:t>Formato de datos: Json</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20232A"/>
        </a:solidFill>
      </p:bgPr>
    </p:bg>
    <p:spTree>
      <p:nvGrpSpPr>
        <p:cNvPr id="1" name=""/>
        <p:cNvGrpSpPr/>
        <p:nvPr/>
      </p:nvGrpSpPr>
      <p:grpSpPr>
        <a:xfrm>
          <a:off x="0" y="0"/>
          <a:ext cx="0" cy="0"/>
          <a:chOff x="0" y="0"/>
          <a:chExt cx="0" cy="0"/>
        </a:xfrm>
      </p:grpSpPr>
      <p:grpSp>
        <p:nvGrpSpPr>
          <p:cNvPr name="Group 2" id="2"/>
          <p:cNvGrpSpPr/>
          <p:nvPr/>
        </p:nvGrpSpPr>
        <p:grpSpPr>
          <a:xfrm rot="0">
            <a:off x="1028700" y="2874385"/>
            <a:ext cx="9645542" cy="2598034"/>
            <a:chOff x="0" y="0"/>
            <a:chExt cx="3518720" cy="947770"/>
          </a:xfrm>
        </p:grpSpPr>
        <p:sp>
          <p:nvSpPr>
            <p:cNvPr name="Freeform 3" id="3"/>
            <p:cNvSpPr/>
            <p:nvPr/>
          </p:nvSpPr>
          <p:spPr>
            <a:xfrm flipH="false" flipV="false" rot="0">
              <a:off x="0" y="0"/>
              <a:ext cx="3518720" cy="947770"/>
            </a:xfrm>
            <a:custGeom>
              <a:avLst/>
              <a:gdLst/>
              <a:ahLst/>
              <a:cxnLst/>
              <a:rect r="r" b="b" t="t" l="l"/>
              <a:pathLst>
                <a:path h="947770" w="3518720">
                  <a:moveTo>
                    <a:pt x="0" y="0"/>
                  </a:moveTo>
                  <a:lnTo>
                    <a:pt x="3518720" y="0"/>
                  </a:lnTo>
                  <a:lnTo>
                    <a:pt x="3518720" y="947770"/>
                  </a:lnTo>
                  <a:lnTo>
                    <a:pt x="0" y="947770"/>
                  </a:lnTo>
                  <a:close/>
                </a:path>
              </a:pathLst>
            </a:custGeom>
            <a:solidFill>
              <a:srgbClr val="2D2D35"/>
            </a:solidFill>
          </p:spPr>
        </p:sp>
      </p:grpSp>
      <p:grpSp>
        <p:nvGrpSpPr>
          <p:cNvPr name="Group 4" id="4"/>
          <p:cNvGrpSpPr/>
          <p:nvPr/>
        </p:nvGrpSpPr>
        <p:grpSpPr>
          <a:xfrm rot="0">
            <a:off x="1028700" y="5990459"/>
            <a:ext cx="9645542" cy="2598034"/>
            <a:chOff x="0" y="0"/>
            <a:chExt cx="3518720" cy="947770"/>
          </a:xfrm>
        </p:grpSpPr>
        <p:sp>
          <p:nvSpPr>
            <p:cNvPr name="Freeform 5" id="5"/>
            <p:cNvSpPr/>
            <p:nvPr/>
          </p:nvSpPr>
          <p:spPr>
            <a:xfrm flipH="false" flipV="false" rot="0">
              <a:off x="0" y="0"/>
              <a:ext cx="3518720" cy="947770"/>
            </a:xfrm>
            <a:custGeom>
              <a:avLst/>
              <a:gdLst/>
              <a:ahLst/>
              <a:cxnLst/>
              <a:rect r="r" b="b" t="t" l="l"/>
              <a:pathLst>
                <a:path h="947770" w="3518720">
                  <a:moveTo>
                    <a:pt x="0" y="0"/>
                  </a:moveTo>
                  <a:lnTo>
                    <a:pt x="3518720" y="0"/>
                  </a:lnTo>
                  <a:lnTo>
                    <a:pt x="3518720" y="947770"/>
                  </a:lnTo>
                  <a:lnTo>
                    <a:pt x="0" y="947770"/>
                  </a:lnTo>
                  <a:close/>
                </a:path>
              </a:pathLst>
            </a:custGeom>
            <a:solidFill>
              <a:srgbClr val="2D2D35"/>
            </a:solidFill>
          </p:spPr>
        </p:sp>
      </p:grpSp>
      <p:sp>
        <p:nvSpPr>
          <p:cNvPr name="AutoShape 6" id="6"/>
          <p:cNvSpPr/>
          <p:nvPr/>
        </p:nvSpPr>
        <p:spPr>
          <a:xfrm rot="5400000">
            <a:off x="-232217" y="4135302"/>
            <a:ext cx="2598034" cy="0"/>
          </a:xfrm>
          <a:prstGeom prst="line">
            <a:avLst/>
          </a:prstGeom>
          <a:ln cap="flat" w="76200">
            <a:solidFill>
              <a:srgbClr val="737373"/>
            </a:solidFill>
            <a:prstDash val="solid"/>
            <a:headEnd type="none" len="sm" w="sm"/>
            <a:tailEnd type="none" len="sm" w="sm"/>
          </a:ln>
        </p:spPr>
      </p:sp>
      <p:sp>
        <p:nvSpPr>
          <p:cNvPr name="AutoShape 7" id="7"/>
          <p:cNvSpPr/>
          <p:nvPr/>
        </p:nvSpPr>
        <p:spPr>
          <a:xfrm rot="5400000">
            <a:off x="-232217" y="7251376"/>
            <a:ext cx="2598034" cy="0"/>
          </a:xfrm>
          <a:prstGeom prst="line">
            <a:avLst/>
          </a:prstGeom>
          <a:ln cap="flat" w="76200">
            <a:solidFill>
              <a:srgbClr val="737373"/>
            </a:solidFill>
            <a:prstDash val="solid"/>
            <a:headEnd type="none" len="sm" w="sm"/>
            <a:tailEnd type="none" len="sm" w="sm"/>
          </a:ln>
        </p:spPr>
      </p:sp>
      <p:sp>
        <p:nvSpPr>
          <p:cNvPr name="TextBox 8" id="8"/>
          <p:cNvSpPr txBox="true"/>
          <p:nvPr/>
        </p:nvSpPr>
        <p:spPr>
          <a:xfrm rot="0">
            <a:off x="1028700" y="1047750"/>
            <a:ext cx="7031406" cy="582930"/>
          </a:xfrm>
          <a:prstGeom prst="rect">
            <a:avLst/>
          </a:prstGeom>
        </p:spPr>
        <p:txBody>
          <a:bodyPr anchor="t" rtlCol="false" tIns="0" lIns="0" bIns="0" rIns="0">
            <a:spAutoFit/>
          </a:bodyPr>
          <a:lstStyle/>
          <a:p>
            <a:pPr algn="l">
              <a:lnSpc>
                <a:spcPts val="4559"/>
              </a:lnSpc>
            </a:pPr>
            <a:r>
              <a:rPr lang="en-US" sz="3999">
                <a:solidFill>
                  <a:srgbClr val="FFFFFF"/>
                </a:solidFill>
                <a:latin typeface="Courier Prime"/>
                <a:ea typeface="Courier Prime"/>
                <a:cs typeface="Courier Prime"/>
                <a:sym typeface="Courier Prime"/>
              </a:rPr>
              <a:t>Entorno de trabajo {</a:t>
            </a:r>
          </a:p>
        </p:txBody>
      </p:sp>
      <p:sp>
        <p:nvSpPr>
          <p:cNvPr name="TextBox 9" id="9"/>
          <p:cNvSpPr txBox="true"/>
          <p:nvPr/>
        </p:nvSpPr>
        <p:spPr>
          <a:xfrm rot="0">
            <a:off x="1509030" y="3146322"/>
            <a:ext cx="8524589" cy="739902"/>
          </a:xfrm>
          <a:prstGeom prst="rect">
            <a:avLst/>
          </a:prstGeom>
        </p:spPr>
        <p:txBody>
          <a:bodyPr anchor="t" rtlCol="false" tIns="0" lIns="0" bIns="0" rIns="0">
            <a:spAutoFit/>
          </a:bodyPr>
          <a:lstStyle/>
          <a:p>
            <a:pPr algn="l">
              <a:lnSpc>
                <a:spcPts val="2904"/>
              </a:lnSpc>
            </a:pPr>
            <a:r>
              <a:rPr lang="en-US" sz="2400">
                <a:solidFill>
                  <a:srgbClr val="FF914D"/>
                </a:solidFill>
                <a:latin typeface="Courier Prime"/>
                <a:ea typeface="Courier Prime"/>
                <a:cs typeface="Courier Prime"/>
                <a:sym typeface="Courier Prime"/>
              </a:rPr>
              <a:t>¿Por qué utilizar un entorno virtual de trabajo?</a:t>
            </a:r>
          </a:p>
        </p:txBody>
      </p:sp>
      <p:sp>
        <p:nvSpPr>
          <p:cNvPr name="TextBox 10" id="10"/>
          <p:cNvSpPr txBox="true"/>
          <p:nvPr/>
        </p:nvSpPr>
        <p:spPr>
          <a:xfrm rot="0">
            <a:off x="16557135" y="867537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sp>
        <p:nvSpPr>
          <p:cNvPr name="TextBox 11" id="11"/>
          <p:cNvSpPr txBox="true"/>
          <p:nvPr/>
        </p:nvSpPr>
        <p:spPr>
          <a:xfrm rot="0">
            <a:off x="1509030" y="4293753"/>
            <a:ext cx="8524589" cy="739902"/>
          </a:xfrm>
          <a:prstGeom prst="rect">
            <a:avLst/>
          </a:prstGeom>
        </p:spPr>
        <p:txBody>
          <a:bodyPr anchor="t" rtlCol="false" tIns="0" lIns="0" bIns="0" rIns="0">
            <a:spAutoFit/>
          </a:bodyPr>
          <a:lstStyle/>
          <a:p>
            <a:pPr algn="l">
              <a:lnSpc>
                <a:spcPts val="2904"/>
              </a:lnSpc>
            </a:pPr>
            <a:r>
              <a:rPr lang="en-US" sz="2400">
                <a:solidFill>
                  <a:srgbClr val="FF914D"/>
                </a:solidFill>
                <a:latin typeface="Courier Prime"/>
                <a:ea typeface="Courier Prime"/>
                <a:cs typeface="Courier Prime"/>
                <a:sym typeface="Courier Prime"/>
              </a:rPr>
              <a:t>¿Como configurar un entorno virtual en python usando venv?</a:t>
            </a:r>
          </a:p>
        </p:txBody>
      </p:sp>
      <p:sp>
        <p:nvSpPr>
          <p:cNvPr name="TextBox 12" id="12"/>
          <p:cNvSpPr txBox="true"/>
          <p:nvPr/>
        </p:nvSpPr>
        <p:spPr>
          <a:xfrm rot="0">
            <a:off x="1509030" y="6489436"/>
            <a:ext cx="8432059" cy="722552"/>
          </a:xfrm>
          <a:prstGeom prst="rect">
            <a:avLst/>
          </a:prstGeom>
        </p:spPr>
        <p:txBody>
          <a:bodyPr anchor="t" rtlCol="false" tIns="0" lIns="0" bIns="0" rIns="0">
            <a:spAutoFit/>
          </a:bodyPr>
          <a:lstStyle/>
          <a:p>
            <a:pPr algn="l">
              <a:lnSpc>
                <a:spcPts val="2872"/>
              </a:lnSpc>
            </a:pPr>
            <a:r>
              <a:rPr lang="en-US" sz="2373">
                <a:solidFill>
                  <a:srgbClr val="FF914D"/>
                </a:solidFill>
                <a:latin typeface="Courier Prime"/>
                <a:ea typeface="Courier Prime"/>
                <a:cs typeface="Courier Prime"/>
                <a:sym typeface="Courier Prime"/>
              </a:rPr>
              <a:t>¿Como activarlo y desactivar el entorno virtual?</a:t>
            </a:r>
          </a:p>
        </p:txBody>
      </p:sp>
      <p:sp>
        <p:nvSpPr>
          <p:cNvPr name="TextBox 13" id="13"/>
          <p:cNvSpPr txBox="true"/>
          <p:nvPr/>
        </p:nvSpPr>
        <p:spPr>
          <a:xfrm rot="0">
            <a:off x="1462764" y="7451401"/>
            <a:ext cx="8524589" cy="377952"/>
          </a:xfrm>
          <a:prstGeom prst="rect">
            <a:avLst/>
          </a:prstGeom>
        </p:spPr>
        <p:txBody>
          <a:bodyPr anchor="t" rtlCol="false" tIns="0" lIns="0" bIns="0" rIns="0">
            <a:spAutoFit/>
          </a:bodyPr>
          <a:lstStyle/>
          <a:p>
            <a:pPr algn="l">
              <a:lnSpc>
                <a:spcPts val="2904"/>
              </a:lnSpc>
            </a:pPr>
            <a:r>
              <a:rPr lang="en-US" sz="2400">
                <a:solidFill>
                  <a:srgbClr val="FF914D"/>
                </a:solidFill>
                <a:latin typeface="Courier Prime"/>
                <a:ea typeface="Courier Prime"/>
                <a:cs typeface="Courier Prime"/>
                <a:sym typeface="Courier Prime"/>
              </a:rPr>
              <a:t>Instalacion de librerias con pip</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20232A"/>
        </a:solidFill>
      </p:bgPr>
    </p:bg>
    <p:spTree>
      <p:nvGrpSpPr>
        <p:cNvPr id="1" name=""/>
        <p:cNvGrpSpPr/>
        <p:nvPr/>
      </p:nvGrpSpPr>
      <p:grpSpPr>
        <a:xfrm>
          <a:off x="0" y="0"/>
          <a:ext cx="0" cy="0"/>
          <a:chOff x="0" y="0"/>
          <a:chExt cx="0" cy="0"/>
        </a:xfrm>
      </p:grpSpPr>
      <p:grpSp>
        <p:nvGrpSpPr>
          <p:cNvPr name="Group 2" id="2"/>
          <p:cNvGrpSpPr/>
          <p:nvPr/>
        </p:nvGrpSpPr>
        <p:grpSpPr>
          <a:xfrm rot="0">
            <a:off x="1028700" y="2322763"/>
            <a:ext cx="9645542" cy="2105119"/>
            <a:chOff x="0" y="0"/>
            <a:chExt cx="3518720" cy="767953"/>
          </a:xfrm>
        </p:grpSpPr>
        <p:sp>
          <p:nvSpPr>
            <p:cNvPr name="Freeform 3" id="3"/>
            <p:cNvSpPr/>
            <p:nvPr/>
          </p:nvSpPr>
          <p:spPr>
            <a:xfrm flipH="false" flipV="false" rot="0">
              <a:off x="0" y="0"/>
              <a:ext cx="3518720" cy="767953"/>
            </a:xfrm>
            <a:custGeom>
              <a:avLst/>
              <a:gdLst/>
              <a:ahLst/>
              <a:cxnLst/>
              <a:rect r="r" b="b" t="t" l="l"/>
              <a:pathLst>
                <a:path h="767953" w="3518720">
                  <a:moveTo>
                    <a:pt x="0" y="0"/>
                  </a:moveTo>
                  <a:lnTo>
                    <a:pt x="3518720" y="0"/>
                  </a:lnTo>
                  <a:lnTo>
                    <a:pt x="3518720" y="767953"/>
                  </a:lnTo>
                  <a:lnTo>
                    <a:pt x="0" y="767953"/>
                  </a:lnTo>
                  <a:close/>
                </a:path>
              </a:pathLst>
            </a:custGeom>
            <a:solidFill>
              <a:srgbClr val="2D2D35"/>
            </a:solidFill>
          </p:spPr>
        </p:sp>
      </p:grpSp>
      <p:sp>
        <p:nvSpPr>
          <p:cNvPr name="AutoShape 4" id="4"/>
          <p:cNvSpPr/>
          <p:nvPr/>
        </p:nvSpPr>
        <p:spPr>
          <a:xfrm>
            <a:off x="1066800" y="2158768"/>
            <a:ext cx="0" cy="2598034"/>
          </a:xfrm>
          <a:prstGeom prst="line">
            <a:avLst/>
          </a:prstGeom>
          <a:ln cap="flat" w="76200">
            <a:solidFill>
              <a:srgbClr val="737373"/>
            </a:solidFill>
            <a:prstDash val="solid"/>
            <a:headEnd type="none" len="sm" w="sm"/>
            <a:tailEnd type="none" len="sm" w="sm"/>
          </a:ln>
        </p:spPr>
      </p:sp>
      <p:sp>
        <p:nvSpPr>
          <p:cNvPr name="Freeform 5" id="5"/>
          <p:cNvSpPr/>
          <p:nvPr/>
        </p:nvSpPr>
        <p:spPr>
          <a:xfrm flipH="false" flipV="false" rot="0">
            <a:off x="1028700" y="6053202"/>
            <a:ext cx="9855387" cy="3656763"/>
          </a:xfrm>
          <a:custGeom>
            <a:avLst/>
            <a:gdLst/>
            <a:ahLst/>
            <a:cxnLst/>
            <a:rect r="r" b="b" t="t" l="l"/>
            <a:pathLst>
              <a:path h="3656763" w="9855387">
                <a:moveTo>
                  <a:pt x="0" y="0"/>
                </a:moveTo>
                <a:lnTo>
                  <a:pt x="9855387" y="0"/>
                </a:lnTo>
                <a:lnTo>
                  <a:pt x="9855387" y="3656763"/>
                </a:lnTo>
                <a:lnTo>
                  <a:pt x="0" y="3656763"/>
                </a:lnTo>
                <a:lnTo>
                  <a:pt x="0" y="0"/>
                </a:lnTo>
                <a:close/>
              </a:path>
            </a:pathLst>
          </a:custGeom>
          <a:blipFill>
            <a:blip r:embed="rId2"/>
            <a:stretch>
              <a:fillRect l="0" t="-54632" r="0" b="0"/>
            </a:stretch>
          </a:blipFill>
        </p:spPr>
      </p:sp>
      <p:sp>
        <p:nvSpPr>
          <p:cNvPr name="TextBox 6" id="6"/>
          <p:cNvSpPr txBox="true"/>
          <p:nvPr/>
        </p:nvSpPr>
        <p:spPr>
          <a:xfrm rot="0">
            <a:off x="1297057" y="805555"/>
            <a:ext cx="7031406" cy="704088"/>
          </a:xfrm>
          <a:prstGeom prst="rect">
            <a:avLst/>
          </a:prstGeom>
        </p:spPr>
        <p:txBody>
          <a:bodyPr anchor="t" rtlCol="false" tIns="0" lIns="0" bIns="0" rIns="0">
            <a:spAutoFit/>
          </a:bodyPr>
          <a:lstStyle/>
          <a:p>
            <a:pPr algn="l">
              <a:lnSpc>
                <a:spcPts val="2736"/>
              </a:lnSpc>
            </a:pPr>
            <a:r>
              <a:rPr lang="en-US" sz="2400">
                <a:solidFill>
                  <a:srgbClr val="FF914D"/>
                </a:solidFill>
                <a:latin typeface="Courier Prime"/>
                <a:ea typeface="Courier Prime"/>
                <a:cs typeface="Courier Prime"/>
                <a:sym typeface="Courier Prime"/>
              </a:rPr>
              <a:t>¿Por qué utilizar un entorno virtual de trabajo?</a:t>
            </a:r>
          </a:p>
        </p:txBody>
      </p:sp>
      <p:sp>
        <p:nvSpPr>
          <p:cNvPr name="TextBox 7" id="7"/>
          <p:cNvSpPr txBox="true"/>
          <p:nvPr/>
        </p:nvSpPr>
        <p:spPr>
          <a:xfrm rot="0">
            <a:off x="1589176" y="2786361"/>
            <a:ext cx="8524589" cy="1158875"/>
          </a:xfrm>
          <a:prstGeom prst="rect">
            <a:avLst/>
          </a:prstGeom>
        </p:spPr>
        <p:txBody>
          <a:bodyPr anchor="t" rtlCol="false" tIns="0" lIns="0" bIns="0" rIns="0">
            <a:spAutoFit/>
          </a:bodyPr>
          <a:lstStyle/>
          <a:p>
            <a:pPr algn="l">
              <a:lnSpc>
                <a:spcPts val="3025"/>
              </a:lnSpc>
            </a:pPr>
            <a:r>
              <a:rPr lang="en-US" sz="2500">
                <a:solidFill>
                  <a:srgbClr val="FFFFFF"/>
                </a:solidFill>
                <a:latin typeface="Courier Prime"/>
                <a:ea typeface="Courier Prime"/>
                <a:cs typeface="Courier Prime"/>
                <a:sym typeface="Courier Prime"/>
              </a:rPr>
              <a:t>Los entornos virtuales permiten crear espacios aislados donde instalamos librerias especificas para un proyecto.¿Para qué?</a:t>
            </a:r>
          </a:p>
        </p:txBody>
      </p:sp>
      <p:sp>
        <p:nvSpPr>
          <p:cNvPr name="TextBox 8" id="8"/>
          <p:cNvSpPr txBox="true"/>
          <p:nvPr/>
        </p:nvSpPr>
        <p:spPr>
          <a:xfrm rot="0">
            <a:off x="16557135" y="867537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sp>
        <p:nvSpPr>
          <p:cNvPr name="TextBox 9" id="9"/>
          <p:cNvSpPr txBox="true"/>
          <p:nvPr/>
        </p:nvSpPr>
        <p:spPr>
          <a:xfrm rot="0">
            <a:off x="1297057" y="5006214"/>
            <a:ext cx="7031406" cy="704088"/>
          </a:xfrm>
          <a:prstGeom prst="rect">
            <a:avLst/>
          </a:prstGeom>
        </p:spPr>
        <p:txBody>
          <a:bodyPr anchor="t" rtlCol="false" tIns="0" lIns="0" bIns="0" rIns="0">
            <a:spAutoFit/>
          </a:bodyPr>
          <a:lstStyle/>
          <a:p>
            <a:pPr algn="l">
              <a:lnSpc>
                <a:spcPts val="2736"/>
              </a:lnSpc>
            </a:pPr>
            <a:r>
              <a:rPr lang="en-US" sz="2400">
                <a:solidFill>
                  <a:srgbClr val="FF914D"/>
                </a:solidFill>
                <a:latin typeface="Courier Prime"/>
                <a:ea typeface="Courier Prime"/>
                <a:cs typeface="Courier Prime"/>
                <a:sym typeface="Courier Prime"/>
              </a:rPr>
              <a:t>¿Como configurar un entorno virtual utilizando venv?</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20232A"/>
        </a:solidFill>
      </p:bgPr>
    </p:bg>
    <p:spTree>
      <p:nvGrpSpPr>
        <p:cNvPr id="1" name=""/>
        <p:cNvGrpSpPr/>
        <p:nvPr/>
      </p:nvGrpSpPr>
      <p:grpSpPr>
        <a:xfrm>
          <a:off x="0" y="0"/>
          <a:ext cx="0" cy="0"/>
          <a:chOff x="0" y="0"/>
          <a:chExt cx="0" cy="0"/>
        </a:xfrm>
      </p:grpSpPr>
      <p:grpSp>
        <p:nvGrpSpPr>
          <p:cNvPr name="Group 2" id="2"/>
          <p:cNvGrpSpPr/>
          <p:nvPr/>
        </p:nvGrpSpPr>
        <p:grpSpPr>
          <a:xfrm rot="0">
            <a:off x="1028700" y="2322763"/>
            <a:ext cx="10569881" cy="2105119"/>
            <a:chOff x="0" y="0"/>
            <a:chExt cx="3855921" cy="767953"/>
          </a:xfrm>
        </p:grpSpPr>
        <p:sp>
          <p:nvSpPr>
            <p:cNvPr name="Freeform 3" id="3"/>
            <p:cNvSpPr/>
            <p:nvPr/>
          </p:nvSpPr>
          <p:spPr>
            <a:xfrm flipH="false" flipV="false" rot="0">
              <a:off x="0" y="0"/>
              <a:ext cx="3855921" cy="767953"/>
            </a:xfrm>
            <a:custGeom>
              <a:avLst/>
              <a:gdLst/>
              <a:ahLst/>
              <a:cxnLst/>
              <a:rect r="r" b="b" t="t" l="l"/>
              <a:pathLst>
                <a:path h="767953" w="3855921">
                  <a:moveTo>
                    <a:pt x="0" y="0"/>
                  </a:moveTo>
                  <a:lnTo>
                    <a:pt x="3855921" y="0"/>
                  </a:lnTo>
                  <a:lnTo>
                    <a:pt x="3855921" y="767953"/>
                  </a:lnTo>
                  <a:lnTo>
                    <a:pt x="0" y="767953"/>
                  </a:lnTo>
                  <a:close/>
                </a:path>
              </a:pathLst>
            </a:custGeom>
            <a:solidFill>
              <a:srgbClr val="2D2D35"/>
            </a:solidFill>
          </p:spPr>
        </p:sp>
      </p:grpSp>
      <p:grpSp>
        <p:nvGrpSpPr>
          <p:cNvPr name="Group 4" id="4"/>
          <p:cNvGrpSpPr/>
          <p:nvPr/>
        </p:nvGrpSpPr>
        <p:grpSpPr>
          <a:xfrm rot="0">
            <a:off x="1028700" y="5990459"/>
            <a:ext cx="10569881" cy="2665861"/>
            <a:chOff x="0" y="0"/>
            <a:chExt cx="3855921" cy="972513"/>
          </a:xfrm>
        </p:grpSpPr>
        <p:sp>
          <p:nvSpPr>
            <p:cNvPr name="Freeform 5" id="5"/>
            <p:cNvSpPr/>
            <p:nvPr/>
          </p:nvSpPr>
          <p:spPr>
            <a:xfrm flipH="false" flipV="false" rot="0">
              <a:off x="0" y="0"/>
              <a:ext cx="3855921" cy="972513"/>
            </a:xfrm>
            <a:custGeom>
              <a:avLst/>
              <a:gdLst/>
              <a:ahLst/>
              <a:cxnLst/>
              <a:rect r="r" b="b" t="t" l="l"/>
              <a:pathLst>
                <a:path h="972513" w="3855921">
                  <a:moveTo>
                    <a:pt x="0" y="0"/>
                  </a:moveTo>
                  <a:lnTo>
                    <a:pt x="3855921" y="0"/>
                  </a:lnTo>
                  <a:lnTo>
                    <a:pt x="3855921" y="972513"/>
                  </a:lnTo>
                  <a:lnTo>
                    <a:pt x="0" y="972513"/>
                  </a:lnTo>
                  <a:close/>
                </a:path>
              </a:pathLst>
            </a:custGeom>
            <a:solidFill>
              <a:srgbClr val="2D2D35"/>
            </a:solidFill>
          </p:spPr>
        </p:sp>
      </p:grpSp>
      <p:sp>
        <p:nvSpPr>
          <p:cNvPr name="AutoShape 6" id="6"/>
          <p:cNvSpPr/>
          <p:nvPr/>
        </p:nvSpPr>
        <p:spPr>
          <a:xfrm>
            <a:off x="1066800" y="2158768"/>
            <a:ext cx="0" cy="2598034"/>
          </a:xfrm>
          <a:prstGeom prst="line">
            <a:avLst/>
          </a:prstGeom>
          <a:ln cap="flat" w="76200">
            <a:solidFill>
              <a:srgbClr val="737373"/>
            </a:solidFill>
            <a:prstDash val="solid"/>
            <a:headEnd type="none" len="sm" w="sm"/>
            <a:tailEnd type="none" len="sm" w="sm"/>
          </a:ln>
        </p:spPr>
      </p:sp>
      <p:sp>
        <p:nvSpPr>
          <p:cNvPr name="AutoShape 7" id="7"/>
          <p:cNvSpPr/>
          <p:nvPr/>
        </p:nvSpPr>
        <p:spPr>
          <a:xfrm rot="5400000">
            <a:off x="-232217" y="7251376"/>
            <a:ext cx="2598034" cy="0"/>
          </a:xfrm>
          <a:prstGeom prst="line">
            <a:avLst/>
          </a:prstGeom>
          <a:ln cap="flat" w="76200">
            <a:solidFill>
              <a:srgbClr val="737373"/>
            </a:solidFill>
            <a:prstDash val="solid"/>
            <a:headEnd type="none" len="sm" w="sm"/>
            <a:tailEnd type="none" len="sm" w="sm"/>
          </a:ln>
        </p:spPr>
      </p:sp>
      <p:grpSp>
        <p:nvGrpSpPr>
          <p:cNvPr name="Group 8" id="8"/>
          <p:cNvGrpSpPr/>
          <p:nvPr/>
        </p:nvGrpSpPr>
        <p:grpSpPr>
          <a:xfrm rot="0">
            <a:off x="12651984" y="1407375"/>
            <a:ext cx="4442407" cy="7427524"/>
            <a:chOff x="0" y="0"/>
            <a:chExt cx="1620602" cy="2709581"/>
          </a:xfrm>
        </p:grpSpPr>
        <p:sp>
          <p:nvSpPr>
            <p:cNvPr name="Freeform 9" id="9"/>
            <p:cNvSpPr/>
            <p:nvPr/>
          </p:nvSpPr>
          <p:spPr>
            <a:xfrm flipH="false" flipV="false" rot="0">
              <a:off x="0" y="0"/>
              <a:ext cx="1620602" cy="2709581"/>
            </a:xfrm>
            <a:custGeom>
              <a:avLst/>
              <a:gdLst/>
              <a:ahLst/>
              <a:cxnLst/>
              <a:rect r="r" b="b" t="t" l="l"/>
              <a:pathLst>
                <a:path h="2709581" w="1620602">
                  <a:moveTo>
                    <a:pt x="0" y="0"/>
                  </a:moveTo>
                  <a:lnTo>
                    <a:pt x="1620602" y="0"/>
                  </a:lnTo>
                  <a:lnTo>
                    <a:pt x="1620602" y="2709581"/>
                  </a:lnTo>
                  <a:lnTo>
                    <a:pt x="0" y="2709581"/>
                  </a:lnTo>
                  <a:close/>
                </a:path>
              </a:pathLst>
            </a:custGeom>
            <a:solidFill>
              <a:srgbClr val="2D2D35"/>
            </a:solidFill>
          </p:spPr>
        </p:sp>
      </p:grpSp>
      <p:sp>
        <p:nvSpPr>
          <p:cNvPr name="Freeform 10" id="10"/>
          <p:cNvSpPr/>
          <p:nvPr/>
        </p:nvSpPr>
        <p:spPr>
          <a:xfrm flipH="false" flipV="false" rot="0">
            <a:off x="13372365" y="2497952"/>
            <a:ext cx="3001644" cy="5589269"/>
          </a:xfrm>
          <a:custGeom>
            <a:avLst/>
            <a:gdLst/>
            <a:ahLst/>
            <a:cxnLst/>
            <a:rect r="r" b="b" t="t" l="l"/>
            <a:pathLst>
              <a:path h="5589269" w="3001644">
                <a:moveTo>
                  <a:pt x="0" y="0"/>
                </a:moveTo>
                <a:lnTo>
                  <a:pt x="3001645" y="0"/>
                </a:lnTo>
                <a:lnTo>
                  <a:pt x="3001645" y="5589269"/>
                </a:lnTo>
                <a:lnTo>
                  <a:pt x="0" y="5589269"/>
                </a:lnTo>
                <a:lnTo>
                  <a:pt x="0" y="0"/>
                </a:lnTo>
                <a:close/>
              </a:path>
            </a:pathLst>
          </a:custGeom>
          <a:blipFill>
            <a:blip r:embed="rId2"/>
            <a:stretch>
              <a:fillRect l="0" t="0" r="0" b="0"/>
            </a:stretch>
          </a:blipFill>
        </p:spPr>
      </p:sp>
      <p:sp>
        <p:nvSpPr>
          <p:cNvPr name="Freeform 11" id="11"/>
          <p:cNvSpPr/>
          <p:nvPr/>
        </p:nvSpPr>
        <p:spPr>
          <a:xfrm flipH="false" flipV="false" rot="0">
            <a:off x="1118872" y="2840852"/>
            <a:ext cx="10332387" cy="882272"/>
          </a:xfrm>
          <a:custGeom>
            <a:avLst/>
            <a:gdLst/>
            <a:ahLst/>
            <a:cxnLst/>
            <a:rect r="r" b="b" t="t" l="l"/>
            <a:pathLst>
              <a:path h="882272" w="10332387">
                <a:moveTo>
                  <a:pt x="0" y="0"/>
                </a:moveTo>
                <a:lnTo>
                  <a:pt x="10332387" y="0"/>
                </a:lnTo>
                <a:lnTo>
                  <a:pt x="10332387" y="882273"/>
                </a:lnTo>
                <a:lnTo>
                  <a:pt x="0" y="882273"/>
                </a:lnTo>
                <a:lnTo>
                  <a:pt x="0" y="0"/>
                </a:lnTo>
                <a:close/>
              </a:path>
            </a:pathLst>
          </a:custGeom>
          <a:blipFill>
            <a:blip r:embed="rId3"/>
            <a:stretch>
              <a:fillRect l="0" t="0" r="0" b="0"/>
            </a:stretch>
          </a:blipFill>
        </p:spPr>
      </p:sp>
      <p:sp>
        <p:nvSpPr>
          <p:cNvPr name="Freeform 12" id="12"/>
          <p:cNvSpPr/>
          <p:nvPr/>
        </p:nvSpPr>
        <p:spPr>
          <a:xfrm flipH="false" flipV="false" rot="0">
            <a:off x="1118872" y="6994483"/>
            <a:ext cx="10332387" cy="430194"/>
          </a:xfrm>
          <a:custGeom>
            <a:avLst/>
            <a:gdLst/>
            <a:ahLst/>
            <a:cxnLst/>
            <a:rect r="r" b="b" t="t" l="l"/>
            <a:pathLst>
              <a:path h="430194" w="10332387">
                <a:moveTo>
                  <a:pt x="0" y="0"/>
                </a:moveTo>
                <a:lnTo>
                  <a:pt x="10332387" y="0"/>
                </a:lnTo>
                <a:lnTo>
                  <a:pt x="10332387" y="430194"/>
                </a:lnTo>
                <a:lnTo>
                  <a:pt x="0" y="430194"/>
                </a:lnTo>
                <a:lnTo>
                  <a:pt x="0" y="0"/>
                </a:lnTo>
                <a:close/>
              </a:path>
            </a:pathLst>
          </a:custGeom>
          <a:blipFill>
            <a:blip r:embed="rId4"/>
            <a:stretch>
              <a:fillRect l="0" t="0" r="-1929" b="0"/>
            </a:stretch>
          </a:blipFill>
        </p:spPr>
      </p:sp>
      <p:sp>
        <p:nvSpPr>
          <p:cNvPr name="TextBox 13" id="13"/>
          <p:cNvSpPr txBox="true"/>
          <p:nvPr/>
        </p:nvSpPr>
        <p:spPr>
          <a:xfrm rot="0">
            <a:off x="1297057" y="805555"/>
            <a:ext cx="7031406" cy="704088"/>
          </a:xfrm>
          <a:prstGeom prst="rect">
            <a:avLst/>
          </a:prstGeom>
        </p:spPr>
        <p:txBody>
          <a:bodyPr anchor="t" rtlCol="false" tIns="0" lIns="0" bIns="0" rIns="0">
            <a:spAutoFit/>
          </a:bodyPr>
          <a:lstStyle/>
          <a:p>
            <a:pPr algn="l">
              <a:lnSpc>
                <a:spcPts val="2736"/>
              </a:lnSpc>
            </a:pPr>
            <a:r>
              <a:rPr lang="en-US" sz="2400">
                <a:solidFill>
                  <a:srgbClr val="FF914D"/>
                </a:solidFill>
                <a:latin typeface="Courier Prime"/>
                <a:ea typeface="Courier Prime"/>
                <a:cs typeface="Courier Prime"/>
                <a:sym typeface="Courier Prime"/>
              </a:rPr>
              <a:t>¿Como activar y desactivar el entorno virtual?</a:t>
            </a:r>
          </a:p>
        </p:txBody>
      </p:sp>
      <p:sp>
        <p:nvSpPr>
          <p:cNvPr name="TextBox 14" id="14"/>
          <p:cNvSpPr txBox="true"/>
          <p:nvPr/>
        </p:nvSpPr>
        <p:spPr>
          <a:xfrm rot="0">
            <a:off x="16557135" y="867537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sp>
        <p:nvSpPr>
          <p:cNvPr name="TextBox 15" id="15"/>
          <p:cNvSpPr txBox="true"/>
          <p:nvPr/>
        </p:nvSpPr>
        <p:spPr>
          <a:xfrm rot="0">
            <a:off x="13399976" y="1797580"/>
            <a:ext cx="2946423" cy="361188"/>
          </a:xfrm>
          <a:prstGeom prst="rect">
            <a:avLst/>
          </a:prstGeom>
        </p:spPr>
        <p:txBody>
          <a:bodyPr anchor="t" rtlCol="false" tIns="0" lIns="0" bIns="0" rIns="0">
            <a:spAutoFit/>
          </a:bodyPr>
          <a:lstStyle/>
          <a:p>
            <a:pPr algn="l">
              <a:lnSpc>
                <a:spcPts val="2736"/>
              </a:lnSpc>
            </a:pPr>
            <a:r>
              <a:rPr lang="en-US" sz="2400">
                <a:solidFill>
                  <a:srgbClr val="FF914D"/>
                </a:solidFill>
                <a:latin typeface="Courier Prime"/>
                <a:ea typeface="Courier Prime"/>
                <a:cs typeface="Courier Prime"/>
                <a:sym typeface="Courier Prime"/>
              </a:rPr>
              <a:t>Requirements.txt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20232A"/>
        </a:solidFill>
      </p:bgPr>
    </p:bg>
    <p:spTree>
      <p:nvGrpSpPr>
        <p:cNvPr id="1" name=""/>
        <p:cNvGrpSpPr/>
        <p:nvPr/>
      </p:nvGrpSpPr>
      <p:grpSpPr>
        <a:xfrm>
          <a:off x="0" y="0"/>
          <a:ext cx="0" cy="0"/>
          <a:chOff x="0" y="0"/>
          <a:chExt cx="0" cy="0"/>
        </a:xfrm>
      </p:grpSpPr>
      <p:grpSp>
        <p:nvGrpSpPr>
          <p:cNvPr name="Group 2" id="2"/>
          <p:cNvGrpSpPr/>
          <p:nvPr/>
        </p:nvGrpSpPr>
        <p:grpSpPr>
          <a:xfrm rot="0">
            <a:off x="1028700" y="2286446"/>
            <a:ext cx="9645542" cy="1307910"/>
            <a:chOff x="0" y="0"/>
            <a:chExt cx="12860722" cy="1743880"/>
          </a:xfrm>
        </p:grpSpPr>
        <p:grpSp>
          <p:nvGrpSpPr>
            <p:cNvPr name="Group 3" id="3"/>
            <p:cNvGrpSpPr/>
            <p:nvPr/>
          </p:nvGrpSpPr>
          <p:grpSpPr>
            <a:xfrm rot="0">
              <a:off x="0" y="0"/>
              <a:ext cx="12860722" cy="1743880"/>
              <a:chOff x="0" y="0"/>
              <a:chExt cx="3518720" cy="477129"/>
            </a:xfrm>
          </p:grpSpPr>
          <p:sp>
            <p:nvSpPr>
              <p:cNvPr name="Freeform 4" id="4"/>
              <p:cNvSpPr/>
              <p:nvPr/>
            </p:nvSpPr>
            <p:spPr>
              <a:xfrm flipH="false" flipV="false" rot="0">
                <a:off x="0" y="0"/>
                <a:ext cx="3518720" cy="477129"/>
              </a:xfrm>
              <a:custGeom>
                <a:avLst/>
                <a:gdLst/>
                <a:ahLst/>
                <a:cxnLst/>
                <a:rect r="r" b="b" t="t" l="l"/>
                <a:pathLst>
                  <a:path h="477129" w="3518720">
                    <a:moveTo>
                      <a:pt x="0" y="0"/>
                    </a:moveTo>
                    <a:lnTo>
                      <a:pt x="3518720" y="0"/>
                    </a:lnTo>
                    <a:lnTo>
                      <a:pt x="3518720" y="477129"/>
                    </a:lnTo>
                    <a:lnTo>
                      <a:pt x="0" y="477129"/>
                    </a:lnTo>
                    <a:close/>
                  </a:path>
                </a:pathLst>
              </a:custGeom>
              <a:solidFill>
                <a:srgbClr val="2D2D35"/>
              </a:solidFill>
            </p:spPr>
          </p:sp>
        </p:grpSp>
        <p:sp>
          <p:nvSpPr>
            <p:cNvPr name="AutoShape 5" id="5"/>
            <p:cNvSpPr/>
            <p:nvPr/>
          </p:nvSpPr>
          <p:spPr>
            <a:xfrm>
              <a:off x="50800" y="0"/>
              <a:ext cx="0" cy="1743880"/>
            </a:xfrm>
            <a:prstGeom prst="line">
              <a:avLst/>
            </a:prstGeom>
            <a:ln cap="flat" w="101600">
              <a:solidFill>
                <a:srgbClr val="737373"/>
              </a:solidFill>
              <a:prstDash val="solid"/>
              <a:headEnd type="none" len="sm" w="sm"/>
              <a:tailEnd type="none" len="sm" w="sm"/>
            </a:ln>
          </p:spPr>
        </p:sp>
        <p:sp>
          <p:nvSpPr>
            <p:cNvPr name="TextBox 6" id="6"/>
            <p:cNvSpPr txBox="true"/>
            <p:nvPr/>
          </p:nvSpPr>
          <p:spPr>
            <a:xfrm rot="0">
              <a:off x="640440" y="631351"/>
              <a:ext cx="11366119" cy="497550"/>
            </a:xfrm>
            <a:prstGeom prst="rect">
              <a:avLst/>
            </a:prstGeom>
          </p:spPr>
          <p:txBody>
            <a:bodyPr anchor="t" rtlCol="false" tIns="0" lIns="0" bIns="0" rIns="0">
              <a:spAutoFit/>
            </a:bodyPr>
            <a:lstStyle/>
            <a:p>
              <a:pPr algn="l">
                <a:lnSpc>
                  <a:spcPts val="2904"/>
                </a:lnSpc>
              </a:pPr>
              <a:r>
                <a:rPr lang="en-US" sz="2400">
                  <a:solidFill>
                    <a:srgbClr val="FF914D"/>
                  </a:solidFill>
                  <a:latin typeface="Courier Prime"/>
                  <a:ea typeface="Courier Prime"/>
                  <a:cs typeface="Courier Prime"/>
                  <a:sym typeface="Courier Prime"/>
                </a:rPr>
                <a:t>¿Qué es FLASK?</a:t>
              </a:r>
            </a:p>
          </p:txBody>
        </p:sp>
      </p:grpSp>
      <p:grpSp>
        <p:nvGrpSpPr>
          <p:cNvPr name="Group 7" id="7"/>
          <p:cNvGrpSpPr/>
          <p:nvPr/>
        </p:nvGrpSpPr>
        <p:grpSpPr>
          <a:xfrm rot="0">
            <a:off x="824996" y="7464687"/>
            <a:ext cx="9645542" cy="1793613"/>
            <a:chOff x="0" y="0"/>
            <a:chExt cx="12860722" cy="2391484"/>
          </a:xfrm>
        </p:grpSpPr>
        <p:grpSp>
          <p:nvGrpSpPr>
            <p:cNvPr name="Group 8" id="8"/>
            <p:cNvGrpSpPr/>
            <p:nvPr/>
          </p:nvGrpSpPr>
          <p:grpSpPr>
            <a:xfrm rot="0">
              <a:off x="0" y="0"/>
              <a:ext cx="12860722" cy="2391484"/>
              <a:chOff x="0" y="0"/>
              <a:chExt cx="3518720" cy="654315"/>
            </a:xfrm>
          </p:grpSpPr>
          <p:sp>
            <p:nvSpPr>
              <p:cNvPr name="Freeform 9" id="9"/>
              <p:cNvSpPr/>
              <p:nvPr/>
            </p:nvSpPr>
            <p:spPr>
              <a:xfrm flipH="false" flipV="false" rot="0">
                <a:off x="0" y="0"/>
                <a:ext cx="3518720" cy="654315"/>
              </a:xfrm>
              <a:custGeom>
                <a:avLst/>
                <a:gdLst/>
                <a:ahLst/>
                <a:cxnLst/>
                <a:rect r="r" b="b" t="t" l="l"/>
                <a:pathLst>
                  <a:path h="654315" w="3518720">
                    <a:moveTo>
                      <a:pt x="0" y="0"/>
                    </a:moveTo>
                    <a:lnTo>
                      <a:pt x="3518720" y="0"/>
                    </a:lnTo>
                    <a:lnTo>
                      <a:pt x="3518720" y="654315"/>
                    </a:lnTo>
                    <a:lnTo>
                      <a:pt x="0" y="654315"/>
                    </a:lnTo>
                    <a:close/>
                  </a:path>
                </a:pathLst>
              </a:custGeom>
              <a:solidFill>
                <a:srgbClr val="2D2D35"/>
              </a:solidFill>
            </p:spPr>
          </p:sp>
        </p:grpSp>
        <p:sp>
          <p:nvSpPr>
            <p:cNvPr name="AutoShape 10" id="10"/>
            <p:cNvSpPr/>
            <p:nvPr/>
          </p:nvSpPr>
          <p:spPr>
            <a:xfrm flipH="true">
              <a:off x="50800" y="0"/>
              <a:ext cx="0" cy="2391484"/>
            </a:xfrm>
            <a:prstGeom prst="line">
              <a:avLst/>
            </a:prstGeom>
            <a:ln cap="flat" w="101600">
              <a:solidFill>
                <a:srgbClr val="737373"/>
              </a:solidFill>
              <a:prstDash val="solid"/>
              <a:headEnd type="none" len="sm" w="sm"/>
              <a:tailEnd type="none" len="sm" w="sm"/>
            </a:ln>
          </p:spPr>
        </p:sp>
        <p:sp>
          <p:nvSpPr>
            <p:cNvPr name="TextBox 11" id="11"/>
            <p:cNvSpPr txBox="true"/>
            <p:nvPr/>
          </p:nvSpPr>
          <p:spPr>
            <a:xfrm rot="0">
              <a:off x="640440" y="454878"/>
              <a:ext cx="11366119" cy="1462678"/>
            </a:xfrm>
            <a:prstGeom prst="rect">
              <a:avLst/>
            </a:prstGeom>
          </p:spPr>
          <p:txBody>
            <a:bodyPr anchor="t" rtlCol="false" tIns="0" lIns="0" bIns="0" rIns="0">
              <a:spAutoFit/>
            </a:bodyPr>
            <a:lstStyle/>
            <a:p>
              <a:pPr algn="l">
                <a:lnSpc>
                  <a:spcPts val="2904"/>
                </a:lnSpc>
              </a:pPr>
              <a:r>
                <a:rPr lang="en-US" sz="2400">
                  <a:solidFill>
                    <a:srgbClr val="FF914D"/>
                  </a:solidFill>
                  <a:latin typeface="Courier Prime"/>
                  <a:ea typeface="Courier Prime"/>
                  <a:cs typeface="Courier Prime"/>
                  <a:sym typeface="Courier Prime"/>
                </a:rPr>
                <a:t>Propósito de la API:  Gestionar una lista de películas con funcionalidades básicas y avanzadas.</a:t>
              </a:r>
            </a:p>
          </p:txBody>
        </p:sp>
      </p:grpSp>
      <p:grpSp>
        <p:nvGrpSpPr>
          <p:cNvPr name="Group 12" id="12"/>
          <p:cNvGrpSpPr/>
          <p:nvPr/>
        </p:nvGrpSpPr>
        <p:grpSpPr>
          <a:xfrm rot="0">
            <a:off x="1899345" y="3950026"/>
            <a:ext cx="5173853" cy="2857054"/>
            <a:chOff x="0" y="0"/>
            <a:chExt cx="2082028" cy="1149717"/>
          </a:xfrm>
        </p:grpSpPr>
        <p:sp>
          <p:nvSpPr>
            <p:cNvPr name="Freeform 13" id="13"/>
            <p:cNvSpPr/>
            <p:nvPr/>
          </p:nvSpPr>
          <p:spPr>
            <a:xfrm flipH="false" flipV="false" rot="0">
              <a:off x="0" y="0"/>
              <a:ext cx="2082028" cy="1149717"/>
            </a:xfrm>
            <a:custGeom>
              <a:avLst/>
              <a:gdLst/>
              <a:ahLst/>
              <a:cxnLst/>
              <a:rect r="r" b="b" t="t" l="l"/>
              <a:pathLst>
                <a:path h="1149717" w="2082028">
                  <a:moveTo>
                    <a:pt x="0" y="0"/>
                  </a:moveTo>
                  <a:lnTo>
                    <a:pt x="2082028" y="0"/>
                  </a:lnTo>
                  <a:lnTo>
                    <a:pt x="2082028" y="1149717"/>
                  </a:lnTo>
                  <a:lnTo>
                    <a:pt x="0" y="1149717"/>
                  </a:lnTo>
                  <a:close/>
                </a:path>
              </a:pathLst>
            </a:custGeom>
            <a:solidFill>
              <a:srgbClr val="2D2D35"/>
            </a:solidFill>
          </p:spPr>
        </p:sp>
      </p:grpSp>
      <p:sp>
        <p:nvSpPr>
          <p:cNvPr name="AutoShape 14" id="14"/>
          <p:cNvSpPr/>
          <p:nvPr/>
        </p:nvSpPr>
        <p:spPr>
          <a:xfrm flipH="true">
            <a:off x="1899345" y="3950026"/>
            <a:ext cx="22544" cy="2857054"/>
          </a:xfrm>
          <a:prstGeom prst="line">
            <a:avLst/>
          </a:prstGeom>
          <a:ln cap="flat" w="76200">
            <a:solidFill>
              <a:srgbClr val="737373"/>
            </a:solidFill>
            <a:prstDash val="solid"/>
            <a:headEnd type="none" len="sm" w="sm"/>
            <a:tailEnd type="none" len="sm" w="sm"/>
          </a:ln>
        </p:spPr>
      </p:sp>
      <p:sp>
        <p:nvSpPr>
          <p:cNvPr name="Freeform 15" id="15"/>
          <p:cNvSpPr/>
          <p:nvPr/>
        </p:nvSpPr>
        <p:spPr>
          <a:xfrm flipH="false" flipV="false" rot="0">
            <a:off x="11481238" y="2254469"/>
            <a:ext cx="5778062" cy="5778062"/>
          </a:xfrm>
          <a:custGeom>
            <a:avLst/>
            <a:gdLst/>
            <a:ahLst/>
            <a:cxnLst/>
            <a:rect r="r" b="b" t="t" l="l"/>
            <a:pathLst>
              <a:path h="5778062" w="5778062">
                <a:moveTo>
                  <a:pt x="0" y="0"/>
                </a:moveTo>
                <a:lnTo>
                  <a:pt x="5778062" y="0"/>
                </a:lnTo>
                <a:lnTo>
                  <a:pt x="5778062" y="5778062"/>
                </a:lnTo>
                <a:lnTo>
                  <a:pt x="0" y="5778062"/>
                </a:lnTo>
                <a:lnTo>
                  <a:pt x="0" y="0"/>
                </a:lnTo>
                <a:close/>
              </a:path>
            </a:pathLst>
          </a:custGeom>
          <a:blipFill>
            <a:blip r:embed="rId2"/>
            <a:stretch>
              <a:fillRect l="0" t="0" r="0" b="0"/>
            </a:stretch>
          </a:blipFill>
        </p:spPr>
      </p:sp>
      <p:sp>
        <p:nvSpPr>
          <p:cNvPr name="TextBox 16" id="16"/>
          <p:cNvSpPr txBox="true"/>
          <p:nvPr/>
        </p:nvSpPr>
        <p:spPr>
          <a:xfrm rot="0">
            <a:off x="1028700" y="1047750"/>
            <a:ext cx="7031406" cy="582930"/>
          </a:xfrm>
          <a:prstGeom prst="rect">
            <a:avLst/>
          </a:prstGeom>
        </p:spPr>
        <p:txBody>
          <a:bodyPr anchor="t" rtlCol="false" tIns="0" lIns="0" bIns="0" rIns="0">
            <a:spAutoFit/>
          </a:bodyPr>
          <a:lstStyle/>
          <a:p>
            <a:pPr algn="l">
              <a:lnSpc>
                <a:spcPts val="4559"/>
              </a:lnSpc>
            </a:pPr>
            <a:r>
              <a:rPr lang="en-US" sz="3999">
                <a:solidFill>
                  <a:srgbClr val="FFFFFF"/>
                </a:solidFill>
                <a:latin typeface="Courier Prime"/>
                <a:ea typeface="Courier Prime"/>
                <a:cs typeface="Courier Prime"/>
                <a:sym typeface="Courier Prime"/>
              </a:rPr>
              <a:t>API con Flask {</a:t>
            </a:r>
          </a:p>
        </p:txBody>
      </p:sp>
      <p:sp>
        <p:nvSpPr>
          <p:cNvPr name="TextBox 17" id="17"/>
          <p:cNvSpPr txBox="true"/>
          <p:nvPr/>
        </p:nvSpPr>
        <p:spPr>
          <a:xfrm rot="0">
            <a:off x="16557135" y="867537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sp>
        <p:nvSpPr>
          <p:cNvPr name="TextBox 18" id="18"/>
          <p:cNvSpPr txBox="true"/>
          <p:nvPr/>
        </p:nvSpPr>
        <p:spPr>
          <a:xfrm rot="0">
            <a:off x="2183556" y="4418777"/>
            <a:ext cx="5044004" cy="2187540"/>
          </a:xfrm>
          <a:prstGeom prst="rect">
            <a:avLst/>
          </a:prstGeom>
        </p:spPr>
        <p:txBody>
          <a:bodyPr anchor="t" rtlCol="false" tIns="0" lIns="0" bIns="0" rIns="0">
            <a:spAutoFit/>
          </a:bodyPr>
          <a:lstStyle/>
          <a:p>
            <a:pPr algn="l">
              <a:lnSpc>
                <a:spcPts val="2904"/>
              </a:lnSpc>
            </a:pPr>
            <a:r>
              <a:rPr lang="en-US" sz="2400">
                <a:solidFill>
                  <a:srgbClr val="FFFFFF"/>
                </a:solidFill>
                <a:latin typeface="Courier Prime"/>
                <a:ea typeface="Courier Prime"/>
                <a:cs typeface="Courier Prime"/>
                <a:sym typeface="Courier Prime"/>
              </a:rPr>
              <a:t>app = Flask(__name__)</a:t>
            </a:r>
          </a:p>
          <a:p>
            <a:pPr algn="l">
              <a:lnSpc>
                <a:spcPts val="2904"/>
              </a:lnSpc>
            </a:pPr>
          </a:p>
          <a:p>
            <a:pPr algn="l">
              <a:lnSpc>
                <a:spcPts val="2904"/>
              </a:lnSpc>
            </a:pPr>
            <a:r>
              <a:rPr lang="en-US" sz="2400">
                <a:solidFill>
                  <a:srgbClr val="FFFFFF"/>
                </a:solidFill>
                <a:latin typeface="Courier Prime"/>
                <a:ea typeface="Courier Prime"/>
                <a:cs typeface="Courier Prime"/>
                <a:sym typeface="Courier Prime"/>
              </a:rPr>
              <a:t>app.add_url_rule()</a:t>
            </a:r>
          </a:p>
          <a:p>
            <a:pPr algn="l">
              <a:lnSpc>
                <a:spcPts val="2904"/>
              </a:lnSpc>
            </a:pPr>
          </a:p>
          <a:p>
            <a:pPr algn="l">
              <a:lnSpc>
                <a:spcPts val="2904"/>
              </a:lnSpc>
            </a:pPr>
            <a:r>
              <a:rPr lang="en-US" sz="2400">
                <a:solidFill>
                  <a:srgbClr val="FFFFFF"/>
                </a:solidFill>
                <a:latin typeface="Courier Prime"/>
                <a:ea typeface="Courier Prime"/>
                <a:cs typeface="Courier Prime"/>
                <a:sym typeface="Courier Prime"/>
              </a:rPr>
              <a:t>app.run()</a:t>
            </a:r>
          </a:p>
          <a:p>
            <a:pPr algn="l">
              <a:lnSpc>
                <a:spcPts val="2904"/>
              </a:lnSpc>
            </a:pP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20232A"/>
        </a:solidFill>
      </p:bgPr>
    </p:bg>
    <p:spTree>
      <p:nvGrpSpPr>
        <p:cNvPr id="1" name=""/>
        <p:cNvGrpSpPr/>
        <p:nvPr/>
      </p:nvGrpSpPr>
      <p:grpSpPr>
        <a:xfrm>
          <a:off x="0" y="0"/>
          <a:ext cx="0" cy="0"/>
          <a:chOff x="0" y="0"/>
          <a:chExt cx="0" cy="0"/>
        </a:xfrm>
      </p:grpSpPr>
      <p:sp>
        <p:nvSpPr>
          <p:cNvPr name="TextBox 2" id="2"/>
          <p:cNvSpPr txBox="true"/>
          <p:nvPr/>
        </p:nvSpPr>
        <p:spPr>
          <a:xfrm rot="0">
            <a:off x="1028700" y="1047750"/>
            <a:ext cx="8115300" cy="582930"/>
          </a:xfrm>
          <a:prstGeom prst="rect">
            <a:avLst/>
          </a:prstGeom>
        </p:spPr>
        <p:txBody>
          <a:bodyPr anchor="t" rtlCol="false" tIns="0" lIns="0" bIns="0" rIns="0">
            <a:spAutoFit/>
          </a:bodyPr>
          <a:lstStyle/>
          <a:p>
            <a:pPr algn="l">
              <a:lnSpc>
                <a:spcPts val="4559"/>
              </a:lnSpc>
            </a:pPr>
            <a:r>
              <a:rPr lang="en-US" sz="3999">
                <a:solidFill>
                  <a:srgbClr val="FFFFFF"/>
                </a:solidFill>
                <a:latin typeface="Courier Prime"/>
                <a:ea typeface="Courier Prime"/>
                <a:cs typeface="Courier Prime"/>
                <a:sym typeface="Courier Prime"/>
              </a:rPr>
              <a:t> Operaciones {</a:t>
            </a:r>
          </a:p>
        </p:txBody>
      </p:sp>
      <p:sp>
        <p:nvSpPr>
          <p:cNvPr name="TextBox 3" id="3"/>
          <p:cNvSpPr txBox="true"/>
          <p:nvPr/>
        </p:nvSpPr>
        <p:spPr>
          <a:xfrm rot="0">
            <a:off x="16557135" y="867537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grpSp>
        <p:nvGrpSpPr>
          <p:cNvPr name="Group 4" id="4"/>
          <p:cNvGrpSpPr/>
          <p:nvPr/>
        </p:nvGrpSpPr>
        <p:grpSpPr>
          <a:xfrm rot="0">
            <a:off x="1015788" y="2286375"/>
            <a:ext cx="7150385" cy="1188390"/>
            <a:chOff x="0" y="0"/>
            <a:chExt cx="9533846" cy="1584520"/>
          </a:xfrm>
        </p:grpSpPr>
        <p:grpSp>
          <p:nvGrpSpPr>
            <p:cNvPr name="Group 5" id="5"/>
            <p:cNvGrpSpPr/>
            <p:nvPr/>
          </p:nvGrpSpPr>
          <p:grpSpPr>
            <a:xfrm rot="0">
              <a:off x="16173" y="95"/>
              <a:ext cx="9517673" cy="1584330"/>
              <a:chOff x="0" y="0"/>
              <a:chExt cx="2604055" cy="433476"/>
            </a:xfrm>
          </p:grpSpPr>
          <p:sp>
            <p:nvSpPr>
              <p:cNvPr name="Freeform 6" id="6"/>
              <p:cNvSpPr/>
              <p:nvPr/>
            </p:nvSpPr>
            <p:spPr>
              <a:xfrm flipH="false" flipV="false" rot="0">
                <a:off x="0" y="0"/>
                <a:ext cx="2604055" cy="433476"/>
              </a:xfrm>
              <a:custGeom>
                <a:avLst/>
                <a:gdLst/>
                <a:ahLst/>
                <a:cxnLst/>
                <a:rect r="r" b="b" t="t" l="l"/>
                <a:pathLst>
                  <a:path h="433476" w="2604055">
                    <a:moveTo>
                      <a:pt x="0" y="0"/>
                    </a:moveTo>
                    <a:lnTo>
                      <a:pt x="2604055" y="0"/>
                    </a:lnTo>
                    <a:lnTo>
                      <a:pt x="2604055" y="433476"/>
                    </a:lnTo>
                    <a:lnTo>
                      <a:pt x="0" y="433476"/>
                    </a:lnTo>
                    <a:close/>
                  </a:path>
                </a:pathLst>
              </a:custGeom>
              <a:solidFill>
                <a:srgbClr val="2D2D35"/>
              </a:solidFill>
            </p:spPr>
          </p:sp>
        </p:grpSp>
        <p:sp>
          <p:nvSpPr>
            <p:cNvPr name="AutoShape 7" id="7"/>
            <p:cNvSpPr/>
            <p:nvPr/>
          </p:nvSpPr>
          <p:spPr>
            <a:xfrm flipH="true">
              <a:off x="50800" y="95"/>
              <a:ext cx="2968" cy="1584330"/>
            </a:xfrm>
            <a:prstGeom prst="line">
              <a:avLst/>
            </a:prstGeom>
            <a:ln cap="flat" w="101600">
              <a:solidFill>
                <a:srgbClr val="737373"/>
              </a:solidFill>
              <a:prstDash val="solid"/>
              <a:headEnd type="none" len="sm" w="sm"/>
              <a:tailEnd type="none" len="sm" w="sm"/>
            </a:ln>
          </p:spPr>
        </p:sp>
        <p:sp>
          <p:nvSpPr>
            <p:cNvPr name="TextBox 8" id="8"/>
            <p:cNvSpPr txBox="true"/>
            <p:nvPr/>
          </p:nvSpPr>
          <p:spPr>
            <a:xfrm rot="0">
              <a:off x="551940" y="631445"/>
              <a:ext cx="8349777" cy="497550"/>
            </a:xfrm>
            <a:prstGeom prst="rect">
              <a:avLst/>
            </a:prstGeom>
          </p:spPr>
          <p:txBody>
            <a:bodyPr anchor="t" rtlCol="false" tIns="0" lIns="0" bIns="0" rIns="0">
              <a:spAutoFit/>
            </a:bodyPr>
            <a:lstStyle/>
            <a:p>
              <a:pPr algn="l">
                <a:lnSpc>
                  <a:spcPts val="2904"/>
                </a:lnSpc>
              </a:pPr>
              <a:r>
                <a:rPr lang="en-US" sz="2400">
                  <a:solidFill>
                    <a:srgbClr val="FF914D"/>
                  </a:solidFill>
                  <a:latin typeface="Courier Prime"/>
                  <a:ea typeface="Courier Prime"/>
                  <a:cs typeface="Courier Prime"/>
                  <a:sym typeface="Courier Prime"/>
                </a:rPr>
                <a:t>Buscar una película por ID.</a:t>
              </a:r>
            </a:p>
          </p:txBody>
        </p:sp>
      </p:grpSp>
      <p:grpSp>
        <p:nvGrpSpPr>
          <p:cNvPr name="Group 9" id="9"/>
          <p:cNvGrpSpPr/>
          <p:nvPr/>
        </p:nvGrpSpPr>
        <p:grpSpPr>
          <a:xfrm rot="0">
            <a:off x="999652" y="4132015"/>
            <a:ext cx="7166521" cy="1319071"/>
            <a:chOff x="0" y="0"/>
            <a:chExt cx="9555362" cy="1758762"/>
          </a:xfrm>
        </p:grpSpPr>
        <p:grpSp>
          <p:nvGrpSpPr>
            <p:cNvPr name="Group 10" id="10"/>
            <p:cNvGrpSpPr/>
            <p:nvPr/>
          </p:nvGrpSpPr>
          <p:grpSpPr>
            <a:xfrm rot="0">
              <a:off x="69535" y="0"/>
              <a:ext cx="9485827" cy="1743880"/>
              <a:chOff x="0" y="0"/>
              <a:chExt cx="2595342" cy="477129"/>
            </a:xfrm>
          </p:grpSpPr>
          <p:sp>
            <p:nvSpPr>
              <p:cNvPr name="Freeform 11" id="11"/>
              <p:cNvSpPr/>
              <p:nvPr/>
            </p:nvSpPr>
            <p:spPr>
              <a:xfrm flipH="false" flipV="false" rot="0">
                <a:off x="0" y="0"/>
                <a:ext cx="2595342" cy="477129"/>
              </a:xfrm>
              <a:custGeom>
                <a:avLst/>
                <a:gdLst/>
                <a:ahLst/>
                <a:cxnLst/>
                <a:rect r="r" b="b" t="t" l="l"/>
                <a:pathLst>
                  <a:path h="477129" w="2595342">
                    <a:moveTo>
                      <a:pt x="0" y="0"/>
                    </a:moveTo>
                    <a:lnTo>
                      <a:pt x="2595342" y="0"/>
                    </a:lnTo>
                    <a:lnTo>
                      <a:pt x="2595342" y="477129"/>
                    </a:lnTo>
                    <a:lnTo>
                      <a:pt x="0" y="477129"/>
                    </a:lnTo>
                    <a:close/>
                  </a:path>
                </a:pathLst>
              </a:custGeom>
              <a:solidFill>
                <a:srgbClr val="2D2D35"/>
              </a:solidFill>
            </p:spPr>
          </p:sp>
        </p:grpSp>
        <p:sp>
          <p:nvSpPr>
            <p:cNvPr name="AutoShape 12" id="12"/>
            <p:cNvSpPr/>
            <p:nvPr/>
          </p:nvSpPr>
          <p:spPr>
            <a:xfrm>
              <a:off x="50800" y="14881"/>
              <a:ext cx="0" cy="1743880"/>
            </a:xfrm>
            <a:prstGeom prst="line">
              <a:avLst/>
            </a:prstGeom>
            <a:ln cap="flat" w="101600">
              <a:solidFill>
                <a:srgbClr val="737373"/>
              </a:solidFill>
              <a:prstDash val="solid"/>
              <a:headEnd type="none" len="sm" w="sm"/>
              <a:tailEnd type="none" len="sm" w="sm"/>
            </a:ln>
          </p:spPr>
        </p:sp>
        <p:sp>
          <p:nvSpPr>
            <p:cNvPr name="TextBox 13" id="13"/>
            <p:cNvSpPr txBox="true"/>
            <p:nvPr/>
          </p:nvSpPr>
          <p:spPr>
            <a:xfrm rot="0">
              <a:off x="504442" y="628521"/>
              <a:ext cx="8383436" cy="497550"/>
            </a:xfrm>
            <a:prstGeom prst="rect">
              <a:avLst/>
            </a:prstGeom>
          </p:spPr>
          <p:txBody>
            <a:bodyPr anchor="t" rtlCol="false" tIns="0" lIns="0" bIns="0" rIns="0">
              <a:spAutoFit/>
            </a:bodyPr>
            <a:lstStyle/>
            <a:p>
              <a:pPr algn="l">
                <a:lnSpc>
                  <a:spcPts val="2904"/>
                </a:lnSpc>
              </a:pPr>
              <a:r>
                <a:rPr lang="en-US" sz="2400">
                  <a:solidFill>
                    <a:srgbClr val="FF914D"/>
                  </a:solidFill>
                  <a:latin typeface="Courier Prime"/>
                  <a:ea typeface="Courier Prime"/>
                  <a:cs typeface="Courier Prime"/>
                  <a:sym typeface="Courier Prime"/>
                </a:rPr>
                <a:t>Actualizar una película por ID. </a:t>
              </a:r>
            </a:p>
          </p:txBody>
        </p:sp>
      </p:grpSp>
      <p:grpSp>
        <p:nvGrpSpPr>
          <p:cNvPr name="Group 14" id="14"/>
          <p:cNvGrpSpPr/>
          <p:nvPr/>
        </p:nvGrpSpPr>
        <p:grpSpPr>
          <a:xfrm rot="0">
            <a:off x="999707" y="6097150"/>
            <a:ext cx="7166466" cy="1307910"/>
            <a:chOff x="0" y="0"/>
            <a:chExt cx="9555288" cy="1743880"/>
          </a:xfrm>
        </p:grpSpPr>
        <p:grpSp>
          <p:nvGrpSpPr>
            <p:cNvPr name="Group 15" id="15"/>
            <p:cNvGrpSpPr/>
            <p:nvPr/>
          </p:nvGrpSpPr>
          <p:grpSpPr>
            <a:xfrm rot="0">
              <a:off x="50800" y="0"/>
              <a:ext cx="9504488" cy="1743880"/>
              <a:chOff x="0" y="0"/>
              <a:chExt cx="2600447" cy="477129"/>
            </a:xfrm>
          </p:grpSpPr>
          <p:sp>
            <p:nvSpPr>
              <p:cNvPr name="Freeform 16" id="16"/>
              <p:cNvSpPr/>
              <p:nvPr/>
            </p:nvSpPr>
            <p:spPr>
              <a:xfrm flipH="false" flipV="false" rot="0">
                <a:off x="0" y="0"/>
                <a:ext cx="2600447" cy="477129"/>
              </a:xfrm>
              <a:custGeom>
                <a:avLst/>
                <a:gdLst/>
                <a:ahLst/>
                <a:cxnLst/>
                <a:rect r="r" b="b" t="t" l="l"/>
                <a:pathLst>
                  <a:path h="477129" w="2600447">
                    <a:moveTo>
                      <a:pt x="0" y="0"/>
                    </a:moveTo>
                    <a:lnTo>
                      <a:pt x="2600447" y="0"/>
                    </a:lnTo>
                    <a:lnTo>
                      <a:pt x="2600447" y="477129"/>
                    </a:lnTo>
                    <a:lnTo>
                      <a:pt x="0" y="477129"/>
                    </a:lnTo>
                    <a:close/>
                  </a:path>
                </a:pathLst>
              </a:custGeom>
              <a:solidFill>
                <a:srgbClr val="2D2D35"/>
              </a:solidFill>
            </p:spPr>
          </p:sp>
        </p:grpSp>
        <p:sp>
          <p:nvSpPr>
            <p:cNvPr name="AutoShape 17" id="17"/>
            <p:cNvSpPr/>
            <p:nvPr/>
          </p:nvSpPr>
          <p:spPr>
            <a:xfrm>
              <a:off x="50800" y="0"/>
              <a:ext cx="0" cy="1743880"/>
            </a:xfrm>
            <a:prstGeom prst="line">
              <a:avLst/>
            </a:prstGeom>
            <a:ln cap="flat" w="101600">
              <a:solidFill>
                <a:srgbClr val="737373"/>
              </a:solidFill>
              <a:prstDash val="solid"/>
              <a:headEnd type="none" len="sm" w="sm"/>
              <a:tailEnd type="none" len="sm" w="sm"/>
            </a:ln>
          </p:spPr>
        </p:sp>
        <p:sp>
          <p:nvSpPr>
            <p:cNvPr name="TextBox 18" id="18"/>
            <p:cNvSpPr txBox="true"/>
            <p:nvPr/>
          </p:nvSpPr>
          <p:spPr>
            <a:xfrm rot="0">
              <a:off x="486563" y="631351"/>
              <a:ext cx="8399928" cy="497550"/>
            </a:xfrm>
            <a:prstGeom prst="rect">
              <a:avLst/>
            </a:prstGeom>
          </p:spPr>
          <p:txBody>
            <a:bodyPr anchor="t" rtlCol="false" tIns="0" lIns="0" bIns="0" rIns="0">
              <a:spAutoFit/>
            </a:bodyPr>
            <a:lstStyle/>
            <a:p>
              <a:pPr algn="l">
                <a:lnSpc>
                  <a:spcPts val="2904"/>
                </a:lnSpc>
              </a:pPr>
              <a:r>
                <a:rPr lang="en-US" sz="2400">
                  <a:solidFill>
                    <a:srgbClr val="FF914D"/>
                  </a:solidFill>
                  <a:latin typeface="Courier Prime"/>
                  <a:ea typeface="Courier Prime"/>
                  <a:cs typeface="Courier Prime"/>
                  <a:sym typeface="Courier Prime"/>
                </a:rPr>
                <a:t>Eliminar una película por ID.</a:t>
              </a:r>
            </a:p>
          </p:txBody>
        </p:sp>
      </p:grpSp>
      <p:grpSp>
        <p:nvGrpSpPr>
          <p:cNvPr name="Group 19" id="19"/>
          <p:cNvGrpSpPr/>
          <p:nvPr/>
        </p:nvGrpSpPr>
        <p:grpSpPr>
          <a:xfrm rot="0">
            <a:off x="8360338" y="2244770"/>
            <a:ext cx="8898962" cy="1188247"/>
            <a:chOff x="0" y="0"/>
            <a:chExt cx="3246366" cy="433476"/>
          </a:xfrm>
        </p:grpSpPr>
        <p:sp>
          <p:nvSpPr>
            <p:cNvPr name="Freeform 20" id="20"/>
            <p:cNvSpPr/>
            <p:nvPr/>
          </p:nvSpPr>
          <p:spPr>
            <a:xfrm flipH="false" flipV="false" rot="0">
              <a:off x="0" y="0"/>
              <a:ext cx="3246366" cy="433476"/>
            </a:xfrm>
            <a:custGeom>
              <a:avLst/>
              <a:gdLst/>
              <a:ahLst/>
              <a:cxnLst/>
              <a:rect r="r" b="b" t="t" l="l"/>
              <a:pathLst>
                <a:path h="433476" w="3246366">
                  <a:moveTo>
                    <a:pt x="0" y="0"/>
                  </a:moveTo>
                  <a:lnTo>
                    <a:pt x="3246366" y="0"/>
                  </a:lnTo>
                  <a:lnTo>
                    <a:pt x="3246366" y="433476"/>
                  </a:lnTo>
                  <a:lnTo>
                    <a:pt x="0" y="433476"/>
                  </a:lnTo>
                  <a:close/>
                </a:path>
              </a:pathLst>
            </a:custGeom>
            <a:solidFill>
              <a:srgbClr val="2D2D35"/>
            </a:solidFill>
          </p:spPr>
        </p:sp>
      </p:grpSp>
      <p:sp>
        <p:nvSpPr>
          <p:cNvPr name="AutoShape 21" id="21"/>
          <p:cNvSpPr/>
          <p:nvPr/>
        </p:nvSpPr>
        <p:spPr>
          <a:xfrm flipH="true">
            <a:off x="8386308" y="2244770"/>
            <a:ext cx="2226" cy="1188247"/>
          </a:xfrm>
          <a:prstGeom prst="line">
            <a:avLst/>
          </a:prstGeom>
          <a:ln cap="flat" w="76200">
            <a:solidFill>
              <a:srgbClr val="737373"/>
            </a:solidFill>
            <a:prstDash val="solid"/>
            <a:headEnd type="none" len="sm" w="sm"/>
            <a:tailEnd type="none" len="sm" w="sm"/>
          </a:ln>
        </p:spPr>
      </p:sp>
      <p:sp>
        <p:nvSpPr>
          <p:cNvPr name="TextBox 22" id="22"/>
          <p:cNvSpPr txBox="true"/>
          <p:nvPr/>
        </p:nvSpPr>
        <p:spPr>
          <a:xfrm rot="0">
            <a:off x="8715813" y="2713521"/>
            <a:ext cx="6308748" cy="377925"/>
          </a:xfrm>
          <a:prstGeom prst="rect">
            <a:avLst/>
          </a:prstGeom>
        </p:spPr>
        <p:txBody>
          <a:bodyPr anchor="t" rtlCol="false" tIns="0" lIns="0" bIns="0" rIns="0">
            <a:spAutoFit/>
          </a:bodyPr>
          <a:lstStyle/>
          <a:p>
            <a:pPr algn="l">
              <a:lnSpc>
                <a:spcPts val="2904"/>
              </a:lnSpc>
            </a:pPr>
            <a:r>
              <a:rPr lang="en-US" sz="2400">
                <a:solidFill>
                  <a:srgbClr val="FF914D"/>
                </a:solidFill>
                <a:latin typeface="Courier Prime"/>
                <a:ea typeface="Courier Prime"/>
                <a:cs typeface="Courier Prime"/>
                <a:sym typeface="Courier Prime"/>
              </a:rPr>
              <a:t>Filtrado por género.</a:t>
            </a:r>
          </a:p>
        </p:txBody>
      </p:sp>
      <p:grpSp>
        <p:nvGrpSpPr>
          <p:cNvPr name="Group 23" id="23"/>
          <p:cNvGrpSpPr/>
          <p:nvPr/>
        </p:nvGrpSpPr>
        <p:grpSpPr>
          <a:xfrm rot="0">
            <a:off x="8394663" y="4090339"/>
            <a:ext cx="8864637" cy="1307910"/>
            <a:chOff x="0" y="0"/>
            <a:chExt cx="3233844" cy="477129"/>
          </a:xfrm>
        </p:grpSpPr>
        <p:sp>
          <p:nvSpPr>
            <p:cNvPr name="Freeform 24" id="24"/>
            <p:cNvSpPr/>
            <p:nvPr/>
          </p:nvSpPr>
          <p:spPr>
            <a:xfrm flipH="false" flipV="false" rot="0">
              <a:off x="0" y="0"/>
              <a:ext cx="3233844" cy="477129"/>
            </a:xfrm>
            <a:custGeom>
              <a:avLst/>
              <a:gdLst/>
              <a:ahLst/>
              <a:cxnLst/>
              <a:rect r="r" b="b" t="t" l="l"/>
              <a:pathLst>
                <a:path h="477129" w="3233844">
                  <a:moveTo>
                    <a:pt x="0" y="0"/>
                  </a:moveTo>
                  <a:lnTo>
                    <a:pt x="3233844" y="0"/>
                  </a:lnTo>
                  <a:lnTo>
                    <a:pt x="3233844" y="477129"/>
                  </a:lnTo>
                  <a:lnTo>
                    <a:pt x="0" y="477129"/>
                  </a:lnTo>
                  <a:close/>
                </a:path>
              </a:pathLst>
            </a:custGeom>
            <a:solidFill>
              <a:srgbClr val="2D2D35"/>
            </a:solidFill>
          </p:spPr>
        </p:sp>
      </p:grpSp>
      <p:sp>
        <p:nvSpPr>
          <p:cNvPr name="AutoShape 25" id="25"/>
          <p:cNvSpPr/>
          <p:nvPr/>
        </p:nvSpPr>
        <p:spPr>
          <a:xfrm>
            <a:off x="8377155" y="4101500"/>
            <a:ext cx="0" cy="1307910"/>
          </a:xfrm>
          <a:prstGeom prst="line">
            <a:avLst/>
          </a:prstGeom>
          <a:ln cap="flat" w="76200">
            <a:solidFill>
              <a:srgbClr val="737373"/>
            </a:solidFill>
            <a:prstDash val="solid"/>
            <a:headEnd type="none" len="sm" w="sm"/>
            <a:tailEnd type="none" len="sm" w="sm"/>
          </a:ln>
        </p:spPr>
      </p:sp>
      <p:sp>
        <p:nvSpPr>
          <p:cNvPr name="TextBox 26" id="26"/>
          <p:cNvSpPr txBox="true"/>
          <p:nvPr/>
        </p:nvSpPr>
        <p:spPr>
          <a:xfrm rot="0">
            <a:off x="8801090" y="4556967"/>
            <a:ext cx="7834437" cy="377925"/>
          </a:xfrm>
          <a:prstGeom prst="rect">
            <a:avLst/>
          </a:prstGeom>
        </p:spPr>
        <p:txBody>
          <a:bodyPr anchor="t" rtlCol="false" tIns="0" lIns="0" bIns="0" rIns="0">
            <a:spAutoFit/>
          </a:bodyPr>
          <a:lstStyle/>
          <a:p>
            <a:pPr algn="l">
              <a:lnSpc>
                <a:spcPts val="2904"/>
              </a:lnSpc>
            </a:pPr>
            <a:r>
              <a:rPr lang="en-US" sz="2400">
                <a:solidFill>
                  <a:srgbClr val="FF914D"/>
                </a:solidFill>
                <a:latin typeface="Courier Prime"/>
                <a:ea typeface="Courier Prime"/>
                <a:cs typeface="Courier Prime"/>
                <a:sym typeface="Courier Prime"/>
              </a:rPr>
              <a:t>Búsqueda por palabra clave en el título.</a:t>
            </a:r>
          </a:p>
        </p:txBody>
      </p:sp>
      <p:grpSp>
        <p:nvGrpSpPr>
          <p:cNvPr name="Group 27" id="27"/>
          <p:cNvGrpSpPr/>
          <p:nvPr/>
        </p:nvGrpSpPr>
        <p:grpSpPr>
          <a:xfrm rot="0">
            <a:off x="8339124" y="6055474"/>
            <a:ext cx="8920176" cy="1307910"/>
            <a:chOff x="0" y="0"/>
            <a:chExt cx="11893568" cy="1743880"/>
          </a:xfrm>
        </p:grpSpPr>
        <p:grpSp>
          <p:nvGrpSpPr>
            <p:cNvPr name="Group 28" id="28"/>
            <p:cNvGrpSpPr/>
            <p:nvPr/>
          </p:nvGrpSpPr>
          <p:grpSpPr>
            <a:xfrm rot="0">
              <a:off x="50800" y="0"/>
              <a:ext cx="11842768" cy="1743880"/>
              <a:chOff x="0" y="0"/>
              <a:chExt cx="3240205" cy="477129"/>
            </a:xfrm>
          </p:grpSpPr>
          <p:sp>
            <p:nvSpPr>
              <p:cNvPr name="Freeform 29" id="29"/>
              <p:cNvSpPr/>
              <p:nvPr/>
            </p:nvSpPr>
            <p:spPr>
              <a:xfrm flipH="false" flipV="false" rot="0">
                <a:off x="0" y="0"/>
                <a:ext cx="3240205" cy="477129"/>
              </a:xfrm>
              <a:custGeom>
                <a:avLst/>
                <a:gdLst/>
                <a:ahLst/>
                <a:cxnLst/>
                <a:rect r="r" b="b" t="t" l="l"/>
                <a:pathLst>
                  <a:path h="477129" w="3240205">
                    <a:moveTo>
                      <a:pt x="0" y="0"/>
                    </a:moveTo>
                    <a:lnTo>
                      <a:pt x="3240205" y="0"/>
                    </a:lnTo>
                    <a:lnTo>
                      <a:pt x="3240205" y="477129"/>
                    </a:lnTo>
                    <a:lnTo>
                      <a:pt x="0" y="477129"/>
                    </a:lnTo>
                    <a:close/>
                  </a:path>
                </a:pathLst>
              </a:custGeom>
              <a:solidFill>
                <a:srgbClr val="2D2D35"/>
              </a:solidFill>
            </p:spPr>
          </p:sp>
        </p:grpSp>
        <p:sp>
          <p:nvSpPr>
            <p:cNvPr name="AutoShape 30" id="30"/>
            <p:cNvSpPr/>
            <p:nvPr/>
          </p:nvSpPr>
          <p:spPr>
            <a:xfrm>
              <a:off x="50800" y="0"/>
              <a:ext cx="0" cy="1743880"/>
            </a:xfrm>
            <a:prstGeom prst="line">
              <a:avLst/>
            </a:prstGeom>
            <a:ln cap="flat" w="101600">
              <a:solidFill>
                <a:srgbClr val="737373"/>
              </a:solidFill>
              <a:prstDash val="solid"/>
              <a:headEnd type="none" len="sm" w="sm"/>
              <a:tailEnd type="none" len="sm" w="sm"/>
            </a:ln>
          </p:spPr>
        </p:sp>
        <p:sp>
          <p:nvSpPr>
            <p:cNvPr name="TextBox 31" id="31"/>
            <p:cNvSpPr txBox="true"/>
            <p:nvPr/>
          </p:nvSpPr>
          <p:spPr>
            <a:xfrm rot="0">
              <a:off x="593768" y="631351"/>
              <a:ext cx="10466466" cy="497550"/>
            </a:xfrm>
            <a:prstGeom prst="rect">
              <a:avLst/>
            </a:prstGeom>
          </p:spPr>
          <p:txBody>
            <a:bodyPr anchor="t" rtlCol="false" tIns="0" lIns="0" bIns="0" rIns="0">
              <a:spAutoFit/>
            </a:bodyPr>
            <a:lstStyle/>
            <a:p>
              <a:pPr algn="l">
                <a:lnSpc>
                  <a:spcPts val="2904"/>
                </a:lnSpc>
              </a:pPr>
              <a:r>
                <a:rPr lang="en-US" sz="2400">
                  <a:solidFill>
                    <a:srgbClr val="FF914D"/>
                  </a:solidFill>
                  <a:latin typeface="Courier Prime"/>
                  <a:ea typeface="Courier Prime"/>
                  <a:cs typeface="Courier Prime"/>
                  <a:sym typeface="Courier Prime"/>
                </a:rPr>
                <a:t>Película aleatoria (y por género).</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DAGiqdW1-ww</dc:identifier>
  <dcterms:modified xsi:type="dcterms:W3CDTF">2011-08-01T06:04:30Z</dcterms:modified>
  <cp:revision>1</cp:revision>
  <dc:title>Lab 1</dc:title>
</cp:coreProperties>
</file>