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Courier Prime" charset="1" panose="00000509000000000000"/>
      <p:regular r:id="rId25"/>
    </p:embeddedFont>
    <p:embeddedFont>
      <p:font typeface="Courier Prime Bold" charset="1" panose="00000809000000000000"/>
      <p:regular r:id="rId26"/>
    </p:embeddedFont>
    <p:embeddedFont>
      <p:font typeface="Open Sans Bold" charset="1" panose="020B0806030504020204"/>
      <p:regular r:id="rId27"/>
    </p:embeddedFont>
    <p:embeddedFont>
      <p:font typeface="JetBrains Mono" charset="1" panose="02010509020102050004"/>
      <p:regular r:id="rId28"/>
    </p:embeddedFont>
    <p:embeddedFont>
      <p:font typeface="Open Sans" charset="1" panose="020B0606030504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AutoShape 2" id="2"/>
          <p:cNvSpPr/>
          <p:nvPr/>
        </p:nvSpPr>
        <p:spPr>
          <a:xfrm rot="5400000">
            <a:off x="-3294138" y="4385494"/>
            <a:ext cx="9650362" cy="0"/>
          </a:xfrm>
          <a:prstGeom prst="line">
            <a:avLst/>
          </a:prstGeom>
          <a:ln cap="flat" w="95250">
            <a:solidFill>
              <a:srgbClr val="2D2D35"/>
            </a:solidFill>
            <a:prstDash val="solid"/>
            <a:headEnd type="none" len="sm" w="sm"/>
            <a:tailEnd type="none" len="sm" w="sm"/>
          </a:ln>
        </p:spPr>
      </p:sp>
      <p:sp>
        <p:nvSpPr>
          <p:cNvPr name="TextBox 3" id="3"/>
          <p:cNvSpPr txBox="true"/>
          <p:nvPr/>
        </p:nvSpPr>
        <p:spPr>
          <a:xfrm rot="0">
            <a:off x="2358641" y="3079561"/>
            <a:ext cx="10718760" cy="1780032"/>
          </a:xfrm>
          <a:prstGeom prst="rect">
            <a:avLst/>
          </a:prstGeom>
        </p:spPr>
        <p:txBody>
          <a:bodyPr anchor="t" rtlCol="false" tIns="0" lIns="0" bIns="0" rIns="0">
            <a:spAutoFit/>
          </a:bodyPr>
          <a:lstStyle/>
          <a:p>
            <a:pPr algn="l">
              <a:lnSpc>
                <a:spcPts val="6954"/>
              </a:lnSpc>
            </a:pPr>
            <a:r>
              <a:rPr lang="en-US" sz="6100">
                <a:solidFill>
                  <a:srgbClr val="FFFFFF"/>
                </a:solidFill>
                <a:latin typeface="Courier Prime"/>
                <a:ea typeface="Courier Prime"/>
                <a:cs typeface="Courier Prime"/>
                <a:sym typeface="Courier Prime"/>
              </a:rPr>
              <a:t>Laboratorio 2:</a:t>
            </a:r>
          </a:p>
          <a:p>
            <a:pPr algn="l">
              <a:lnSpc>
                <a:spcPts val="6954"/>
              </a:lnSpc>
            </a:pPr>
            <a:r>
              <a:rPr lang="en-US" sz="6100">
                <a:solidFill>
                  <a:srgbClr val="FFFFFF"/>
                </a:solidFill>
                <a:latin typeface="Courier Prime"/>
                <a:ea typeface="Courier Prime"/>
                <a:cs typeface="Courier Prime"/>
                <a:sym typeface="Courier Prime"/>
              </a:rPr>
              <a:t>Aplicación Servidor  {</a:t>
            </a:r>
          </a:p>
        </p:txBody>
      </p:sp>
      <p:sp>
        <p:nvSpPr>
          <p:cNvPr name="TextBox 4" id="4"/>
          <p:cNvSpPr txBox="true"/>
          <p:nvPr/>
        </p:nvSpPr>
        <p:spPr>
          <a:xfrm rot="0">
            <a:off x="2358641" y="6883338"/>
            <a:ext cx="2471972" cy="1345276"/>
          </a:xfrm>
          <a:prstGeom prst="rect">
            <a:avLst/>
          </a:prstGeom>
        </p:spPr>
        <p:txBody>
          <a:bodyPr anchor="t" rtlCol="false" tIns="0" lIns="0" bIns="0" rIns="0">
            <a:spAutoFit/>
          </a:bodyPr>
          <a:lstStyle/>
          <a:p>
            <a:pPr algn="l">
              <a:lnSpc>
                <a:spcPts val="10311"/>
              </a:lnSpc>
            </a:pPr>
            <a:r>
              <a:rPr lang="en-US" sz="9045">
                <a:solidFill>
                  <a:srgbClr val="FFFFFF"/>
                </a:solidFill>
                <a:latin typeface="Courier Prime"/>
                <a:ea typeface="Courier Prime"/>
                <a:cs typeface="Courier Prime"/>
                <a:sym typeface="Courier Prime"/>
              </a:rPr>
              <a:t>}</a:t>
            </a:r>
          </a:p>
        </p:txBody>
      </p:sp>
      <p:sp>
        <p:nvSpPr>
          <p:cNvPr name="TextBox 5" id="5"/>
          <p:cNvSpPr txBox="true"/>
          <p:nvPr/>
        </p:nvSpPr>
        <p:spPr>
          <a:xfrm rot="0">
            <a:off x="2240812" y="5269168"/>
            <a:ext cx="10747189" cy="1109345"/>
          </a:xfrm>
          <a:prstGeom prst="rect">
            <a:avLst/>
          </a:prstGeom>
        </p:spPr>
        <p:txBody>
          <a:bodyPr anchor="t" rtlCol="false" tIns="0" lIns="0" bIns="0" rIns="0">
            <a:spAutoFit/>
          </a:bodyPr>
          <a:lstStyle/>
          <a:p>
            <a:pPr algn="l">
              <a:lnSpc>
                <a:spcPts val="4480"/>
              </a:lnSpc>
            </a:pPr>
            <a:r>
              <a:rPr lang="en-US" sz="3200">
                <a:solidFill>
                  <a:srgbClr val="FF914D"/>
                </a:solidFill>
                <a:latin typeface="Courier Prime"/>
                <a:ea typeface="Courier Prime"/>
                <a:cs typeface="Courier Prime"/>
                <a:sym typeface="Courier Prime"/>
              </a:rPr>
              <a:t>&lt;Por="Castrillon Tomas, Bustamante Malena,</a:t>
            </a:r>
          </a:p>
          <a:p>
            <a:pPr algn="l">
              <a:lnSpc>
                <a:spcPts val="4480"/>
              </a:lnSpc>
            </a:pPr>
            <a:r>
              <a:rPr lang="en-US" sz="3200">
                <a:solidFill>
                  <a:srgbClr val="FF914D"/>
                </a:solidFill>
                <a:latin typeface="Courier Prime"/>
                <a:ea typeface="Courier Prime"/>
                <a:cs typeface="Courier Prime"/>
                <a:sym typeface="Courier Prime"/>
              </a:rPr>
              <a:t>Ghisolfi Elian, Moisset Hernan"/&gt;</a:t>
            </a:r>
          </a:p>
        </p:txBody>
      </p:sp>
      <p:grpSp>
        <p:nvGrpSpPr>
          <p:cNvPr name="Group 6" id="6"/>
          <p:cNvGrpSpPr/>
          <p:nvPr/>
        </p:nvGrpSpPr>
        <p:grpSpPr>
          <a:xfrm rot="0">
            <a:off x="14762002" y="-102870"/>
            <a:ext cx="4230823" cy="10389870"/>
            <a:chOff x="0" y="0"/>
            <a:chExt cx="1543416" cy="3790253"/>
          </a:xfrm>
        </p:grpSpPr>
        <p:sp>
          <p:nvSpPr>
            <p:cNvPr name="Freeform 7" id="7"/>
            <p:cNvSpPr/>
            <p:nvPr/>
          </p:nvSpPr>
          <p:spPr>
            <a:xfrm flipH="false" flipV="false" rot="0">
              <a:off x="0" y="0"/>
              <a:ext cx="1543416" cy="3790253"/>
            </a:xfrm>
            <a:custGeom>
              <a:avLst/>
              <a:gdLst/>
              <a:ahLst/>
              <a:cxnLst/>
              <a:rect r="r" b="b" t="t" l="l"/>
              <a:pathLst>
                <a:path h="3790253" w="1543416">
                  <a:moveTo>
                    <a:pt x="0" y="0"/>
                  </a:moveTo>
                  <a:lnTo>
                    <a:pt x="1543416" y="0"/>
                  </a:lnTo>
                  <a:lnTo>
                    <a:pt x="1543416" y="3790253"/>
                  </a:lnTo>
                  <a:lnTo>
                    <a:pt x="0" y="3790253"/>
                  </a:lnTo>
                  <a:close/>
                </a:path>
              </a:pathLst>
            </a:custGeom>
            <a:solidFill>
              <a:srgbClr val="2D2D35"/>
            </a:solidFill>
          </p:spPr>
        </p:sp>
      </p:grpSp>
      <p:sp>
        <p:nvSpPr>
          <p:cNvPr name="AutoShape 8" id="8"/>
          <p:cNvSpPr/>
          <p:nvPr/>
        </p:nvSpPr>
        <p:spPr>
          <a:xfrm rot="0">
            <a:off x="14666595" y="9210675"/>
            <a:ext cx="1539000" cy="0"/>
          </a:xfrm>
          <a:prstGeom prst="line">
            <a:avLst/>
          </a:prstGeom>
          <a:ln cap="flat" w="47625">
            <a:solidFill>
              <a:srgbClr val="FFFFFF"/>
            </a:solidFill>
            <a:prstDash val="solid"/>
            <a:headEnd type="diamond" len="lg" w="lg"/>
            <a:tailEnd type="arrow" len="sm" w="med"/>
          </a:ln>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TextBox 2" id="2"/>
          <p:cNvSpPr txBox="true"/>
          <p:nvPr/>
        </p:nvSpPr>
        <p:spPr>
          <a:xfrm rot="0">
            <a:off x="1028700" y="1047750"/>
            <a:ext cx="8115300"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4 comandos {</a:t>
            </a:r>
          </a:p>
        </p:txBody>
      </p:sp>
      <p:sp>
        <p:nvSpPr>
          <p:cNvPr name="TextBox 3" id="3"/>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grpSp>
        <p:nvGrpSpPr>
          <p:cNvPr name="Group 4" id="4"/>
          <p:cNvGrpSpPr/>
          <p:nvPr/>
        </p:nvGrpSpPr>
        <p:grpSpPr>
          <a:xfrm rot="0">
            <a:off x="1015788" y="2286375"/>
            <a:ext cx="7150385" cy="1188390"/>
            <a:chOff x="0" y="0"/>
            <a:chExt cx="9533846" cy="1584520"/>
          </a:xfrm>
        </p:grpSpPr>
        <p:grpSp>
          <p:nvGrpSpPr>
            <p:cNvPr name="Group 5" id="5"/>
            <p:cNvGrpSpPr/>
            <p:nvPr/>
          </p:nvGrpSpPr>
          <p:grpSpPr>
            <a:xfrm rot="0">
              <a:off x="16173" y="95"/>
              <a:ext cx="9517673" cy="1584330"/>
              <a:chOff x="0" y="0"/>
              <a:chExt cx="2604055" cy="433476"/>
            </a:xfrm>
          </p:grpSpPr>
          <p:sp>
            <p:nvSpPr>
              <p:cNvPr name="Freeform 6" id="6"/>
              <p:cNvSpPr/>
              <p:nvPr/>
            </p:nvSpPr>
            <p:spPr>
              <a:xfrm flipH="false" flipV="false" rot="0">
                <a:off x="0" y="0"/>
                <a:ext cx="2604055" cy="433476"/>
              </a:xfrm>
              <a:custGeom>
                <a:avLst/>
                <a:gdLst/>
                <a:ahLst/>
                <a:cxnLst/>
                <a:rect r="r" b="b" t="t" l="l"/>
                <a:pathLst>
                  <a:path h="433476" w="2604055">
                    <a:moveTo>
                      <a:pt x="0" y="0"/>
                    </a:moveTo>
                    <a:lnTo>
                      <a:pt x="2604055" y="0"/>
                    </a:lnTo>
                    <a:lnTo>
                      <a:pt x="2604055" y="433476"/>
                    </a:lnTo>
                    <a:lnTo>
                      <a:pt x="0" y="433476"/>
                    </a:lnTo>
                    <a:close/>
                  </a:path>
                </a:pathLst>
              </a:custGeom>
              <a:solidFill>
                <a:srgbClr val="2D2D35"/>
              </a:solidFill>
            </p:spPr>
          </p:sp>
        </p:grpSp>
        <p:sp>
          <p:nvSpPr>
            <p:cNvPr name="AutoShape 7" id="7"/>
            <p:cNvSpPr/>
            <p:nvPr/>
          </p:nvSpPr>
          <p:spPr>
            <a:xfrm flipH="true">
              <a:off x="50800" y="95"/>
              <a:ext cx="2968" cy="1584330"/>
            </a:xfrm>
            <a:prstGeom prst="line">
              <a:avLst/>
            </a:prstGeom>
            <a:ln cap="flat" w="101600">
              <a:solidFill>
                <a:srgbClr val="737373"/>
              </a:solidFill>
              <a:prstDash val="solid"/>
              <a:headEnd type="none" len="sm" w="sm"/>
              <a:tailEnd type="none" len="sm" w="sm"/>
            </a:ln>
          </p:spPr>
        </p:sp>
        <p:sp>
          <p:nvSpPr>
            <p:cNvPr name="TextBox 8" id="8"/>
            <p:cNvSpPr txBox="true"/>
            <p:nvPr/>
          </p:nvSpPr>
          <p:spPr>
            <a:xfrm rot="0">
              <a:off x="551940" y="631445"/>
              <a:ext cx="8349777" cy="497586"/>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get_file_listing</a:t>
              </a:r>
            </a:p>
          </p:txBody>
        </p:sp>
      </p:grpSp>
      <p:grpSp>
        <p:nvGrpSpPr>
          <p:cNvPr name="Group 9" id="9"/>
          <p:cNvGrpSpPr/>
          <p:nvPr/>
        </p:nvGrpSpPr>
        <p:grpSpPr>
          <a:xfrm rot="0">
            <a:off x="999652" y="4132015"/>
            <a:ext cx="7166521" cy="1319071"/>
            <a:chOff x="0" y="0"/>
            <a:chExt cx="9555362" cy="1758762"/>
          </a:xfrm>
        </p:grpSpPr>
        <p:grpSp>
          <p:nvGrpSpPr>
            <p:cNvPr name="Group 10" id="10"/>
            <p:cNvGrpSpPr/>
            <p:nvPr/>
          </p:nvGrpSpPr>
          <p:grpSpPr>
            <a:xfrm rot="0">
              <a:off x="69535" y="0"/>
              <a:ext cx="9485827" cy="1743880"/>
              <a:chOff x="0" y="0"/>
              <a:chExt cx="2595342" cy="477129"/>
            </a:xfrm>
          </p:grpSpPr>
          <p:sp>
            <p:nvSpPr>
              <p:cNvPr name="Freeform 11" id="11"/>
              <p:cNvSpPr/>
              <p:nvPr/>
            </p:nvSpPr>
            <p:spPr>
              <a:xfrm flipH="false" flipV="false" rot="0">
                <a:off x="0" y="0"/>
                <a:ext cx="2595342" cy="477129"/>
              </a:xfrm>
              <a:custGeom>
                <a:avLst/>
                <a:gdLst/>
                <a:ahLst/>
                <a:cxnLst/>
                <a:rect r="r" b="b" t="t" l="l"/>
                <a:pathLst>
                  <a:path h="477129" w="2595342">
                    <a:moveTo>
                      <a:pt x="0" y="0"/>
                    </a:moveTo>
                    <a:lnTo>
                      <a:pt x="2595342" y="0"/>
                    </a:lnTo>
                    <a:lnTo>
                      <a:pt x="2595342" y="477129"/>
                    </a:lnTo>
                    <a:lnTo>
                      <a:pt x="0" y="477129"/>
                    </a:lnTo>
                    <a:close/>
                  </a:path>
                </a:pathLst>
              </a:custGeom>
              <a:solidFill>
                <a:srgbClr val="2D2D35"/>
              </a:solidFill>
            </p:spPr>
          </p:sp>
        </p:grpSp>
        <p:sp>
          <p:nvSpPr>
            <p:cNvPr name="AutoShape 12" id="12"/>
            <p:cNvSpPr/>
            <p:nvPr/>
          </p:nvSpPr>
          <p:spPr>
            <a:xfrm>
              <a:off x="50800" y="14881"/>
              <a:ext cx="0" cy="1743880"/>
            </a:xfrm>
            <a:prstGeom prst="line">
              <a:avLst/>
            </a:prstGeom>
            <a:ln cap="flat" w="101600">
              <a:solidFill>
                <a:srgbClr val="737373"/>
              </a:solidFill>
              <a:prstDash val="solid"/>
              <a:headEnd type="none" len="sm" w="sm"/>
              <a:tailEnd type="none" len="sm" w="sm"/>
            </a:ln>
          </p:spPr>
        </p:sp>
        <p:sp>
          <p:nvSpPr>
            <p:cNvPr name="TextBox 13" id="13"/>
            <p:cNvSpPr txBox="true"/>
            <p:nvPr/>
          </p:nvSpPr>
          <p:spPr>
            <a:xfrm rot="0">
              <a:off x="504442" y="628521"/>
              <a:ext cx="8383436" cy="497586"/>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get_metadata FILENAME</a:t>
              </a:r>
            </a:p>
          </p:txBody>
        </p:sp>
      </p:grpSp>
      <p:sp>
        <p:nvSpPr>
          <p:cNvPr name="AutoShape 14" id="14"/>
          <p:cNvSpPr/>
          <p:nvPr/>
        </p:nvSpPr>
        <p:spPr>
          <a:xfrm flipH="true">
            <a:off x="8386308" y="2244770"/>
            <a:ext cx="2226" cy="1188247"/>
          </a:xfrm>
          <a:prstGeom prst="line">
            <a:avLst/>
          </a:prstGeom>
          <a:ln cap="flat" w="76200">
            <a:solidFill>
              <a:srgbClr val="737373"/>
            </a:solidFill>
            <a:prstDash val="solid"/>
            <a:headEnd type="none" len="sm" w="sm"/>
            <a:tailEnd type="none" len="sm" w="sm"/>
          </a:ln>
        </p:spPr>
      </p:sp>
      <p:sp>
        <p:nvSpPr>
          <p:cNvPr name="AutoShape 15" id="15"/>
          <p:cNvSpPr/>
          <p:nvPr/>
        </p:nvSpPr>
        <p:spPr>
          <a:xfrm>
            <a:off x="8377155" y="4101500"/>
            <a:ext cx="0" cy="1307910"/>
          </a:xfrm>
          <a:prstGeom prst="line">
            <a:avLst/>
          </a:prstGeom>
          <a:ln cap="flat" w="76200">
            <a:solidFill>
              <a:srgbClr val="737373"/>
            </a:solidFill>
            <a:prstDash val="solid"/>
            <a:headEnd type="none" len="sm" w="sm"/>
            <a:tailEnd type="none" len="sm" w="sm"/>
          </a:ln>
        </p:spPr>
      </p:sp>
      <p:grpSp>
        <p:nvGrpSpPr>
          <p:cNvPr name="Group 16" id="16"/>
          <p:cNvGrpSpPr/>
          <p:nvPr/>
        </p:nvGrpSpPr>
        <p:grpSpPr>
          <a:xfrm rot="0">
            <a:off x="977689" y="6188087"/>
            <a:ext cx="7150385" cy="1188390"/>
            <a:chOff x="0" y="0"/>
            <a:chExt cx="9533846" cy="1584520"/>
          </a:xfrm>
        </p:grpSpPr>
        <p:grpSp>
          <p:nvGrpSpPr>
            <p:cNvPr name="Group 17" id="17"/>
            <p:cNvGrpSpPr/>
            <p:nvPr/>
          </p:nvGrpSpPr>
          <p:grpSpPr>
            <a:xfrm rot="0">
              <a:off x="16173" y="95"/>
              <a:ext cx="9517673" cy="1584330"/>
              <a:chOff x="0" y="0"/>
              <a:chExt cx="2604055" cy="433476"/>
            </a:xfrm>
          </p:grpSpPr>
          <p:sp>
            <p:nvSpPr>
              <p:cNvPr name="Freeform 18" id="18"/>
              <p:cNvSpPr/>
              <p:nvPr/>
            </p:nvSpPr>
            <p:spPr>
              <a:xfrm flipH="false" flipV="false" rot="0">
                <a:off x="0" y="0"/>
                <a:ext cx="2604055" cy="433476"/>
              </a:xfrm>
              <a:custGeom>
                <a:avLst/>
                <a:gdLst/>
                <a:ahLst/>
                <a:cxnLst/>
                <a:rect r="r" b="b" t="t" l="l"/>
                <a:pathLst>
                  <a:path h="433476" w="2604055">
                    <a:moveTo>
                      <a:pt x="0" y="0"/>
                    </a:moveTo>
                    <a:lnTo>
                      <a:pt x="2604055" y="0"/>
                    </a:lnTo>
                    <a:lnTo>
                      <a:pt x="2604055" y="433476"/>
                    </a:lnTo>
                    <a:lnTo>
                      <a:pt x="0" y="433476"/>
                    </a:lnTo>
                    <a:close/>
                  </a:path>
                </a:pathLst>
              </a:custGeom>
              <a:solidFill>
                <a:srgbClr val="2D2D35"/>
              </a:solidFill>
            </p:spPr>
          </p:sp>
        </p:grpSp>
        <p:sp>
          <p:nvSpPr>
            <p:cNvPr name="AutoShape 19" id="19"/>
            <p:cNvSpPr/>
            <p:nvPr/>
          </p:nvSpPr>
          <p:spPr>
            <a:xfrm flipH="true">
              <a:off x="50800" y="95"/>
              <a:ext cx="2968" cy="1584330"/>
            </a:xfrm>
            <a:prstGeom prst="line">
              <a:avLst/>
            </a:prstGeom>
            <a:ln cap="flat" w="101600">
              <a:solidFill>
                <a:srgbClr val="737373"/>
              </a:solidFill>
              <a:prstDash val="solid"/>
              <a:headEnd type="none" len="sm" w="sm"/>
              <a:tailEnd type="none" len="sm" w="sm"/>
            </a:ln>
          </p:spPr>
        </p:sp>
        <p:sp>
          <p:nvSpPr>
            <p:cNvPr name="TextBox 20" id="20"/>
            <p:cNvSpPr txBox="true"/>
            <p:nvPr/>
          </p:nvSpPr>
          <p:spPr>
            <a:xfrm rot="0">
              <a:off x="551940" y="631445"/>
              <a:ext cx="8349777" cy="497586"/>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get_slice FILENAME OFFSET SIZE</a:t>
              </a:r>
            </a:p>
          </p:txBody>
        </p:sp>
      </p:grpSp>
      <p:grpSp>
        <p:nvGrpSpPr>
          <p:cNvPr name="Group 21" id="21"/>
          <p:cNvGrpSpPr/>
          <p:nvPr/>
        </p:nvGrpSpPr>
        <p:grpSpPr>
          <a:xfrm rot="0">
            <a:off x="961552" y="8033727"/>
            <a:ext cx="7166521" cy="1319071"/>
            <a:chOff x="0" y="0"/>
            <a:chExt cx="9555362" cy="1758762"/>
          </a:xfrm>
        </p:grpSpPr>
        <p:grpSp>
          <p:nvGrpSpPr>
            <p:cNvPr name="Group 22" id="22"/>
            <p:cNvGrpSpPr/>
            <p:nvPr/>
          </p:nvGrpSpPr>
          <p:grpSpPr>
            <a:xfrm rot="0">
              <a:off x="69535" y="0"/>
              <a:ext cx="9485827" cy="1743880"/>
              <a:chOff x="0" y="0"/>
              <a:chExt cx="2595342" cy="477129"/>
            </a:xfrm>
          </p:grpSpPr>
          <p:sp>
            <p:nvSpPr>
              <p:cNvPr name="Freeform 23" id="23"/>
              <p:cNvSpPr/>
              <p:nvPr/>
            </p:nvSpPr>
            <p:spPr>
              <a:xfrm flipH="false" flipV="false" rot="0">
                <a:off x="0" y="0"/>
                <a:ext cx="2595342" cy="477129"/>
              </a:xfrm>
              <a:custGeom>
                <a:avLst/>
                <a:gdLst/>
                <a:ahLst/>
                <a:cxnLst/>
                <a:rect r="r" b="b" t="t" l="l"/>
                <a:pathLst>
                  <a:path h="477129" w="2595342">
                    <a:moveTo>
                      <a:pt x="0" y="0"/>
                    </a:moveTo>
                    <a:lnTo>
                      <a:pt x="2595342" y="0"/>
                    </a:lnTo>
                    <a:lnTo>
                      <a:pt x="2595342" y="477129"/>
                    </a:lnTo>
                    <a:lnTo>
                      <a:pt x="0" y="477129"/>
                    </a:lnTo>
                    <a:close/>
                  </a:path>
                </a:pathLst>
              </a:custGeom>
              <a:solidFill>
                <a:srgbClr val="2D2D35"/>
              </a:solidFill>
            </p:spPr>
          </p:sp>
        </p:grpSp>
        <p:sp>
          <p:nvSpPr>
            <p:cNvPr name="AutoShape 24" id="24"/>
            <p:cNvSpPr/>
            <p:nvPr/>
          </p:nvSpPr>
          <p:spPr>
            <a:xfrm>
              <a:off x="50800" y="14881"/>
              <a:ext cx="0" cy="1743880"/>
            </a:xfrm>
            <a:prstGeom prst="line">
              <a:avLst/>
            </a:prstGeom>
            <a:ln cap="flat" w="101600">
              <a:solidFill>
                <a:srgbClr val="737373"/>
              </a:solidFill>
              <a:prstDash val="solid"/>
              <a:headEnd type="none" len="sm" w="sm"/>
              <a:tailEnd type="none" len="sm" w="sm"/>
            </a:ln>
          </p:spPr>
        </p:sp>
        <p:sp>
          <p:nvSpPr>
            <p:cNvPr name="TextBox 25" id="25"/>
            <p:cNvSpPr txBox="true"/>
            <p:nvPr/>
          </p:nvSpPr>
          <p:spPr>
            <a:xfrm rot="0">
              <a:off x="504442" y="628521"/>
              <a:ext cx="8383436" cy="497586"/>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quit</a:t>
              </a:r>
            </a:p>
          </p:txBody>
        </p:sp>
      </p:grpSp>
      <p:sp>
        <p:nvSpPr>
          <p:cNvPr name="AutoShape 26" id="26"/>
          <p:cNvSpPr/>
          <p:nvPr/>
        </p:nvSpPr>
        <p:spPr>
          <a:xfrm flipH="true">
            <a:off x="8348208" y="6146482"/>
            <a:ext cx="2226" cy="1188247"/>
          </a:xfrm>
          <a:prstGeom prst="line">
            <a:avLst/>
          </a:prstGeom>
          <a:ln cap="flat" w="76200">
            <a:solidFill>
              <a:srgbClr val="737373"/>
            </a:solidFill>
            <a:prstDash val="solid"/>
            <a:headEnd type="none" len="sm" w="sm"/>
            <a:tailEnd type="none" len="sm" w="sm"/>
          </a:ln>
        </p:spPr>
      </p:sp>
      <p:sp>
        <p:nvSpPr>
          <p:cNvPr name="AutoShape 27" id="27"/>
          <p:cNvSpPr/>
          <p:nvPr/>
        </p:nvSpPr>
        <p:spPr>
          <a:xfrm>
            <a:off x="8339055" y="8003212"/>
            <a:ext cx="0" cy="1307910"/>
          </a:xfrm>
          <a:prstGeom prst="line">
            <a:avLst/>
          </a:prstGeom>
          <a:ln cap="flat" w="76200">
            <a:solidFill>
              <a:srgbClr val="737373"/>
            </a:solidFill>
            <a:prstDash val="solid"/>
            <a:headEnd type="none" len="sm" w="sm"/>
            <a:tailEnd type="none" len="sm" w="sm"/>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894210" y="2648521"/>
            <a:ext cx="14988995" cy="5751473"/>
            <a:chOff x="0" y="0"/>
            <a:chExt cx="4021023" cy="1542919"/>
          </a:xfrm>
        </p:grpSpPr>
        <p:sp>
          <p:nvSpPr>
            <p:cNvPr name="Freeform 3" id="3"/>
            <p:cNvSpPr/>
            <p:nvPr/>
          </p:nvSpPr>
          <p:spPr>
            <a:xfrm flipH="false" flipV="false" rot="0">
              <a:off x="0" y="0"/>
              <a:ext cx="4021023" cy="1542919"/>
            </a:xfrm>
            <a:custGeom>
              <a:avLst/>
              <a:gdLst/>
              <a:ahLst/>
              <a:cxnLst/>
              <a:rect r="r" b="b" t="t" l="l"/>
              <a:pathLst>
                <a:path h="1542919" w="4021023">
                  <a:moveTo>
                    <a:pt x="0" y="0"/>
                  </a:moveTo>
                  <a:lnTo>
                    <a:pt x="4021023" y="0"/>
                  </a:lnTo>
                  <a:lnTo>
                    <a:pt x="4021023" y="1542919"/>
                  </a:lnTo>
                  <a:lnTo>
                    <a:pt x="0" y="1542919"/>
                  </a:lnTo>
                  <a:close/>
                </a:path>
              </a:pathLst>
            </a:custGeom>
            <a:solidFill>
              <a:srgbClr val="2D2D35"/>
            </a:solidFill>
          </p:spPr>
        </p:sp>
      </p:grpSp>
      <p:sp>
        <p:nvSpPr>
          <p:cNvPr name="AutoShape 4" id="4"/>
          <p:cNvSpPr/>
          <p:nvPr/>
        </p:nvSpPr>
        <p:spPr>
          <a:xfrm flipH="true">
            <a:off x="894210" y="2709900"/>
            <a:ext cx="38100" cy="5594243"/>
          </a:xfrm>
          <a:prstGeom prst="line">
            <a:avLst/>
          </a:prstGeom>
          <a:ln cap="flat" w="76200">
            <a:solidFill>
              <a:srgbClr val="737373"/>
            </a:solidFill>
            <a:prstDash val="solid"/>
            <a:headEnd type="none" len="sm" w="sm"/>
            <a:tailEnd type="none" len="sm" w="sm"/>
          </a:ln>
        </p:spPr>
      </p:sp>
      <p:sp>
        <p:nvSpPr>
          <p:cNvPr name="Freeform 5" id="5"/>
          <p:cNvSpPr/>
          <p:nvPr/>
        </p:nvSpPr>
        <p:spPr>
          <a:xfrm flipH="false" flipV="false" rot="0">
            <a:off x="8067131" y="2822616"/>
            <a:ext cx="7432365" cy="5403284"/>
          </a:xfrm>
          <a:custGeom>
            <a:avLst/>
            <a:gdLst/>
            <a:ahLst/>
            <a:cxnLst/>
            <a:rect r="r" b="b" t="t" l="l"/>
            <a:pathLst>
              <a:path h="5403284" w="7432365">
                <a:moveTo>
                  <a:pt x="0" y="0"/>
                </a:moveTo>
                <a:lnTo>
                  <a:pt x="7432365" y="0"/>
                </a:lnTo>
                <a:lnTo>
                  <a:pt x="7432365" y="5403284"/>
                </a:lnTo>
                <a:lnTo>
                  <a:pt x="0" y="5403284"/>
                </a:lnTo>
                <a:lnTo>
                  <a:pt x="0" y="0"/>
                </a:lnTo>
                <a:close/>
              </a:path>
            </a:pathLst>
          </a:custGeom>
          <a:blipFill>
            <a:blip r:embed="rId2"/>
            <a:stretch>
              <a:fillRect l="0" t="0" r="0" b="0"/>
            </a:stretch>
          </a:blipFill>
        </p:spPr>
      </p:sp>
      <p:sp>
        <p:nvSpPr>
          <p:cNvPr name="Freeform 6" id="6"/>
          <p:cNvSpPr/>
          <p:nvPr/>
        </p:nvSpPr>
        <p:spPr>
          <a:xfrm flipH="false" flipV="false" rot="0">
            <a:off x="1043609" y="2783494"/>
            <a:ext cx="6534415" cy="5481528"/>
          </a:xfrm>
          <a:custGeom>
            <a:avLst/>
            <a:gdLst/>
            <a:ahLst/>
            <a:cxnLst/>
            <a:rect r="r" b="b" t="t" l="l"/>
            <a:pathLst>
              <a:path h="5481528" w="6534415">
                <a:moveTo>
                  <a:pt x="0" y="0"/>
                </a:moveTo>
                <a:lnTo>
                  <a:pt x="6534415" y="0"/>
                </a:lnTo>
                <a:lnTo>
                  <a:pt x="6534415" y="5481528"/>
                </a:lnTo>
                <a:lnTo>
                  <a:pt x="0" y="5481528"/>
                </a:lnTo>
                <a:lnTo>
                  <a:pt x="0" y="0"/>
                </a:lnTo>
                <a:close/>
              </a:path>
            </a:pathLst>
          </a:custGeom>
          <a:blipFill>
            <a:blip r:embed="rId3"/>
            <a:stretch>
              <a:fillRect l="0" t="0" r="0" b="0"/>
            </a:stretch>
          </a:blipFill>
        </p:spPr>
      </p:sp>
      <p:sp>
        <p:nvSpPr>
          <p:cNvPr name="TextBox 7" id="7"/>
          <p:cNvSpPr txBox="true"/>
          <p:nvPr/>
        </p:nvSpPr>
        <p:spPr>
          <a:xfrm rot="0">
            <a:off x="1028700" y="1047750"/>
            <a:ext cx="8494233" cy="572643"/>
          </a:xfrm>
          <a:prstGeom prst="rect">
            <a:avLst/>
          </a:prstGeom>
        </p:spPr>
        <p:txBody>
          <a:bodyPr anchor="t" rtlCol="false" tIns="0" lIns="0" bIns="0" rIns="0">
            <a:spAutoFit/>
          </a:bodyPr>
          <a:lstStyle/>
          <a:p>
            <a:pPr algn="l">
              <a:lnSpc>
                <a:spcPts val="4445"/>
              </a:lnSpc>
            </a:pPr>
            <a:r>
              <a:rPr lang="en-US" sz="3900">
                <a:solidFill>
                  <a:srgbClr val="FFFFFF"/>
                </a:solidFill>
                <a:latin typeface="Courier Prime"/>
                <a:ea typeface="Courier Prime"/>
                <a:cs typeface="Courier Prime"/>
                <a:sym typeface="Courier Prime"/>
              </a:rPr>
              <a:t>HANDLE Y PARSER {</a:t>
            </a:r>
          </a:p>
        </p:txBody>
      </p:sp>
      <p:sp>
        <p:nvSpPr>
          <p:cNvPr name="TextBox 8" id="8"/>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804555" y="2018872"/>
            <a:ext cx="8201637" cy="6637448"/>
            <a:chOff x="0" y="0"/>
            <a:chExt cx="3264708" cy="2642074"/>
          </a:xfrm>
        </p:grpSpPr>
        <p:sp>
          <p:nvSpPr>
            <p:cNvPr name="Freeform 3" id="3"/>
            <p:cNvSpPr/>
            <p:nvPr/>
          </p:nvSpPr>
          <p:spPr>
            <a:xfrm flipH="false" flipV="false" rot="0">
              <a:off x="0" y="0"/>
              <a:ext cx="3264708" cy="2642074"/>
            </a:xfrm>
            <a:custGeom>
              <a:avLst/>
              <a:gdLst/>
              <a:ahLst/>
              <a:cxnLst/>
              <a:rect r="r" b="b" t="t" l="l"/>
              <a:pathLst>
                <a:path h="2642074" w="3264708">
                  <a:moveTo>
                    <a:pt x="0" y="0"/>
                  </a:moveTo>
                  <a:lnTo>
                    <a:pt x="3264708" y="0"/>
                  </a:lnTo>
                  <a:lnTo>
                    <a:pt x="3264708" y="2642074"/>
                  </a:lnTo>
                  <a:lnTo>
                    <a:pt x="0" y="2642074"/>
                  </a:lnTo>
                  <a:close/>
                </a:path>
              </a:pathLst>
            </a:custGeom>
            <a:solidFill>
              <a:srgbClr val="2D2D35"/>
            </a:solidFill>
          </p:spPr>
        </p:sp>
      </p:grpSp>
      <p:grpSp>
        <p:nvGrpSpPr>
          <p:cNvPr name="Group 4" id="4"/>
          <p:cNvGrpSpPr/>
          <p:nvPr/>
        </p:nvGrpSpPr>
        <p:grpSpPr>
          <a:xfrm rot="0">
            <a:off x="9287332" y="2018872"/>
            <a:ext cx="7971968" cy="6637448"/>
            <a:chOff x="0" y="0"/>
            <a:chExt cx="3394356" cy="2826136"/>
          </a:xfrm>
        </p:grpSpPr>
        <p:sp>
          <p:nvSpPr>
            <p:cNvPr name="Freeform 5" id="5"/>
            <p:cNvSpPr/>
            <p:nvPr/>
          </p:nvSpPr>
          <p:spPr>
            <a:xfrm flipH="false" flipV="false" rot="0">
              <a:off x="0" y="0"/>
              <a:ext cx="3394356" cy="2826136"/>
            </a:xfrm>
            <a:custGeom>
              <a:avLst/>
              <a:gdLst/>
              <a:ahLst/>
              <a:cxnLst/>
              <a:rect r="r" b="b" t="t" l="l"/>
              <a:pathLst>
                <a:path h="2826136" w="3394356">
                  <a:moveTo>
                    <a:pt x="0" y="0"/>
                  </a:moveTo>
                  <a:lnTo>
                    <a:pt x="3394356" y="0"/>
                  </a:lnTo>
                  <a:lnTo>
                    <a:pt x="3394356" y="2826136"/>
                  </a:lnTo>
                  <a:lnTo>
                    <a:pt x="0" y="2826136"/>
                  </a:lnTo>
                  <a:close/>
                </a:path>
              </a:pathLst>
            </a:custGeom>
            <a:solidFill>
              <a:srgbClr val="2D2D35"/>
            </a:solidFill>
          </p:spPr>
        </p:sp>
      </p:grpSp>
      <p:sp>
        <p:nvSpPr>
          <p:cNvPr name="TextBox 6" id="6"/>
          <p:cNvSpPr txBox="true"/>
          <p:nvPr/>
        </p:nvSpPr>
        <p:spPr>
          <a:xfrm rot="0">
            <a:off x="9588626" y="2438678"/>
            <a:ext cx="6634865" cy="451485"/>
          </a:xfrm>
          <a:prstGeom prst="rect">
            <a:avLst/>
          </a:prstGeom>
        </p:spPr>
        <p:txBody>
          <a:bodyPr anchor="t" rtlCol="false" tIns="0" lIns="0" bIns="0" rIns="0">
            <a:spAutoFit/>
          </a:bodyPr>
          <a:lstStyle/>
          <a:p>
            <a:pPr algn="l">
              <a:lnSpc>
                <a:spcPts val="3569"/>
              </a:lnSpc>
            </a:pPr>
            <a:r>
              <a:rPr lang="en-US" sz="3000">
                <a:solidFill>
                  <a:srgbClr val="FF914D"/>
                </a:solidFill>
                <a:latin typeface="Courier Prime"/>
                <a:ea typeface="Courier Prime"/>
                <a:cs typeface="Courier Prime"/>
                <a:sym typeface="Courier Prime"/>
              </a:rPr>
              <a:t>Codigo inicial:</a:t>
            </a:r>
          </a:p>
        </p:txBody>
      </p:sp>
      <p:sp>
        <p:nvSpPr>
          <p:cNvPr name="TextBox 7" id="7"/>
          <p:cNvSpPr txBox="true"/>
          <p:nvPr/>
        </p:nvSpPr>
        <p:spPr>
          <a:xfrm rot="0">
            <a:off x="1028700" y="3374870"/>
            <a:ext cx="6261698" cy="3204845"/>
          </a:xfrm>
          <a:prstGeom prst="rect">
            <a:avLst/>
          </a:prstGeom>
        </p:spPr>
        <p:txBody>
          <a:bodyPr anchor="t" rtlCol="false" tIns="0" lIns="0" bIns="0" rIns="0">
            <a:spAutoFit/>
          </a:bodyPr>
          <a:lstStyle/>
          <a:p>
            <a:pPr algn="l" marL="431799" indent="-215899" lvl="1">
              <a:lnSpc>
                <a:spcPts val="2739"/>
              </a:lnSpc>
              <a:buFont typeface="Arial"/>
              <a:buChar char="•"/>
            </a:pPr>
            <a:r>
              <a:rPr lang="en-US" b="true" sz="1999">
                <a:solidFill>
                  <a:srgbClr val="FFFFFF"/>
                </a:solidFill>
                <a:latin typeface="Courier Prime Bold"/>
                <a:ea typeface="Courier Prime Bold"/>
                <a:cs typeface="Courier Prime Bold"/>
                <a:sym typeface="Courier Prime Bold"/>
              </a:rPr>
              <a:t>Un caso para cada comando que podemos procesar.</a:t>
            </a:r>
          </a:p>
          <a:p>
            <a:pPr algn="l">
              <a:lnSpc>
                <a:spcPts val="2739"/>
              </a:lnSpc>
            </a:pPr>
          </a:p>
          <a:p>
            <a:pPr algn="l" marL="431799" indent="-215899" lvl="1">
              <a:lnSpc>
                <a:spcPts val="2739"/>
              </a:lnSpc>
              <a:buFont typeface="Arial"/>
              <a:buChar char="•"/>
            </a:pPr>
            <a:r>
              <a:rPr lang="en-US" b="true" sz="1999">
                <a:solidFill>
                  <a:srgbClr val="FFFFFF"/>
                </a:solidFill>
                <a:latin typeface="Courier Prime Bold"/>
                <a:ea typeface="Courier Prime Bold"/>
                <a:cs typeface="Courier Prime Bold"/>
                <a:sym typeface="Courier Prime Bold"/>
              </a:rPr>
              <a:t>Codigos de error con las constantes dependiendo el error.</a:t>
            </a:r>
          </a:p>
          <a:p>
            <a:pPr algn="l">
              <a:lnSpc>
                <a:spcPts val="2739"/>
              </a:lnSpc>
            </a:pPr>
          </a:p>
          <a:p>
            <a:pPr algn="l" marL="431799" indent="-215899" lvl="1">
              <a:lnSpc>
                <a:spcPts val="2739"/>
              </a:lnSpc>
              <a:buFont typeface="Arial"/>
              <a:buChar char="•"/>
            </a:pPr>
            <a:r>
              <a:rPr lang="en-US" b="true" sz="1999">
                <a:solidFill>
                  <a:srgbClr val="FFFFFF"/>
                </a:solidFill>
                <a:latin typeface="Courier Prime Bold"/>
                <a:ea typeface="Courier Prime Bold"/>
                <a:cs typeface="Courier Prime Bold"/>
                <a:sym typeface="Courier Prime Bold"/>
              </a:rPr>
              <a:t>Ver que pasase los tests(casos bordes y más)</a:t>
            </a:r>
          </a:p>
          <a:p>
            <a:pPr algn="l">
              <a:lnSpc>
                <a:spcPts val="2739"/>
              </a:lnSpc>
            </a:pPr>
          </a:p>
        </p:txBody>
      </p:sp>
      <p:sp>
        <p:nvSpPr>
          <p:cNvPr name="TextBox 8" id="8"/>
          <p:cNvSpPr txBox="true"/>
          <p:nvPr/>
        </p:nvSpPr>
        <p:spPr>
          <a:xfrm rot="0">
            <a:off x="890892" y="722896"/>
            <a:ext cx="8253108"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process_command(command)</a:t>
            </a:r>
          </a:p>
        </p:txBody>
      </p:sp>
      <p:sp>
        <p:nvSpPr>
          <p:cNvPr name="TextBox 9" id="9"/>
          <p:cNvSpPr txBox="true"/>
          <p:nvPr/>
        </p:nvSpPr>
        <p:spPr>
          <a:xfrm rot="0">
            <a:off x="16908218" y="807339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10" id="10"/>
          <p:cNvSpPr txBox="true"/>
          <p:nvPr/>
        </p:nvSpPr>
        <p:spPr>
          <a:xfrm rot="0">
            <a:off x="9469357" y="3043885"/>
            <a:ext cx="7435865" cy="4461351"/>
          </a:xfrm>
          <a:prstGeom prst="rect">
            <a:avLst/>
          </a:prstGeom>
        </p:spPr>
        <p:txBody>
          <a:bodyPr anchor="t" rtlCol="false" tIns="0" lIns="0" bIns="0" rIns="0">
            <a:spAutoFit/>
          </a:bodyPr>
          <a:lstStyle/>
          <a:p>
            <a:pPr algn="l">
              <a:lnSpc>
                <a:spcPts val="1966"/>
              </a:lnSpc>
            </a:pPr>
            <a:r>
              <a:rPr lang="en-US" sz="1787">
                <a:solidFill>
                  <a:srgbClr val="FFFFFF"/>
                </a:solidFill>
                <a:latin typeface="JetBrains Mono"/>
                <a:ea typeface="JetBrains Mono"/>
                <a:cs typeface="JetBrains Mono"/>
                <a:sym typeface="JetBrains Mono"/>
              </a:rPr>
              <a:t>def process_command(self, command):</a:t>
            </a:r>
          </a:p>
          <a:p>
            <a:pPr algn="l">
              <a:lnSpc>
                <a:spcPts val="1966"/>
              </a:lnSpc>
            </a:pPr>
            <a:r>
              <a:rPr lang="en-US" sz="1787">
                <a:solidFill>
                  <a:srgbClr val="FFFFFF"/>
                </a:solidFill>
                <a:latin typeface="JetBrains Mono"/>
                <a:ea typeface="JetBrains Mono"/>
                <a:cs typeface="JetBrains Mono"/>
                <a:sym typeface="JetBrains Mono"/>
              </a:rPr>
              <a:t>     argumentos = command.split()</a:t>
            </a:r>
          </a:p>
          <a:p>
            <a:pPr algn="l">
              <a:lnSpc>
                <a:spcPts val="1966"/>
              </a:lnSpc>
            </a:pPr>
            <a:r>
              <a:rPr lang="en-US" sz="1787">
                <a:solidFill>
                  <a:srgbClr val="FFFFFF"/>
                </a:solidFill>
                <a:latin typeface="JetBrains Mono"/>
                <a:ea typeface="JetBrains Mono"/>
                <a:cs typeface="JetBrains Mono"/>
                <a:sym typeface="JetBrains Mono"/>
              </a:rPr>
              <a:t>     cmd = argumentos[0]</a:t>
            </a:r>
          </a:p>
          <a:p>
            <a:pPr algn="l">
              <a:lnSpc>
                <a:spcPts val="1966"/>
              </a:lnSpc>
            </a:pPr>
            <a:r>
              <a:rPr lang="en-US" sz="1787">
                <a:solidFill>
                  <a:srgbClr val="FFFFFF"/>
                </a:solidFill>
                <a:latin typeface="JetBrains Mono"/>
                <a:ea typeface="JetBrains Mono"/>
                <a:cs typeface="JetBrains Mono"/>
                <a:sym typeface="JetBrains Mono"/>
              </a:rPr>
              <a:t>     if cmd == "get_file_listing":</a:t>
            </a:r>
          </a:p>
          <a:p>
            <a:pPr algn="l">
              <a:lnSpc>
                <a:spcPts val="1966"/>
              </a:lnSpc>
            </a:pPr>
            <a:r>
              <a:rPr lang="en-US" sz="1787">
                <a:solidFill>
                  <a:srgbClr val="FFFFFF"/>
                </a:solidFill>
                <a:latin typeface="JetBrains Mono"/>
                <a:ea typeface="JetBrains Mono"/>
                <a:cs typeface="JetBrains Mono"/>
                <a:sym typeface="JetBrains Mono"/>
              </a:rPr>
              <a:t>         return handle_get_file_listing()</a:t>
            </a:r>
          </a:p>
          <a:p>
            <a:pPr algn="l">
              <a:lnSpc>
                <a:spcPts val="1966"/>
              </a:lnSpc>
            </a:pPr>
            <a:r>
              <a:rPr lang="en-US" sz="1787">
                <a:solidFill>
                  <a:srgbClr val="FFFFFF"/>
                </a:solidFill>
                <a:latin typeface="JetBrains Mono"/>
                <a:ea typeface="JetBrains Mono"/>
                <a:cs typeface="JetBrains Mono"/>
                <a:sym typeface="JetBrains Mono"/>
              </a:rPr>
              <a:t>     if cmd == "get_metadata":</a:t>
            </a:r>
          </a:p>
          <a:p>
            <a:pPr algn="l">
              <a:lnSpc>
                <a:spcPts val="1966"/>
              </a:lnSpc>
            </a:pPr>
            <a:r>
              <a:rPr lang="en-US" sz="1787">
                <a:solidFill>
                  <a:srgbClr val="FFFFFF"/>
                </a:solidFill>
                <a:latin typeface="JetBrains Mono"/>
                <a:ea typeface="JetBrains Mono"/>
                <a:cs typeface="JetBrains Mono"/>
                <a:sym typeface="JetBrains Mono"/>
              </a:rPr>
              <a:t>         filename = argumentos[1]</a:t>
            </a:r>
          </a:p>
          <a:p>
            <a:pPr algn="l">
              <a:lnSpc>
                <a:spcPts val="1966"/>
              </a:lnSpc>
            </a:pPr>
            <a:r>
              <a:rPr lang="en-US" sz="1787">
                <a:solidFill>
                  <a:srgbClr val="FFFFFF"/>
                </a:solidFill>
                <a:latin typeface="JetBrains Mono"/>
                <a:ea typeface="JetBrains Mono"/>
                <a:cs typeface="JetBrains Mono"/>
                <a:sym typeface="JetBrains Mono"/>
              </a:rPr>
              <a:t>         return handle_get_metadata(filename)</a:t>
            </a:r>
          </a:p>
          <a:p>
            <a:pPr algn="l">
              <a:lnSpc>
                <a:spcPts val="1966"/>
              </a:lnSpc>
            </a:pPr>
            <a:r>
              <a:rPr lang="en-US" sz="1787">
                <a:solidFill>
                  <a:srgbClr val="FFFFFF"/>
                </a:solidFill>
                <a:latin typeface="JetBrains Mono"/>
                <a:ea typeface="JetBrains Mono"/>
                <a:cs typeface="JetBrains Mono"/>
                <a:sym typeface="JetBrains Mono"/>
              </a:rPr>
              <a:t>     if cmd == "get_slice":</a:t>
            </a:r>
          </a:p>
          <a:p>
            <a:pPr algn="l">
              <a:lnSpc>
                <a:spcPts val="1966"/>
              </a:lnSpc>
            </a:pPr>
            <a:r>
              <a:rPr lang="en-US" sz="1787">
                <a:solidFill>
                  <a:srgbClr val="FFFFFF"/>
                </a:solidFill>
                <a:latin typeface="JetBrains Mono"/>
                <a:ea typeface="JetBrains Mono"/>
                <a:cs typeface="JetBrains Mono"/>
                <a:sym typeface="JetBrains Mono"/>
              </a:rPr>
              <a:t>         filename = argumentos[1]</a:t>
            </a:r>
          </a:p>
          <a:p>
            <a:pPr algn="l">
              <a:lnSpc>
                <a:spcPts val="1966"/>
              </a:lnSpc>
            </a:pPr>
            <a:r>
              <a:rPr lang="en-US" sz="1787">
                <a:solidFill>
                  <a:srgbClr val="FFFFFF"/>
                </a:solidFill>
                <a:latin typeface="JetBrains Mono"/>
                <a:ea typeface="JetBrains Mono"/>
                <a:cs typeface="JetBrains Mono"/>
                <a:sym typeface="JetBrains Mono"/>
              </a:rPr>
              <a:t>         offset = argumentos[2]</a:t>
            </a:r>
          </a:p>
          <a:p>
            <a:pPr algn="l">
              <a:lnSpc>
                <a:spcPts val="1966"/>
              </a:lnSpc>
            </a:pPr>
            <a:r>
              <a:rPr lang="en-US" sz="1787">
                <a:solidFill>
                  <a:srgbClr val="FFFFFF"/>
                </a:solidFill>
                <a:latin typeface="JetBrains Mono"/>
                <a:ea typeface="JetBrains Mono"/>
                <a:cs typeface="JetBrains Mono"/>
                <a:sym typeface="JetBrains Mono"/>
              </a:rPr>
              <a:t>         size = argumentos[3]</a:t>
            </a:r>
          </a:p>
          <a:p>
            <a:pPr algn="l">
              <a:lnSpc>
                <a:spcPts val="1966"/>
              </a:lnSpc>
            </a:pPr>
            <a:r>
              <a:rPr lang="en-US" sz="1787">
                <a:solidFill>
                  <a:srgbClr val="FFFFFF"/>
                </a:solidFill>
                <a:latin typeface="JetBrains Mono"/>
                <a:ea typeface="JetBrains Mono"/>
                <a:cs typeface="JetBrains Mono"/>
                <a:sym typeface="JetBrains Mono"/>
              </a:rPr>
              <a:t>         return handle_get_slice(filename,offset,size)</a:t>
            </a:r>
          </a:p>
          <a:p>
            <a:pPr algn="l">
              <a:lnSpc>
                <a:spcPts val="1966"/>
              </a:lnSpc>
            </a:pPr>
            <a:r>
              <a:rPr lang="en-US" sz="1787">
                <a:solidFill>
                  <a:srgbClr val="FFFFFF"/>
                </a:solidFill>
                <a:latin typeface="JetBrains Mono"/>
                <a:ea typeface="JetBrains Mono"/>
                <a:cs typeface="JetBrains Mono"/>
                <a:sym typeface="JetBrains Mono"/>
              </a:rPr>
              <a:t>     if cmd == "quit":</a:t>
            </a:r>
          </a:p>
          <a:p>
            <a:pPr algn="l">
              <a:lnSpc>
                <a:spcPts val="1966"/>
              </a:lnSpc>
            </a:pPr>
            <a:r>
              <a:rPr lang="en-US" sz="1787">
                <a:solidFill>
                  <a:srgbClr val="FFFFFF"/>
                </a:solidFill>
                <a:latin typeface="JetBrains Mono"/>
                <a:ea typeface="JetBrains Mono"/>
                <a:cs typeface="JetBrains Mono"/>
                <a:sym typeface="JetBrains Mono"/>
              </a:rPr>
              <a:t>         self.connection = False</a:t>
            </a:r>
          </a:p>
          <a:p>
            <a:pPr algn="l">
              <a:lnSpc>
                <a:spcPts val="1966"/>
              </a:lnSpc>
            </a:pPr>
            <a:r>
              <a:rPr lang="en-US" sz="1787">
                <a:solidFill>
                  <a:srgbClr val="FFFFFF"/>
                </a:solidFill>
                <a:latin typeface="JetBrains Mono"/>
                <a:ea typeface="JetBrains Mono"/>
                <a:cs typeface="JetBrains Mono"/>
                <a:sym typeface="JetBrains Mono"/>
              </a:rPr>
              <a:t>         return "Desconecto bien \r\n"</a:t>
            </a:r>
          </a:p>
          <a:p>
            <a:pPr algn="l">
              <a:lnSpc>
                <a:spcPts val="1966"/>
              </a:lnSpc>
            </a:pPr>
            <a:r>
              <a:rPr lang="en-US" sz="1787">
                <a:solidFill>
                  <a:srgbClr val="FFFFFF"/>
                </a:solidFill>
                <a:latin typeface="JetBrains Mono"/>
                <a:ea typeface="JetBrains Mono"/>
                <a:cs typeface="JetBrains Mono"/>
                <a:sym typeface="JetBrains Mono"/>
              </a:rPr>
              <a:t>     return "Proceso no encontrado"</a:t>
            </a:r>
          </a:p>
          <a:p>
            <a:pPr algn="l">
              <a:lnSpc>
                <a:spcPts val="1966"/>
              </a:lnSpc>
              <a:spcBef>
                <a:spcPct val="0"/>
              </a:spcBef>
            </a:pPr>
          </a:p>
        </p:txBody>
      </p:sp>
      <p:sp>
        <p:nvSpPr>
          <p:cNvPr name="TextBox 11" id="11"/>
          <p:cNvSpPr txBox="true"/>
          <p:nvPr/>
        </p:nvSpPr>
        <p:spPr>
          <a:xfrm rot="0">
            <a:off x="-183360" y="208149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12" id="12"/>
          <p:cNvSpPr txBox="true"/>
          <p:nvPr/>
        </p:nvSpPr>
        <p:spPr>
          <a:xfrm rot="0">
            <a:off x="1250169" y="2363430"/>
            <a:ext cx="6187604" cy="451485"/>
          </a:xfrm>
          <a:prstGeom prst="rect">
            <a:avLst/>
          </a:prstGeom>
        </p:spPr>
        <p:txBody>
          <a:bodyPr anchor="t" rtlCol="false" tIns="0" lIns="0" bIns="0" rIns="0">
            <a:spAutoFit/>
          </a:bodyPr>
          <a:lstStyle/>
          <a:p>
            <a:pPr algn="l">
              <a:lnSpc>
                <a:spcPts val="3569"/>
              </a:lnSpc>
            </a:pPr>
            <a:r>
              <a:rPr lang="en-US" sz="3000">
                <a:solidFill>
                  <a:srgbClr val="FF914D"/>
                </a:solidFill>
                <a:latin typeface="Courier Prime"/>
                <a:ea typeface="Courier Prime"/>
                <a:cs typeface="Courier Prime"/>
                <a:sym typeface="Courier Prime"/>
              </a:rPr>
              <a:t>Caracteristicas del metodo:</a:t>
            </a:r>
          </a:p>
        </p:txBody>
      </p:sp>
      <p:sp>
        <p:nvSpPr>
          <p:cNvPr name="TextBox 13" id="13"/>
          <p:cNvSpPr txBox="true"/>
          <p:nvPr/>
        </p:nvSpPr>
        <p:spPr>
          <a:xfrm rot="0">
            <a:off x="9469357" y="7601807"/>
            <a:ext cx="7438861" cy="866966"/>
          </a:xfrm>
          <a:prstGeom prst="rect">
            <a:avLst/>
          </a:prstGeom>
        </p:spPr>
        <p:txBody>
          <a:bodyPr anchor="t" rtlCol="false" tIns="0" lIns="0" bIns="0" rIns="0">
            <a:spAutoFit/>
          </a:bodyPr>
          <a:lstStyle/>
          <a:p>
            <a:pPr algn="l">
              <a:lnSpc>
                <a:spcPts val="2304"/>
              </a:lnSpc>
            </a:pPr>
            <a:r>
              <a:rPr lang="en-US" sz="1682" b="true">
                <a:solidFill>
                  <a:srgbClr val="FFFFFF"/>
                </a:solidFill>
                <a:latin typeface="Courier Prime Bold"/>
                <a:ea typeface="Courier Prime Bold"/>
                <a:cs typeface="Courier Prime Bold"/>
                <a:sym typeface="Courier Prime Bold"/>
              </a:rPr>
              <a:t>Aclaracion: Codigo en escencia del proccess_command sin codigos de error ni verificaciones particulares(No es la version final).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804555" y="2018872"/>
            <a:ext cx="8201637" cy="6637448"/>
            <a:chOff x="0" y="0"/>
            <a:chExt cx="3264708" cy="2642074"/>
          </a:xfrm>
        </p:grpSpPr>
        <p:sp>
          <p:nvSpPr>
            <p:cNvPr name="Freeform 3" id="3"/>
            <p:cNvSpPr/>
            <p:nvPr/>
          </p:nvSpPr>
          <p:spPr>
            <a:xfrm flipH="false" flipV="false" rot="0">
              <a:off x="0" y="0"/>
              <a:ext cx="3264708" cy="2642074"/>
            </a:xfrm>
            <a:custGeom>
              <a:avLst/>
              <a:gdLst/>
              <a:ahLst/>
              <a:cxnLst/>
              <a:rect r="r" b="b" t="t" l="l"/>
              <a:pathLst>
                <a:path h="2642074" w="3264708">
                  <a:moveTo>
                    <a:pt x="0" y="0"/>
                  </a:moveTo>
                  <a:lnTo>
                    <a:pt x="3264708" y="0"/>
                  </a:lnTo>
                  <a:lnTo>
                    <a:pt x="3264708" y="2642074"/>
                  </a:lnTo>
                  <a:lnTo>
                    <a:pt x="0" y="2642074"/>
                  </a:lnTo>
                  <a:close/>
                </a:path>
              </a:pathLst>
            </a:custGeom>
            <a:solidFill>
              <a:srgbClr val="2D2D35"/>
            </a:solidFill>
          </p:spPr>
        </p:sp>
      </p:grpSp>
      <p:grpSp>
        <p:nvGrpSpPr>
          <p:cNvPr name="Group 4" id="4"/>
          <p:cNvGrpSpPr/>
          <p:nvPr/>
        </p:nvGrpSpPr>
        <p:grpSpPr>
          <a:xfrm rot="0">
            <a:off x="9287332" y="2018872"/>
            <a:ext cx="7971968" cy="6637448"/>
            <a:chOff x="0" y="0"/>
            <a:chExt cx="3394356" cy="2826136"/>
          </a:xfrm>
        </p:grpSpPr>
        <p:sp>
          <p:nvSpPr>
            <p:cNvPr name="Freeform 5" id="5"/>
            <p:cNvSpPr/>
            <p:nvPr/>
          </p:nvSpPr>
          <p:spPr>
            <a:xfrm flipH="false" flipV="false" rot="0">
              <a:off x="0" y="0"/>
              <a:ext cx="3394356" cy="2826136"/>
            </a:xfrm>
            <a:custGeom>
              <a:avLst/>
              <a:gdLst/>
              <a:ahLst/>
              <a:cxnLst/>
              <a:rect r="r" b="b" t="t" l="l"/>
              <a:pathLst>
                <a:path h="2826136" w="3394356">
                  <a:moveTo>
                    <a:pt x="0" y="0"/>
                  </a:moveTo>
                  <a:lnTo>
                    <a:pt x="3394356" y="0"/>
                  </a:lnTo>
                  <a:lnTo>
                    <a:pt x="3394356" y="2826136"/>
                  </a:lnTo>
                  <a:lnTo>
                    <a:pt x="0" y="2826136"/>
                  </a:lnTo>
                  <a:close/>
                </a:path>
              </a:pathLst>
            </a:custGeom>
            <a:solidFill>
              <a:srgbClr val="2D2D35"/>
            </a:solidFill>
          </p:spPr>
        </p:sp>
      </p:grpSp>
      <p:sp>
        <p:nvSpPr>
          <p:cNvPr name="Freeform 6" id="6"/>
          <p:cNvSpPr/>
          <p:nvPr/>
        </p:nvSpPr>
        <p:spPr>
          <a:xfrm flipH="false" flipV="false" rot="0">
            <a:off x="1028700" y="2689358"/>
            <a:ext cx="5931309" cy="5665972"/>
          </a:xfrm>
          <a:custGeom>
            <a:avLst/>
            <a:gdLst/>
            <a:ahLst/>
            <a:cxnLst/>
            <a:rect r="r" b="b" t="t" l="l"/>
            <a:pathLst>
              <a:path h="5665972" w="5931309">
                <a:moveTo>
                  <a:pt x="0" y="0"/>
                </a:moveTo>
                <a:lnTo>
                  <a:pt x="5931309" y="0"/>
                </a:lnTo>
                <a:lnTo>
                  <a:pt x="5931309" y="5665972"/>
                </a:lnTo>
                <a:lnTo>
                  <a:pt x="0" y="5665972"/>
                </a:lnTo>
                <a:lnTo>
                  <a:pt x="0" y="0"/>
                </a:lnTo>
                <a:close/>
              </a:path>
            </a:pathLst>
          </a:custGeom>
          <a:blipFill>
            <a:blip r:embed="rId2"/>
            <a:stretch>
              <a:fillRect l="0" t="0" r="0" b="-93857"/>
            </a:stretch>
          </a:blipFill>
        </p:spPr>
      </p:sp>
      <p:sp>
        <p:nvSpPr>
          <p:cNvPr name="TextBox 7" id="7"/>
          <p:cNvSpPr txBox="true"/>
          <p:nvPr/>
        </p:nvSpPr>
        <p:spPr>
          <a:xfrm rot="0">
            <a:off x="1028700" y="2212935"/>
            <a:ext cx="6634865" cy="451485"/>
          </a:xfrm>
          <a:prstGeom prst="rect">
            <a:avLst/>
          </a:prstGeom>
        </p:spPr>
        <p:txBody>
          <a:bodyPr anchor="t" rtlCol="false" tIns="0" lIns="0" bIns="0" rIns="0">
            <a:spAutoFit/>
          </a:bodyPr>
          <a:lstStyle/>
          <a:p>
            <a:pPr algn="l">
              <a:lnSpc>
                <a:spcPts val="3569"/>
              </a:lnSpc>
            </a:pPr>
            <a:r>
              <a:rPr lang="en-US" sz="3000">
                <a:solidFill>
                  <a:srgbClr val="FF914D"/>
                </a:solidFill>
                <a:latin typeface="Courier Prime"/>
                <a:ea typeface="Courier Prime"/>
                <a:cs typeface="Courier Prime"/>
                <a:sym typeface="Courier Prime"/>
              </a:rPr>
              <a:t>Codigo Final:</a:t>
            </a:r>
          </a:p>
        </p:txBody>
      </p:sp>
      <p:sp>
        <p:nvSpPr>
          <p:cNvPr name="TextBox 8" id="8"/>
          <p:cNvSpPr txBox="true"/>
          <p:nvPr/>
        </p:nvSpPr>
        <p:spPr>
          <a:xfrm rot="0">
            <a:off x="890892" y="722896"/>
            <a:ext cx="8253108"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process_command(command)</a:t>
            </a:r>
          </a:p>
        </p:txBody>
      </p:sp>
      <p:sp>
        <p:nvSpPr>
          <p:cNvPr name="TextBox 9" id="9"/>
          <p:cNvSpPr txBox="true"/>
          <p:nvPr/>
        </p:nvSpPr>
        <p:spPr>
          <a:xfrm rot="0">
            <a:off x="16908218" y="807339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10" id="10"/>
          <p:cNvSpPr txBox="true"/>
          <p:nvPr/>
        </p:nvSpPr>
        <p:spPr>
          <a:xfrm rot="0">
            <a:off x="-183360" y="208149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Freeform 11" id="11"/>
          <p:cNvSpPr/>
          <p:nvPr/>
        </p:nvSpPr>
        <p:spPr>
          <a:xfrm flipH="false" flipV="false" rot="0">
            <a:off x="9520542" y="2438678"/>
            <a:ext cx="6551951" cy="5916652"/>
          </a:xfrm>
          <a:custGeom>
            <a:avLst/>
            <a:gdLst/>
            <a:ahLst/>
            <a:cxnLst/>
            <a:rect r="r" b="b" t="t" l="l"/>
            <a:pathLst>
              <a:path h="5916652" w="6551951">
                <a:moveTo>
                  <a:pt x="0" y="0"/>
                </a:moveTo>
                <a:lnTo>
                  <a:pt x="6551951" y="0"/>
                </a:lnTo>
                <a:lnTo>
                  <a:pt x="6551951" y="5916652"/>
                </a:lnTo>
                <a:lnTo>
                  <a:pt x="0" y="5916652"/>
                </a:lnTo>
                <a:lnTo>
                  <a:pt x="0" y="0"/>
                </a:lnTo>
                <a:close/>
              </a:path>
            </a:pathLst>
          </a:custGeom>
          <a:blipFill>
            <a:blip r:embed="rId2"/>
            <a:stretch>
              <a:fillRect l="0" t="-105069"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804555" y="2018872"/>
            <a:ext cx="8201637" cy="6637448"/>
            <a:chOff x="0" y="0"/>
            <a:chExt cx="3264708" cy="2642074"/>
          </a:xfrm>
        </p:grpSpPr>
        <p:sp>
          <p:nvSpPr>
            <p:cNvPr name="Freeform 3" id="3"/>
            <p:cNvSpPr/>
            <p:nvPr/>
          </p:nvSpPr>
          <p:spPr>
            <a:xfrm flipH="false" flipV="false" rot="0">
              <a:off x="0" y="0"/>
              <a:ext cx="3264708" cy="2642074"/>
            </a:xfrm>
            <a:custGeom>
              <a:avLst/>
              <a:gdLst/>
              <a:ahLst/>
              <a:cxnLst/>
              <a:rect r="r" b="b" t="t" l="l"/>
              <a:pathLst>
                <a:path h="2642074" w="3264708">
                  <a:moveTo>
                    <a:pt x="0" y="0"/>
                  </a:moveTo>
                  <a:lnTo>
                    <a:pt x="3264708" y="0"/>
                  </a:lnTo>
                  <a:lnTo>
                    <a:pt x="3264708" y="2642074"/>
                  </a:lnTo>
                  <a:lnTo>
                    <a:pt x="0" y="2642074"/>
                  </a:lnTo>
                  <a:close/>
                </a:path>
              </a:pathLst>
            </a:custGeom>
            <a:solidFill>
              <a:srgbClr val="2D2D35"/>
            </a:solidFill>
          </p:spPr>
        </p:sp>
      </p:grpSp>
      <p:grpSp>
        <p:nvGrpSpPr>
          <p:cNvPr name="Group 4" id="4"/>
          <p:cNvGrpSpPr/>
          <p:nvPr/>
        </p:nvGrpSpPr>
        <p:grpSpPr>
          <a:xfrm rot="0">
            <a:off x="9287332" y="2018872"/>
            <a:ext cx="7971968" cy="6637448"/>
            <a:chOff x="0" y="0"/>
            <a:chExt cx="3394356" cy="2826136"/>
          </a:xfrm>
        </p:grpSpPr>
        <p:sp>
          <p:nvSpPr>
            <p:cNvPr name="Freeform 5" id="5"/>
            <p:cNvSpPr/>
            <p:nvPr/>
          </p:nvSpPr>
          <p:spPr>
            <a:xfrm flipH="false" flipV="false" rot="0">
              <a:off x="0" y="0"/>
              <a:ext cx="3394356" cy="2826136"/>
            </a:xfrm>
            <a:custGeom>
              <a:avLst/>
              <a:gdLst/>
              <a:ahLst/>
              <a:cxnLst/>
              <a:rect r="r" b="b" t="t" l="l"/>
              <a:pathLst>
                <a:path h="2826136" w="3394356">
                  <a:moveTo>
                    <a:pt x="0" y="0"/>
                  </a:moveTo>
                  <a:lnTo>
                    <a:pt x="3394356" y="0"/>
                  </a:lnTo>
                  <a:lnTo>
                    <a:pt x="3394356" y="2826136"/>
                  </a:lnTo>
                  <a:lnTo>
                    <a:pt x="0" y="2826136"/>
                  </a:lnTo>
                  <a:close/>
                </a:path>
              </a:pathLst>
            </a:custGeom>
            <a:solidFill>
              <a:srgbClr val="2D2D35"/>
            </a:solidFill>
          </p:spPr>
        </p:sp>
      </p:grpSp>
      <p:sp>
        <p:nvSpPr>
          <p:cNvPr name="Freeform 6" id="6"/>
          <p:cNvSpPr/>
          <p:nvPr/>
        </p:nvSpPr>
        <p:spPr>
          <a:xfrm flipH="false" flipV="false" rot="0">
            <a:off x="942177" y="2205440"/>
            <a:ext cx="7926393" cy="4300354"/>
          </a:xfrm>
          <a:custGeom>
            <a:avLst/>
            <a:gdLst/>
            <a:ahLst/>
            <a:cxnLst/>
            <a:rect r="r" b="b" t="t" l="l"/>
            <a:pathLst>
              <a:path h="4300354" w="7926393">
                <a:moveTo>
                  <a:pt x="0" y="0"/>
                </a:moveTo>
                <a:lnTo>
                  <a:pt x="7926393" y="0"/>
                </a:lnTo>
                <a:lnTo>
                  <a:pt x="7926393" y="4300354"/>
                </a:lnTo>
                <a:lnTo>
                  <a:pt x="0" y="4300354"/>
                </a:lnTo>
                <a:lnTo>
                  <a:pt x="0" y="0"/>
                </a:lnTo>
                <a:close/>
              </a:path>
            </a:pathLst>
          </a:custGeom>
          <a:blipFill>
            <a:blip r:embed="rId2"/>
            <a:stretch>
              <a:fillRect l="0" t="0" r="0" b="0"/>
            </a:stretch>
          </a:blipFill>
        </p:spPr>
      </p:sp>
      <p:sp>
        <p:nvSpPr>
          <p:cNvPr name="Freeform 7" id="7"/>
          <p:cNvSpPr/>
          <p:nvPr/>
        </p:nvSpPr>
        <p:spPr>
          <a:xfrm flipH="false" flipV="false" rot="0">
            <a:off x="1028700" y="7987580"/>
            <a:ext cx="1575226" cy="367750"/>
          </a:xfrm>
          <a:custGeom>
            <a:avLst/>
            <a:gdLst/>
            <a:ahLst/>
            <a:cxnLst/>
            <a:rect r="r" b="b" t="t" l="l"/>
            <a:pathLst>
              <a:path h="367750" w="1575226">
                <a:moveTo>
                  <a:pt x="0" y="0"/>
                </a:moveTo>
                <a:lnTo>
                  <a:pt x="1575226" y="0"/>
                </a:lnTo>
                <a:lnTo>
                  <a:pt x="1575226" y="367750"/>
                </a:lnTo>
                <a:lnTo>
                  <a:pt x="0" y="367750"/>
                </a:lnTo>
                <a:lnTo>
                  <a:pt x="0" y="0"/>
                </a:lnTo>
                <a:close/>
              </a:path>
            </a:pathLst>
          </a:custGeom>
          <a:blipFill>
            <a:blip r:embed="rId3"/>
            <a:stretch>
              <a:fillRect l="0" t="0" r="-280203" b="0"/>
            </a:stretch>
          </a:blipFill>
        </p:spPr>
      </p:sp>
      <p:sp>
        <p:nvSpPr>
          <p:cNvPr name="Freeform 8" id="8"/>
          <p:cNvSpPr/>
          <p:nvPr/>
        </p:nvSpPr>
        <p:spPr>
          <a:xfrm flipH="false" flipV="false" rot="0">
            <a:off x="9360216" y="2205440"/>
            <a:ext cx="7826199" cy="3608341"/>
          </a:xfrm>
          <a:custGeom>
            <a:avLst/>
            <a:gdLst/>
            <a:ahLst/>
            <a:cxnLst/>
            <a:rect r="r" b="b" t="t" l="l"/>
            <a:pathLst>
              <a:path h="3608341" w="7826199">
                <a:moveTo>
                  <a:pt x="0" y="0"/>
                </a:moveTo>
                <a:lnTo>
                  <a:pt x="7826199" y="0"/>
                </a:lnTo>
                <a:lnTo>
                  <a:pt x="7826199" y="3608341"/>
                </a:lnTo>
                <a:lnTo>
                  <a:pt x="0" y="3608341"/>
                </a:lnTo>
                <a:lnTo>
                  <a:pt x="0" y="0"/>
                </a:lnTo>
                <a:close/>
              </a:path>
            </a:pathLst>
          </a:custGeom>
          <a:blipFill>
            <a:blip r:embed="rId4"/>
            <a:stretch>
              <a:fillRect l="0" t="0" r="0" b="0"/>
            </a:stretch>
          </a:blipFill>
        </p:spPr>
      </p:sp>
      <p:sp>
        <p:nvSpPr>
          <p:cNvPr name="TextBox 9" id="9"/>
          <p:cNvSpPr txBox="true"/>
          <p:nvPr/>
        </p:nvSpPr>
        <p:spPr>
          <a:xfrm rot="0">
            <a:off x="890892" y="722896"/>
            <a:ext cx="7686577"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handle_get_file_listing()</a:t>
            </a:r>
          </a:p>
        </p:txBody>
      </p:sp>
      <p:sp>
        <p:nvSpPr>
          <p:cNvPr name="TextBox 10" id="10"/>
          <p:cNvSpPr txBox="true"/>
          <p:nvPr/>
        </p:nvSpPr>
        <p:spPr>
          <a:xfrm rot="0">
            <a:off x="16908218" y="807339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11" id="11"/>
          <p:cNvSpPr txBox="true"/>
          <p:nvPr/>
        </p:nvSpPr>
        <p:spPr>
          <a:xfrm rot="0">
            <a:off x="-183360" y="208149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12" id="12"/>
          <p:cNvSpPr txBox="true"/>
          <p:nvPr/>
        </p:nvSpPr>
        <p:spPr>
          <a:xfrm rot="0">
            <a:off x="1028700" y="6794154"/>
            <a:ext cx="7438861" cy="866966"/>
          </a:xfrm>
          <a:prstGeom prst="rect">
            <a:avLst/>
          </a:prstGeom>
        </p:spPr>
        <p:txBody>
          <a:bodyPr anchor="t" rtlCol="false" tIns="0" lIns="0" bIns="0" rIns="0">
            <a:spAutoFit/>
          </a:bodyPr>
          <a:lstStyle/>
          <a:p>
            <a:pPr algn="l">
              <a:lnSpc>
                <a:spcPts val="2304"/>
              </a:lnSpc>
            </a:pPr>
            <a:r>
              <a:rPr lang="en-US" sz="1682" b="true">
                <a:solidFill>
                  <a:srgbClr val="FFFFFF"/>
                </a:solidFill>
                <a:latin typeface="Courier Prime Bold"/>
                <a:ea typeface="Courier Prime Bold"/>
                <a:cs typeface="Courier Prime Bold"/>
                <a:sym typeface="Courier Prime Bold"/>
              </a:rPr>
              <a:t>Para listar los archivos del directorio y un par de funciones utilizadas posteriormente tuvimos que importar la libreria os</a:t>
            </a:r>
          </a:p>
        </p:txBody>
      </p:sp>
      <p:sp>
        <p:nvSpPr>
          <p:cNvPr name="TextBox 13" id="13"/>
          <p:cNvSpPr txBox="true"/>
          <p:nvPr/>
        </p:nvSpPr>
        <p:spPr>
          <a:xfrm rot="0">
            <a:off x="9430027" y="703846"/>
            <a:ext cx="8857973" cy="571881"/>
          </a:xfrm>
          <a:prstGeom prst="rect">
            <a:avLst/>
          </a:prstGeom>
        </p:spPr>
        <p:txBody>
          <a:bodyPr anchor="t" rtlCol="false" tIns="0" lIns="0" bIns="0" rIns="0">
            <a:spAutoFit/>
          </a:bodyPr>
          <a:lstStyle/>
          <a:p>
            <a:pPr algn="l">
              <a:lnSpc>
                <a:spcPts val="4332"/>
              </a:lnSpc>
            </a:pPr>
            <a:r>
              <a:rPr lang="en-US" sz="3800">
                <a:solidFill>
                  <a:srgbClr val="FFFFFF"/>
                </a:solidFill>
                <a:latin typeface="Courier Prime"/>
                <a:ea typeface="Courier Prime"/>
                <a:cs typeface="Courier Prime"/>
                <a:sym typeface="Courier Prime"/>
              </a:rPr>
              <a:t>handle_get_metadata(FILENAME)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804555" y="2018872"/>
            <a:ext cx="8339445" cy="7945761"/>
            <a:chOff x="0" y="0"/>
            <a:chExt cx="2772979" cy="2642074"/>
          </a:xfrm>
        </p:grpSpPr>
        <p:sp>
          <p:nvSpPr>
            <p:cNvPr name="Freeform 3" id="3"/>
            <p:cNvSpPr/>
            <p:nvPr/>
          </p:nvSpPr>
          <p:spPr>
            <a:xfrm flipH="false" flipV="false" rot="0">
              <a:off x="0" y="0"/>
              <a:ext cx="2772979" cy="2642074"/>
            </a:xfrm>
            <a:custGeom>
              <a:avLst/>
              <a:gdLst/>
              <a:ahLst/>
              <a:cxnLst/>
              <a:rect r="r" b="b" t="t" l="l"/>
              <a:pathLst>
                <a:path h="2642074" w="2772979">
                  <a:moveTo>
                    <a:pt x="0" y="0"/>
                  </a:moveTo>
                  <a:lnTo>
                    <a:pt x="2772979" y="0"/>
                  </a:lnTo>
                  <a:lnTo>
                    <a:pt x="2772979" y="2642074"/>
                  </a:lnTo>
                  <a:lnTo>
                    <a:pt x="0" y="2642074"/>
                  </a:lnTo>
                  <a:close/>
                </a:path>
              </a:pathLst>
            </a:custGeom>
            <a:solidFill>
              <a:srgbClr val="2D2D35"/>
            </a:solidFill>
          </p:spPr>
        </p:sp>
      </p:grpSp>
      <p:sp>
        <p:nvSpPr>
          <p:cNvPr name="Freeform 4" id="4"/>
          <p:cNvSpPr/>
          <p:nvPr/>
        </p:nvSpPr>
        <p:spPr>
          <a:xfrm flipH="false" flipV="false" rot="0">
            <a:off x="1072881" y="2431347"/>
            <a:ext cx="7501275" cy="7157615"/>
          </a:xfrm>
          <a:custGeom>
            <a:avLst/>
            <a:gdLst/>
            <a:ahLst/>
            <a:cxnLst/>
            <a:rect r="r" b="b" t="t" l="l"/>
            <a:pathLst>
              <a:path h="7157615" w="7501275">
                <a:moveTo>
                  <a:pt x="0" y="0"/>
                </a:moveTo>
                <a:lnTo>
                  <a:pt x="7501275" y="0"/>
                </a:lnTo>
                <a:lnTo>
                  <a:pt x="7501275" y="7157614"/>
                </a:lnTo>
                <a:lnTo>
                  <a:pt x="0" y="7157614"/>
                </a:lnTo>
                <a:lnTo>
                  <a:pt x="0" y="0"/>
                </a:lnTo>
                <a:close/>
              </a:path>
            </a:pathLst>
          </a:custGeom>
          <a:blipFill>
            <a:blip r:embed="rId2"/>
            <a:stretch>
              <a:fillRect l="0" t="0" r="0" b="0"/>
            </a:stretch>
          </a:blipFill>
        </p:spPr>
      </p:sp>
      <p:sp>
        <p:nvSpPr>
          <p:cNvPr name="TextBox 5" id="5"/>
          <p:cNvSpPr txBox="true"/>
          <p:nvPr/>
        </p:nvSpPr>
        <p:spPr>
          <a:xfrm rot="0">
            <a:off x="890892" y="722896"/>
            <a:ext cx="11726834"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handle_get_slice(filename,offset,size)</a:t>
            </a:r>
          </a:p>
        </p:txBody>
      </p:sp>
      <p:sp>
        <p:nvSpPr>
          <p:cNvPr name="TextBox 6" id="6"/>
          <p:cNvSpPr txBox="true"/>
          <p:nvPr/>
        </p:nvSpPr>
        <p:spPr>
          <a:xfrm rot="0">
            <a:off x="16908218" y="9381702"/>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7" id="7"/>
          <p:cNvSpPr txBox="true"/>
          <p:nvPr/>
        </p:nvSpPr>
        <p:spPr>
          <a:xfrm rot="0">
            <a:off x="-183360" y="208149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AutoShape 2" id="2"/>
          <p:cNvSpPr/>
          <p:nvPr/>
        </p:nvSpPr>
        <p:spPr>
          <a:xfrm>
            <a:off x="9615727" y="-392062"/>
            <a:ext cx="0" cy="9650362"/>
          </a:xfrm>
          <a:prstGeom prst="line">
            <a:avLst/>
          </a:prstGeom>
          <a:ln cap="flat" w="95250">
            <a:solidFill>
              <a:srgbClr val="2D2D35"/>
            </a:solidFill>
            <a:prstDash val="solid"/>
            <a:headEnd type="none" len="sm" w="sm"/>
            <a:tailEnd type="none" len="sm" w="sm"/>
          </a:ln>
        </p:spPr>
      </p:sp>
      <p:sp>
        <p:nvSpPr>
          <p:cNvPr name="Freeform 3" id="3"/>
          <p:cNvSpPr/>
          <p:nvPr/>
        </p:nvSpPr>
        <p:spPr>
          <a:xfrm flipH="false" flipV="false" rot="0">
            <a:off x="9829000" y="1192624"/>
            <a:ext cx="8252706" cy="3414557"/>
          </a:xfrm>
          <a:custGeom>
            <a:avLst/>
            <a:gdLst/>
            <a:ahLst/>
            <a:cxnLst/>
            <a:rect r="r" b="b" t="t" l="l"/>
            <a:pathLst>
              <a:path h="3414557" w="8252706">
                <a:moveTo>
                  <a:pt x="0" y="0"/>
                </a:moveTo>
                <a:lnTo>
                  <a:pt x="8252706" y="0"/>
                </a:lnTo>
                <a:lnTo>
                  <a:pt x="8252706" y="3414557"/>
                </a:lnTo>
                <a:lnTo>
                  <a:pt x="0" y="3414557"/>
                </a:lnTo>
                <a:lnTo>
                  <a:pt x="0" y="0"/>
                </a:lnTo>
                <a:close/>
              </a:path>
            </a:pathLst>
          </a:custGeom>
          <a:blipFill>
            <a:blip r:embed="rId2"/>
            <a:stretch>
              <a:fillRect l="0" t="0" r="0" b="0"/>
            </a:stretch>
          </a:blipFill>
        </p:spPr>
      </p:sp>
      <p:sp>
        <p:nvSpPr>
          <p:cNvPr name="TextBox 4" id="4"/>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914D"/>
                </a:solidFill>
                <a:latin typeface="Courier Prime"/>
                <a:ea typeface="Courier Prime"/>
                <a:cs typeface="Courier Prime"/>
                <a:sym typeface="Courier Prime"/>
              </a:rPr>
              <a:t>4. Multiples clientes</a:t>
            </a:r>
          </a:p>
        </p:txBody>
      </p:sp>
      <p:sp>
        <p:nvSpPr>
          <p:cNvPr name="TextBox 5" id="5"/>
          <p:cNvSpPr txBox="true"/>
          <p:nvPr/>
        </p:nvSpPr>
        <p:spPr>
          <a:xfrm rot="0">
            <a:off x="8589673"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6" id="6"/>
          <p:cNvSpPr txBox="true"/>
          <p:nvPr/>
        </p:nvSpPr>
        <p:spPr>
          <a:xfrm rot="0">
            <a:off x="1324730" y="1867712"/>
            <a:ext cx="6988679" cy="7971282"/>
          </a:xfrm>
          <a:prstGeom prst="rect">
            <a:avLst/>
          </a:prstGeom>
        </p:spPr>
        <p:txBody>
          <a:bodyPr anchor="t" rtlCol="false" tIns="0" lIns="0" bIns="0" rIns="0">
            <a:spAutoFit/>
          </a:bodyPr>
          <a:lstStyle/>
          <a:p>
            <a:pPr algn="l" marL="518160" indent="-259080" lvl="1">
              <a:lnSpc>
                <a:spcPts val="3264"/>
              </a:lnSpc>
              <a:buFont typeface="Arial"/>
              <a:buChar char="•"/>
            </a:pPr>
            <a:r>
              <a:rPr lang="en-US" sz="2400">
                <a:solidFill>
                  <a:srgbClr val="FFFFFF"/>
                </a:solidFill>
                <a:latin typeface="Courier Prime"/>
                <a:ea typeface="Courier Prime"/>
                <a:cs typeface="Courier Prime"/>
                <a:sym typeface="Courier Prime"/>
              </a:rPr>
              <a:t>Para atender multiples clientes, podemos utilizar varios metodos, los principales son con manejo de hilos.</a:t>
            </a:r>
          </a:p>
          <a:p>
            <a:pPr algn="l" marL="518160" indent="-259080" lvl="1">
              <a:lnSpc>
                <a:spcPts val="3264"/>
              </a:lnSpc>
              <a:buFont typeface="Arial"/>
              <a:buChar char="•"/>
            </a:pPr>
            <a:r>
              <a:rPr lang="en-US" sz="2400">
                <a:solidFill>
                  <a:srgbClr val="FFFFFF"/>
                </a:solidFill>
                <a:latin typeface="Courier Prime"/>
                <a:ea typeface="Courier Prime"/>
                <a:cs typeface="Courier Prime"/>
                <a:sym typeface="Courier Prime"/>
              </a:rPr>
              <a:t>Una forma podría ser con semáforos como trabajamos en Sistemas Operativos. Un unico hilo que toma el servidor para atender un cliente, cuando se libera atiende otro.</a:t>
            </a:r>
          </a:p>
          <a:p>
            <a:pPr algn="l" marL="518160" indent="-259080" lvl="1">
              <a:lnSpc>
                <a:spcPts val="3264"/>
              </a:lnSpc>
              <a:buFont typeface="Arial"/>
              <a:buChar char="•"/>
            </a:pPr>
            <a:r>
              <a:rPr lang="en-US" sz="2400">
                <a:solidFill>
                  <a:srgbClr val="FFFFFF"/>
                </a:solidFill>
                <a:latin typeface="Courier Prime"/>
                <a:ea typeface="Courier Prime"/>
                <a:cs typeface="Courier Prime"/>
                <a:sym typeface="Courier Prime"/>
              </a:rPr>
              <a:t>Otra forma seria multiprocesamiento, es decir cada vez que viene un cliente creamos un nuevo proceso que lo maneje.</a:t>
            </a:r>
          </a:p>
          <a:p>
            <a:pPr algn="l" marL="518160" indent="-259080" lvl="1">
              <a:lnSpc>
                <a:spcPts val="3264"/>
              </a:lnSpc>
              <a:buFont typeface="Arial"/>
              <a:buChar char="•"/>
            </a:pPr>
            <a:r>
              <a:rPr lang="en-US" sz="2400">
                <a:solidFill>
                  <a:srgbClr val="FFFFFF"/>
                </a:solidFill>
                <a:latin typeface="Courier Prime"/>
                <a:ea typeface="Courier Prime"/>
                <a:cs typeface="Courier Prime"/>
                <a:sym typeface="Courier Prime"/>
              </a:rPr>
              <a:t>Otra podria ser utilizando la libreria threading de python, la cual cada vez que aceptamos un cliente crea un nuevo hilo para que lo atienda.</a:t>
            </a:r>
          </a:p>
        </p:txBody>
      </p:sp>
      <p:sp>
        <p:nvSpPr>
          <p:cNvPr name="TextBox 7" id="7"/>
          <p:cNvSpPr txBox="true"/>
          <p:nvPr/>
        </p:nvSpPr>
        <p:spPr>
          <a:xfrm rot="0">
            <a:off x="0" y="103251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8" id="8"/>
          <p:cNvSpPr txBox="true"/>
          <p:nvPr/>
        </p:nvSpPr>
        <p:spPr>
          <a:xfrm rot="0">
            <a:off x="11148403" y="482820"/>
            <a:ext cx="6933303" cy="539311"/>
          </a:xfrm>
          <a:prstGeom prst="rect">
            <a:avLst/>
          </a:prstGeom>
        </p:spPr>
        <p:txBody>
          <a:bodyPr anchor="t" rtlCol="false" tIns="0" lIns="0" bIns="0" rIns="0">
            <a:spAutoFit/>
          </a:bodyPr>
          <a:lstStyle/>
          <a:p>
            <a:pPr algn="l">
              <a:lnSpc>
                <a:spcPts val="2161"/>
              </a:lnSpc>
            </a:pPr>
          </a:p>
          <a:p>
            <a:pPr algn="l">
              <a:lnSpc>
                <a:spcPts val="2161"/>
              </a:lnSpc>
              <a:spcBef>
                <a:spcPct val="0"/>
              </a:spcBef>
            </a:pPr>
          </a:p>
        </p:txBody>
      </p:sp>
      <p:sp>
        <p:nvSpPr>
          <p:cNvPr name="TextBox 9" id="9"/>
          <p:cNvSpPr txBox="true"/>
          <p:nvPr/>
        </p:nvSpPr>
        <p:spPr>
          <a:xfrm rot="0">
            <a:off x="9829000" y="5490615"/>
            <a:ext cx="8292012" cy="3466695"/>
          </a:xfrm>
          <a:prstGeom prst="rect">
            <a:avLst/>
          </a:prstGeom>
        </p:spPr>
        <p:txBody>
          <a:bodyPr anchor="t" rtlCol="false" tIns="0" lIns="0" bIns="0" rIns="0">
            <a:spAutoFit/>
          </a:bodyPr>
          <a:lstStyle/>
          <a:p>
            <a:pPr algn="l">
              <a:lnSpc>
                <a:spcPts val="4537"/>
              </a:lnSpc>
              <a:spcBef>
                <a:spcPct val="0"/>
              </a:spcBef>
            </a:pPr>
            <a:r>
              <a:rPr lang="en-US" sz="3980">
                <a:solidFill>
                  <a:srgbClr val="FFFFFF"/>
                </a:solidFill>
                <a:latin typeface="Courier Prime"/>
                <a:ea typeface="Courier Prime"/>
                <a:cs typeface="Courier Prime"/>
                <a:sym typeface="Courier Prime"/>
              </a:rPr>
              <a:t>En nuestro caso utilizamos ThreadPool </a:t>
            </a:r>
            <a:r>
              <a:rPr lang="en-US" sz="3980">
                <a:solidFill>
                  <a:srgbClr val="FFFFFF"/>
                </a:solidFill>
                <a:latin typeface="Courier Prime"/>
                <a:ea typeface="Courier Prime"/>
                <a:cs typeface="Courier Prime"/>
                <a:sym typeface="Courier Prime"/>
              </a:rPr>
              <a:t>lo que hacemos es crear una “Pileta” donde tenemos hilos ya precargados, en nuestro caso pusimos 4.</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9144000" y="0"/>
            <a:ext cx="9207896" cy="10389870"/>
            <a:chOff x="0" y="0"/>
            <a:chExt cx="3359066" cy="3790253"/>
          </a:xfrm>
        </p:grpSpPr>
        <p:sp>
          <p:nvSpPr>
            <p:cNvPr name="Freeform 3" id="3"/>
            <p:cNvSpPr/>
            <p:nvPr/>
          </p:nvSpPr>
          <p:spPr>
            <a:xfrm flipH="false" flipV="false" rot="0">
              <a:off x="0" y="0"/>
              <a:ext cx="3359066" cy="3790253"/>
            </a:xfrm>
            <a:custGeom>
              <a:avLst/>
              <a:gdLst/>
              <a:ahLst/>
              <a:cxnLst/>
              <a:rect r="r" b="b" t="t" l="l"/>
              <a:pathLst>
                <a:path h="3790253" w="3359066">
                  <a:moveTo>
                    <a:pt x="0" y="0"/>
                  </a:moveTo>
                  <a:lnTo>
                    <a:pt x="3359066" y="0"/>
                  </a:lnTo>
                  <a:lnTo>
                    <a:pt x="3359066" y="3790253"/>
                  </a:lnTo>
                  <a:lnTo>
                    <a:pt x="0" y="3790253"/>
                  </a:lnTo>
                  <a:close/>
                </a:path>
              </a:pathLst>
            </a:custGeom>
            <a:solidFill>
              <a:srgbClr val="2D2D35"/>
            </a:solidFill>
          </p:spPr>
        </p:sp>
      </p:grpSp>
      <p:sp>
        <p:nvSpPr>
          <p:cNvPr name="Freeform 4" id="4"/>
          <p:cNvSpPr/>
          <p:nvPr/>
        </p:nvSpPr>
        <p:spPr>
          <a:xfrm flipH="false" flipV="false" rot="0">
            <a:off x="9406728" y="407557"/>
            <a:ext cx="8575759" cy="4684508"/>
          </a:xfrm>
          <a:custGeom>
            <a:avLst/>
            <a:gdLst/>
            <a:ahLst/>
            <a:cxnLst/>
            <a:rect r="r" b="b" t="t" l="l"/>
            <a:pathLst>
              <a:path h="4684508" w="8575759">
                <a:moveTo>
                  <a:pt x="0" y="0"/>
                </a:moveTo>
                <a:lnTo>
                  <a:pt x="8575759" y="0"/>
                </a:lnTo>
                <a:lnTo>
                  <a:pt x="8575759" y="4684508"/>
                </a:lnTo>
                <a:lnTo>
                  <a:pt x="0" y="4684508"/>
                </a:lnTo>
                <a:lnTo>
                  <a:pt x="0" y="0"/>
                </a:lnTo>
                <a:close/>
              </a:path>
            </a:pathLst>
          </a:custGeom>
          <a:blipFill>
            <a:blip r:embed="rId2"/>
            <a:stretch>
              <a:fillRect l="0" t="0" r="0" b="0"/>
            </a:stretch>
          </a:blipFill>
        </p:spPr>
      </p:sp>
      <p:sp>
        <p:nvSpPr>
          <p:cNvPr name="TextBox 5" id="5"/>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5.Testing {</a:t>
            </a:r>
          </a:p>
        </p:txBody>
      </p:sp>
      <p:sp>
        <p:nvSpPr>
          <p:cNvPr name="TextBox 6" id="6"/>
          <p:cNvSpPr txBox="true"/>
          <p:nvPr/>
        </p:nvSpPr>
        <p:spPr>
          <a:xfrm rot="0">
            <a:off x="1071427" y="2296668"/>
            <a:ext cx="6988679" cy="6961632"/>
          </a:xfrm>
          <a:prstGeom prst="rect">
            <a:avLst/>
          </a:prstGeom>
        </p:spPr>
        <p:txBody>
          <a:bodyPr anchor="t" rtlCol="false" tIns="0" lIns="0" bIns="0" rIns="0">
            <a:spAutoFit/>
          </a:bodyPr>
          <a:lstStyle/>
          <a:p>
            <a:pPr algn="l">
              <a:lnSpc>
                <a:spcPts val="3264"/>
              </a:lnSpc>
            </a:pPr>
            <a:r>
              <a:rPr lang="en-US" sz="2400">
                <a:solidFill>
                  <a:srgbClr val="FFFFFF"/>
                </a:solidFill>
                <a:latin typeface="Courier Prime"/>
                <a:ea typeface="Courier Prime"/>
                <a:cs typeface="Courier Prime"/>
                <a:sym typeface="Courier Prime"/>
              </a:rPr>
              <a:t>Para testear el proyecto a medida que ibamos avanzando utilizamabos telnet, ya que era una forma sencilla de probar los comados que ibamos implementado y debuggearlos, cuando teniamos la estructura lista, empezamos a correr server-test.py, ahi nos dimos cuentas de algunos casos border que no estabamos teniendo en cuenta y los corregimos. Pero como dijo dijkstra los test de programas nos indican errores en ellos pero no la ausencia de los mismos, y nos dimos cuenta que habia 2 casos que nuestro servidor no tenia en cuenta, pero si pasaba los tests, entonces los implementamos.</a:t>
            </a:r>
          </a:p>
        </p:txBody>
      </p:sp>
      <p:sp>
        <p:nvSpPr>
          <p:cNvPr name="TextBox 7" id="7"/>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8" id="8"/>
          <p:cNvSpPr txBox="true"/>
          <p:nvPr/>
        </p:nvSpPr>
        <p:spPr>
          <a:xfrm rot="0">
            <a:off x="9406728" y="5547118"/>
            <a:ext cx="8335442" cy="3109202"/>
          </a:xfrm>
          <a:prstGeom prst="rect">
            <a:avLst/>
          </a:prstGeom>
        </p:spPr>
        <p:txBody>
          <a:bodyPr anchor="t" rtlCol="false" tIns="0" lIns="0" bIns="0" rIns="0">
            <a:spAutoFit/>
          </a:bodyPr>
          <a:lstStyle/>
          <a:p>
            <a:pPr algn="l">
              <a:lnSpc>
                <a:spcPts val="4881"/>
              </a:lnSpc>
              <a:spcBef>
                <a:spcPct val="0"/>
              </a:spcBef>
            </a:pPr>
            <a:r>
              <a:rPr lang="en-US" sz="4281">
                <a:solidFill>
                  <a:srgbClr val="FFFFFF"/>
                </a:solidFill>
                <a:latin typeface="Courier Prime"/>
                <a:ea typeface="Courier Prime"/>
                <a:cs typeface="Courier Prime"/>
                <a:sym typeface="Courier Prime"/>
              </a:rPr>
              <a:t>Estos son los dos test que agregamos con la misma metodologia de los ya implementados por la catedra</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0175624" cy="1494323"/>
            <a:chOff x="0" y="0"/>
            <a:chExt cx="13567499" cy="1992430"/>
          </a:xfrm>
        </p:grpSpPr>
        <p:grpSp>
          <p:nvGrpSpPr>
            <p:cNvPr name="Group 3" id="3"/>
            <p:cNvGrpSpPr/>
            <p:nvPr/>
          </p:nvGrpSpPr>
          <p:grpSpPr>
            <a:xfrm rot="0">
              <a:off x="50790" y="1029"/>
              <a:ext cx="13516709" cy="1990373"/>
              <a:chOff x="0" y="0"/>
              <a:chExt cx="3240205" cy="477129"/>
            </a:xfrm>
          </p:grpSpPr>
          <p:sp>
            <p:nvSpPr>
              <p:cNvPr name="Freeform 4" id="4"/>
              <p:cNvSpPr/>
              <p:nvPr/>
            </p:nvSpPr>
            <p:spPr>
              <a:xfrm flipH="false" flipV="false" rot="0">
                <a:off x="0" y="0"/>
                <a:ext cx="3240205" cy="477129"/>
              </a:xfrm>
              <a:custGeom>
                <a:avLst/>
                <a:gdLst/>
                <a:ahLst/>
                <a:cxnLst/>
                <a:rect r="r" b="b" t="t" l="l"/>
                <a:pathLst>
                  <a:path h="477129" w="3240205">
                    <a:moveTo>
                      <a:pt x="0" y="0"/>
                    </a:moveTo>
                    <a:lnTo>
                      <a:pt x="3240205" y="0"/>
                    </a:lnTo>
                    <a:lnTo>
                      <a:pt x="3240205" y="477129"/>
                    </a:lnTo>
                    <a:lnTo>
                      <a:pt x="0" y="477129"/>
                    </a:lnTo>
                    <a:close/>
                  </a:path>
                </a:pathLst>
              </a:custGeom>
              <a:solidFill>
                <a:srgbClr val="2D2D35"/>
              </a:solidFill>
            </p:spPr>
          </p:sp>
        </p:grpSp>
        <p:sp>
          <p:nvSpPr>
            <p:cNvPr name="AutoShape 5" id="5"/>
            <p:cNvSpPr/>
            <p:nvPr/>
          </p:nvSpPr>
          <p:spPr>
            <a:xfrm>
              <a:off x="50790" y="1029"/>
              <a:ext cx="40311" cy="1990373"/>
            </a:xfrm>
            <a:prstGeom prst="line">
              <a:avLst/>
            </a:prstGeom>
            <a:ln cap="flat" w="101600">
              <a:solidFill>
                <a:srgbClr val="737373"/>
              </a:solidFill>
              <a:prstDash val="solid"/>
              <a:headEnd type="none" len="sm" w="sm"/>
              <a:tailEnd type="none" len="sm" w="sm"/>
            </a:ln>
          </p:spPr>
        </p:sp>
        <p:sp>
          <p:nvSpPr>
            <p:cNvPr name="TextBox 6" id="6"/>
            <p:cNvSpPr txBox="true"/>
            <p:nvPr/>
          </p:nvSpPr>
          <p:spPr>
            <a:xfrm rot="0">
              <a:off x="593758" y="632379"/>
              <a:ext cx="10466466" cy="497586"/>
            </a:xfrm>
            <a:prstGeom prst="rect">
              <a:avLst/>
            </a:prstGeom>
          </p:spPr>
          <p:txBody>
            <a:bodyPr anchor="t" rtlCol="false" tIns="0" lIns="0" bIns="0" rIns="0">
              <a:spAutoFit/>
            </a:bodyPr>
            <a:lstStyle/>
            <a:p>
              <a:pPr algn="l">
                <a:lnSpc>
                  <a:spcPts val="2904"/>
                </a:lnSpc>
              </a:pPr>
            </a:p>
          </p:txBody>
        </p:sp>
      </p:grpSp>
      <p:sp>
        <p:nvSpPr>
          <p:cNvPr name="TextBox 7" id="7"/>
          <p:cNvSpPr txBox="true"/>
          <p:nvPr/>
        </p:nvSpPr>
        <p:spPr>
          <a:xfrm rot="0">
            <a:off x="1028700" y="1237381"/>
            <a:ext cx="10175624" cy="962660"/>
          </a:xfrm>
          <a:prstGeom prst="rect">
            <a:avLst/>
          </a:prstGeom>
        </p:spPr>
        <p:txBody>
          <a:bodyPr anchor="t" rtlCol="false" tIns="0" lIns="0" bIns="0" rIns="0">
            <a:spAutoFit/>
          </a:bodyPr>
          <a:lstStyle/>
          <a:p>
            <a:pPr algn="ctr">
              <a:lnSpc>
                <a:spcPts val="7839"/>
              </a:lnSpc>
            </a:pPr>
            <a:r>
              <a:rPr lang="en-US" sz="5599" b="true">
                <a:solidFill>
                  <a:srgbClr val="FFFFFF"/>
                </a:solidFill>
                <a:latin typeface="Open Sans Bold"/>
                <a:ea typeface="Open Sans Bold"/>
                <a:cs typeface="Open Sans Bold"/>
                <a:sym typeface="Open Sans Bold"/>
              </a:rPr>
              <a:t>6. CONCLUSIÓN </a:t>
            </a:r>
          </a:p>
        </p:txBody>
      </p:sp>
      <p:sp>
        <p:nvSpPr>
          <p:cNvPr name="TextBox 8" id="8"/>
          <p:cNvSpPr txBox="true"/>
          <p:nvPr/>
        </p:nvSpPr>
        <p:spPr>
          <a:xfrm rot="0">
            <a:off x="16127540" y="897636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9" id="9"/>
          <p:cNvSpPr txBox="true"/>
          <p:nvPr/>
        </p:nvSpPr>
        <p:spPr>
          <a:xfrm rot="0">
            <a:off x="1028700" y="285892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10" id="10"/>
          <p:cNvSpPr txBox="true"/>
          <p:nvPr/>
        </p:nvSpPr>
        <p:spPr>
          <a:xfrm rot="0">
            <a:off x="1730865" y="2782720"/>
            <a:ext cx="14500250" cy="7184390"/>
          </a:xfrm>
          <a:prstGeom prst="rect">
            <a:avLst/>
          </a:prstGeom>
        </p:spPr>
        <p:txBody>
          <a:bodyPr anchor="t" rtlCol="false" tIns="0" lIns="0" bIns="0" rIns="0">
            <a:spAutoFit/>
          </a:bodyPr>
          <a:lstStyle/>
          <a:p>
            <a:pPr algn="l">
              <a:lnSpc>
                <a:spcPts val="4060"/>
              </a:lnSpc>
            </a:pPr>
            <a:r>
              <a:rPr lang="en-US" sz="2900">
                <a:solidFill>
                  <a:srgbClr val="FFFFFF"/>
                </a:solidFill>
                <a:latin typeface="Open Sans"/>
                <a:ea typeface="Open Sans"/>
                <a:cs typeface="Open Sans"/>
                <a:sym typeface="Open Sans"/>
              </a:rPr>
              <a:t>La implementación de protocolos de transporte como TCP , el modelo cliente/servidor y herramientas como la codificación Base64 junto con APIs externas refleja cómo funcionan las comunicaciones en red hoy en día, de forma estructurada y por capas. Cada capa cumple un rol específico, desde asegurar que los datos lleguen correctamente hasta traducir esa información en algo útil para el negocio.</a:t>
            </a:r>
          </a:p>
          <a:p>
            <a:pPr algn="l">
              <a:lnSpc>
                <a:spcPts val="4060"/>
              </a:lnSpc>
            </a:pPr>
            <a:r>
              <a:rPr lang="en-US" sz="2900">
                <a:solidFill>
                  <a:srgbClr val="FFFFFF"/>
                </a:solidFill>
                <a:latin typeface="Open Sans"/>
                <a:ea typeface="Open Sans"/>
                <a:cs typeface="Open Sans"/>
                <a:sym typeface="Open Sans"/>
              </a:rPr>
              <a:t>Diseñar sistemas distribuidos efectivos implica entender cómo se relacionan todos estos elementos y qué ventajas o limitaciones trae cada decisión tecnológica. Cuando conectamos un servidor con servicios externos a través de APIs, estamos creando un pequeño sistema Backend for Frontend.</a:t>
            </a:r>
          </a:p>
          <a:p>
            <a:pPr algn="l">
              <a:lnSpc>
                <a:spcPts val="4060"/>
              </a:lnSpc>
            </a:pPr>
            <a:r>
              <a:rPr lang="en-US" sz="2900">
                <a:solidFill>
                  <a:srgbClr val="FFFFFF"/>
                </a:solidFill>
                <a:latin typeface="Open Sans"/>
                <a:ea typeface="Open Sans"/>
                <a:cs typeface="Open Sans"/>
                <a:sym typeface="Open Sans"/>
              </a:rPr>
              <a:t>Por eso, al construir este tipo de soluciones, los desarrolladores no solo tienen que manejar bien la parte técnica de cada componente, sino también pensar en cómo se integran entre sí para lograr sistemas sólidos, escalables y fáciles de mantener en un entorno tecnológico que no para de cambiar.</a:t>
            </a:r>
          </a:p>
          <a:p>
            <a:pPr algn="l">
              <a:lnSpc>
                <a:spcPts val="4060"/>
              </a:lnSpc>
            </a:pP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AutoShape 2" id="2"/>
          <p:cNvSpPr/>
          <p:nvPr/>
        </p:nvSpPr>
        <p:spPr>
          <a:xfrm rot="5400000">
            <a:off x="-2839732" y="3931089"/>
            <a:ext cx="8741551" cy="0"/>
          </a:xfrm>
          <a:prstGeom prst="line">
            <a:avLst/>
          </a:prstGeom>
          <a:ln cap="flat" w="95250">
            <a:solidFill>
              <a:srgbClr val="2D2D35"/>
            </a:solidFill>
            <a:prstDash val="solid"/>
            <a:headEnd type="none" len="sm" w="sm"/>
            <a:tailEnd type="none" len="sm" w="sm"/>
          </a:ln>
        </p:spPr>
      </p:sp>
      <p:sp>
        <p:nvSpPr>
          <p:cNvPr name="TextBox 3" id="3"/>
          <p:cNvSpPr txBox="true"/>
          <p:nvPr/>
        </p:nvSpPr>
        <p:spPr>
          <a:xfrm rot="0">
            <a:off x="2537186" y="3245316"/>
            <a:ext cx="10718760" cy="1324177"/>
          </a:xfrm>
          <a:prstGeom prst="rect">
            <a:avLst/>
          </a:prstGeom>
        </p:spPr>
        <p:txBody>
          <a:bodyPr anchor="t" rtlCol="false" tIns="0" lIns="0" bIns="0" rIns="0">
            <a:spAutoFit/>
          </a:bodyPr>
          <a:lstStyle/>
          <a:p>
            <a:pPr algn="l">
              <a:lnSpc>
                <a:spcPts val="10397"/>
              </a:lnSpc>
            </a:pPr>
            <a:r>
              <a:rPr lang="en-US" sz="9120">
                <a:solidFill>
                  <a:srgbClr val="FFFFFF"/>
                </a:solidFill>
                <a:latin typeface="Courier Prime"/>
                <a:ea typeface="Courier Prime"/>
                <a:cs typeface="Courier Prime"/>
                <a:sym typeface="Courier Prime"/>
              </a:rPr>
              <a:t>Gracias {</a:t>
            </a:r>
          </a:p>
        </p:txBody>
      </p:sp>
      <p:sp>
        <p:nvSpPr>
          <p:cNvPr name="TextBox 4" id="4"/>
          <p:cNvSpPr txBox="true"/>
          <p:nvPr/>
        </p:nvSpPr>
        <p:spPr>
          <a:xfrm rot="0">
            <a:off x="2415791" y="6536903"/>
            <a:ext cx="2471972" cy="1607392"/>
          </a:xfrm>
          <a:prstGeom prst="rect">
            <a:avLst/>
          </a:prstGeom>
        </p:spPr>
        <p:txBody>
          <a:bodyPr anchor="t" rtlCol="false" tIns="0" lIns="0" bIns="0" rIns="0">
            <a:spAutoFit/>
          </a:bodyPr>
          <a:lstStyle/>
          <a:p>
            <a:pPr algn="l">
              <a:lnSpc>
                <a:spcPts val="12477"/>
              </a:lnSpc>
            </a:pPr>
            <a:r>
              <a:rPr lang="en-US" sz="10944">
                <a:solidFill>
                  <a:srgbClr val="FFFFFF"/>
                </a:solidFill>
                <a:latin typeface="Courier Prime"/>
                <a:ea typeface="Courier Prime"/>
                <a:cs typeface="Courier Prime"/>
                <a:sym typeface="Courier Prime"/>
              </a:rPr>
              <a:t>}</a:t>
            </a:r>
          </a:p>
        </p:txBody>
      </p:sp>
      <p:sp>
        <p:nvSpPr>
          <p:cNvPr name="TextBox 5" id="5"/>
          <p:cNvSpPr txBox="true"/>
          <p:nvPr/>
        </p:nvSpPr>
        <p:spPr>
          <a:xfrm rot="0">
            <a:off x="2278912" y="5236577"/>
            <a:ext cx="10747189" cy="787361"/>
          </a:xfrm>
          <a:prstGeom prst="rect">
            <a:avLst/>
          </a:prstGeom>
        </p:spPr>
        <p:txBody>
          <a:bodyPr anchor="t" rtlCol="false" tIns="0" lIns="0" bIns="0" rIns="0">
            <a:spAutoFit/>
          </a:bodyPr>
          <a:lstStyle/>
          <a:p>
            <a:pPr algn="l">
              <a:lnSpc>
                <a:spcPts val="6384"/>
              </a:lnSpc>
            </a:pPr>
            <a:r>
              <a:rPr lang="en-US" sz="4560">
                <a:solidFill>
                  <a:srgbClr val="FF914D"/>
                </a:solidFill>
                <a:latin typeface="Courier Prime"/>
                <a:ea typeface="Courier Prime"/>
                <a:cs typeface="Courier Prime"/>
                <a:sym typeface="Courier Prime"/>
              </a:rPr>
              <a:t>&lt;Por="Nosotros"/&gt;</a:t>
            </a:r>
          </a:p>
        </p:txBody>
      </p:sp>
      <p:sp>
        <p:nvSpPr>
          <p:cNvPr name="TextBox 6" id="6"/>
          <p:cNvSpPr txBox="true"/>
          <p:nvPr/>
        </p:nvSpPr>
        <p:spPr>
          <a:xfrm rot="0">
            <a:off x="2194891" y="2085555"/>
            <a:ext cx="11259224" cy="474154"/>
          </a:xfrm>
          <a:prstGeom prst="rect">
            <a:avLst/>
          </a:prstGeom>
        </p:spPr>
        <p:txBody>
          <a:bodyPr anchor="t" rtlCol="false" tIns="0" lIns="0" bIns="0" rIns="0">
            <a:spAutoFit/>
          </a:bodyPr>
          <a:lstStyle/>
          <a:p>
            <a:pPr algn="l">
              <a:lnSpc>
                <a:spcPts val="3830"/>
              </a:lnSpc>
            </a:pPr>
            <a:r>
              <a:rPr lang="en-US" sz="2736">
                <a:solidFill>
                  <a:srgbClr val="8F8F8F"/>
                </a:solidFill>
                <a:latin typeface="Courier Prime"/>
                <a:ea typeface="Courier Prime"/>
                <a:cs typeface="Courier Prime"/>
                <a:sym typeface="Courier Prime"/>
              </a:rPr>
              <a:t>&lt;--FAMAFyC--&gt;</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9144000" y="-102870"/>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TextBox 4" id="4"/>
          <p:cNvSpPr txBox="true"/>
          <p:nvPr/>
        </p:nvSpPr>
        <p:spPr>
          <a:xfrm rot="0">
            <a:off x="2156332" y="4706303"/>
            <a:ext cx="5179073" cy="893445"/>
          </a:xfrm>
          <a:prstGeom prst="rect">
            <a:avLst/>
          </a:prstGeom>
        </p:spPr>
        <p:txBody>
          <a:bodyPr anchor="t" rtlCol="false" tIns="0" lIns="0" bIns="0" rIns="0">
            <a:spAutoFit/>
          </a:bodyPr>
          <a:lstStyle/>
          <a:p>
            <a:pPr algn="l">
              <a:lnSpc>
                <a:spcPts val="6839"/>
              </a:lnSpc>
            </a:pPr>
            <a:r>
              <a:rPr lang="en-US" sz="6000">
                <a:solidFill>
                  <a:srgbClr val="FFFFFF"/>
                </a:solidFill>
                <a:latin typeface="Courier Prime"/>
                <a:ea typeface="Courier Prime"/>
                <a:cs typeface="Courier Prime"/>
                <a:sym typeface="Courier Prime"/>
              </a:rPr>
              <a:t>Contenidos</a:t>
            </a:r>
          </a:p>
        </p:txBody>
      </p:sp>
      <p:sp>
        <p:nvSpPr>
          <p:cNvPr name="TextBox 5" id="5"/>
          <p:cNvSpPr txBox="true"/>
          <p:nvPr/>
        </p:nvSpPr>
        <p:spPr>
          <a:xfrm rot="0">
            <a:off x="10370485" y="2654554"/>
            <a:ext cx="7917515" cy="6100572"/>
          </a:xfrm>
          <a:prstGeom prst="rect">
            <a:avLst/>
          </a:prstGeom>
        </p:spPr>
        <p:txBody>
          <a:bodyPr anchor="t" rtlCol="false" tIns="0" lIns="0" bIns="0" rIns="0">
            <a:spAutoFit/>
          </a:bodyPr>
          <a:lstStyle/>
          <a:p>
            <a:pPr algn="l">
              <a:lnSpc>
                <a:spcPts val="6006"/>
              </a:lnSpc>
            </a:pPr>
            <a:r>
              <a:rPr lang="en-US" sz="3300">
                <a:solidFill>
                  <a:srgbClr val="FFFFFF"/>
                </a:solidFill>
                <a:latin typeface="Courier Prime"/>
                <a:ea typeface="Courier Prime"/>
                <a:cs typeface="Courier Prime"/>
                <a:sym typeface="Courier Prime"/>
              </a:rPr>
              <a:t>Intro teórica</a:t>
            </a:r>
          </a:p>
          <a:p>
            <a:pPr algn="l">
              <a:lnSpc>
                <a:spcPts val="6006"/>
              </a:lnSpc>
            </a:pPr>
            <a:r>
              <a:rPr lang="en-US" sz="3300">
                <a:solidFill>
                  <a:srgbClr val="FFFFFF"/>
                </a:solidFill>
                <a:latin typeface="Courier Prime"/>
                <a:ea typeface="Courier Prime"/>
                <a:cs typeface="Courier Prime"/>
                <a:sym typeface="Courier Prime"/>
              </a:rPr>
              <a:t>Servidor en Python</a:t>
            </a:r>
          </a:p>
          <a:p>
            <a:pPr algn="l">
              <a:lnSpc>
                <a:spcPts val="6006"/>
              </a:lnSpc>
            </a:pPr>
            <a:r>
              <a:rPr lang="en-US" sz="3300">
                <a:solidFill>
                  <a:srgbClr val="FFFFFF"/>
                </a:solidFill>
                <a:latin typeface="Courier Prime"/>
                <a:ea typeface="Courier Prime"/>
                <a:cs typeface="Courier Prime"/>
                <a:sym typeface="Courier Prime"/>
              </a:rPr>
              <a:t>Protocolo HFTP con comandos y respuestas</a:t>
            </a:r>
          </a:p>
          <a:p>
            <a:pPr algn="l">
              <a:lnSpc>
                <a:spcPts val="6006"/>
              </a:lnSpc>
            </a:pPr>
            <a:r>
              <a:rPr lang="en-US" sz="3300">
                <a:solidFill>
                  <a:srgbClr val="FFFFFF"/>
                </a:solidFill>
                <a:latin typeface="Courier Prime"/>
                <a:ea typeface="Courier Prime"/>
                <a:cs typeface="Courier Prime"/>
                <a:sym typeface="Courier Prime"/>
              </a:rPr>
              <a:t>Soporte para múltiples clientes</a:t>
            </a:r>
          </a:p>
          <a:p>
            <a:pPr algn="l">
              <a:lnSpc>
                <a:spcPts val="6006"/>
              </a:lnSpc>
            </a:pPr>
            <a:r>
              <a:rPr lang="en-US" sz="3300">
                <a:solidFill>
                  <a:srgbClr val="FFFFFF"/>
                </a:solidFill>
                <a:latin typeface="Courier Prime"/>
                <a:ea typeface="Courier Prime"/>
                <a:cs typeface="Courier Prime"/>
                <a:sym typeface="Courier Prime"/>
              </a:rPr>
              <a:t>Testing</a:t>
            </a:r>
          </a:p>
          <a:p>
            <a:pPr algn="l">
              <a:lnSpc>
                <a:spcPts val="6006"/>
              </a:lnSpc>
            </a:pPr>
            <a:r>
              <a:rPr lang="en-US" sz="3300">
                <a:solidFill>
                  <a:srgbClr val="FFFFFF"/>
                </a:solidFill>
                <a:latin typeface="Courier Prime"/>
                <a:ea typeface="Courier Prime"/>
                <a:cs typeface="Courier Prime"/>
                <a:sym typeface="Courier Prime"/>
              </a:rPr>
              <a:t>Conclusión </a:t>
            </a:r>
          </a:p>
          <a:p>
            <a:pPr algn="l">
              <a:lnSpc>
                <a:spcPts val="6552"/>
              </a:lnSpc>
            </a:pPr>
          </a:p>
        </p:txBody>
      </p:sp>
      <p:sp>
        <p:nvSpPr>
          <p:cNvPr name="TextBox 6" id="6"/>
          <p:cNvSpPr txBox="true"/>
          <p:nvPr/>
        </p:nvSpPr>
        <p:spPr>
          <a:xfrm rot="0">
            <a:off x="8734711" y="2597404"/>
            <a:ext cx="1167193" cy="6309487"/>
          </a:xfrm>
          <a:prstGeom prst="rect">
            <a:avLst/>
          </a:prstGeom>
        </p:spPr>
        <p:txBody>
          <a:bodyPr anchor="t" rtlCol="false" tIns="0" lIns="0" bIns="0" rIns="0">
            <a:spAutoFit/>
          </a:bodyPr>
          <a:lstStyle/>
          <a:p>
            <a:pPr algn="r">
              <a:lnSpc>
                <a:spcPts val="6188"/>
              </a:lnSpc>
            </a:pPr>
            <a:r>
              <a:rPr lang="en-US" sz="3400">
                <a:solidFill>
                  <a:srgbClr val="FF914D"/>
                </a:solidFill>
                <a:latin typeface="Courier Prime"/>
                <a:ea typeface="Courier Prime"/>
                <a:cs typeface="Courier Prime"/>
                <a:sym typeface="Courier Prime"/>
              </a:rPr>
              <a:t>01</a:t>
            </a:r>
          </a:p>
          <a:p>
            <a:pPr algn="r">
              <a:lnSpc>
                <a:spcPts val="6188"/>
              </a:lnSpc>
            </a:pPr>
            <a:r>
              <a:rPr lang="en-US" sz="3400">
                <a:solidFill>
                  <a:srgbClr val="FF914D"/>
                </a:solidFill>
                <a:latin typeface="Courier Prime"/>
                <a:ea typeface="Courier Prime"/>
                <a:cs typeface="Courier Prime"/>
                <a:sym typeface="Courier Prime"/>
              </a:rPr>
              <a:t>02</a:t>
            </a:r>
          </a:p>
          <a:p>
            <a:pPr algn="r">
              <a:lnSpc>
                <a:spcPts val="6188"/>
              </a:lnSpc>
            </a:pPr>
            <a:r>
              <a:rPr lang="en-US" sz="3400">
                <a:solidFill>
                  <a:srgbClr val="FF914D"/>
                </a:solidFill>
                <a:latin typeface="Courier Prime"/>
                <a:ea typeface="Courier Prime"/>
                <a:cs typeface="Courier Prime"/>
                <a:sym typeface="Courier Prime"/>
              </a:rPr>
              <a:t>03</a:t>
            </a:r>
          </a:p>
          <a:p>
            <a:pPr algn="r">
              <a:lnSpc>
                <a:spcPts val="6188"/>
              </a:lnSpc>
            </a:pPr>
          </a:p>
          <a:p>
            <a:pPr algn="r">
              <a:lnSpc>
                <a:spcPts val="6188"/>
              </a:lnSpc>
            </a:pPr>
            <a:r>
              <a:rPr lang="en-US" sz="3400">
                <a:solidFill>
                  <a:srgbClr val="FF914D"/>
                </a:solidFill>
                <a:latin typeface="Courier Prime"/>
                <a:ea typeface="Courier Prime"/>
                <a:cs typeface="Courier Prime"/>
                <a:sym typeface="Courier Prime"/>
              </a:rPr>
              <a:t>04</a:t>
            </a:r>
          </a:p>
          <a:p>
            <a:pPr algn="r">
              <a:lnSpc>
                <a:spcPts val="6188"/>
              </a:lnSpc>
            </a:pPr>
            <a:r>
              <a:rPr lang="en-US" sz="3400">
                <a:solidFill>
                  <a:srgbClr val="FF914D"/>
                </a:solidFill>
                <a:latin typeface="Courier Prime"/>
                <a:ea typeface="Courier Prime"/>
                <a:cs typeface="Courier Prime"/>
                <a:sym typeface="Courier Prime"/>
              </a:rPr>
              <a:t>05</a:t>
            </a:r>
          </a:p>
          <a:p>
            <a:pPr algn="r">
              <a:lnSpc>
                <a:spcPts val="6188"/>
              </a:lnSpc>
            </a:pPr>
            <a:r>
              <a:rPr lang="en-US" sz="3400">
                <a:solidFill>
                  <a:srgbClr val="FF914D"/>
                </a:solidFill>
                <a:latin typeface="Courier Prime"/>
                <a:ea typeface="Courier Prime"/>
                <a:cs typeface="Courier Prime"/>
                <a:sym typeface="Courier Prime"/>
              </a:rPr>
              <a:t>06</a:t>
            </a:r>
          </a:p>
          <a:p>
            <a:pPr algn="r">
              <a:lnSpc>
                <a:spcPts val="727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3188643"/>
            <a:ext cx="8392459" cy="5594973"/>
          </a:xfrm>
          <a:custGeom>
            <a:avLst/>
            <a:gdLst/>
            <a:ahLst/>
            <a:cxnLst/>
            <a:rect r="r" b="b" t="t" l="l"/>
            <a:pathLst>
              <a:path h="5594973" w="8392459">
                <a:moveTo>
                  <a:pt x="0" y="0"/>
                </a:moveTo>
                <a:lnTo>
                  <a:pt x="8392459" y="0"/>
                </a:lnTo>
                <a:lnTo>
                  <a:pt x="8392459" y="5594973"/>
                </a:lnTo>
                <a:lnTo>
                  <a:pt x="0" y="5594973"/>
                </a:lnTo>
                <a:lnTo>
                  <a:pt x="0" y="0"/>
                </a:lnTo>
                <a:close/>
              </a:path>
            </a:pathLst>
          </a:custGeom>
          <a:blipFill>
            <a:blip r:embed="rId2"/>
            <a:stretch>
              <a:fillRect l="0" t="0" r="0" b="0"/>
            </a:stretch>
          </a:blipFill>
        </p:spPr>
      </p:sp>
      <p:sp>
        <p:nvSpPr>
          <p:cNvPr name="TextBox 3" id="3"/>
          <p:cNvSpPr txBox="true"/>
          <p:nvPr/>
        </p:nvSpPr>
        <p:spPr>
          <a:xfrm rot="0">
            <a:off x="1028700" y="1047750"/>
            <a:ext cx="7031406" cy="582930"/>
          </a:xfrm>
          <a:prstGeom prst="rect">
            <a:avLst/>
          </a:prstGeom>
        </p:spPr>
        <p:txBody>
          <a:bodyPr anchor="t" rtlCol="false" tIns="0" lIns="0" bIns="0" rIns="0">
            <a:spAutoFit/>
          </a:bodyPr>
          <a:lstStyle/>
          <a:p>
            <a:pPr algn="l" marL="863599" indent="-431800" lvl="1">
              <a:lnSpc>
                <a:spcPts val="4559"/>
              </a:lnSpc>
              <a:buAutoNum type="arabicPeriod" startAt="1"/>
            </a:pPr>
            <a:r>
              <a:rPr lang="en-US" sz="3999">
                <a:solidFill>
                  <a:srgbClr val="FFFFFF"/>
                </a:solidFill>
                <a:latin typeface="Courier Prime"/>
                <a:ea typeface="Courier Prime"/>
                <a:cs typeface="Courier Prime"/>
                <a:sym typeface="Courier Prime"/>
              </a:rPr>
              <a:t>Introducción  {</a:t>
            </a:r>
          </a:p>
        </p:txBody>
      </p:sp>
      <p:sp>
        <p:nvSpPr>
          <p:cNvPr name="TextBox 4" id="4"/>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5" id="5"/>
          <p:cNvSpPr txBox="true"/>
          <p:nvPr/>
        </p:nvSpPr>
        <p:spPr>
          <a:xfrm rot="0">
            <a:off x="1028700" y="2595422"/>
            <a:ext cx="7838141" cy="6733790"/>
          </a:xfrm>
          <a:prstGeom prst="rect">
            <a:avLst/>
          </a:prstGeom>
        </p:spPr>
        <p:txBody>
          <a:bodyPr anchor="t" rtlCol="false" tIns="0" lIns="0" bIns="0" rIns="0">
            <a:spAutoFit/>
          </a:bodyPr>
          <a:lstStyle/>
          <a:p>
            <a:pPr algn="l">
              <a:lnSpc>
                <a:spcPts val="3213"/>
              </a:lnSpc>
            </a:pPr>
            <a:r>
              <a:rPr lang="en-US" sz="2362" b="true">
                <a:solidFill>
                  <a:srgbClr val="FFFFFF"/>
                </a:solidFill>
                <a:latin typeface="Courier Prime Bold"/>
                <a:ea typeface="Courier Prime Bold"/>
                <a:cs typeface="Courier Prime Bold"/>
                <a:sym typeface="Courier Prime Bold"/>
              </a:rPr>
              <a:t>Objetivos del Laboratorio:</a:t>
            </a:r>
          </a:p>
          <a:p>
            <a:pPr algn="l" marL="510103" indent="-255051" lvl="1">
              <a:lnSpc>
                <a:spcPts val="3213"/>
              </a:lnSpc>
              <a:buFont typeface="Arial"/>
              <a:buChar char="•"/>
            </a:pPr>
            <a:r>
              <a:rPr lang="en-US" sz="2362">
                <a:solidFill>
                  <a:srgbClr val="FFFFFF"/>
                </a:solidFill>
                <a:latin typeface="Courier Prime"/>
                <a:ea typeface="Courier Prime"/>
                <a:cs typeface="Courier Prime"/>
                <a:sym typeface="Courier Prime"/>
              </a:rPr>
              <a:t>Aplicar la comunicación cliente/servidor por medio de la programación de sockets</a:t>
            </a:r>
          </a:p>
          <a:p>
            <a:pPr algn="l" marL="510103" indent="-255051" lvl="1">
              <a:lnSpc>
                <a:spcPts val="3213"/>
              </a:lnSpc>
              <a:buFont typeface="Arial"/>
              <a:buChar char="•"/>
            </a:pPr>
            <a:r>
              <a:rPr lang="en-US" sz="2362">
                <a:solidFill>
                  <a:srgbClr val="FFFFFF"/>
                </a:solidFill>
                <a:latin typeface="Courier Prime"/>
                <a:ea typeface="Courier Prime"/>
                <a:cs typeface="Courier Prime"/>
                <a:sym typeface="Courier Prime"/>
              </a:rPr>
              <a:t>Comprender, diseñar e implementar un programa servidor de archivos en Python.</a:t>
            </a:r>
          </a:p>
          <a:p>
            <a:pPr algn="l" marL="510103" indent="-255051" lvl="1">
              <a:lnSpc>
                <a:spcPts val="3213"/>
              </a:lnSpc>
              <a:buFont typeface="Arial"/>
              <a:buChar char="•"/>
            </a:pPr>
            <a:r>
              <a:rPr lang="en-US" sz="2362">
                <a:solidFill>
                  <a:srgbClr val="FFFFFF"/>
                </a:solidFill>
                <a:latin typeface="Courier Prime"/>
                <a:ea typeface="Courier Prime"/>
                <a:cs typeface="Courier Prime"/>
                <a:sym typeface="Courier Prime"/>
              </a:rPr>
              <a:t>Familiarizarse con un protocolo de aplicación diseñado en casa.</a:t>
            </a:r>
          </a:p>
          <a:p>
            <a:pPr algn="l">
              <a:lnSpc>
                <a:spcPts val="3213"/>
              </a:lnSpc>
            </a:pPr>
          </a:p>
          <a:p>
            <a:pPr algn="l">
              <a:lnSpc>
                <a:spcPts val="3213"/>
              </a:lnSpc>
            </a:pPr>
            <a:r>
              <a:rPr lang="en-US" sz="2362" b="true">
                <a:solidFill>
                  <a:srgbClr val="FFFFFF"/>
                </a:solidFill>
                <a:latin typeface="Courier Prime Bold"/>
                <a:ea typeface="Courier Prime Bold"/>
                <a:cs typeface="Courier Prime Bold"/>
                <a:sym typeface="Courier Prime Bold"/>
              </a:rPr>
              <a:t>Desarrollar un Protocolo de transferencia de datos:</a:t>
            </a:r>
          </a:p>
          <a:p>
            <a:pPr algn="l" marL="510103" indent="-255051" lvl="1">
              <a:lnSpc>
                <a:spcPts val="3213"/>
              </a:lnSpc>
              <a:buFont typeface="Arial"/>
              <a:buChar char="•"/>
            </a:pPr>
            <a:r>
              <a:rPr lang="en-US" sz="2362">
                <a:solidFill>
                  <a:srgbClr val="FFFFFF"/>
                </a:solidFill>
                <a:latin typeface="Courier Prime"/>
                <a:ea typeface="Courier Prime"/>
                <a:cs typeface="Courier Prime"/>
                <a:sym typeface="Courier Prime"/>
              </a:rPr>
              <a:t>Estandarización</a:t>
            </a:r>
          </a:p>
          <a:p>
            <a:pPr algn="l" marL="510103" indent="-255051" lvl="1">
              <a:lnSpc>
                <a:spcPts val="3213"/>
              </a:lnSpc>
              <a:buFont typeface="Arial"/>
              <a:buChar char="•"/>
            </a:pPr>
            <a:r>
              <a:rPr lang="en-US" sz="2362">
                <a:solidFill>
                  <a:srgbClr val="FFFFFF"/>
                </a:solidFill>
                <a:latin typeface="Courier Prime"/>
                <a:ea typeface="Courier Prime"/>
                <a:cs typeface="Courier Prime"/>
                <a:sym typeface="Courier Prime"/>
              </a:rPr>
              <a:t>Eficiencia</a:t>
            </a:r>
          </a:p>
          <a:p>
            <a:pPr algn="l" marL="510103" indent="-255051" lvl="1">
              <a:lnSpc>
                <a:spcPts val="3213"/>
              </a:lnSpc>
              <a:buFont typeface="Arial"/>
              <a:buChar char="•"/>
            </a:pPr>
            <a:r>
              <a:rPr lang="en-US" sz="2362">
                <a:solidFill>
                  <a:srgbClr val="FFFFFF"/>
                </a:solidFill>
                <a:latin typeface="Courier Prime"/>
                <a:ea typeface="Courier Prime"/>
                <a:cs typeface="Courier Prime"/>
                <a:sym typeface="Courier Prime"/>
              </a:rPr>
              <a:t>Seguridad</a:t>
            </a:r>
          </a:p>
          <a:p>
            <a:pPr algn="l" marL="510103" indent="-255051" lvl="1">
              <a:lnSpc>
                <a:spcPts val="3213"/>
              </a:lnSpc>
              <a:buFont typeface="Arial"/>
              <a:buChar char="•"/>
            </a:pPr>
            <a:r>
              <a:rPr lang="en-US" sz="2362">
                <a:solidFill>
                  <a:srgbClr val="FFFFFF"/>
                </a:solidFill>
                <a:latin typeface="Courier Prime"/>
                <a:ea typeface="Courier Prime"/>
                <a:cs typeface="Courier Prime"/>
                <a:sym typeface="Courier Prime"/>
              </a:rPr>
              <a:t>Escalabilidad</a:t>
            </a:r>
          </a:p>
          <a:p>
            <a:pPr algn="l">
              <a:lnSpc>
                <a:spcPts val="3213"/>
              </a:lnSpc>
            </a:pPr>
          </a:p>
          <a:p>
            <a:pPr algn="l">
              <a:lnSpc>
                <a:spcPts val="3213"/>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51528" y="-102870"/>
            <a:ext cx="9639432" cy="10389870"/>
            <a:chOff x="0" y="0"/>
            <a:chExt cx="3516491" cy="3790253"/>
          </a:xfrm>
        </p:grpSpPr>
        <p:sp>
          <p:nvSpPr>
            <p:cNvPr name="Freeform 3" id="3"/>
            <p:cNvSpPr/>
            <p:nvPr/>
          </p:nvSpPr>
          <p:spPr>
            <a:xfrm flipH="false" flipV="false" rot="0">
              <a:off x="0" y="0"/>
              <a:ext cx="3516491" cy="3790253"/>
            </a:xfrm>
            <a:custGeom>
              <a:avLst/>
              <a:gdLst/>
              <a:ahLst/>
              <a:cxnLst/>
              <a:rect r="r" b="b" t="t" l="l"/>
              <a:pathLst>
                <a:path h="3790253" w="3516491">
                  <a:moveTo>
                    <a:pt x="0" y="0"/>
                  </a:moveTo>
                  <a:lnTo>
                    <a:pt x="3516491" y="0"/>
                  </a:lnTo>
                  <a:lnTo>
                    <a:pt x="3516491" y="3790253"/>
                  </a:lnTo>
                  <a:lnTo>
                    <a:pt x="0" y="3790253"/>
                  </a:lnTo>
                  <a:close/>
                </a:path>
              </a:pathLst>
            </a:custGeom>
            <a:solidFill>
              <a:srgbClr val="2D2D35"/>
            </a:solidFill>
          </p:spPr>
        </p:sp>
      </p:grpSp>
      <p:sp>
        <p:nvSpPr>
          <p:cNvPr name="Freeform 4" id="4"/>
          <p:cNvSpPr/>
          <p:nvPr/>
        </p:nvSpPr>
        <p:spPr>
          <a:xfrm flipH="false" flipV="false" rot="0">
            <a:off x="9672668" y="795341"/>
            <a:ext cx="8462698" cy="3919302"/>
          </a:xfrm>
          <a:custGeom>
            <a:avLst/>
            <a:gdLst/>
            <a:ahLst/>
            <a:cxnLst/>
            <a:rect r="r" b="b" t="t" l="l"/>
            <a:pathLst>
              <a:path h="3919302" w="8462698">
                <a:moveTo>
                  <a:pt x="0" y="0"/>
                </a:moveTo>
                <a:lnTo>
                  <a:pt x="8462697" y="0"/>
                </a:lnTo>
                <a:lnTo>
                  <a:pt x="8462697" y="3919302"/>
                </a:lnTo>
                <a:lnTo>
                  <a:pt x="0" y="3919302"/>
                </a:lnTo>
                <a:lnTo>
                  <a:pt x="0" y="0"/>
                </a:lnTo>
                <a:close/>
              </a:path>
            </a:pathLst>
          </a:custGeom>
          <a:blipFill>
            <a:blip r:embed="rId2"/>
            <a:stretch>
              <a:fillRect l="0" t="-4333" r="0" b="-16976"/>
            </a:stretch>
          </a:blipFill>
        </p:spPr>
      </p:sp>
      <p:sp>
        <p:nvSpPr>
          <p:cNvPr name="TextBox 5" id="5"/>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CLIENTE/SERVIDOR {</a:t>
            </a:r>
          </a:p>
        </p:txBody>
      </p:sp>
      <p:sp>
        <p:nvSpPr>
          <p:cNvPr name="TextBox 6" id="6"/>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7" id="7"/>
          <p:cNvSpPr txBox="true"/>
          <p:nvPr/>
        </p:nvSpPr>
        <p:spPr>
          <a:xfrm rot="0">
            <a:off x="1028700" y="2224595"/>
            <a:ext cx="8115300" cy="6431725"/>
          </a:xfrm>
          <a:prstGeom prst="rect">
            <a:avLst/>
          </a:prstGeom>
        </p:spPr>
        <p:txBody>
          <a:bodyPr anchor="t" rtlCol="false" tIns="0" lIns="0" bIns="0" rIns="0">
            <a:spAutoFit/>
          </a:bodyPr>
          <a:lstStyle/>
          <a:p>
            <a:pPr algn="l">
              <a:lnSpc>
                <a:spcPts val="3030"/>
              </a:lnSpc>
            </a:pPr>
            <a:r>
              <a:rPr lang="en-US" sz="2228" b="true">
                <a:solidFill>
                  <a:srgbClr val="FFFFFF"/>
                </a:solidFill>
                <a:latin typeface="Courier Prime Bold"/>
                <a:ea typeface="Courier Prime Bold"/>
                <a:cs typeface="Courier Prime Bold"/>
                <a:sym typeface="Courier Prime Bold"/>
              </a:rPr>
              <a:t>El paradigma cliente/servidor</a:t>
            </a:r>
            <a:r>
              <a:rPr lang="en-US" sz="2228">
                <a:solidFill>
                  <a:srgbClr val="FFFFFF"/>
                </a:solidFill>
                <a:latin typeface="Courier Prime"/>
                <a:ea typeface="Courier Prime"/>
                <a:cs typeface="Courier Prime"/>
                <a:sym typeface="Courier Prime"/>
              </a:rPr>
              <a:t> es un modelo de arquitectura de red donde las tareas se distribuyen entre proveedores de servicios, llamadas a los servidores, y los solicitantes de estos servicios, conocidos como clientes.</a:t>
            </a:r>
          </a:p>
          <a:p>
            <a:pPr algn="l">
              <a:lnSpc>
                <a:spcPts val="3302"/>
              </a:lnSpc>
            </a:pPr>
            <a:r>
              <a:rPr lang="en-US" sz="2428">
                <a:solidFill>
                  <a:srgbClr val="FFFFFF"/>
                </a:solidFill>
                <a:latin typeface="Courier Prime"/>
                <a:ea typeface="Courier Prime"/>
                <a:cs typeface="Courier Prime"/>
                <a:sym typeface="Courier Prime"/>
              </a:rPr>
              <a:t>Características:</a:t>
            </a:r>
          </a:p>
          <a:p>
            <a:pPr algn="l" marL="524222" indent="-262111" lvl="1">
              <a:lnSpc>
                <a:spcPts val="3302"/>
              </a:lnSpc>
              <a:buFont typeface="Arial"/>
              <a:buChar char="•"/>
            </a:pPr>
            <a:r>
              <a:rPr lang="en-US" sz="2428">
                <a:solidFill>
                  <a:srgbClr val="FFFFFF"/>
                </a:solidFill>
                <a:latin typeface="Courier Prime"/>
                <a:ea typeface="Courier Prime"/>
                <a:cs typeface="Courier Prime"/>
                <a:sym typeface="Courier Prime"/>
              </a:rPr>
              <a:t>Distribución de funciones</a:t>
            </a:r>
          </a:p>
          <a:p>
            <a:pPr algn="l" marL="524222" indent="-262111" lvl="1">
              <a:lnSpc>
                <a:spcPts val="3302"/>
              </a:lnSpc>
              <a:buFont typeface="Arial"/>
              <a:buChar char="•"/>
            </a:pPr>
            <a:r>
              <a:rPr lang="en-US" sz="2428">
                <a:solidFill>
                  <a:srgbClr val="FFFFFF"/>
                </a:solidFill>
                <a:latin typeface="Courier Prime"/>
                <a:ea typeface="Courier Prime"/>
                <a:cs typeface="Courier Prime"/>
                <a:sym typeface="Courier Prime"/>
              </a:rPr>
              <a:t>Asimetría de roles</a:t>
            </a:r>
          </a:p>
          <a:p>
            <a:pPr algn="l" marL="1048445" indent="-349482" lvl="2">
              <a:lnSpc>
                <a:spcPts val="3302"/>
              </a:lnSpc>
              <a:buFont typeface="Arial"/>
              <a:buChar char="⚬"/>
            </a:pPr>
            <a:r>
              <a:rPr lang="en-US" sz="2428">
                <a:solidFill>
                  <a:srgbClr val="FFFFFF"/>
                </a:solidFill>
                <a:latin typeface="Courier Prime"/>
                <a:ea typeface="Courier Prime"/>
                <a:cs typeface="Courier Prime"/>
                <a:sym typeface="Courier Prime"/>
              </a:rPr>
              <a:t>Comunicación Estandarizada</a:t>
            </a:r>
          </a:p>
          <a:p>
            <a:pPr algn="l">
              <a:lnSpc>
                <a:spcPts val="3302"/>
              </a:lnSpc>
            </a:pPr>
          </a:p>
          <a:p>
            <a:pPr algn="l">
              <a:lnSpc>
                <a:spcPts val="3030"/>
              </a:lnSpc>
            </a:pPr>
            <a:r>
              <a:rPr lang="en-US" sz="2228">
                <a:solidFill>
                  <a:srgbClr val="FFFFFF"/>
                </a:solidFill>
                <a:latin typeface="Courier Prime"/>
                <a:ea typeface="Courier Prime"/>
                <a:cs typeface="Courier Prime"/>
                <a:sym typeface="Courier Prime"/>
              </a:rPr>
              <a:t>Este paradigma, como destaca Kurose &amp; Ross, sigue siendo fundamental incluso con la emergencia de nuevos modelos, pues proporciona una base conceptual sólida para comprender la mayoría de las interacciones en la red moderna.</a:t>
            </a:r>
          </a:p>
          <a:p>
            <a:pPr algn="l">
              <a:lnSpc>
                <a:spcPts val="3030"/>
              </a:lnSpc>
            </a:pPr>
          </a:p>
        </p:txBody>
      </p:sp>
      <p:sp>
        <p:nvSpPr>
          <p:cNvPr name="TextBox 8" id="8"/>
          <p:cNvSpPr txBox="true"/>
          <p:nvPr/>
        </p:nvSpPr>
        <p:spPr>
          <a:xfrm rot="0">
            <a:off x="10659985" y="5095875"/>
            <a:ext cx="6488062" cy="4536250"/>
          </a:xfrm>
          <a:prstGeom prst="rect">
            <a:avLst/>
          </a:prstGeom>
        </p:spPr>
        <p:txBody>
          <a:bodyPr anchor="t" rtlCol="false" tIns="0" lIns="0" bIns="0" rIns="0">
            <a:spAutoFit/>
          </a:bodyPr>
          <a:lstStyle/>
          <a:p>
            <a:pPr algn="l">
              <a:lnSpc>
                <a:spcPts val="3030"/>
              </a:lnSpc>
            </a:pPr>
            <a:r>
              <a:rPr lang="en-US" sz="2228" b="true">
                <a:solidFill>
                  <a:srgbClr val="FFFFFF"/>
                </a:solidFill>
                <a:latin typeface="Courier Prime Bold"/>
                <a:ea typeface="Courier Prime Bold"/>
                <a:cs typeface="Courier Prime Bold"/>
                <a:sym typeface="Courier Prime Bold"/>
              </a:rPr>
              <a:t>TCP (Transmission Control Protocol):</a:t>
            </a:r>
          </a:p>
          <a:p>
            <a:pPr algn="l" marL="481044" indent="-240522" lvl="1">
              <a:lnSpc>
                <a:spcPts val="3030"/>
              </a:lnSpc>
              <a:buFont typeface="Arial"/>
              <a:buChar char="•"/>
            </a:pPr>
            <a:r>
              <a:rPr lang="en-US" sz="2228">
                <a:solidFill>
                  <a:srgbClr val="FFFFFF"/>
                </a:solidFill>
                <a:latin typeface="Courier Prime"/>
                <a:ea typeface="Courier Prime"/>
                <a:cs typeface="Courier Prime"/>
                <a:sym typeface="Courier Prime"/>
              </a:rPr>
              <a:t>Orientado a conexión</a:t>
            </a:r>
          </a:p>
          <a:p>
            <a:pPr algn="l" marL="481044" indent="-240522" lvl="1">
              <a:lnSpc>
                <a:spcPts val="3030"/>
              </a:lnSpc>
              <a:buFont typeface="Arial"/>
              <a:buChar char="•"/>
            </a:pPr>
            <a:r>
              <a:rPr lang="en-US" sz="2228">
                <a:solidFill>
                  <a:srgbClr val="FFFFFF"/>
                </a:solidFill>
                <a:latin typeface="Courier Prime"/>
                <a:ea typeface="Courier Prime"/>
                <a:cs typeface="Courier Prime"/>
                <a:sym typeface="Courier Prime"/>
              </a:rPr>
              <a:t>Flujo de bytes ordenado</a:t>
            </a:r>
          </a:p>
          <a:p>
            <a:pPr algn="l" marL="481044" indent="-240522" lvl="1">
              <a:lnSpc>
                <a:spcPts val="3030"/>
              </a:lnSpc>
              <a:buFont typeface="Arial"/>
              <a:buChar char="•"/>
            </a:pPr>
            <a:r>
              <a:rPr lang="en-US" sz="2228">
                <a:solidFill>
                  <a:srgbClr val="FFFFFF"/>
                </a:solidFill>
                <a:latin typeface="Courier Prime"/>
                <a:ea typeface="Courier Prime"/>
                <a:cs typeface="Courier Prime"/>
                <a:sym typeface="Courier Prime"/>
              </a:rPr>
              <a:t>Confiabilidad</a:t>
            </a:r>
          </a:p>
          <a:p>
            <a:pPr algn="l" marL="481044" indent="-240522" lvl="1">
              <a:lnSpc>
                <a:spcPts val="3030"/>
              </a:lnSpc>
              <a:buFont typeface="Arial"/>
              <a:buChar char="•"/>
            </a:pPr>
            <a:r>
              <a:rPr lang="en-US" sz="2228">
                <a:solidFill>
                  <a:srgbClr val="FFFFFF"/>
                </a:solidFill>
                <a:latin typeface="Courier Prime"/>
                <a:ea typeface="Courier Prime"/>
                <a:cs typeface="Courier Prime"/>
                <a:sym typeface="Courier Prime"/>
              </a:rPr>
              <a:t>Control de congestión</a:t>
            </a:r>
          </a:p>
          <a:p>
            <a:pPr algn="l">
              <a:lnSpc>
                <a:spcPts val="3030"/>
              </a:lnSpc>
            </a:pPr>
          </a:p>
          <a:p>
            <a:pPr algn="l">
              <a:lnSpc>
                <a:spcPts val="3030"/>
              </a:lnSpc>
            </a:pPr>
            <a:r>
              <a:rPr lang="en-US" sz="2228" b="true">
                <a:solidFill>
                  <a:srgbClr val="FFFFFF"/>
                </a:solidFill>
                <a:latin typeface="Courier Prime Bold"/>
                <a:ea typeface="Courier Prime Bold"/>
                <a:cs typeface="Courier Prime Bold"/>
                <a:sym typeface="Courier Prime Bold"/>
              </a:rPr>
              <a:t>UDP (User Datagram Protocol):</a:t>
            </a:r>
          </a:p>
          <a:p>
            <a:pPr algn="l" marL="481044" indent="-240522" lvl="1">
              <a:lnSpc>
                <a:spcPts val="3030"/>
              </a:lnSpc>
              <a:buFont typeface="Arial"/>
              <a:buChar char="•"/>
            </a:pPr>
            <a:r>
              <a:rPr lang="en-US" sz="2228">
                <a:solidFill>
                  <a:srgbClr val="FFFFFF"/>
                </a:solidFill>
                <a:latin typeface="Courier Prime"/>
                <a:ea typeface="Courier Prime"/>
                <a:cs typeface="Courier Prime"/>
                <a:sym typeface="Courier Prime"/>
              </a:rPr>
              <a:t>Sin conexión</a:t>
            </a:r>
          </a:p>
          <a:p>
            <a:pPr algn="l" marL="481044" indent="-240522" lvl="1">
              <a:lnSpc>
                <a:spcPts val="3030"/>
              </a:lnSpc>
              <a:buFont typeface="Arial"/>
              <a:buChar char="•"/>
            </a:pPr>
            <a:r>
              <a:rPr lang="en-US" sz="2228">
                <a:solidFill>
                  <a:srgbClr val="FFFFFF"/>
                </a:solidFill>
                <a:latin typeface="Courier Prime"/>
                <a:ea typeface="Courier Prime"/>
                <a:cs typeface="Courier Prime"/>
                <a:sym typeface="Courier Prime"/>
              </a:rPr>
              <a:t>Mensajes discretos</a:t>
            </a:r>
          </a:p>
          <a:p>
            <a:pPr algn="l" marL="481044" indent="-240522" lvl="1">
              <a:lnSpc>
                <a:spcPts val="3030"/>
              </a:lnSpc>
              <a:buFont typeface="Arial"/>
              <a:buChar char="•"/>
            </a:pPr>
            <a:r>
              <a:rPr lang="en-US" sz="2228">
                <a:solidFill>
                  <a:srgbClr val="FFFFFF"/>
                </a:solidFill>
                <a:latin typeface="Courier Prime"/>
                <a:ea typeface="Courier Prime"/>
                <a:cs typeface="Courier Prime"/>
                <a:sym typeface="Courier Prime"/>
              </a:rPr>
              <a:t>Sin garantías</a:t>
            </a:r>
          </a:p>
          <a:p>
            <a:pPr algn="l" marL="481044" indent="-240522" lvl="1">
              <a:lnSpc>
                <a:spcPts val="3030"/>
              </a:lnSpc>
              <a:buFont typeface="Arial"/>
              <a:buChar char="•"/>
            </a:pPr>
            <a:r>
              <a:rPr lang="en-US" sz="2228">
                <a:solidFill>
                  <a:srgbClr val="FFFFFF"/>
                </a:solidFill>
                <a:latin typeface="Courier Prime"/>
                <a:ea typeface="Courier Prime"/>
                <a:cs typeface="Courier Prime"/>
                <a:sym typeface="Courier Prime"/>
              </a:rPr>
              <a:t>Rendimiento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181928" y="2048033"/>
            <a:ext cx="8754846" cy="3542571"/>
            <a:chOff x="0" y="0"/>
            <a:chExt cx="3193792" cy="1292340"/>
          </a:xfrm>
        </p:grpSpPr>
        <p:sp>
          <p:nvSpPr>
            <p:cNvPr name="Freeform 3" id="3"/>
            <p:cNvSpPr/>
            <p:nvPr/>
          </p:nvSpPr>
          <p:spPr>
            <a:xfrm flipH="false" flipV="false" rot="0">
              <a:off x="0" y="0"/>
              <a:ext cx="3193791" cy="1292340"/>
            </a:xfrm>
            <a:custGeom>
              <a:avLst/>
              <a:gdLst/>
              <a:ahLst/>
              <a:cxnLst/>
              <a:rect r="r" b="b" t="t" l="l"/>
              <a:pathLst>
                <a:path h="1292340" w="3193791">
                  <a:moveTo>
                    <a:pt x="0" y="0"/>
                  </a:moveTo>
                  <a:lnTo>
                    <a:pt x="3193791" y="0"/>
                  </a:lnTo>
                  <a:lnTo>
                    <a:pt x="3193791" y="1292340"/>
                  </a:lnTo>
                  <a:lnTo>
                    <a:pt x="0" y="1292340"/>
                  </a:lnTo>
                  <a:close/>
                </a:path>
              </a:pathLst>
            </a:custGeom>
            <a:solidFill>
              <a:srgbClr val="2D2D35"/>
            </a:solidFill>
          </p:spPr>
        </p:sp>
      </p:grpSp>
      <p:sp>
        <p:nvSpPr>
          <p:cNvPr name="AutoShape 4" id="4"/>
          <p:cNvSpPr/>
          <p:nvPr/>
        </p:nvSpPr>
        <p:spPr>
          <a:xfrm flipH="true">
            <a:off x="1220028" y="2048033"/>
            <a:ext cx="0" cy="3495284"/>
          </a:xfrm>
          <a:prstGeom prst="line">
            <a:avLst/>
          </a:prstGeom>
          <a:ln cap="flat" w="76200">
            <a:solidFill>
              <a:srgbClr val="737373"/>
            </a:solidFill>
            <a:prstDash val="solid"/>
            <a:headEnd type="none" len="sm" w="sm"/>
            <a:tailEnd type="none" len="sm" w="sm"/>
          </a:ln>
        </p:spPr>
      </p:sp>
      <p:sp>
        <p:nvSpPr>
          <p:cNvPr name="Freeform 5" id="5"/>
          <p:cNvSpPr/>
          <p:nvPr/>
        </p:nvSpPr>
        <p:spPr>
          <a:xfrm flipH="false" flipV="false" rot="0">
            <a:off x="11063906" y="1028700"/>
            <a:ext cx="6085955" cy="3405947"/>
          </a:xfrm>
          <a:custGeom>
            <a:avLst/>
            <a:gdLst/>
            <a:ahLst/>
            <a:cxnLst/>
            <a:rect r="r" b="b" t="t" l="l"/>
            <a:pathLst>
              <a:path h="3405947" w="6085955">
                <a:moveTo>
                  <a:pt x="0" y="0"/>
                </a:moveTo>
                <a:lnTo>
                  <a:pt x="6085954" y="0"/>
                </a:lnTo>
                <a:lnTo>
                  <a:pt x="6085954" y="3405947"/>
                </a:lnTo>
                <a:lnTo>
                  <a:pt x="0" y="3405947"/>
                </a:lnTo>
                <a:lnTo>
                  <a:pt x="0" y="0"/>
                </a:lnTo>
                <a:close/>
              </a:path>
            </a:pathLst>
          </a:custGeom>
          <a:blipFill>
            <a:blip r:embed="rId2"/>
            <a:stretch>
              <a:fillRect l="0" t="-255" r="0" b="-255"/>
            </a:stretch>
          </a:blipFill>
        </p:spPr>
      </p:sp>
      <p:sp>
        <p:nvSpPr>
          <p:cNvPr name="Freeform 6" id="6"/>
          <p:cNvSpPr/>
          <p:nvPr/>
        </p:nvSpPr>
        <p:spPr>
          <a:xfrm flipH="false" flipV="false" rot="0">
            <a:off x="2268050" y="5744418"/>
            <a:ext cx="6252694" cy="3907934"/>
          </a:xfrm>
          <a:custGeom>
            <a:avLst/>
            <a:gdLst/>
            <a:ahLst/>
            <a:cxnLst/>
            <a:rect r="r" b="b" t="t" l="l"/>
            <a:pathLst>
              <a:path h="3907934" w="6252694">
                <a:moveTo>
                  <a:pt x="0" y="0"/>
                </a:moveTo>
                <a:lnTo>
                  <a:pt x="6252693" y="0"/>
                </a:lnTo>
                <a:lnTo>
                  <a:pt x="6252693" y="3907933"/>
                </a:lnTo>
                <a:lnTo>
                  <a:pt x="0" y="3907933"/>
                </a:lnTo>
                <a:lnTo>
                  <a:pt x="0" y="0"/>
                </a:lnTo>
                <a:close/>
              </a:path>
            </a:pathLst>
          </a:custGeom>
          <a:blipFill>
            <a:blip r:embed="rId3"/>
            <a:stretch>
              <a:fillRect l="0" t="0" r="0" b="0"/>
            </a:stretch>
          </a:blipFill>
        </p:spPr>
      </p:sp>
      <p:grpSp>
        <p:nvGrpSpPr>
          <p:cNvPr name="Group 7" id="7"/>
          <p:cNvGrpSpPr/>
          <p:nvPr/>
        </p:nvGrpSpPr>
        <p:grpSpPr>
          <a:xfrm rot="0">
            <a:off x="4303718" y="7269926"/>
            <a:ext cx="2274173" cy="856917"/>
            <a:chOff x="0" y="0"/>
            <a:chExt cx="598959" cy="225690"/>
          </a:xfrm>
        </p:grpSpPr>
        <p:sp>
          <p:nvSpPr>
            <p:cNvPr name="Freeform 8" id="8"/>
            <p:cNvSpPr/>
            <p:nvPr/>
          </p:nvSpPr>
          <p:spPr>
            <a:xfrm flipH="false" flipV="false" rot="0">
              <a:off x="0" y="0"/>
              <a:ext cx="598959" cy="225690"/>
            </a:xfrm>
            <a:custGeom>
              <a:avLst/>
              <a:gdLst/>
              <a:ahLst/>
              <a:cxnLst/>
              <a:rect r="r" b="b" t="t" l="l"/>
              <a:pathLst>
                <a:path h="225690" w="598959">
                  <a:moveTo>
                    <a:pt x="0" y="0"/>
                  </a:moveTo>
                  <a:lnTo>
                    <a:pt x="598959" y="0"/>
                  </a:lnTo>
                  <a:lnTo>
                    <a:pt x="598959" y="225690"/>
                  </a:lnTo>
                  <a:lnTo>
                    <a:pt x="0" y="225690"/>
                  </a:lnTo>
                  <a:close/>
                </a:path>
              </a:pathLst>
            </a:custGeom>
            <a:solidFill>
              <a:srgbClr val="FFFFFE"/>
            </a:solidFill>
          </p:spPr>
        </p:sp>
        <p:sp>
          <p:nvSpPr>
            <p:cNvPr name="TextBox 9" id="9"/>
            <p:cNvSpPr txBox="true"/>
            <p:nvPr/>
          </p:nvSpPr>
          <p:spPr>
            <a:xfrm>
              <a:off x="0" y="-19050"/>
              <a:ext cx="598959" cy="244740"/>
            </a:xfrm>
            <a:prstGeom prst="rect">
              <a:avLst/>
            </a:prstGeom>
          </p:spPr>
          <p:txBody>
            <a:bodyPr anchor="ctr" rtlCol="false" tIns="50800" lIns="50800" bIns="50800" rIns="50800"/>
            <a:lstStyle/>
            <a:p>
              <a:pPr algn="ctr">
                <a:lnSpc>
                  <a:spcPts val="2904"/>
                </a:lnSpc>
              </a:pPr>
            </a:p>
          </p:txBody>
        </p:sp>
      </p:grpSp>
      <p:sp>
        <p:nvSpPr>
          <p:cNvPr name="TextBox 10" id="10"/>
          <p:cNvSpPr txBox="true"/>
          <p:nvPr/>
        </p:nvSpPr>
        <p:spPr>
          <a:xfrm rot="0">
            <a:off x="1297057" y="1177448"/>
            <a:ext cx="7031406" cy="870585"/>
          </a:xfrm>
          <a:prstGeom prst="rect">
            <a:avLst/>
          </a:prstGeom>
        </p:spPr>
        <p:txBody>
          <a:bodyPr anchor="t" rtlCol="false" tIns="0" lIns="0" bIns="0" rIns="0">
            <a:spAutoFit/>
          </a:bodyPr>
          <a:lstStyle/>
          <a:p>
            <a:pPr algn="l">
              <a:lnSpc>
                <a:spcPts val="3420"/>
              </a:lnSpc>
            </a:pPr>
            <a:r>
              <a:rPr lang="en-US" sz="3000">
                <a:solidFill>
                  <a:srgbClr val="FF914D"/>
                </a:solidFill>
                <a:latin typeface="Courier Prime"/>
                <a:ea typeface="Courier Prime"/>
                <a:cs typeface="Courier Prime"/>
                <a:sym typeface="Courier Prime"/>
              </a:rPr>
              <a:t>Protocolo HFTP en nuestro LAB</a:t>
            </a:r>
          </a:p>
          <a:p>
            <a:pPr algn="l">
              <a:lnSpc>
                <a:spcPts val="3420"/>
              </a:lnSpc>
            </a:pPr>
          </a:p>
        </p:txBody>
      </p:sp>
      <p:sp>
        <p:nvSpPr>
          <p:cNvPr name="TextBox 11" id="11"/>
          <p:cNvSpPr txBox="true"/>
          <p:nvPr/>
        </p:nvSpPr>
        <p:spPr>
          <a:xfrm rot="0">
            <a:off x="1297057" y="2300987"/>
            <a:ext cx="8524589" cy="3063875"/>
          </a:xfrm>
          <a:prstGeom prst="rect">
            <a:avLst/>
          </a:prstGeom>
        </p:spPr>
        <p:txBody>
          <a:bodyPr anchor="t" rtlCol="false" tIns="0" lIns="0" bIns="0" rIns="0">
            <a:spAutoFit/>
          </a:bodyPr>
          <a:lstStyle/>
          <a:p>
            <a:pPr algn="l">
              <a:lnSpc>
                <a:spcPts val="3025"/>
              </a:lnSpc>
            </a:pPr>
            <a:r>
              <a:rPr lang="en-US" sz="2500">
                <a:solidFill>
                  <a:srgbClr val="FFFFFF"/>
                </a:solidFill>
                <a:latin typeface="Courier Prime"/>
                <a:ea typeface="Courier Prime"/>
                <a:cs typeface="Courier Prime"/>
                <a:sym typeface="Courier Prime"/>
              </a:rPr>
              <a:t>HFTP es un protocolo de capa de aplicación que usa TCP como protocolo de transporte. TCP garantiza una entrega segura, libre de errores y en orden de todas las transacciones hechas con HFTP. Un servidor de HFTP escucha pedidos en el puerto TCP 19500.</a:t>
            </a:r>
          </a:p>
          <a:p>
            <a:pPr algn="l">
              <a:lnSpc>
                <a:spcPts val="3025"/>
              </a:lnSpc>
            </a:pPr>
          </a:p>
        </p:txBody>
      </p:sp>
      <p:sp>
        <p:nvSpPr>
          <p:cNvPr name="TextBox 12" id="12"/>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13" id="13"/>
          <p:cNvSpPr txBox="true"/>
          <p:nvPr/>
        </p:nvSpPr>
        <p:spPr>
          <a:xfrm rot="0">
            <a:off x="10319466" y="4701540"/>
            <a:ext cx="6375213" cy="441960"/>
          </a:xfrm>
          <a:prstGeom prst="rect">
            <a:avLst/>
          </a:prstGeom>
        </p:spPr>
        <p:txBody>
          <a:bodyPr anchor="t" rtlCol="false" tIns="0" lIns="0" bIns="0" rIns="0">
            <a:spAutoFit/>
          </a:bodyPr>
          <a:lstStyle/>
          <a:p>
            <a:pPr algn="l">
              <a:lnSpc>
                <a:spcPts val="3420"/>
              </a:lnSpc>
            </a:pPr>
            <a:r>
              <a:rPr lang="en-US" sz="3000">
                <a:solidFill>
                  <a:srgbClr val="FF914D"/>
                </a:solidFill>
                <a:latin typeface="Courier Prime"/>
                <a:ea typeface="Courier Prime"/>
                <a:cs typeface="Courier Prime"/>
                <a:sym typeface="Courier Prime"/>
              </a:rPr>
              <a:t>Base64 en nuestro LAB</a:t>
            </a:r>
          </a:p>
        </p:txBody>
      </p:sp>
      <p:sp>
        <p:nvSpPr>
          <p:cNvPr name="TextBox 14" id="14"/>
          <p:cNvSpPr txBox="true"/>
          <p:nvPr/>
        </p:nvSpPr>
        <p:spPr>
          <a:xfrm rot="0">
            <a:off x="10226651" y="5524268"/>
            <a:ext cx="7729526" cy="2912110"/>
          </a:xfrm>
          <a:prstGeom prst="rect">
            <a:avLst/>
          </a:prstGeom>
        </p:spPr>
        <p:txBody>
          <a:bodyPr anchor="t" rtlCol="false" tIns="0" lIns="0" bIns="0" rIns="0">
            <a:spAutoFit/>
          </a:bodyPr>
          <a:lstStyle/>
          <a:p>
            <a:pPr algn="l">
              <a:lnSpc>
                <a:spcPts val="2420"/>
              </a:lnSpc>
            </a:pPr>
            <a:r>
              <a:rPr lang="en-US" sz="2000">
                <a:solidFill>
                  <a:srgbClr val="FFFFFF"/>
                </a:solidFill>
                <a:latin typeface="Courier Prime"/>
                <a:ea typeface="Courier Prime"/>
                <a:cs typeface="Courier Prime"/>
                <a:sym typeface="Courier Prime"/>
              </a:rPr>
              <a:t>Base64 es un sistema de codificación que convierte datos binarios en una secuencia de texto ASCII. Este esquema utiliza 64 caracteres diferentes (de ahí su nombre)</a:t>
            </a:r>
          </a:p>
          <a:p>
            <a:pPr algn="l" marL="431805" indent="-215903" lvl="1">
              <a:lnSpc>
                <a:spcPts val="2420"/>
              </a:lnSpc>
              <a:buFont typeface="Arial"/>
              <a:buChar char="•"/>
            </a:pPr>
            <a:r>
              <a:rPr lang="en-US" sz="2000">
                <a:solidFill>
                  <a:srgbClr val="FFFFFF"/>
                </a:solidFill>
                <a:latin typeface="Courier Prime"/>
                <a:ea typeface="Courier Prime"/>
                <a:cs typeface="Courier Prime"/>
                <a:sym typeface="Courier Prime"/>
              </a:rPr>
              <a:t>Letras mayúsculas (A-Z): 26 caracteres</a:t>
            </a:r>
          </a:p>
          <a:p>
            <a:pPr algn="l" marL="431805" indent="-215903" lvl="1">
              <a:lnSpc>
                <a:spcPts val="2420"/>
              </a:lnSpc>
              <a:buFont typeface="Arial"/>
              <a:buChar char="•"/>
            </a:pPr>
            <a:r>
              <a:rPr lang="en-US" sz="2000">
                <a:solidFill>
                  <a:srgbClr val="FFFFFF"/>
                </a:solidFill>
                <a:latin typeface="Courier Prime"/>
                <a:ea typeface="Courier Prime"/>
                <a:cs typeface="Courier Prime"/>
                <a:sym typeface="Courier Prime"/>
              </a:rPr>
              <a:t>Letras minúsculas (a-z): 26 caracteres</a:t>
            </a:r>
          </a:p>
          <a:p>
            <a:pPr algn="l" marL="431805" indent="-215903" lvl="1">
              <a:lnSpc>
                <a:spcPts val="2420"/>
              </a:lnSpc>
              <a:buFont typeface="Arial"/>
              <a:buChar char="•"/>
            </a:pPr>
            <a:r>
              <a:rPr lang="en-US" sz="2000">
                <a:solidFill>
                  <a:srgbClr val="FFFFFF"/>
                </a:solidFill>
                <a:latin typeface="Courier Prime"/>
                <a:ea typeface="Courier Prime"/>
                <a:cs typeface="Courier Prime"/>
                <a:sym typeface="Courier Prime"/>
              </a:rPr>
              <a:t>Dígitos numéricos (0-9): 10 caracteres</a:t>
            </a:r>
          </a:p>
          <a:p>
            <a:pPr algn="l" marL="431805" indent="-215903" lvl="1">
              <a:lnSpc>
                <a:spcPts val="2420"/>
              </a:lnSpc>
              <a:buFont typeface="Arial"/>
              <a:buChar char="•"/>
            </a:pPr>
            <a:r>
              <a:rPr lang="en-US" sz="2000">
                <a:solidFill>
                  <a:srgbClr val="FFFFFF"/>
                </a:solidFill>
                <a:latin typeface="Courier Prime"/>
                <a:ea typeface="Courier Prime"/>
                <a:cs typeface="Courier Prime"/>
                <a:sym typeface="Courier Prime"/>
              </a:rPr>
              <a:t>3</a:t>
            </a:r>
            <a:r>
              <a:rPr lang="en-US" sz="2000">
                <a:solidFill>
                  <a:srgbClr val="FFFFFF"/>
                </a:solidFill>
                <a:latin typeface="Courier Prime"/>
                <a:ea typeface="Courier Prime"/>
                <a:cs typeface="Courier Prime"/>
                <a:sym typeface="Courier Prime"/>
              </a:rPr>
              <a:t> caracteres adicionales (".-_")</a:t>
            </a:r>
          </a:p>
          <a:p>
            <a:pPr algn="l">
              <a:lnSpc>
                <a:spcPts val="2420"/>
              </a:lnSpc>
            </a:pPr>
          </a:p>
        </p:txBody>
      </p:sp>
      <p:sp>
        <p:nvSpPr>
          <p:cNvPr name="TextBox 15" id="15"/>
          <p:cNvSpPr txBox="true"/>
          <p:nvPr/>
        </p:nvSpPr>
        <p:spPr>
          <a:xfrm rot="0">
            <a:off x="4649938" y="7241351"/>
            <a:ext cx="1488916" cy="611505"/>
          </a:xfrm>
          <a:prstGeom prst="rect">
            <a:avLst/>
          </a:prstGeom>
        </p:spPr>
        <p:txBody>
          <a:bodyPr anchor="t" rtlCol="false" tIns="0" lIns="0" bIns="0" rIns="0">
            <a:spAutoFit/>
          </a:bodyPr>
          <a:lstStyle/>
          <a:p>
            <a:pPr algn="ctr">
              <a:lnSpc>
                <a:spcPts val="2520"/>
              </a:lnSpc>
            </a:pPr>
            <a:r>
              <a:rPr lang="en-US" sz="1800" b="true">
                <a:solidFill>
                  <a:srgbClr val="20232A"/>
                </a:solidFill>
                <a:latin typeface="Open Sans Bold"/>
                <a:ea typeface="Open Sans Bold"/>
                <a:cs typeface="Open Sans Bold"/>
                <a:sym typeface="Open Sans Bold"/>
              </a:rPr>
              <a:t>PROTOCOLO </a:t>
            </a:r>
          </a:p>
          <a:p>
            <a:pPr algn="ctr" marL="0" indent="0" lvl="0">
              <a:lnSpc>
                <a:spcPts val="2520"/>
              </a:lnSpc>
              <a:spcBef>
                <a:spcPct val="0"/>
              </a:spcBef>
            </a:pPr>
            <a:r>
              <a:rPr lang="en-US" b="true" sz="1800">
                <a:solidFill>
                  <a:srgbClr val="20232A"/>
                </a:solidFill>
                <a:latin typeface="Open Sans Bold"/>
                <a:ea typeface="Open Sans Bold"/>
                <a:cs typeface="Open Sans Bold"/>
                <a:sym typeface="Open Sans Bold"/>
              </a:rPr>
              <a:t>HFTP</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066800" y="2580002"/>
            <a:ext cx="6162441" cy="1307910"/>
            <a:chOff x="0" y="0"/>
            <a:chExt cx="8216588" cy="1743880"/>
          </a:xfrm>
        </p:grpSpPr>
        <p:grpSp>
          <p:nvGrpSpPr>
            <p:cNvPr name="Group 3" id="3"/>
            <p:cNvGrpSpPr/>
            <p:nvPr/>
          </p:nvGrpSpPr>
          <p:grpSpPr>
            <a:xfrm rot="0">
              <a:off x="18417" y="0"/>
              <a:ext cx="8198171" cy="1743880"/>
              <a:chOff x="0" y="0"/>
              <a:chExt cx="2243036" cy="477129"/>
            </a:xfrm>
          </p:grpSpPr>
          <p:sp>
            <p:nvSpPr>
              <p:cNvPr name="Freeform 4" id="4"/>
              <p:cNvSpPr/>
              <p:nvPr/>
            </p:nvSpPr>
            <p:spPr>
              <a:xfrm flipH="false" flipV="false" rot="0">
                <a:off x="0" y="0"/>
                <a:ext cx="2243036" cy="477129"/>
              </a:xfrm>
              <a:custGeom>
                <a:avLst/>
                <a:gdLst/>
                <a:ahLst/>
                <a:cxnLst/>
                <a:rect r="r" b="b" t="t" l="l"/>
                <a:pathLst>
                  <a:path h="477129" w="2243036">
                    <a:moveTo>
                      <a:pt x="0" y="0"/>
                    </a:moveTo>
                    <a:lnTo>
                      <a:pt x="2243036" y="0"/>
                    </a:lnTo>
                    <a:lnTo>
                      <a:pt x="2243036" y="477129"/>
                    </a:lnTo>
                    <a:lnTo>
                      <a:pt x="0" y="477129"/>
                    </a:lnTo>
                    <a:close/>
                  </a:path>
                </a:pathLst>
              </a:custGeom>
              <a:solidFill>
                <a:srgbClr val="2D2D35"/>
              </a:solidFill>
            </p:spPr>
          </p:sp>
        </p:grpSp>
        <p:sp>
          <p:nvSpPr>
            <p:cNvPr name="AutoShape 5" id="5"/>
            <p:cNvSpPr/>
            <p:nvPr/>
          </p:nvSpPr>
          <p:spPr>
            <a:xfrm>
              <a:off x="50800" y="0"/>
              <a:ext cx="0" cy="1743880"/>
            </a:xfrm>
            <a:prstGeom prst="line">
              <a:avLst/>
            </a:prstGeom>
            <a:ln cap="flat" w="101600">
              <a:solidFill>
                <a:srgbClr val="737373"/>
              </a:solidFill>
              <a:prstDash val="solid"/>
              <a:headEnd type="none" len="sm" w="sm"/>
              <a:tailEnd type="none" len="sm" w="sm"/>
            </a:ln>
          </p:spPr>
        </p:sp>
        <p:sp>
          <p:nvSpPr>
            <p:cNvPr name="TextBox 6" id="6"/>
            <p:cNvSpPr txBox="true"/>
            <p:nvPr/>
          </p:nvSpPr>
          <p:spPr>
            <a:xfrm rot="0">
              <a:off x="426671" y="631351"/>
              <a:ext cx="7245424" cy="497550"/>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¿Qué es un Socket en Python?</a:t>
              </a:r>
            </a:p>
          </p:txBody>
        </p:sp>
      </p:grpSp>
      <p:grpSp>
        <p:nvGrpSpPr>
          <p:cNvPr name="Group 7" id="7"/>
          <p:cNvGrpSpPr/>
          <p:nvPr/>
        </p:nvGrpSpPr>
        <p:grpSpPr>
          <a:xfrm rot="0">
            <a:off x="1028700" y="4545305"/>
            <a:ext cx="8115300" cy="1046700"/>
            <a:chOff x="0" y="0"/>
            <a:chExt cx="2960483" cy="381839"/>
          </a:xfrm>
        </p:grpSpPr>
        <p:sp>
          <p:nvSpPr>
            <p:cNvPr name="Freeform 8" id="8"/>
            <p:cNvSpPr/>
            <p:nvPr/>
          </p:nvSpPr>
          <p:spPr>
            <a:xfrm flipH="false" flipV="false" rot="0">
              <a:off x="0" y="0"/>
              <a:ext cx="2960483" cy="381839"/>
            </a:xfrm>
            <a:custGeom>
              <a:avLst/>
              <a:gdLst/>
              <a:ahLst/>
              <a:cxnLst/>
              <a:rect r="r" b="b" t="t" l="l"/>
              <a:pathLst>
                <a:path h="381839" w="2960483">
                  <a:moveTo>
                    <a:pt x="0" y="0"/>
                  </a:moveTo>
                  <a:lnTo>
                    <a:pt x="2960483" y="0"/>
                  </a:lnTo>
                  <a:lnTo>
                    <a:pt x="2960483" y="381839"/>
                  </a:lnTo>
                  <a:lnTo>
                    <a:pt x="0" y="381839"/>
                  </a:lnTo>
                  <a:close/>
                </a:path>
              </a:pathLst>
            </a:custGeom>
            <a:solidFill>
              <a:srgbClr val="2D2D35"/>
            </a:solidFill>
          </p:spPr>
        </p:sp>
      </p:grpSp>
      <p:sp>
        <p:nvSpPr>
          <p:cNvPr name="AutoShape 9" id="9"/>
          <p:cNvSpPr/>
          <p:nvPr/>
        </p:nvSpPr>
        <p:spPr>
          <a:xfrm flipH="true">
            <a:off x="1060756" y="4545305"/>
            <a:ext cx="6044" cy="1046700"/>
          </a:xfrm>
          <a:prstGeom prst="line">
            <a:avLst/>
          </a:prstGeom>
          <a:ln cap="flat" w="76200">
            <a:solidFill>
              <a:srgbClr val="737373"/>
            </a:solidFill>
            <a:prstDash val="solid"/>
            <a:headEnd type="none" len="sm" w="sm"/>
            <a:tailEnd type="none" len="sm" w="sm"/>
          </a:ln>
        </p:spPr>
      </p:sp>
      <p:sp>
        <p:nvSpPr>
          <p:cNvPr name="TextBox 10" id="10"/>
          <p:cNvSpPr txBox="true"/>
          <p:nvPr/>
        </p:nvSpPr>
        <p:spPr>
          <a:xfrm rot="0">
            <a:off x="10033619" y="2183130"/>
            <a:ext cx="5044004" cy="739848"/>
          </a:xfrm>
          <a:prstGeom prst="rect">
            <a:avLst/>
          </a:prstGeom>
        </p:spPr>
        <p:txBody>
          <a:bodyPr anchor="t" rtlCol="false" tIns="0" lIns="0" bIns="0" rIns="0">
            <a:spAutoFit/>
          </a:bodyPr>
          <a:lstStyle/>
          <a:p>
            <a:pPr algn="l">
              <a:lnSpc>
                <a:spcPts val="2904"/>
              </a:lnSpc>
            </a:pPr>
            <a:r>
              <a:rPr lang="en-US" sz="2400">
                <a:solidFill>
                  <a:srgbClr val="FFFFFF"/>
                </a:solidFill>
                <a:latin typeface="Courier Prime"/>
                <a:ea typeface="Courier Prime"/>
                <a:cs typeface="Courier Prime"/>
                <a:sym typeface="Courier Prime"/>
              </a:rPr>
              <a:t> Comunicación de red</a:t>
            </a:r>
          </a:p>
          <a:p>
            <a:pPr algn="l">
              <a:lnSpc>
                <a:spcPts val="2904"/>
              </a:lnSpc>
            </a:pPr>
          </a:p>
        </p:txBody>
      </p:sp>
      <p:sp>
        <p:nvSpPr>
          <p:cNvPr name="AutoShape 11" id="11"/>
          <p:cNvSpPr/>
          <p:nvPr/>
        </p:nvSpPr>
        <p:spPr>
          <a:xfrm flipV="true">
            <a:off x="7229241" y="2202180"/>
            <a:ext cx="2804378" cy="1031777"/>
          </a:xfrm>
          <a:prstGeom prst="line">
            <a:avLst/>
          </a:prstGeom>
          <a:ln cap="flat" w="38100">
            <a:solidFill>
              <a:srgbClr val="737373"/>
            </a:solidFill>
            <a:prstDash val="sysDot"/>
            <a:headEnd type="none" len="sm" w="sm"/>
            <a:tailEnd type="arrow" len="sm" w="med"/>
          </a:ln>
        </p:spPr>
      </p:sp>
      <p:sp>
        <p:nvSpPr>
          <p:cNvPr name="TextBox 12" id="12"/>
          <p:cNvSpPr txBox="true"/>
          <p:nvPr/>
        </p:nvSpPr>
        <p:spPr>
          <a:xfrm rot="0">
            <a:off x="10033619" y="3214907"/>
            <a:ext cx="6937827" cy="739848"/>
          </a:xfrm>
          <a:prstGeom prst="rect">
            <a:avLst/>
          </a:prstGeom>
        </p:spPr>
        <p:txBody>
          <a:bodyPr anchor="t" rtlCol="false" tIns="0" lIns="0" bIns="0" rIns="0">
            <a:spAutoFit/>
          </a:bodyPr>
          <a:lstStyle/>
          <a:p>
            <a:pPr algn="l">
              <a:lnSpc>
                <a:spcPts val="2904"/>
              </a:lnSpc>
            </a:pPr>
            <a:r>
              <a:rPr lang="en-US" sz="2400">
                <a:solidFill>
                  <a:srgbClr val="FFFFFF"/>
                </a:solidFill>
                <a:latin typeface="Courier Prime"/>
                <a:ea typeface="Courier Prime"/>
                <a:cs typeface="Courier Prime"/>
                <a:sym typeface="Courier Prime"/>
              </a:rPr>
              <a:t> Combinación de una dirección IP y un         número  de puerto</a:t>
            </a:r>
          </a:p>
        </p:txBody>
      </p:sp>
      <p:sp>
        <p:nvSpPr>
          <p:cNvPr name="AutoShape 13" id="13"/>
          <p:cNvSpPr/>
          <p:nvPr/>
        </p:nvSpPr>
        <p:spPr>
          <a:xfrm>
            <a:off x="7177328" y="3212006"/>
            <a:ext cx="2856291" cy="382350"/>
          </a:xfrm>
          <a:prstGeom prst="line">
            <a:avLst/>
          </a:prstGeom>
          <a:ln cap="flat" w="38100">
            <a:solidFill>
              <a:srgbClr val="737373"/>
            </a:solidFill>
            <a:prstDash val="sysDot"/>
            <a:headEnd type="none" len="sm" w="sm"/>
            <a:tailEnd type="arrow" len="sm" w="med"/>
          </a:ln>
        </p:spPr>
      </p:sp>
      <p:sp>
        <p:nvSpPr>
          <p:cNvPr name="TextBox 14" id="14"/>
          <p:cNvSpPr txBox="true"/>
          <p:nvPr/>
        </p:nvSpPr>
        <p:spPr>
          <a:xfrm rot="0">
            <a:off x="1509030" y="4881702"/>
            <a:ext cx="8524589" cy="377925"/>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Implementación: Entendiendo la estructura</a:t>
            </a:r>
          </a:p>
        </p:txBody>
      </p:sp>
      <p:sp>
        <p:nvSpPr>
          <p:cNvPr name="TextBox 15" id="15"/>
          <p:cNvSpPr txBox="true"/>
          <p:nvPr/>
        </p:nvSpPr>
        <p:spPr>
          <a:xfrm rot="0">
            <a:off x="1028700" y="1047750"/>
            <a:ext cx="7031406" cy="11544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2.Crear el servidor para un cliente {</a:t>
            </a:r>
          </a:p>
        </p:txBody>
      </p:sp>
      <p:sp>
        <p:nvSpPr>
          <p:cNvPr name="TextBox 16" id="16"/>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grpSp>
        <p:nvGrpSpPr>
          <p:cNvPr name="Group 17" id="17"/>
          <p:cNvGrpSpPr/>
          <p:nvPr/>
        </p:nvGrpSpPr>
        <p:grpSpPr>
          <a:xfrm rot="0">
            <a:off x="1028700" y="6249450"/>
            <a:ext cx="16160444" cy="2031307"/>
            <a:chOff x="0" y="0"/>
            <a:chExt cx="21547259" cy="2708409"/>
          </a:xfrm>
        </p:grpSpPr>
        <p:grpSp>
          <p:nvGrpSpPr>
            <p:cNvPr name="Group 18" id="18"/>
            <p:cNvGrpSpPr/>
            <p:nvPr/>
          </p:nvGrpSpPr>
          <p:grpSpPr>
            <a:xfrm rot="0">
              <a:off x="18417" y="627009"/>
              <a:ext cx="2403932" cy="1743880"/>
              <a:chOff x="0" y="0"/>
              <a:chExt cx="657721" cy="477129"/>
            </a:xfrm>
          </p:grpSpPr>
          <p:sp>
            <p:nvSpPr>
              <p:cNvPr name="Freeform 19" id="19"/>
              <p:cNvSpPr/>
              <p:nvPr/>
            </p:nvSpPr>
            <p:spPr>
              <a:xfrm flipH="false" flipV="false" rot="0">
                <a:off x="0" y="0"/>
                <a:ext cx="657721" cy="477129"/>
              </a:xfrm>
              <a:custGeom>
                <a:avLst/>
                <a:gdLst/>
                <a:ahLst/>
                <a:cxnLst/>
                <a:rect r="r" b="b" t="t" l="l"/>
                <a:pathLst>
                  <a:path h="477129" w="657721">
                    <a:moveTo>
                      <a:pt x="0" y="0"/>
                    </a:moveTo>
                    <a:lnTo>
                      <a:pt x="657721" y="0"/>
                    </a:lnTo>
                    <a:lnTo>
                      <a:pt x="657721" y="477129"/>
                    </a:lnTo>
                    <a:lnTo>
                      <a:pt x="0" y="477129"/>
                    </a:lnTo>
                    <a:close/>
                  </a:path>
                </a:pathLst>
              </a:custGeom>
              <a:solidFill>
                <a:srgbClr val="2D2D35"/>
              </a:solidFill>
            </p:spPr>
          </p:sp>
        </p:grpSp>
        <p:sp>
          <p:nvSpPr>
            <p:cNvPr name="AutoShape 20" id="20"/>
            <p:cNvSpPr/>
            <p:nvPr/>
          </p:nvSpPr>
          <p:spPr>
            <a:xfrm>
              <a:off x="50800" y="627009"/>
              <a:ext cx="0" cy="1743880"/>
            </a:xfrm>
            <a:prstGeom prst="line">
              <a:avLst/>
            </a:prstGeom>
            <a:ln cap="flat" w="101600">
              <a:solidFill>
                <a:srgbClr val="737373"/>
              </a:solidFill>
              <a:prstDash val="solid"/>
              <a:headEnd type="none" len="sm" w="sm"/>
              <a:tailEnd type="none" len="sm" w="sm"/>
            </a:ln>
          </p:spPr>
        </p:sp>
        <p:sp>
          <p:nvSpPr>
            <p:cNvPr name="TextBox 21" id="21"/>
            <p:cNvSpPr txBox="true"/>
            <p:nvPr/>
          </p:nvSpPr>
          <p:spPr>
            <a:xfrm rot="0">
              <a:off x="426671" y="1258359"/>
              <a:ext cx="2311268" cy="497550"/>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Clases </a:t>
              </a:r>
            </a:p>
          </p:txBody>
        </p:sp>
        <p:grpSp>
          <p:nvGrpSpPr>
            <p:cNvPr name="Group 22" id="22"/>
            <p:cNvGrpSpPr/>
            <p:nvPr/>
          </p:nvGrpSpPr>
          <p:grpSpPr>
            <a:xfrm rot="0">
              <a:off x="5801516" y="0"/>
              <a:ext cx="2403932" cy="1111190"/>
              <a:chOff x="0" y="0"/>
              <a:chExt cx="657721" cy="304024"/>
            </a:xfrm>
          </p:grpSpPr>
          <p:sp>
            <p:nvSpPr>
              <p:cNvPr name="Freeform 23" id="23"/>
              <p:cNvSpPr/>
              <p:nvPr/>
            </p:nvSpPr>
            <p:spPr>
              <a:xfrm flipH="false" flipV="false" rot="0">
                <a:off x="0" y="0"/>
                <a:ext cx="657721" cy="304024"/>
              </a:xfrm>
              <a:custGeom>
                <a:avLst/>
                <a:gdLst/>
                <a:ahLst/>
                <a:cxnLst/>
                <a:rect r="r" b="b" t="t" l="l"/>
                <a:pathLst>
                  <a:path h="304024" w="657721">
                    <a:moveTo>
                      <a:pt x="0" y="0"/>
                    </a:moveTo>
                    <a:lnTo>
                      <a:pt x="657721" y="0"/>
                    </a:lnTo>
                    <a:lnTo>
                      <a:pt x="657721" y="304024"/>
                    </a:lnTo>
                    <a:lnTo>
                      <a:pt x="0" y="304024"/>
                    </a:lnTo>
                    <a:close/>
                  </a:path>
                </a:pathLst>
              </a:custGeom>
              <a:solidFill>
                <a:srgbClr val="2D2D35"/>
              </a:solidFill>
            </p:spPr>
          </p:sp>
        </p:grpSp>
        <p:sp>
          <p:nvSpPr>
            <p:cNvPr name="AutoShape 24" id="24"/>
            <p:cNvSpPr/>
            <p:nvPr/>
          </p:nvSpPr>
          <p:spPr>
            <a:xfrm flipV="true">
              <a:off x="2422349" y="627009"/>
              <a:ext cx="3179342" cy="871940"/>
            </a:xfrm>
            <a:prstGeom prst="line">
              <a:avLst/>
            </a:prstGeom>
            <a:ln cap="flat" w="50800">
              <a:solidFill>
                <a:srgbClr val="737373"/>
              </a:solidFill>
              <a:prstDash val="sysDot"/>
              <a:headEnd type="none" len="sm" w="sm"/>
              <a:tailEnd type="arrow" len="sm" w="med"/>
            </a:ln>
          </p:spPr>
        </p:sp>
        <p:grpSp>
          <p:nvGrpSpPr>
            <p:cNvPr name="Group 25" id="25"/>
            <p:cNvGrpSpPr/>
            <p:nvPr/>
          </p:nvGrpSpPr>
          <p:grpSpPr>
            <a:xfrm rot="0">
              <a:off x="5801516" y="1439564"/>
              <a:ext cx="2955653" cy="1111190"/>
              <a:chOff x="0" y="0"/>
              <a:chExt cx="808673" cy="304024"/>
            </a:xfrm>
          </p:grpSpPr>
          <p:sp>
            <p:nvSpPr>
              <p:cNvPr name="Freeform 26" id="26"/>
              <p:cNvSpPr/>
              <p:nvPr/>
            </p:nvSpPr>
            <p:spPr>
              <a:xfrm flipH="false" flipV="false" rot="0">
                <a:off x="0" y="0"/>
                <a:ext cx="808673" cy="304024"/>
              </a:xfrm>
              <a:custGeom>
                <a:avLst/>
                <a:gdLst/>
                <a:ahLst/>
                <a:cxnLst/>
                <a:rect r="r" b="b" t="t" l="l"/>
                <a:pathLst>
                  <a:path h="304024" w="808673">
                    <a:moveTo>
                      <a:pt x="0" y="0"/>
                    </a:moveTo>
                    <a:lnTo>
                      <a:pt x="808673" y="0"/>
                    </a:lnTo>
                    <a:lnTo>
                      <a:pt x="808673" y="304024"/>
                    </a:lnTo>
                    <a:lnTo>
                      <a:pt x="0" y="304024"/>
                    </a:lnTo>
                    <a:close/>
                  </a:path>
                </a:pathLst>
              </a:custGeom>
              <a:solidFill>
                <a:srgbClr val="2D2D35"/>
              </a:solidFill>
            </p:spPr>
          </p:sp>
        </p:grpSp>
        <p:sp>
          <p:nvSpPr>
            <p:cNvPr name="AutoShape 27" id="27"/>
            <p:cNvSpPr/>
            <p:nvPr/>
          </p:nvSpPr>
          <p:spPr>
            <a:xfrm>
              <a:off x="2422349" y="1498949"/>
              <a:ext cx="3286030" cy="541478"/>
            </a:xfrm>
            <a:prstGeom prst="line">
              <a:avLst/>
            </a:prstGeom>
            <a:ln cap="flat" w="50800">
              <a:solidFill>
                <a:srgbClr val="737373"/>
              </a:solidFill>
              <a:prstDash val="sysDot"/>
              <a:headEnd type="none" len="sm" w="sm"/>
              <a:tailEnd type="arrow" len="sm" w="med"/>
            </a:ln>
          </p:spPr>
        </p:sp>
        <p:sp>
          <p:nvSpPr>
            <p:cNvPr name="TextBox 28" id="28"/>
            <p:cNvSpPr txBox="true"/>
            <p:nvPr/>
          </p:nvSpPr>
          <p:spPr>
            <a:xfrm rot="0">
              <a:off x="6017357" y="297295"/>
              <a:ext cx="1972252" cy="497550"/>
            </a:xfrm>
            <a:prstGeom prst="rect">
              <a:avLst/>
            </a:prstGeom>
          </p:spPr>
          <p:txBody>
            <a:bodyPr anchor="t" rtlCol="false" tIns="0" lIns="0" bIns="0" rIns="0">
              <a:spAutoFit/>
            </a:bodyPr>
            <a:lstStyle/>
            <a:p>
              <a:pPr algn="l">
                <a:lnSpc>
                  <a:spcPts val="2904"/>
                </a:lnSpc>
              </a:pPr>
              <a:r>
                <a:rPr lang="en-US" sz="2400">
                  <a:solidFill>
                    <a:srgbClr val="FFFFFF"/>
                  </a:solidFill>
                  <a:latin typeface="Courier Prime"/>
                  <a:ea typeface="Courier Prime"/>
                  <a:cs typeface="Courier Prime"/>
                  <a:sym typeface="Courier Prime"/>
                </a:rPr>
                <a:t>Server </a:t>
              </a:r>
            </a:p>
          </p:txBody>
        </p:sp>
        <p:sp>
          <p:nvSpPr>
            <p:cNvPr name="TextBox 29" id="29"/>
            <p:cNvSpPr txBox="true"/>
            <p:nvPr/>
          </p:nvSpPr>
          <p:spPr>
            <a:xfrm rot="0">
              <a:off x="6025252" y="1736859"/>
              <a:ext cx="2731917" cy="497550"/>
            </a:xfrm>
            <a:prstGeom prst="rect">
              <a:avLst/>
            </a:prstGeom>
          </p:spPr>
          <p:txBody>
            <a:bodyPr anchor="t" rtlCol="false" tIns="0" lIns="0" bIns="0" rIns="0">
              <a:spAutoFit/>
            </a:bodyPr>
            <a:lstStyle/>
            <a:p>
              <a:pPr algn="l">
                <a:lnSpc>
                  <a:spcPts val="2904"/>
                </a:lnSpc>
              </a:pPr>
              <a:r>
                <a:rPr lang="en-US" sz="2400">
                  <a:solidFill>
                    <a:srgbClr val="FFFFFF"/>
                  </a:solidFill>
                  <a:latin typeface="Courier Prime"/>
                  <a:ea typeface="Courier Prime"/>
                  <a:cs typeface="Courier Prime"/>
                  <a:sym typeface="Courier Prime"/>
                </a:rPr>
                <a:t>Connection</a:t>
              </a:r>
            </a:p>
          </p:txBody>
        </p:sp>
        <p:sp>
          <p:nvSpPr>
            <p:cNvPr name="TextBox 30" id="30"/>
            <p:cNvSpPr txBox="true"/>
            <p:nvPr/>
          </p:nvSpPr>
          <p:spPr>
            <a:xfrm rot="0">
              <a:off x="10121456" y="297295"/>
              <a:ext cx="9612575" cy="497550"/>
            </a:xfrm>
            <a:prstGeom prst="rect">
              <a:avLst/>
            </a:prstGeom>
          </p:spPr>
          <p:txBody>
            <a:bodyPr anchor="t" rtlCol="false" tIns="0" lIns="0" bIns="0" rIns="0">
              <a:spAutoFit/>
            </a:bodyPr>
            <a:lstStyle/>
            <a:p>
              <a:pPr algn="l">
                <a:lnSpc>
                  <a:spcPts val="2904"/>
                </a:lnSpc>
              </a:pPr>
              <a:r>
                <a:rPr lang="en-US" sz="2400">
                  <a:solidFill>
                    <a:srgbClr val="FFFFFF"/>
                  </a:solidFill>
                  <a:latin typeface="Courier Prime"/>
                  <a:ea typeface="Courier Prime"/>
                  <a:cs typeface="Courier Prime"/>
                  <a:sym typeface="Courier Prime"/>
                </a:rPr>
                <a:t>Su rol principal es aceptar clientes</a:t>
              </a:r>
            </a:p>
          </p:txBody>
        </p:sp>
        <p:sp>
          <p:nvSpPr>
            <p:cNvPr name="TextBox 31" id="31"/>
            <p:cNvSpPr txBox="true"/>
            <p:nvPr/>
          </p:nvSpPr>
          <p:spPr>
            <a:xfrm rot="0">
              <a:off x="10121456" y="1728295"/>
              <a:ext cx="11425803" cy="980114"/>
            </a:xfrm>
            <a:prstGeom prst="rect">
              <a:avLst/>
            </a:prstGeom>
          </p:spPr>
          <p:txBody>
            <a:bodyPr anchor="t" rtlCol="false" tIns="0" lIns="0" bIns="0" rIns="0">
              <a:spAutoFit/>
            </a:bodyPr>
            <a:lstStyle/>
            <a:p>
              <a:pPr algn="l">
                <a:lnSpc>
                  <a:spcPts val="2904"/>
                </a:lnSpc>
              </a:pPr>
              <a:r>
                <a:rPr lang="en-US" sz="2400">
                  <a:solidFill>
                    <a:srgbClr val="FFFFFF"/>
                  </a:solidFill>
                  <a:latin typeface="Courier Prime"/>
                  <a:ea typeface="Courier Prime"/>
                  <a:cs typeface="Courier Prime"/>
                  <a:sym typeface="Courier Prime"/>
                </a:rPr>
                <a:t>Su función es recibir datos de ese cliente, interpretarlos y enviar respuestas</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940637" y="2012016"/>
            <a:ext cx="10603286" cy="2344445"/>
          </a:xfrm>
          <a:custGeom>
            <a:avLst/>
            <a:gdLst/>
            <a:ahLst/>
            <a:cxnLst/>
            <a:rect r="r" b="b" t="t" l="l"/>
            <a:pathLst>
              <a:path h="2344445" w="10603286">
                <a:moveTo>
                  <a:pt x="0" y="0"/>
                </a:moveTo>
                <a:lnTo>
                  <a:pt x="10603286" y="0"/>
                </a:lnTo>
                <a:lnTo>
                  <a:pt x="10603286" y="2344446"/>
                </a:lnTo>
                <a:lnTo>
                  <a:pt x="0" y="2344446"/>
                </a:lnTo>
                <a:lnTo>
                  <a:pt x="0" y="0"/>
                </a:lnTo>
                <a:close/>
              </a:path>
            </a:pathLst>
          </a:custGeom>
          <a:blipFill>
            <a:blip r:embed="rId2"/>
            <a:stretch>
              <a:fillRect l="0" t="0" r="0" b="0"/>
            </a:stretch>
          </a:blipFill>
        </p:spPr>
      </p:sp>
      <p:sp>
        <p:nvSpPr>
          <p:cNvPr name="Freeform 3" id="3"/>
          <p:cNvSpPr/>
          <p:nvPr/>
        </p:nvSpPr>
        <p:spPr>
          <a:xfrm flipH="false" flipV="false" rot="0">
            <a:off x="11872736" y="2012016"/>
            <a:ext cx="5386564" cy="2383147"/>
          </a:xfrm>
          <a:custGeom>
            <a:avLst/>
            <a:gdLst/>
            <a:ahLst/>
            <a:cxnLst/>
            <a:rect r="r" b="b" t="t" l="l"/>
            <a:pathLst>
              <a:path h="2383147" w="5386564">
                <a:moveTo>
                  <a:pt x="0" y="0"/>
                </a:moveTo>
                <a:lnTo>
                  <a:pt x="5386564" y="0"/>
                </a:lnTo>
                <a:lnTo>
                  <a:pt x="5386564" y="2383147"/>
                </a:lnTo>
                <a:lnTo>
                  <a:pt x="0" y="2383147"/>
                </a:lnTo>
                <a:lnTo>
                  <a:pt x="0" y="0"/>
                </a:lnTo>
                <a:close/>
              </a:path>
            </a:pathLst>
          </a:custGeom>
          <a:blipFill>
            <a:blip r:embed="rId3"/>
            <a:stretch>
              <a:fillRect l="0" t="0" r="0" b="0"/>
            </a:stretch>
          </a:blipFill>
        </p:spPr>
      </p:sp>
      <p:sp>
        <p:nvSpPr>
          <p:cNvPr name="TextBox 4" id="4"/>
          <p:cNvSpPr txBox="true"/>
          <p:nvPr/>
        </p:nvSpPr>
        <p:spPr>
          <a:xfrm rot="0">
            <a:off x="1028700" y="1047750"/>
            <a:ext cx="8115300"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Implementación {</a:t>
            </a:r>
          </a:p>
        </p:txBody>
      </p:sp>
      <p:sp>
        <p:nvSpPr>
          <p:cNvPr name="TextBox 5" id="5"/>
          <p:cNvSpPr txBox="true"/>
          <p:nvPr/>
        </p:nvSpPr>
        <p:spPr>
          <a:xfrm rot="0">
            <a:off x="16557135" y="9422713"/>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Freeform 6" id="6"/>
          <p:cNvSpPr/>
          <p:nvPr/>
        </p:nvSpPr>
        <p:spPr>
          <a:xfrm flipH="false" flipV="false" rot="0">
            <a:off x="2646842" y="5286375"/>
            <a:ext cx="11919176" cy="4719268"/>
          </a:xfrm>
          <a:custGeom>
            <a:avLst/>
            <a:gdLst/>
            <a:ahLst/>
            <a:cxnLst/>
            <a:rect r="r" b="b" t="t" l="l"/>
            <a:pathLst>
              <a:path h="4719268" w="11919176">
                <a:moveTo>
                  <a:pt x="0" y="0"/>
                </a:moveTo>
                <a:lnTo>
                  <a:pt x="11919176" y="0"/>
                </a:lnTo>
                <a:lnTo>
                  <a:pt x="11919176" y="4719268"/>
                </a:lnTo>
                <a:lnTo>
                  <a:pt x="0" y="4719268"/>
                </a:lnTo>
                <a:lnTo>
                  <a:pt x="0" y="0"/>
                </a:lnTo>
                <a:close/>
              </a:path>
            </a:pathLst>
          </a:custGeom>
          <a:blipFill>
            <a:blip r:embed="rId4"/>
            <a:stretch>
              <a:fillRect l="0" t="0" r="0" b="0"/>
            </a:stretch>
          </a:blipFill>
        </p:spPr>
      </p:sp>
      <p:sp>
        <p:nvSpPr>
          <p:cNvPr name="TextBox 7" id="7"/>
          <p:cNvSpPr txBox="true"/>
          <p:nvPr/>
        </p:nvSpPr>
        <p:spPr>
          <a:xfrm rot="0">
            <a:off x="940637" y="4560570"/>
            <a:ext cx="8115300"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 Método serve(){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950051"/>
            <a:ext cx="12016154" cy="8029663"/>
          </a:xfrm>
          <a:custGeom>
            <a:avLst/>
            <a:gdLst/>
            <a:ahLst/>
            <a:cxnLst/>
            <a:rect r="r" b="b" t="t" l="l"/>
            <a:pathLst>
              <a:path h="8029663" w="12016154">
                <a:moveTo>
                  <a:pt x="0" y="0"/>
                </a:moveTo>
                <a:lnTo>
                  <a:pt x="12016154" y="0"/>
                </a:lnTo>
                <a:lnTo>
                  <a:pt x="12016154" y="8029662"/>
                </a:lnTo>
                <a:lnTo>
                  <a:pt x="0" y="8029662"/>
                </a:lnTo>
                <a:lnTo>
                  <a:pt x="0" y="0"/>
                </a:lnTo>
                <a:close/>
              </a:path>
            </a:pathLst>
          </a:custGeom>
          <a:blipFill>
            <a:blip r:embed="rId2"/>
            <a:stretch>
              <a:fillRect l="0" t="0" r="0" b="0"/>
            </a:stretch>
          </a:blipFill>
        </p:spPr>
      </p:sp>
      <p:sp>
        <p:nvSpPr>
          <p:cNvPr name="TextBox 3" id="3"/>
          <p:cNvSpPr txBox="true"/>
          <p:nvPr/>
        </p:nvSpPr>
        <p:spPr>
          <a:xfrm rot="0">
            <a:off x="1028700" y="1047750"/>
            <a:ext cx="8115300"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 Método handle(){</a:t>
            </a:r>
          </a:p>
        </p:txBody>
      </p:sp>
      <p:sp>
        <p:nvSpPr>
          <p:cNvPr name="TextBox 4" id="4"/>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TextBox 2" id="2"/>
          <p:cNvSpPr txBox="true"/>
          <p:nvPr/>
        </p:nvSpPr>
        <p:spPr>
          <a:xfrm rot="0">
            <a:off x="1019175" y="1047750"/>
            <a:ext cx="8115300" cy="11544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Flujo de Mensaje del Cliente {</a:t>
            </a:r>
          </a:p>
        </p:txBody>
      </p:sp>
      <p:sp>
        <p:nvSpPr>
          <p:cNvPr name="TextBox 3" id="3"/>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grpSp>
        <p:nvGrpSpPr>
          <p:cNvPr name="Group 4" id="4"/>
          <p:cNvGrpSpPr/>
          <p:nvPr/>
        </p:nvGrpSpPr>
        <p:grpSpPr>
          <a:xfrm rot="0">
            <a:off x="1028700" y="3011507"/>
            <a:ext cx="14569677" cy="2598268"/>
            <a:chOff x="0" y="0"/>
            <a:chExt cx="19426237" cy="3464357"/>
          </a:xfrm>
        </p:grpSpPr>
        <p:grpSp>
          <p:nvGrpSpPr>
            <p:cNvPr name="Group 5" id="5"/>
            <p:cNvGrpSpPr/>
            <p:nvPr/>
          </p:nvGrpSpPr>
          <p:grpSpPr>
            <a:xfrm rot="0">
              <a:off x="0" y="293"/>
              <a:ext cx="4159094" cy="972802"/>
              <a:chOff x="0" y="0"/>
              <a:chExt cx="821549" cy="192158"/>
            </a:xfrm>
          </p:grpSpPr>
          <p:sp>
            <p:nvSpPr>
              <p:cNvPr name="Freeform 6" id="6"/>
              <p:cNvSpPr/>
              <p:nvPr/>
            </p:nvSpPr>
            <p:spPr>
              <a:xfrm flipH="false" flipV="false" rot="0">
                <a:off x="0" y="0"/>
                <a:ext cx="821549" cy="192158"/>
              </a:xfrm>
              <a:custGeom>
                <a:avLst/>
                <a:gdLst/>
                <a:ahLst/>
                <a:cxnLst/>
                <a:rect r="r" b="b" t="t" l="l"/>
                <a:pathLst>
                  <a:path h="192158" w="821549">
                    <a:moveTo>
                      <a:pt x="96079" y="0"/>
                    </a:moveTo>
                    <a:lnTo>
                      <a:pt x="725470" y="0"/>
                    </a:lnTo>
                    <a:cubicBezTo>
                      <a:pt x="750952" y="0"/>
                      <a:pt x="775390" y="10123"/>
                      <a:pt x="793408" y="28141"/>
                    </a:cubicBezTo>
                    <a:cubicBezTo>
                      <a:pt x="811427" y="46159"/>
                      <a:pt x="821549" y="70597"/>
                      <a:pt x="821549" y="96079"/>
                    </a:cubicBezTo>
                    <a:lnTo>
                      <a:pt x="821549" y="96079"/>
                    </a:lnTo>
                    <a:cubicBezTo>
                      <a:pt x="821549" y="121561"/>
                      <a:pt x="811427" y="145999"/>
                      <a:pt x="793408" y="164017"/>
                    </a:cubicBezTo>
                    <a:cubicBezTo>
                      <a:pt x="775390" y="182036"/>
                      <a:pt x="750952" y="192158"/>
                      <a:pt x="725470" y="192158"/>
                    </a:cubicBezTo>
                    <a:lnTo>
                      <a:pt x="96079" y="192158"/>
                    </a:lnTo>
                    <a:cubicBezTo>
                      <a:pt x="70597" y="192158"/>
                      <a:pt x="46159" y="182036"/>
                      <a:pt x="28141" y="164017"/>
                    </a:cubicBezTo>
                    <a:cubicBezTo>
                      <a:pt x="10123" y="145999"/>
                      <a:pt x="0" y="121561"/>
                      <a:pt x="0" y="96079"/>
                    </a:cubicBezTo>
                    <a:lnTo>
                      <a:pt x="0" y="96079"/>
                    </a:lnTo>
                    <a:cubicBezTo>
                      <a:pt x="0" y="70597"/>
                      <a:pt x="10123" y="46159"/>
                      <a:pt x="28141" y="28141"/>
                    </a:cubicBezTo>
                    <a:cubicBezTo>
                      <a:pt x="46159" y="10123"/>
                      <a:pt x="70597" y="0"/>
                      <a:pt x="96079" y="0"/>
                    </a:cubicBezTo>
                    <a:close/>
                  </a:path>
                </a:pathLst>
              </a:custGeom>
              <a:solidFill>
                <a:srgbClr val="8CAEBA"/>
              </a:solidFill>
            </p:spPr>
          </p:sp>
          <p:sp>
            <p:nvSpPr>
              <p:cNvPr name="TextBox 7" id="7"/>
              <p:cNvSpPr txBox="true"/>
              <p:nvPr/>
            </p:nvSpPr>
            <p:spPr>
              <a:xfrm>
                <a:off x="0" y="-19050"/>
                <a:ext cx="821549" cy="211208"/>
              </a:xfrm>
              <a:prstGeom prst="rect">
                <a:avLst/>
              </a:prstGeom>
            </p:spPr>
            <p:txBody>
              <a:bodyPr anchor="ctr" rtlCol="false" tIns="50800" lIns="50800" bIns="50800" rIns="50800"/>
              <a:lstStyle/>
              <a:p>
                <a:pPr algn="ctr">
                  <a:lnSpc>
                    <a:spcPts val="2904"/>
                  </a:lnSpc>
                </a:pPr>
              </a:p>
            </p:txBody>
          </p:sp>
        </p:grpSp>
        <p:sp>
          <p:nvSpPr>
            <p:cNvPr name="TextBox 8" id="8"/>
            <p:cNvSpPr txBox="true"/>
            <p:nvPr/>
          </p:nvSpPr>
          <p:spPr>
            <a:xfrm rot="0">
              <a:off x="234723" y="155133"/>
              <a:ext cx="3689649" cy="672647"/>
            </a:xfrm>
            <a:prstGeom prst="rect">
              <a:avLst/>
            </a:prstGeom>
          </p:spPr>
          <p:txBody>
            <a:bodyPr anchor="t" rtlCol="false" tIns="0" lIns="0" bIns="0" rIns="0">
              <a:spAutoFit/>
            </a:bodyPr>
            <a:lstStyle/>
            <a:p>
              <a:pPr algn="ctr">
                <a:lnSpc>
                  <a:spcPts val="3876"/>
                </a:lnSpc>
                <a:spcBef>
                  <a:spcPct val="0"/>
                </a:spcBef>
              </a:pPr>
              <a:r>
                <a:rPr lang="en-US" b="true" sz="3400">
                  <a:solidFill>
                    <a:srgbClr val="2D2D35"/>
                  </a:solidFill>
                  <a:latin typeface="Courier Prime Bold"/>
                  <a:ea typeface="Courier Prime Bold"/>
                  <a:cs typeface="Courier Prime Bold"/>
                  <a:sym typeface="Courier Prime Bold"/>
                </a:rPr>
                <a:t>client.py</a:t>
              </a:r>
            </a:p>
          </p:txBody>
        </p:sp>
        <p:grpSp>
          <p:nvGrpSpPr>
            <p:cNvPr name="Group 9" id="9"/>
            <p:cNvGrpSpPr/>
            <p:nvPr/>
          </p:nvGrpSpPr>
          <p:grpSpPr>
            <a:xfrm rot="0">
              <a:off x="5188423" y="0"/>
              <a:ext cx="6575744" cy="973095"/>
              <a:chOff x="0" y="0"/>
              <a:chExt cx="1298912" cy="192216"/>
            </a:xfrm>
          </p:grpSpPr>
          <p:sp>
            <p:nvSpPr>
              <p:cNvPr name="Freeform 10" id="10"/>
              <p:cNvSpPr/>
              <p:nvPr/>
            </p:nvSpPr>
            <p:spPr>
              <a:xfrm flipH="false" flipV="false" rot="0">
                <a:off x="0" y="0"/>
                <a:ext cx="1298912" cy="192216"/>
              </a:xfrm>
              <a:custGeom>
                <a:avLst/>
                <a:gdLst/>
                <a:ahLst/>
                <a:cxnLst/>
                <a:rect r="r" b="b" t="t" l="l"/>
                <a:pathLst>
                  <a:path h="192216" w="1298912">
                    <a:moveTo>
                      <a:pt x="80059" y="0"/>
                    </a:moveTo>
                    <a:lnTo>
                      <a:pt x="1218853" y="0"/>
                    </a:lnTo>
                    <a:cubicBezTo>
                      <a:pt x="1263069" y="0"/>
                      <a:pt x="1298912" y="35844"/>
                      <a:pt x="1298912" y="80059"/>
                    </a:cubicBezTo>
                    <a:lnTo>
                      <a:pt x="1298912" y="112157"/>
                    </a:lnTo>
                    <a:cubicBezTo>
                      <a:pt x="1298912" y="156373"/>
                      <a:pt x="1263069" y="192216"/>
                      <a:pt x="1218853" y="192216"/>
                    </a:cubicBezTo>
                    <a:lnTo>
                      <a:pt x="80059" y="192216"/>
                    </a:lnTo>
                    <a:cubicBezTo>
                      <a:pt x="35844" y="192216"/>
                      <a:pt x="0" y="156373"/>
                      <a:pt x="0" y="112157"/>
                    </a:cubicBezTo>
                    <a:lnTo>
                      <a:pt x="0" y="80059"/>
                    </a:lnTo>
                    <a:cubicBezTo>
                      <a:pt x="0" y="35844"/>
                      <a:pt x="35844" y="0"/>
                      <a:pt x="80059" y="0"/>
                    </a:cubicBezTo>
                    <a:close/>
                  </a:path>
                </a:pathLst>
              </a:custGeom>
              <a:solidFill>
                <a:srgbClr val="2D2D35"/>
              </a:solidFill>
            </p:spPr>
          </p:sp>
          <p:sp>
            <p:nvSpPr>
              <p:cNvPr name="TextBox 11" id="11"/>
              <p:cNvSpPr txBox="true"/>
              <p:nvPr/>
            </p:nvSpPr>
            <p:spPr>
              <a:xfrm>
                <a:off x="0" y="-19050"/>
                <a:ext cx="1298912" cy="211266"/>
              </a:xfrm>
              <a:prstGeom prst="rect">
                <a:avLst/>
              </a:prstGeom>
            </p:spPr>
            <p:txBody>
              <a:bodyPr anchor="ctr" rtlCol="false" tIns="50800" lIns="50800" bIns="50800" rIns="50800"/>
              <a:lstStyle/>
              <a:p>
                <a:pPr algn="ctr">
                  <a:lnSpc>
                    <a:spcPts val="2904"/>
                  </a:lnSpc>
                </a:pPr>
              </a:p>
            </p:txBody>
          </p:sp>
        </p:grpSp>
        <p:sp>
          <p:nvSpPr>
            <p:cNvPr name="TextBox 12" id="12"/>
            <p:cNvSpPr txBox="true"/>
            <p:nvPr/>
          </p:nvSpPr>
          <p:spPr>
            <a:xfrm rot="0">
              <a:off x="5423145" y="155133"/>
              <a:ext cx="6341021" cy="672647"/>
            </a:xfrm>
            <a:prstGeom prst="rect">
              <a:avLst/>
            </a:prstGeom>
          </p:spPr>
          <p:txBody>
            <a:bodyPr anchor="t" rtlCol="false" tIns="0" lIns="0" bIns="0" rIns="0">
              <a:spAutoFit/>
            </a:bodyPr>
            <a:lstStyle/>
            <a:p>
              <a:pPr algn="ctr">
                <a:lnSpc>
                  <a:spcPts val="3876"/>
                </a:lnSpc>
                <a:spcBef>
                  <a:spcPct val="0"/>
                </a:spcBef>
              </a:pPr>
              <a:r>
                <a:rPr lang="en-US" sz="3400">
                  <a:solidFill>
                    <a:srgbClr val="FFFFFF"/>
                  </a:solidFill>
                  <a:latin typeface="Courier Prime"/>
                  <a:ea typeface="Courier Prime"/>
                  <a:cs typeface="Courier Prime"/>
                  <a:sym typeface="Courier Prime"/>
                </a:rPr>
                <a:t>Connection.send()</a:t>
              </a:r>
            </a:p>
          </p:txBody>
        </p:sp>
        <p:grpSp>
          <p:nvGrpSpPr>
            <p:cNvPr name="Group 13" id="13"/>
            <p:cNvGrpSpPr/>
            <p:nvPr/>
          </p:nvGrpSpPr>
          <p:grpSpPr>
            <a:xfrm rot="0">
              <a:off x="0" y="2175679"/>
              <a:ext cx="4159094" cy="1102093"/>
              <a:chOff x="0" y="0"/>
              <a:chExt cx="821549" cy="217697"/>
            </a:xfrm>
          </p:grpSpPr>
          <p:sp>
            <p:nvSpPr>
              <p:cNvPr name="Freeform 14" id="14"/>
              <p:cNvSpPr/>
              <p:nvPr/>
            </p:nvSpPr>
            <p:spPr>
              <a:xfrm flipH="false" flipV="false" rot="0">
                <a:off x="0" y="0"/>
                <a:ext cx="821549" cy="217697"/>
              </a:xfrm>
              <a:custGeom>
                <a:avLst/>
                <a:gdLst/>
                <a:ahLst/>
                <a:cxnLst/>
                <a:rect r="r" b="b" t="t" l="l"/>
                <a:pathLst>
                  <a:path h="217697" w="821549">
                    <a:moveTo>
                      <a:pt x="108849" y="0"/>
                    </a:moveTo>
                    <a:lnTo>
                      <a:pt x="712701" y="0"/>
                    </a:lnTo>
                    <a:cubicBezTo>
                      <a:pt x="741569" y="0"/>
                      <a:pt x="769255" y="11468"/>
                      <a:pt x="789668" y="31881"/>
                    </a:cubicBezTo>
                    <a:cubicBezTo>
                      <a:pt x="810082" y="52294"/>
                      <a:pt x="821549" y="79980"/>
                      <a:pt x="821549" y="108849"/>
                    </a:cubicBezTo>
                    <a:lnTo>
                      <a:pt x="821549" y="108849"/>
                    </a:lnTo>
                    <a:cubicBezTo>
                      <a:pt x="821549" y="137717"/>
                      <a:pt x="810082" y="165403"/>
                      <a:pt x="789668" y="185816"/>
                    </a:cubicBezTo>
                    <a:cubicBezTo>
                      <a:pt x="769255" y="206229"/>
                      <a:pt x="741569" y="217697"/>
                      <a:pt x="712701" y="217697"/>
                    </a:cubicBezTo>
                    <a:lnTo>
                      <a:pt x="108849" y="217697"/>
                    </a:lnTo>
                    <a:cubicBezTo>
                      <a:pt x="79980" y="217697"/>
                      <a:pt x="52294" y="206229"/>
                      <a:pt x="31881" y="185816"/>
                    </a:cubicBezTo>
                    <a:cubicBezTo>
                      <a:pt x="11468" y="165403"/>
                      <a:pt x="0" y="137717"/>
                      <a:pt x="0" y="108849"/>
                    </a:cubicBezTo>
                    <a:lnTo>
                      <a:pt x="0" y="108849"/>
                    </a:lnTo>
                    <a:cubicBezTo>
                      <a:pt x="0" y="79980"/>
                      <a:pt x="11468" y="52294"/>
                      <a:pt x="31881" y="31881"/>
                    </a:cubicBezTo>
                    <a:cubicBezTo>
                      <a:pt x="52294" y="11468"/>
                      <a:pt x="79980" y="0"/>
                      <a:pt x="108849" y="0"/>
                    </a:cubicBezTo>
                    <a:close/>
                  </a:path>
                </a:pathLst>
              </a:custGeom>
              <a:solidFill>
                <a:srgbClr val="8CAEBA"/>
              </a:solidFill>
            </p:spPr>
          </p:sp>
          <p:sp>
            <p:nvSpPr>
              <p:cNvPr name="TextBox 15" id="15"/>
              <p:cNvSpPr txBox="true"/>
              <p:nvPr/>
            </p:nvSpPr>
            <p:spPr>
              <a:xfrm>
                <a:off x="0" y="-19050"/>
                <a:ext cx="821549" cy="236747"/>
              </a:xfrm>
              <a:prstGeom prst="rect">
                <a:avLst/>
              </a:prstGeom>
            </p:spPr>
            <p:txBody>
              <a:bodyPr anchor="ctr" rtlCol="false" tIns="50800" lIns="50800" bIns="50800" rIns="50800"/>
              <a:lstStyle/>
              <a:p>
                <a:pPr algn="ctr">
                  <a:lnSpc>
                    <a:spcPts val="2904"/>
                  </a:lnSpc>
                </a:pPr>
              </a:p>
            </p:txBody>
          </p:sp>
        </p:grpSp>
        <p:sp>
          <p:nvSpPr>
            <p:cNvPr name="TextBox 16" id="16"/>
            <p:cNvSpPr txBox="true"/>
            <p:nvPr/>
          </p:nvSpPr>
          <p:spPr>
            <a:xfrm rot="60000">
              <a:off x="226580" y="2426563"/>
              <a:ext cx="3689649" cy="672647"/>
            </a:xfrm>
            <a:prstGeom prst="rect">
              <a:avLst/>
            </a:prstGeom>
          </p:spPr>
          <p:txBody>
            <a:bodyPr anchor="t" rtlCol="false" tIns="0" lIns="0" bIns="0" rIns="0">
              <a:spAutoFit/>
            </a:bodyPr>
            <a:lstStyle/>
            <a:p>
              <a:pPr algn="ctr">
                <a:lnSpc>
                  <a:spcPts val="3876"/>
                </a:lnSpc>
                <a:spcBef>
                  <a:spcPct val="0"/>
                </a:spcBef>
              </a:pPr>
              <a:r>
                <a:rPr lang="en-US" b="true" sz="3400">
                  <a:solidFill>
                    <a:srgbClr val="2D2D35"/>
                  </a:solidFill>
                  <a:latin typeface="Courier Prime Bold"/>
                  <a:ea typeface="Courier Prime Bold"/>
                  <a:cs typeface="Courier Prime Bold"/>
                  <a:sym typeface="Courier Prime Bold"/>
                </a:rPr>
                <a:t>server.py</a:t>
              </a:r>
            </a:p>
          </p:txBody>
        </p:sp>
        <p:grpSp>
          <p:nvGrpSpPr>
            <p:cNvPr name="Group 17" id="17"/>
            <p:cNvGrpSpPr/>
            <p:nvPr/>
          </p:nvGrpSpPr>
          <p:grpSpPr>
            <a:xfrm rot="0">
              <a:off x="12793495" y="0"/>
              <a:ext cx="6575744" cy="973095"/>
              <a:chOff x="0" y="0"/>
              <a:chExt cx="1298912" cy="192216"/>
            </a:xfrm>
          </p:grpSpPr>
          <p:sp>
            <p:nvSpPr>
              <p:cNvPr name="Freeform 18" id="18"/>
              <p:cNvSpPr/>
              <p:nvPr/>
            </p:nvSpPr>
            <p:spPr>
              <a:xfrm flipH="false" flipV="false" rot="0">
                <a:off x="0" y="0"/>
                <a:ext cx="1298912" cy="192216"/>
              </a:xfrm>
              <a:custGeom>
                <a:avLst/>
                <a:gdLst/>
                <a:ahLst/>
                <a:cxnLst/>
                <a:rect r="r" b="b" t="t" l="l"/>
                <a:pathLst>
                  <a:path h="192216" w="1298912">
                    <a:moveTo>
                      <a:pt x="80059" y="0"/>
                    </a:moveTo>
                    <a:lnTo>
                      <a:pt x="1218853" y="0"/>
                    </a:lnTo>
                    <a:cubicBezTo>
                      <a:pt x="1263069" y="0"/>
                      <a:pt x="1298912" y="35844"/>
                      <a:pt x="1298912" y="80059"/>
                    </a:cubicBezTo>
                    <a:lnTo>
                      <a:pt x="1298912" y="112157"/>
                    </a:lnTo>
                    <a:cubicBezTo>
                      <a:pt x="1298912" y="156373"/>
                      <a:pt x="1263069" y="192216"/>
                      <a:pt x="1218853" y="192216"/>
                    </a:cubicBezTo>
                    <a:lnTo>
                      <a:pt x="80059" y="192216"/>
                    </a:lnTo>
                    <a:cubicBezTo>
                      <a:pt x="35844" y="192216"/>
                      <a:pt x="0" y="156373"/>
                      <a:pt x="0" y="112157"/>
                    </a:cubicBezTo>
                    <a:lnTo>
                      <a:pt x="0" y="80059"/>
                    </a:lnTo>
                    <a:cubicBezTo>
                      <a:pt x="0" y="35844"/>
                      <a:pt x="35844" y="0"/>
                      <a:pt x="80059" y="0"/>
                    </a:cubicBezTo>
                    <a:close/>
                  </a:path>
                </a:pathLst>
              </a:custGeom>
              <a:solidFill>
                <a:srgbClr val="2D2D35"/>
              </a:solidFill>
            </p:spPr>
          </p:sp>
          <p:sp>
            <p:nvSpPr>
              <p:cNvPr name="TextBox 19" id="19"/>
              <p:cNvSpPr txBox="true"/>
              <p:nvPr/>
            </p:nvSpPr>
            <p:spPr>
              <a:xfrm>
                <a:off x="0" y="-19050"/>
                <a:ext cx="1298912" cy="211266"/>
              </a:xfrm>
              <a:prstGeom prst="rect">
                <a:avLst/>
              </a:prstGeom>
            </p:spPr>
            <p:txBody>
              <a:bodyPr anchor="ctr" rtlCol="false" tIns="50800" lIns="50800" bIns="50800" rIns="50800"/>
              <a:lstStyle/>
              <a:p>
                <a:pPr algn="ctr">
                  <a:lnSpc>
                    <a:spcPts val="2904"/>
                  </a:lnSpc>
                </a:pPr>
              </a:p>
            </p:txBody>
          </p:sp>
        </p:grpSp>
        <p:sp>
          <p:nvSpPr>
            <p:cNvPr name="TextBox 20" id="20"/>
            <p:cNvSpPr txBox="true"/>
            <p:nvPr/>
          </p:nvSpPr>
          <p:spPr>
            <a:xfrm rot="0">
              <a:off x="13072415" y="154987"/>
              <a:ext cx="6341021" cy="672647"/>
            </a:xfrm>
            <a:prstGeom prst="rect">
              <a:avLst/>
            </a:prstGeom>
          </p:spPr>
          <p:txBody>
            <a:bodyPr anchor="t" rtlCol="false" tIns="0" lIns="0" bIns="0" rIns="0">
              <a:spAutoFit/>
            </a:bodyPr>
            <a:lstStyle/>
            <a:p>
              <a:pPr algn="ctr">
                <a:lnSpc>
                  <a:spcPts val="3876"/>
                </a:lnSpc>
                <a:spcBef>
                  <a:spcPct val="0"/>
                </a:spcBef>
              </a:pPr>
              <a:r>
                <a:rPr lang="en-US" sz="3400">
                  <a:solidFill>
                    <a:srgbClr val="FFFFFF"/>
                  </a:solidFill>
                  <a:latin typeface="Courier Prime"/>
                  <a:ea typeface="Courier Prime"/>
                  <a:cs typeface="Courier Prime"/>
                  <a:sym typeface="Courier Prime"/>
                </a:rPr>
                <a:t>socket.sendall()</a:t>
              </a:r>
            </a:p>
          </p:txBody>
        </p:sp>
        <p:grpSp>
          <p:nvGrpSpPr>
            <p:cNvPr name="Group 21" id="21"/>
            <p:cNvGrpSpPr/>
            <p:nvPr/>
          </p:nvGrpSpPr>
          <p:grpSpPr>
            <a:xfrm rot="0">
              <a:off x="12806295" y="2240178"/>
              <a:ext cx="6575744" cy="973095"/>
              <a:chOff x="0" y="0"/>
              <a:chExt cx="1298912" cy="192216"/>
            </a:xfrm>
          </p:grpSpPr>
          <p:sp>
            <p:nvSpPr>
              <p:cNvPr name="Freeform 22" id="22"/>
              <p:cNvSpPr/>
              <p:nvPr/>
            </p:nvSpPr>
            <p:spPr>
              <a:xfrm flipH="false" flipV="false" rot="0">
                <a:off x="0" y="0"/>
                <a:ext cx="1298912" cy="192216"/>
              </a:xfrm>
              <a:custGeom>
                <a:avLst/>
                <a:gdLst/>
                <a:ahLst/>
                <a:cxnLst/>
                <a:rect r="r" b="b" t="t" l="l"/>
                <a:pathLst>
                  <a:path h="192216" w="1298912">
                    <a:moveTo>
                      <a:pt x="80059" y="0"/>
                    </a:moveTo>
                    <a:lnTo>
                      <a:pt x="1218853" y="0"/>
                    </a:lnTo>
                    <a:cubicBezTo>
                      <a:pt x="1263069" y="0"/>
                      <a:pt x="1298912" y="35844"/>
                      <a:pt x="1298912" y="80059"/>
                    </a:cubicBezTo>
                    <a:lnTo>
                      <a:pt x="1298912" y="112157"/>
                    </a:lnTo>
                    <a:cubicBezTo>
                      <a:pt x="1298912" y="156373"/>
                      <a:pt x="1263069" y="192216"/>
                      <a:pt x="1218853" y="192216"/>
                    </a:cubicBezTo>
                    <a:lnTo>
                      <a:pt x="80059" y="192216"/>
                    </a:lnTo>
                    <a:cubicBezTo>
                      <a:pt x="35844" y="192216"/>
                      <a:pt x="0" y="156373"/>
                      <a:pt x="0" y="112157"/>
                    </a:cubicBezTo>
                    <a:lnTo>
                      <a:pt x="0" y="80059"/>
                    </a:lnTo>
                    <a:cubicBezTo>
                      <a:pt x="0" y="35844"/>
                      <a:pt x="35844" y="0"/>
                      <a:pt x="80059" y="0"/>
                    </a:cubicBezTo>
                    <a:close/>
                  </a:path>
                </a:pathLst>
              </a:custGeom>
              <a:solidFill>
                <a:srgbClr val="2D2D35"/>
              </a:solidFill>
            </p:spPr>
          </p:sp>
          <p:sp>
            <p:nvSpPr>
              <p:cNvPr name="TextBox 23" id="23"/>
              <p:cNvSpPr txBox="true"/>
              <p:nvPr/>
            </p:nvSpPr>
            <p:spPr>
              <a:xfrm>
                <a:off x="0" y="-19050"/>
                <a:ext cx="1298912" cy="211266"/>
              </a:xfrm>
              <a:prstGeom prst="rect">
                <a:avLst/>
              </a:prstGeom>
            </p:spPr>
            <p:txBody>
              <a:bodyPr anchor="ctr" rtlCol="false" tIns="50800" lIns="50800" bIns="50800" rIns="50800"/>
              <a:lstStyle/>
              <a:p>
                <a:pPr algn="ctr">
                  <a:lnSpc>
                    <a:spcPts val="2904"/>
                  </a:lnSpc>
                </a:pPr>
              </a:p>
            </p:txBody>
          </p:sp>
        </p:grpSp>
        <p:sp>
          <p:nvSpPr>
            <p:cNvPr name="TextBox 24" id="24"/>
            <p:cNvSpPr txBox="true"/>
            <p:nvPr/>
          </p:nvSpPr>
          <p:spPr>
            <a:xfrm rot="0">
              <a:off x="13085215" y="2395165"/>
              <a:ext cx="6341021" cy="672647"/>
            </a:xfrm>
            <a:prstGeom prst="rect">
              <a:avLst/>
            </a:prstGeom>
          </p:spPr>
          <p:txBody>
            <a:bodyPr anchor="t" rtlCol="false" tIns="0" lIns="0" bIns="0" rIns="0">
              <a:spAutoFit/>
            </a:bodyPr>
            <a:lstStyle/>
            <a:p>
              <a:pPr algn="ctr">
                <a:lnSpc>
                  <a:spcPts val="3876"/>
                </a:lnSpc>
                <a:spcBef>
                  <a:spcPct val="0"/>
                </a:spcBef>
              </a:pPr>
              <a:r>
                <a:rPr lang="en-US" sz="3400">
                  <a:solidFill>
                    <a:srgbClr val="FFFFFF"/>
                  </a:solidFill>
                  <a:latin typeface="Courier Prime"/>
                  <a:ea typeface="Courier Prime"/>
                  <a:cs typeface="Courier Prime"/>
                  <a:sym typeface="Courier Prime"/>
                </a:rPr>
                <a:t>socket.recv()</a:t>
              </a:r>
            </a:p>
          </p:txBody>
        </p:sp>
        <p:grpSp>
          <p:nvGrpSpPr>
            <p:cNvPr name="Group 25" id="25"/>
            <p:cNvGrpSpPr/>
            <p:nvPr/>
          </p:nvGrpSpPr>
          <p:grpSpPr>
            <a:xfrm rot="0">
              <a:off x="5170353" y="1989095"/>
              <a:ext cx="6575744" cy="1475115"/>
              <a:chOff x="0" y="0"/>
              <a:chExt cx="1298912" cy="291381"/>
            </a:xfrm>
          </p:grpSpPr>
          <p:sp>
            <p:nvSpPr>
              <p:cNvPr name="Freeform 26" id="26"/>
              <p:cNvSpPr/>
              <p:nvPr/>
            </p:nvSpPr>
            <p:spPr>
              <a:xfrm flipH="false" flipV="false" rot="0">
                <a:off x="0" y="0"/>
                <a:ext cx="1298912" cy="291381"/>
              </a:xfrm>
              <a:custGeom>
                <a:avLst/>
                <a:gdLst/>
                <a:ahLst/>
                <a:cxnLst/>
                <a:rect r="r" b="b" t="t" l="l"/>
                <a:pathLst>
                  <a:path h="291381" w="1298912">
                    <a:moveTo>
                      <a:pt x="80059" y="0"/>
                    </a:moveTo>
                    <a:lnTo>
                      <a:pt x="1218853" y="0"/>
                    </a:lnTo>
                    <a:cubicBezTo>
                      <a:pt x="1263069" y="0"/>
                      <a:pt x="1298912" y="35844"/>
                      <a:pt x="1298912" y="80059"/>
                    </a:cubicBezTo>
                    <a:lnTo>
                      <a:pt x="1298912" y="211321"/>
                    </a:lnTo>
                    <a:cubicBezTo>
                      <a:pt x="1298912" y="255537"/>
                      <a:pt x="1263069" y="291381"/>
                      <a:pt x="1218853" y="291381"/>
                    </a:cubicBezTo>
                    <a:lnTo>
                      <a:pt x="80059" y="291381"/>
                    </a:lnTo>
                    <a:cubicBezTo>
                      <a:pt x="35844" y="291381"/>
                      <a:pt x="0" y="255537"/>
                      <a:pt x="0" y="211321"/>
                    </a:cubicBezTo>
                    <a:lnTo>
                      <a:pt x="0" y="80059"/>
                    </a:lnTo>
                    <a:cubicBezTo>
                      <a:pt x="0" y="35844"/>
                      <a:pt x="35844" y="0"/>
                      <a:pt x="80059" y="0"/>
                    </a:cubicBezTo>
                    <a:close/>
                  </a:path>
                </a:pathLst>
              </a:custGeom>
              <a:solidFill>
                <a:srgbClr val="2D2D35"/>
              </a:solidFill>
            </p:spPr>
          </p:sp>
          <p:sp>
            <p:nvSpPr>
              <p:cNvPr name="TextBox 27" id="27"/>
              <p:cNvSpPr txBox="true"/>
              <p:nvPr/>
            </p:nvSpPr>
            <p:spPr>
              <a:xfrm>
                <a:off x="0" y="-19050"/>
                <a:ext cx="1298912" cy="310431"/>
              </a:xfrm>
              <a:prstGeom prst="rect">
                <a:avLst/>
              </a:prstGeom>
            </p:spPr>
            <p:txBody>
              <a:bodyPr anchor="ctr" rtlCol="false" tIns="50800" lIns="50800" bIns="50800" rIns="50800"/>
              <a:lstStyle/>
              <a:p>
                <a:pPr algn="ctr">
                  <a:lnSpc>
                    <a:spcPts val="2904"/>
                  </a:lnSpc>
                </a:pPr>
              </a:p>
            </p:txBody>
          </p:sp>
        </p:grpSp>
        <p:sp>
          <p:nvSpPr>
            <p:cNvPr name="TextBox 28" id="28"/>
            <p:cNvSpPr txBox="true"/>
            <p:nvPr/>
          </p:nvSpPr>
          <p:spPr>
            <a:xfrm rot="0">
              <a:off x="5449274" y="2144082"/>
              <a:ext cx="6341021" cy="1320275"/>
            </a:xfrm>
            <a:prstGeom prst="rect">
              <a:avLst/>
            </a:prstGeom>
          </p:spPr>
          <p:txBody>
            <a:bodyPr anchor="t" rtlCol="false" tIns="0" lIns="0" bIns="0" rIns="0">
              <a:spAutoFit/>
            </a:bodyPr>
            <a:lstStyle/>
            <a:p>
              <a:pPr algn="ctr">
                <a:lnSpc>
                  <a:spcPts val="3876"/>
                </a:lnSpc>
                <a:spcBef>
                  <a:spcPct val="0"/>
                </a:spcBef>
              </a:pPr>
              <a:r>
                <a:rPr lang="en-US" sz="3400">
                  <a:solidFill>
                    <a:srgbClr val="FFFFFF"/>
                  </a:solidFill>
                  <a:latin typeface="Courier Prime"/>
                  <a:ea typeface="Courier Prime"/>
                  <a:cs typeface="Courier Prime"/>
                  <a:sym typeface="Courier Prime"/>
                </a:rPr>
                <a:t>Connection.receive()</a:t>
              </a:r>
            </a:p>
          </p:txBody>
        </p:sp>
        <p:sp>
          <p:nvSpPr>
            <p:cNvPr name="AutoShape 29" id="29"/>
            <p:cNvSpPr/>
            <p:nvPr/>
          </p:nvSpPr>
          <p:spPr>
            <a:xfrm flipV="true">
              <a:off x="4159094" y="486548"/>
              <a:ext cx="1029329" cy="147"/>
            </a:xfrm>
            <a:prstGeom prst="line">
              <a:avLst/>
            </a:prstGeom>
            <a:ln cap="flat" w="50800">
              <a:solidFill>
                <a:srgbClr val="737373"/>
              </a:solidFill>
              <a:prstDash val="sysDot"/>
              <a:headEnd type="none" len="sm" w="sm"/>
              <a:tailEnd type="arrow" len="sm" w="med"/>
            </a:ln>
          </p:spPr>
        </p:sp>
        <p:sp>
          <p:nvSpPr>
            <p:cNvPr name="AutoShape 30" id="30"/>
            <p:cNvSpPr/>
            <p:nvPr/>
          </p:nvSpPr>
          <p:spPr>
            <a:xfrm flipH="true">
              <a:off x="4159094" y="2726726"/>
              <a:ext cx="1011259" cy="0"/>
            </a:xfrm>
            <a:prstGeom prst="line">
              <a:avLst/>
            </a:prstGeom>
            <a:ln cap="flat" w="50800">
              <a:solidFill>
                <a:srgbClr val="737373"/>
              </a:solidFill>
              <a:prstDash val="sysDot"/>
              <a:headEnd type="none" len="sm" w="sm"/>
              <a:tailEnd type="arrow" len="sm" w="med"/>
            </a:ln>
          </p:spPr>
        </p:sp>
        <p:sp>
          <p:nvSpPr>
            <p:cNvPr name="AutoShape 31" id="31"/>
            <p:cNvSpPr/>
            <p:nvPr/>
          </p:nvSpPr>
          <p:spPr>
            <a:xfrm>
              <a:off x="11687966" y="486548"/>
              <a:ext cx="1105529" cy="0"/>
            </a:xfrm>
            <a:prstGeom prst="line">
              <a:avLst/>
            </a:prstGeom>
            <a:ln cap="flat" w="50800">
              <a:solidFill>
                <a:srgbClr val="737373"/>
              </a:solidFill>
              <a:prstDash val="sysDot"/>
              <a:headEnd type="none" len="sm" w="sm"/>
              <a:tailEnd type="arrow" len="sm" w="med"/>
            </a:ln>
          </p:spPr>
        </p:sp>
        <p:sp>
          <p:nvSpPr>
            <p:cNvPr name="AutoShape 32" id="32"/>
            <p:cNvSpPr/>
            <p:nvPr/>
          </p:nvSpPr>
          <p:spPr>
            <a:xfrm flipH="true">
              <a:off x="11790295" y="2726726"/>
              <a:ext cx="1016000" cy="0"/>
            </a:xfrm>
            <a:prstGeom prst="line">
              <a:avLst/>
            </a:prstGeom>
            <a:ln cap="flat" w="50800">
              <a:solidFill>
                <a:srgbClr val="737373"/>
              </a:solidFill>
              <a:prstDash val="sysDot"/>
              <a:headEnd type="none" len="sm" w="sm"/>
              <a:tailEnd type="arrow" len="sm" w="med"/>
            </a:ln>
          </p:spPr>
        </p:sp>
        <p:sp>
          <p:nvSpPr>
            <p:cNvPr name="AutoShape 33" id="33"/>
            <p:cNvSpPr/>
            <p:nvPr/>
          </p:nvSpPr>
          <p:spPr>
            <a:xfrm>
              <a:off x="16103466" y="973095"/>
              <a:ext cx="12800" cy="1267083"/>
            </a:xfrm>
            <a:prstGeom prst="line">
              <a:avLst/>
            </a:prstGeom>
            <a:ln cap="flat" w="50800">
              <a:solidFill>
                <a:srgbClr val="737373"/>
              </a:solidFill>
              <a:prstDash val="sysDot"/>
              <a:headEnd type="none" len="sm" w="sm"/>
              <a:tailEnd type="arrow" len="sm" w="med"/>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DAGkHYD_oYw</dc:identifier>
  <dcterms:modified xsi:type="dcterms:W3CDTF">2011-08-01T06:04:30Z</dcterms:modified>
  <cp:revision>1</cp:revision>
  <dc:title>LAB 2</dc:title>
</cp:coreProperties>
</file>