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Nunito Sans Black"/>
      <p:bold r:id="rId23"/>
      <p:boldItalic r:id="rId24"/>
    </p:embeddedFont>
    <p:embeddedFont>
      <p:font typeface="Nunito Black"/>
      <p:bold r:id="rId25"/>
      <p:boldItalic r:id="rId26"/>
    </p:embeddedFont>
    <p:embeddedFont>
      <p:font typeface="Nuni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SansBlack-boldItalic.fntdata"/><Relationship Id="rId23" Type="http://schemas.openxmlformats.org/officeDocument/2006/relationships/font" Target="fonts/NunitoSa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Black-boldItalic.fntdata"/><Relationship Id="rId25" Type="http://schemas.openxmlformats.org/officeDocument/2006/relationships/font" Target="fonts/NunitoBlack-bold.fntdata"/><Relationship Id="rId28" Type="http://schemas.openxmlformats.org/officeDocument/2006/relationships/font" Target="fonts/NunitoSans-bold.fntdata"/><Relationship Id="rId27" Type="http://schemas.openxmlformats.org/officeDocument/2006/relationships/font" Target="fonts/Nuni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0be05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0be05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d0be053a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d0be053a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2addac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2addac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d0be053a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d0be053a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d0be053a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d0be053a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0be053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0be053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d0be053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d0be053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0be053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0be053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0be053a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0be053a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0be053a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0be053a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d0be053a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d0be053a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d0be053a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d0be053a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d0be053a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d0be053a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2 1">
  <p:cSld name="SECTION_HEADER_1_2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675" y="0"/>
            <a:ext cx="9240873" cy="51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 2">
  <p:cSld name="TITLE_3_1_1_1_6_4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25"/>
            <a:ext cx="9144003" cy="51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5">
  <p:cSld name="TITLE_3_1_1_1_6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https://app.datadoghq.com/dashboard/3i4-nkr-8fq?fromUser=true&amp;refresh_mode=sliding&amp;view=spans&amp;from_ts=1708712254507&amp;to_ts=1708712554507&amp;live=true" TargetMode="External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hyperlink" Target="https://naranjafintech.atlassian.net/wiki/spaces/SONQO/pages/527549170065/Marqa+ex+conciliaciones" TargetMode="External"/><Relationship Id="rId7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hyperlink" Target="https://naranjafintech.atlassian.net/wiki/spaces/SONQO/pages/527549170065/Marqa+ex+conciliacion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6"/>
          <p:cNvGrpSpPr/>
          <p:nvPr/>
        </p:nvGrpSpPr>
        <p:grpSpPr>
          <a:xfrm>
            <a:off x="7845000" y="4867502"/>
            <a:ext cx="1298999" cy="276000"/>
            <a:chOff x="200725" y="4762327"/>
            <a:chExt cx="1298999" cy="276000"/>
          </a:xfrm>
        </p:grpSpPr>
        <p:pic>
          <p:nvPicPr>
            <p:cNvPr id="61" name="Google Shape;61;p16"/>
            <p:cNvPicPr preferRelativeResize="0"/>
            <p:nvPr/>
          </p:nvPicPr>
          <p:blipFill rotWithShape="1">
            <a:blip r:embed="rId3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62" name="Google Shape;6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63;p16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4" name="Google Shape;64;p16"/>
          <p:cNvPicPr preferRelativeResize="0"/>
          <p:nvPr/>
        </p:nvPicPr>
        <p:blipFill rotWithShape="1">
          <a:blip r:embed="rId5">
            <a:alphaModFix/>
          </a:blip>
          <a:srcRect b="0" l="21267" r="21359" t="0"/>
          <a:stretch/>
        </p:blipFill>
        <p:spPr>
          <a:xfrm>
            <a:off x="4714225" y="2147675"/>
            <a:ext cx="3938826" cy="8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/>
        </p:nvSpPr>
        <p:spPr>
          <a:xfrm>
            <a:off x="253175" y="2081475"/>
            <a:ext cx="341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Demo</a:t>
            </a:r>
            <a:endParaRPr b="1" sz="3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918849" y="2723325"/>
            <a:ext cx="20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r>
              <a:rPr lang="es-419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jun 2024</a:t>
            </a:r>
            <a:endParaRPr sz="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67" name="Google Shape;67;p16"/>
          <p:cNvCxnSpPr/>
          <p:nvPr/>
        </p:nvCxnSpPr>
        <p:spPr>
          <a:xfrm>
            <a:off x="674052" y="2723325"/>
            <a:ext cx="267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5"/>
          <p:cNvGrpSpPr/>
          <p:nvPr/>
        </p:nvGrpSpPr>
        <p:grpSpPr>
          <a:xfrm>
            <a:off x="200725" y="4762327"/>
            <a:ext cx="1298999" cy="276000"/>
            <a:chOff x="200725" y="4762327"/>
            <a:chExt cx="1298999" cy="276000"/>
          </a:xfrm>
        </p:grpSpPr>
        <p:pic>
          <p:nvPicPr>
            <p:cNvPr id="256" name="Google Shape;256;p25"/>
            <p:cNvPicPr preferRelativeResize="0"/>
            <p:nvPr/>
          </p:nvPicPr>
          <p:blipFill rotWithShape="1">
            <a:blip r:embed="rId3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257" name="Google Shape;25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25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9" name="Google Shape;259;p25"/>
          <p:cNvGrpSpPr/>
          <p:nvPr/>
        </p:nvGrpSpPr>
        <p:grpSpPr>
          <a:xfrm>
            <a:off x="232650" y="1840650"/>
            <a:ext cx="8221500" cy="1462200"/>
            <a:chOff x="461250" y="1840650"/>
            <a:chExt cx="8221500" cy="1462200"/>
          </a:xfrm>
        </p:grpSpPr>
        <p:sp>
          <p:nvSpPr>
            <p:cNvPr id="260" name="Google Shape;260;p25"/>
            <p:cNvSpPr txBox="1"/>
            <p:nvPr/>
          </p:nvSpPr>
          <p:spPr>
            <a:xfrm>
              <a:off x="461250" y="1840650"/>
              <a:ext cx="8221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5600">
                  <a:solidFill>
                    <a:srgbClr val="50017F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Flujo PCT</a:t>
              </a:r>
              <a:endParaRPr sz="56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2570900" y="2887350"/>
              <a:ext cx="4087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43434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Nuestro primer caso en producción</a:t>
              </a:r>
              <a:endParaRPr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cxnSp>
          <p:nvCxnSpPr>
            <p:cNvPr id="262" name="Google Shape;262;p25"/>
            <p:cNvCxnSpPr/>
            <p:nvPr/>
          </p:nvCxnSpPr>
          <p:spPr>
            <a:xfrm>
              <a:off x="2370050" y="2833100"/>
              <a:ext cx="44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230025" y="4878206"/>
            <a:ext cx="1222838" cy="201960"/>
            <a:chOff x="7845000" y="4904524"/>
            <a:chExt cx="1222838" cy="201960"/>
          </a:xfrm>
        </p:grpSpPr>
        <p:grpSp>
          <p:nvGrpSpPr>
            <p:cNvPr id="268" name="Google Shape;268;p26"/>
            <p:cNvGrpSpPr/>
            <p:nvPr/>
          </p:nvGrpSpPr>
          <p:grpSpPr>
            <a:xfrm>
              <a:off x="7845000" y="4904528"/>
              <a:ext cx="957575" cy="201956"/>
              <a:chOff x="200725" y="4799353"/>
              <a:chExt cx="957575" cy="201956"/>
            </a:xfrm>
          </p:grpSpPr>
          <p:pic>
            <p:nvPicPr>
              <p:cNvPr id="269" name="Google Shape;269;p26"/>
              <p:cNvPicPr preferRelativeResize="0"/>
              <p:nvPr/>
            </p:nvPicPr>
            <p:blipFill rotWithShape="1">
              <a:blip r:embed="rId3">
                <a:alphaModFix/>
              </a:blip>
              <a:srcRect b="11531" l="5837" r="5978" t="11898"/>
              <a:stretch/>
            </p:blipFill>
            <p:spPr>
              <a:xfrm>
                <a:off x="200725" y="4799353"/>
                <a:ext cx="846393" cy="20195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0" name="Google Shape;270;p26"/>
              <p:cNvCxnSpPr/>
              <p:nvPr/>
            </p:nvCxnSpPr>
            <p:spPr>
              <a:xfrm>
                <a:off x="1158300" y="4839275"/>
                <a:ext cx="0" cy="1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271" name="Google Shape;271;p26"/>
            <p:cNvPicPr preferRelativeResize="0"/>
            <p:nvPr/>
          </p:nvPicPr>
          <p:blipFill rotWithShape="1">
            <a:blip r:embed="rId4">
              <a:alphaModFix/>
            </a:blip>
            <a:srcRect b="31134" l="0" r="0" t="0"/>
            <a:stretch/>
          </p:blipFill>
          <p:spPr>
            <a:xfrm>
              <a:off x="8859849" y="4904524"/>
              <a:ext cx="207989" cy="201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6"/>
          <p:cNvSpPr txBox="1"/>
          <p:nvPr>
            <p:ph idx="4294967295" type="ctrTitle"/>
          </p:nvPr>
        </p:nvSpPr>
        <p:spPr>
          <a:xfrm>
            <a:off x="154000" y="132025"/>
            <a:ext cx="8486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Flujo</a:t>
            </a:r>
            <a:r>
              <a:rPr lang="es-419" sz="3000">
                <a:solidFill>
                  <a:srgbClr val="50017F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de pagos con transferencia</a:t>
            </a:r>
            <a:endParaRPr i="1" sz="3000">
              <a:solidFill>
                <a:srgbClr val="50017F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2730100" y="3915000"/>
            <a:ext cx="33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Con </a:t>
            </a:r>
            <a:r>
              <a:rPr b="1" lang="es-419" sz="1000">
                <a:solidFill>
                  <a:schemeClr val="dk2"/>
                </a:solidFill>
              </a:rPr>
              <a:t>Marqa</a:t>
            </a:r>
            <a:r>
              <a:rPr lang="es-419" sz="1000">
                <a:solidFill>
                  <a:schemeClr val="dk2"/>
                </a:solidFill>
              </a:rPr>
              <a:t> en el flujo PCT garantizamos que el pago siempre se acredite al comercio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000" y="1149400"/>
            <a:ext cx="8609751" cy="250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7924925" y="4802175"/>
            <a:ext cx="159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6"/>
              </a:rPr>
              <a:t>Monitoreo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7225" y="3129214"/>
            <a:ext cx="562350" cy="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7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Google Shape;283;p27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284" name="Google Shape;28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27"/>
          <p:cNvSpPr txBox="1"/>
          <p:nvPr>
            <p:ph idx="4294967295" type="ctrTitle"/>
          </p:nvPr>
        </p:nvSpPr>
        <p:spPr>
          <a:xfrm>
            <a:off x="154000" y="132025"/>
            <a:ext cx="50160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Flujo PCT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16450" y="3811375"/>
            <a:ext cx="16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00" y="805849"/>
            <a:ext cx="8360827" cy="33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8"/>
          <p:cNvGrpSpPr/>
          <p:nvPr/>
        </p:nvGrpSpPr>
        <p:grpSpPr>
          <a:xfrm>
            <a:off x="7845000" y="4867502"/>
            <a:ext cx="1298999" cy="276000"/>
            <a:chOff x="200725" y="4762327"/>
            <a:chExt cx="1298999" cy="276000"/>
          </a:xfrm>
        </p:grpSpPr>
        <p:pic>
          <p:nvPicPr>
            <p:cNvPr id="293" name="Google Shape;293;p28"/>
            <p:cNvPicPr preferRelativeResize="0"/>
            <p:nvPr/>
          </p:nvPicPr>
          <p:blipFill rotWithShape="1">
            <a:blip r:embed="rId3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294" name="Google Shape;29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28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6" name="Google Shape;296;p28"/>
          <p:cNvSpPr txBox="1"/>
          <p:nvPr/>
        </p:nvSpPr>
        <p:spPr>
          <a:xfrm>
            <a:off x="4155525" y="2040800"/>
            <a:ext cx="492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73E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¡Muchas gracias!</a:t>
            </a:r>
            <a:endParaRPr sz="3300">
              <a:solidFill>
                <a:srgbClr val="E73E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700">
                <a:solidFill>
                  <a:srgbClr val="510C7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¿Preguntas?</a:t>
            </a:r>
            <a:endParaRPr i="1" sz="30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5">
            <a:alphaModFix/>
          </a:blip>
          <a:srcRect b="0" l="55115" r="33065" t="0"/>
          <a:stretch/>
        </p:blipFill>
        <p:spPr>
          <a:xfrm>
            <a:off x="1172350" y="2091650"/>
            <a:ext cx="918900" cy="96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73" name="Google Shape;73;p17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4" name="Google Shape;74;p17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75" name="Google Shape;7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7"/>
          <p:cNvSpPr txBox="1"/>
          <p:nvPr>
            <p:ph idx="4294967295" type="ctrTitle"/>
          </p:nvPr>
        </p:nvSpPr>
        <p:spPr>
          <a:xfrm>
            <a:off x="154000" y="132025"/>
            <a:ext cx="42099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Temario 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77" name="Google Shape;77;p17"/>
          <p:cNvSpPr txBox="1"/>
          <p:nvPr>
            <p:ph idx="4294967295" type="ctrTitle"/>
          </p:nvPr>
        </p:nvSpPr>
        <p:spPr>
          <a:xfrm>
            <a:off x="470500" y="724925"/>
            <a:ext cx="80082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0C76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rPr>
              <a:t>Marqa: conciliador en tiempo real</a:t>
            </a:r>
            <a:endParaRPr b="1" sz="1600">
              <a:solidFill>
                <a:srgbClr val="510C7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0C76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rPr>
              <a:t>Diagrama de arquitectura (AWS)</a:t>
            </a:r>
            <a:endParaRPr b="1" sz="1600">
              <a:solidFill>
                <a:srgbClr val="510C7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0C76"/>
              </a:buClr>
              <a:buSzPts val="1600"/>
              <a:buFont typeface="Nunito"/>
              <a:buChar char="●"/>
            </a:pPr>
            <a:r>
              <a:rPr b="1" lang="es-419" sz="16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rPr>
              <a:t>Caso en producción (PCT)</a:t>
            </a:r>
            <a:endParaRPr b="1" sz="1600">
              <a:solidFill>
                <a:srgbClr val="510C7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8"/>
          <p:cNvGrpSpPr/>
          <p:nvPr/>
        </p:nvGrpSpPr>
        <p:grpSpPr>
          <a:xfrm>
            <a:off x="200725" y="4762327"/>
            <a:ext cx="1298999" cy="276000"/>
            <a:chOff x="200725" y="4762327"/>
            <a:chExt cx="1298999" cy="276000"/>
          </a:xfrm>
        </p:grpSpPr>
        <p:pic>
          <p:nvPicPr>
            <p:cNvPr id="83" name="Google Shape;83;p18"/>
            <p:cNvPicPr preferRelativeResize="0"/>
            <p:nvPr/>
          </p:nvPicPr>
          <p:blipFill rotWithShape="1">
            <a:blip r:embed="rId3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84" name="Google Shape;8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" name="Google Shape;85;p18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18"/>
          <p:cNvGrpSpPr/>
          <p:nvPr/>
        </p:nvGrpSpPr>
        <p:grpSpPr>
          <a:xfrm>
            <a:off x="232650" y="1840650"/>
            <a:ext cx="8221500" cy="1462200"/>
            <a:chOff x="461250" y="1840650"/>
            <a:chExt cx="8221500" cy="1462200"/>
          </a:xfrm>
        </p:grpSpPr>
        <p:sp>
          <p:nvSpPr>
            <p:cNvPr id="87" name="Google Shape;87;p18"/>
            <p:cNvSpPr txBox="1"/>
            <p:nvPr/>
          </p:nvSpPr>
          <p:spPr>
            <a:xfrm>
              <a:off x="461250" y="1840650"/>
              <a:ext cx="8221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5600">
                  <a:solidFill>
                    <a:srgbClr val="50017F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Marqa</a:t>
              </a:r>
              <a:endParaRPr sz="56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88" name="Google Shape;88;p18"/>
            <p:cNvSpPr txBox="1"/>
            <p:nvPr/>
          </p:nvSpPr>
          <p:spPr>
            <a:xfrm>
              <a:off x="2771850" y="2887350"/>
              <a:ext cx="3600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43434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Presentación</a:t>
              </a:r>
              <a:endParaRPr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cxnSp>
          <p:nvCxnSpPr>
            <p:cNvPr id="89" name="Google Shape;89;p18"/>
            <p:cNvCxnSpPr/>
            <p:nvPr/>
          </p:nvCxnSpPr>
          <p:spPr>
            <a:xfrm>
              <a:off x="3047800" y="2833100"/>
              <a:ext cx="30579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9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97" name="Google Shape;9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154000" y="132025"/>
            <a:ext cx="42099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¿Qué es Marqa? 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1650" y="598400"/>
            <a:ext cx="86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50017F"/>
                </a:solidFill>
                <a:latin typeface="Nunito"/>
                <a:ea typeface="Nunito"/>
                <a:cs typeface="Nunito"/>
                <a:sym typeface="Nunito"/>
              </a:rPr>
              <a:t>Primero, ¿qué es conciliar?</a:t>
            </a:r>
            <a:endParaRPr b="1" sz="16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9"/>
          <p:cNvSpPr txBox="1"/>
          <p:nvPr>
            <p:ph idx="4294967295" type="ctrTitle"/>
          </p:nvPr>
        </p:nvSpPr>
        <p:spPr>
          <a:xfrm>
            <a:off x="470500" y="3912975"/>
            <a:ext cx="80082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Nunito"/>
              <a:buChar char="-"/>
            </a:pPr>
            <a:r>
              <a:rPr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Sistema de </a:t>
            </a:r>
            <a:r>
              <a:rPr b="1"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conciliaciones</a:t>
            </a:r>
            <a:r>
              <a:rPr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 en</a:t>
            </a:r>
            <a:r>
              <a:rPr b="1"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 tiempo real</a:t>
            </a:r>
            <a:r>
              <a:rPr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 para sistemas de pago</a:t>
            </a:r>
            <a:endParaRPr sz="14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Nunito"/>
              <a:buChar char="-"/>
            </a:pPr>
            <a:r>
              <a:rPr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Marqa viene del quechua y significa “</a:t>
            </a:r>
            <a:r>
              <a:rPr b="1"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abrazo</a:t>
            </a:r>
            <a:r>
              <a:rPr lang="es-419" sz="14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sz="14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474525" y="2097450"/>
            <a:ext cx="123600" cy="123600"/>
          </a:xfrm>
          <a:prstGeom prst="ellipse">
            <a:avLst/>
          </a:prstGeom>
          <a:solidFill>
            <a:srgbClr val="5000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653025" y="2097438"/>
            <a:ext cx="123600" cy="123600"/>
          </a:xfrm>
          <a:prstGeom prst="ellipse">
            <a:avLst/>
          </a:prstGeom>
          <a:solidFill>
            <a:srgbClr val="5000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088725" y="1131975"/>
            <a:ext cx="2073700" cy="968251"/>
            <a:chOff x="1088725" y="1970175"/>
            <a:chExt cx="2073700" cy="968251"/>
          </a:xfrm>
        </p:grpSpPr>
        <p:pic>
          <p:nvPicPr>
            <p:cNvPr id="104" name="Google Shape;104;p19"/>
            <p:cNvPicPr preferRelativeResize="0"/>
            <p:nvPr/>
          </p:nvPicPr>
          <p:blipFill rotWithShape="1">
            <a:blip r:embed="rId6">
              <a:alphaModFix/>
            </a:blip>
            <a:srcRect b="79683" l="2745" r="82948" t="4341"/>
            <a:stretch/>
          </p:blipFill>
          <p:spPr>
            <a:xfrm>
              <a:off x="2439575" y="2366850"/>
              <a:ext cx="550500" cy="4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9"/>
            <p:cNvPicPr preferRelativeResize="0"/>
            <p:nvPr/>
          </p:nvPicPr>
          <p:blipFill rotWithShape="1">
            <a:blip r:embed="rId6">
              <a:alphaModFix/>
            </a:blip>
            <a:srcRect b="0" l="80466" r="0" t="76090"/>
            <a:stretch/>
          </p:blipFill>
          <p:spPr>
            <a:xfrm>
              <a:off x="1220200" y="2294802"/>
              <a:ext cx="656149" cy="643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9"/>
            <p:cNvSpPr txBox="1"/>
            <p:nvPr/>
          </p:nvSpPr>
          <p:spPr>
            <a:xfrm>
              <a:off x="1088725" y="1970175"/>
              <a:ext cx="895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App</a:t>
              </a:r>
              <a:endParaRPr b="1" sz="11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07" name="Google Shape;107;p19"/>
            <p:cNvCxnSpPr>
              <a:endCxn id="104" idx="1"/>
            </p:cNvCxnSpPr>
            <p:nvPr/>
          </p:nvCxnSpPr>
          <p:spPr>
            <a:xfrm>
              <a:off x="1783175" y="2613150"/>
              <a:ext cx="6564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9"/>
            <p:cNvSpPr txBox="1"/>
            <p:nvPr/>
          </p:nvSpPr>
          <p:spPr>
            <a:xfrm>
              <a:off x="2267225" y="1970175"/>
              <a:ext cx="895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Banco</a:t>
              </a:r>
              <a:endParaRPr b="1" sz="11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9" name="Google Shape;109;p19"/>
          <p:cNvSpPr/>
          <p:nvPr/>
        </p:nvSpPr>
        <p:spPr>
          <a:xfrm>
            <a:off x="1474525" y="2297250"/>
            <a:ext cx="123600" cy="123600"/>
          </a:xfrm>
          <a:prstGeom prst="ellipse">
            <a:avLst/>
          </a:prstGeom>
          <a:solidFill>
            <a:srgbClr val="E73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653025" y="2297238"/>
            <a:ext cx="123600" cy="123600"/>
          </a:xfrm>
          <a:prstGeom prst="ellipse">
            <a:avLst/>
          </a:prstGeom>
          <a:solidFill>
            <a:srgbClr val="E73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474525" y="2497050"/>
            <a:ext cx="123600" cy="1236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653025" y="2497038"/>
            <a:ext cx="123600" cy="1236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474525" y="2928500"/>
            <a:ext cx="123600" cy="12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653025" y="2928488"/>
            <a:ext cx="123600" cy="12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474525" y="2718100"/>
            <a:ext cx="123600" cy="12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97A7"/>
              </a:highlight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1151798" y="2097459"/>
            <a:ext cx="123594" cy="123594"/>
            <a:chOff x="868025" y="2929550"/>
            <a:chExt cx="184800" cy="184800"/>
          </a:xfrm>
        </p:grpSpPr>
        <p:sp>
          <p:nvSpPr>
            <p:cNvPr id="117" name="Google Shape;117;p19"/>
            <p:cNvSpPr/>
            <p:nvPr/>
          </p:nvSpPr>
          <p:spPr>
            <a:xfrm>
              <a:off x="868025" y="2929550"/>
              <a:ext cx="184800" cy="1848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9"/>
            <p:cNvCxnSpPr>
              <a:stCxn id="117" idx="0"/>
            </p:cNvCxnSpPr>
            <p:nvPr/>
          </p:nvCxnSpPr>
          <p:spPr>
            <a:xfrm flipH="1">
              <a:off x="958625" y="2929550"/>
              <a:ext cx="1800" cy="10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9"/>
            <p:cNvCxnSpPr/>
            <p:nvPr/>
          </p:nvCxnSpPr>
          <p:spPr>
            <a:xfrm flipH="1" rot="10800000">
              <a:off x="962775" y="2989200"/>
              <a:ext cx="35100" cy="4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" name="Google Shape;120;p19"/>
          <p:cNvGrpSpPr/>
          <p:nvPr/>
        </p:nvGrpSpPr>
        <p:grpSpPr>
          <a:xfrm>
            <a:off x="1151798" y="2283734"/>
            <a:ext cx="123594" cy="123594"/>
            <a:chOff x="868025" y="2929550"/>
            <a:chExt cx="184800" cy="184800"/>
          </a:xfrm>
        </p:grpSpPr>
        <p:sp>
          <p:nvSpPr>
            <p:cNvPr id="121" name="Google Shape;121;p19"/>
            <p:cNvSpPr/>
            <p:nvPr/>
          </p:nvSpPr>
          <p:spPr>
            <a:xfrm>
              <a:off x="868025" y="2929550"/>
              <a:ext cx="184800" cy="1848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9"/>
            <p:cNvCxnSpPr>
              <a:stCxn id="121" idx="0"/>
            </p:cNvCxnSpPr>
            <p:nvPr/>
          </p:nvCxnSpPr>
          <p:spPr>
            <a:xfrm flipH="1">
              <a:off x="958625" y="2929550"/>
              <a:ext cx="1800" cy="10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9"/>
            <p:cNvCxnSpPr/>
            <p:nvPr/>
          </p:nvCxnSpPr>
          <p:spPr>
            <a:xfrm>
              <a:off x="962775" y="3030300"/>
              <a:ext cx="462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9"/>
          <p:cNvGrpSpPr/>
          <p:nvPr/>
        </p:nvGrpSpPr>
        <p:grpSpPr>
          <a:xfrm>
            <a:off x="1151810" y="2497059"/>
            <a:ext cx="123594" cy="123594"/>
            <a:chOff x="868025" y="2929550"/>
            <a:chExt cx="184800" cy="184800"/>
          </a:xfrm>
        </p:grpSpPr>
        <p:sp>
          <p:nvSpPr>
            <p:cNvPr id="125" name="Google Shape;125;p19"/>
            <p:cNvSpPr/>
            <p:nvPr/>
          </p:nvSpPr>
          <p:spPr>
            <a:xfrm>
              <a:off x="868025" y="2929550"/>
              <a:ext cx="184800" cy="1848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9"/>
            <p:cNvCxnSpPr>
              <a:stCxn id="125" idx="0"/>
            </p:cNvCxnSpPr>
            <p:nvPr/>
          </p:nvCxnSpPr>
          <p:spPr>
            <a:xfrm flipH="1">
              <a:off x="958625" y="2929550"/>
              <a:ext cx="1800" cy="10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9"/>
            <p:cNvCxnSpPr/>
            <p:nvPr/>
          </p:nvCxnSpPr>
          <p:spPr>
            <a:xfrm>
              <a:off x="962775" y="3030300"/>
              <a:ext cx="31500" cy="28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19"/>
          <p:cNvGrpSpPr/>
          <p:nvPr/>
        </p:nvGrpSpPr>
        <p:grpSpPr>
          <a:xfrm>
            <a:off x="1151800" y="2944809"/>
            <a:ext cx="123594" cy="123594"/>
            <a:chOff x="868025" y="2929550"/>
            <a:chExt cx="184800" cy="184800"/>
          </a:xfrm>
        </p:grpSpPr>
        <p:sp>
          <p:nvSpPr>
            <p:cNvPr id="129" name="Google Shape;129;p19"/>
            <p:cNvSpPr/>
            <p:nvPr/>
          </p:nvSpPr>
          <p:spPr>
            <a:xfrm>
              <a:off x="868025" y="2929550"/>
              <a:ext cx="184800" cy="1848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9"/>
            <p:cNvCxnSpPr>
              <a:stCxn id="129" idx="0"/>
            </p:cNvCxnSpPr>
            <p:nvPr/>
          </p:nvCxnSpPr>
          <p:spPr>
            <a:xfrm flipH="1">
              <a:off x="958625" y="2929550"/>
              <a:ext cx="1800" cy="10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9"/>
            <p:cNvCxnSpPr/>
            <p:nvPr/>
          </p:nvCxnSpPr>
          <p:spPr>
            <a:xfrm flipH="1">
              <a:off x="930375" y="3030300"/>
              <a:ext cx="32400" cy="3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" name="Google Shape;132;p19"/>
          <p:cNvGrpSpPr/>
          <p:nvPr/>
        </p:nvGrpSpPr>
        <p:grpSpPr>
          <a:xfrm>
            <a:off x="1151802" y="2733084"/>
            <a:ext cx="123594" cy="123594"/>
            <a:chOff x="868025" y="2929550"/>
            <a:chExt cx="184800" cy="184800"/>
          </a:xfrm>
        </p:grpSpPr>
        <p:sp>
          <p:nvSpPr>
            <p:cNvPr id="133" name="Google Shape;133;p19"/>
            <p:cNvSpPr/>
            <p:nvPr/>
          </p:nvSpPr>
          <p:spPr>
            <a:xfrm>
              <a:off x="868025" y="2929550"/>
              <a:ext cx="184800" cy="1848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9"/>
            <p:cNvCxnSpPr>
              <a:stCxn id="133" idx="0"/>
            </p:cNvCxnSpPr>
            <p:nvPr/>
          </p:nvCxnSpPr>
          <p:spPr>
            <a:xfrm flipH="1">
              <a:off x="958625" y="2929550"/>
              <a:ext cx="1800" cy="100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9"/>
            <p:cNvCxnSpPr/>
            <p:nvPr/>
          </p:nvCxnSpPr>
          <p:spPr>
            <a:xfrm rot="10800000">
              <a:off x="909675" y="3028200"/>
              <a:ext cx="53100" cy="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" name="Google Shape;136;p19"/>
          <p:cNvGrpSpPr/>
          <p:nvPr/>
        </p:nvGrpSpPr>
        <p:grpSpPr>
          <a:xfrm>
            <a:off x="4641125" y="1351800"/>
            <a:ext cx="1598100" cy="1525556"/>
            <a:chOff x="4641125" y="2190000"/>
            <a:chExt cx="1598100" cy="1525556"/>
          </a:xfrm>
        </p:grpSpPr>
        <p:sp>
          <p:nvSpPr>
            <p:cNvPr id="137" name="Google Shape;137;p19"/>
            <p:cNvSpPr/>
            <p:nvPr/>
          </p:nvSpPr>
          <p:spPr>
            <a:xfrm>
              <a:off x="5524400" y="3165050"/>
              <a:ext cx="550500" cy="5505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737850" y="3349913"/>
              <a:ext cx="123600" cy="123600"/>
            </a:xfrm>
            <a:prstGeom prst="ellipse">
              <a:avLst/>
            </a:prstGeom>
            <a:solidFill>
              <a:srgbClr val="500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899775" y="3323463"/>
              <a:ext cx="123600" cy="123600"/>
            </a:xfrm>
            <a:prstGeom prst="ellipse">
              <a:avLst/>
            </a:prstGeom>
            <a:solidFill>
              <a:srgbClr val="E73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810250" y="3473513"/>
              <a:ext cx="123600" cy="1236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575925" y="3473513"/>
              <a:ext cx="123600" cy="1236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pic>
          <p:nvPicPr>
            <p:cNvPr id="142" name="Google Shape;142;p19"/>
            <p:cNvPicPr preferRelativeResize="0"/>
            <p:nvPr/>
          </p:nvPicPr>
          <p:blipFill rotWithShape="1">
            <a:blip r:embed="rId6">
              <a:alphaModFix/>
            </a:blip>
            <a:srcRect b="79683" l="2745" r="82948" t="4341"/>
            <a:stretch/>
          </p:blipFill>
          <p:spPr>
            <a:xfrm>
              <a:off x="5524400" y="2608225"/>
              <a:ext cx="550500" cy="492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19"/>
            <p:cNvGrpSpPr/>
            <p:nvPr/>
          </p:nvGrpSpPr>
          <p:grpSpPr>
            <a:xfrm rot="10800000">
              <a:off x="4686866" y="3165056"/>
              <a:ext cx="550500" cy="550500"/>
              <a:chOff x="4700325" y="1072325"/>
              <a:chExt cx="550500" cy="550500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4700325" y="1072325"/>
                <a:ext cx="550500" cy="55050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4913775" y="1257188"/>
                <a:ext cx="123600" cy="123600"/>
              </a:xfrm>
              <a:prstGeom prst="ellipse">
                <a:avLst/>
              </a:prstGeom>
              <a:solidFill>
                <a:srgbClr val="5000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97A7"/>
                  </a:highlight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5075700" y="1230738"/>
                <a:ext cx="123600" cy="123600"/>
              </a:xfrm>
              <a:prstGeom prst="ellipse">
                <a:avLst/>
              </a:prstGeom>
              <a:solidFill>
                <a:srgbClr val="E73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97A7"/>
                  </a:highlight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4986175" y="1380788"/>
                <a:ext cx="123600" cy="1236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97A7"/>
                  </a:highlight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4751850" y="1380788"/>
                <a:ext cx="123600" cy="123600"/>
              </a:xfrm>
              <a:prstGeom prst="ellipse">
                <a:avLst/>
              </a:pr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97A7"/>
                  </a:highlight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4770900" y="1190738"/>
                <a:ext cx="123600" cy="1236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97A7"/>
                  </a:highlight>
                </a:endParaRPr>
              </a:p>
            </p:txBody>
          </p:sp>
        </p:grpSp>
        <p:pic>
          <p:nvPicPr>
            <p:cNvPr id="150" name="Google Shape;150;p19"/>
            <p:cNvPicPr preferRelativeResize="0"/>
            <p:nvPr/>
          </p:nvPicPr>
          <p:blipFill rotWithShape="1">
            <a:blip r:embed="rId6">
              <a:alphaModFix/>
            </a:blip>
            <a:srcRect b="3460" l="83448" r="3145" t="78240"/>
            <a:stretch/>
          </p:blipFill>
          <p:spPr>
            <a:xfrm>
              <a:off x="4736950" y="2608225"/>
              <a:ext cx="450349" cy="49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9"/>
            <p:cNvSpPr txBox="1"/>
            <p:nvPr/>
          </p:nvSpPr>
          <p:spPr>
            <a:xfrm>
              <a:off x="4641125" y="2190000"/>
              <a:ext cx="1598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1. </a:t>
              </a: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Datos de entrada</a:t>
              </a:r>
              <a:endParaRPr b="1" sz="11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7244500" y="1367500"/>
            <a:ext cx="1234200" cy="1506200"/>
            <a:chOff x="7244500" y="2205700"/>
            <a:chExt cx="1234200" cy="1506200"/>
          </a:xfrm>
        </p:grpSpPr>
        <p:sp>
          <p:nvSpPr>
            <p:cNvPr id="153" name="Google Shape;153;p19"/>
            <p:cNvSpPr/>
            <p:nvPr/>
          </p:nvSpPr>
          <p:spPr>
            <a:xfrm>
              <a:off x="7410025" y="3335413"/>
              <a:ext cx="123600" cy="123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410025" y="2856988"/>
              <a:ext cx="123600" cy="123600"/>
            </a:xfrm>
            <a:prstGeom prst="ellipse">
              <a:avLst/>
            </a:prstGeom>
            <a:solidFill>
              <a:srgbClr val="500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7410025" y="3016463"/>
              <a:ext cx="123600" cy="123600"/>
            </a:xfrm>
            <a:prstGeom prst="ellipse">
              <a:avLst/>
            </a:prstGeom>
            <a:solidFill>
              <a:srgbClr val="E73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410025" y="3175938"/>
              <a:ext cx="123600" cy="1236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rot="10800000">
              <a:off x="7410016" y="3494893"/>
              <a:ext cx="123600" cy="1236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723600" y="2856988"/>
              <a:ext cx="123600" cy="123600"/>
            </a:xfrm>
            <a:prstGeom prst="ellipse">
              <a:avLst/>
            </a:prstGeom>
            <a:solidFill>
              <a:srgbClr val="500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723600" y="3016463"/>
              <a:ext cx="123600" cy="123600"/>
            </a:xfrm>
            <a:prstGeom prst="ellipse">
              <a:avLst/>
            </a:prstGeom>
            <a:solidFill>
              <a:srgbClr val="E73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723600" y="3175938"/>
              <a:ext cx="123600" cy="1236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 rot="10800000">
              <a:off x="7723591" y="3494893"/>
              <a:ext cx="123600" cy="1236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97A7"/>
                </a:highlight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8004350" y="2763575"/>
              <a:ext cx="395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700"/>
                <a:t>✅</a:t>
              </a:r>
              <a:endParaRPr sz="700"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8004350" y="2942675"/>
              <a:ext cx="395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700"/>
                <a:t>✅</a:t>
              </a:r>
              <a:endParaRPr sz="700"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8004350" y="3109875"/>
              <a:ext cx="395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700"/>
                <a:t>✅</a:t>
              </a:r>
              <a:endParaRPr sz="700"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8004350" y="3419400"/>
              <a:ext cx="395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700"/>
                <a:t>✅</a:t>
              </a:r>
              <a:endParaRPr sz="700"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8004350" y="3259938"/>
              <a:ext cx="285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700"/>
                <a:t>❌</a:t>
              </a:r>
              <a:endParaRPr sz="700"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7244500" y="2205700"/>
              <a:ext cx="123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3. Resultados</a:t>
              </a:r>
              <a:endParaRPr b="1" sz="11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6151100" y="1359425"/>
            <a:ext cx="1234200" cy="1610725"/>
            <a:chOff x="6151100" y="2197625"/>
            <a:chExt cx="1234200" cy="1610725"/>
          </a:xfrm>
        </p:grpSpPr>
        <p:sp>
          <p:nvSpPr>
            <p:cNvPr id="169" name="Google Shape;169;p19"/>
            <p:cNvSpPr/>
            <p:nvPr/>
          </p:nvSpPr>
          <p:spPr>
            <a:xfrm>
              <a:off x="6474378" y="2767175"/>
              <a:ext cx="617700" cy="753000"/>
            </a:xfrm>
            <a:prstGeom prst="rightArrow">
              <a:avLst>
                <a:gd fmla="val 50000" name="adj1"/>
                <a:gd fmla="val 64340" name="adj2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6151100" y="2197625"/>
              <a:ext cx="123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510C76"/>
                  </a:solidFill>
                  <a:latin typeface="Nunito"/>
                  <a:ea typeface="Nunito"/>
                  <a:cs typeface="Nunito"/>
                  <a:sym typeface="Nunito"/>
                </a:rPr>
                <a:t>2. Conciliación</a:t>
              </a:r>
              <a:endParaRPr b="1" sz="1100">
                <a:solidFill>
                  <a:srgbClr val="510C76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71" name="Google Shape;171;p19"/>
            <p:cNvCxnSpPr/>
            <p:nvPr/>
          </p:nvCxnSpPr>
          <p:spPr>
            <a:xfrm>
              <a:off x="6176575" y="2235150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7352975" y="2235150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19"/>
          <p:cNvSpPr txBox="1"/>
          <p:nvPr/>
        </p:nvSpPr>
        <p:spPr>
          <a:xfrm>
            <a:off x="2571925" y="2617875"/>
            <a:ext cx="47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??</a:t>
            </a:r>
            <a:endParaRPr b="1" sz="700">
              <a:solidFill>
                <a:srgbClr val="FF0000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7">
            <a:alphaModFix/>
          </a:blip>
          <a:srcRect b="0" l="0" r="52077" t="0"/>
          <a:stretch/>
        </p:blipFill>
        <p:spPr>
          <a:xfrm>
            <a:off x="3478600" y="2029978"/>
            <a:ext cx="729269" cy="6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321200" y="3335238"/>
            <a:ext cx="86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50017F"/>
                </a:solidFill>
                <a:latin typeface="Nunito"/>
                <a:ea typeface="Nunito"/>
                <a:cs typeface="Nunito"/>
                <a:sym typeface="Nunito"/>
              </a:rPr>
              <a:t>Ahora si, ¿qué es Marqa?</a:t>
            </a:r>
            <a:endParaRPr b="1" sz="16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181" name="Google Shape;181;p20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2" name="Google Shape;182;p20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183" name="Google Shape;18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0"/>
          <p:cNvSpPr txBox="1"/>
          <p:nvPr>
            <p:ph idx="4294967295" type="ctrTitle"/>
          </p:nvPr>
        </p:nvSpPr>
        <p:spPr>
          <a:xfrm>
            <a:off x="154000" y="132025"/>
            <a:ext cx="42099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¿Qué es Marqa? 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001700" y="65150"/>
            <a:ext cx="20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🤓 </a:t>
            </a:r>
            <a:r>
              <a:rPr lang="es-419" sz="1300" u="sng">
                <a:solidFill>
                  <a:schemeClr val="hlink"/>
                </a:solidFill>
                <a:hlinkClick r:id="rId6"/>
              </a:rPr>
              <a:t>Ver Documentación</a:t>
            </a:r>
            <a:endParaRPr sz="13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5800" y="709150"/>
            <a:ext cx="4815426" cy="42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50" y="738400"/>
            <a:ext cx="4646550" cy="416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1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193" name="Google Shape;193;p21"/>
            <p:cNvPicPr preferRelativeResize="0"/>
            <p:nvPr/>
          </p:nvPicPr>
          <p:blipFill rotWithShape="1">
            <a:blip r:embed="rId5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Google Shape;194;p21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195" name="Google Shape;19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1"/>
          <p:cNvSpPr txBox="1"/>
          <p:nvPr>
            <p:ph idx="4294967295" type="ctrTitle"/>
          </p:nvPr>
        </p:nvSpPr>
        <p:spPr>
          <a:xfrm>
            <a:off x="154000" y="132025"/>
            <a:ext cx="42099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¿Qué es Marqa? 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001700" y="65150"/>
            <a:ext cx="20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🤓 </a:t>
            </a:r>
            <a:r>
              <a:rPr lang="es-419" sz="1300" u="sng">
                <a:solidFill>
                  <a:schemeClr val="hlink"/>
                </a:solidFill>
                <a:hlinkClick r:id="rId7"/>
              </a:rPr>
              <a:t>Ver Documentación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203" name="Google Shape;203;p22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Google Shape;204;p22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205" name="Google Shape;2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2"/>
          <p:cNvSpPr txBox="1"/>
          <p:nvPr>
            <p:ph idx="4294967295" type="ctrTitle"/>
          </p:nvPr>
        </p:nvSpPr>
        <p:spPr>
          <a:xfrm>
            <a:off x="154000" y="132025"/>
            <a:ext cx="50160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La solución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4950" y="1500138"/>
            <a:ext cx="2630375" cy="196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2"/>
          <p:cNvGrpSpPr/>
          <p:nvPr/>
        </p:nvGrpSpPr>
        <p:grpSpPr>
          <a:xfrm>
            <a:off x="227375" y="724275"/>
            <a:ext cx="5654075" cy="693791"/>
            <a:chOff x="334550" y="509975"/>
            <a:chExt cx="5654075" cy="693791"/>
          </a:xfrm>
        </p:grpSpPr>
        <p:sp>
          <p:nvSpPr>
            <p:cNvPr id="209" name="Google Shape;209;p22"/>
            <p:cNvSpPr/>
            <p:nvPr/>
          </p:nvSpPr>
          <p:spPr>
            <a:xfrm>
              <a:off x="1365625" y="509975"/>
              <a:ext cx="4623000" cy="6813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210" name="Google Shape;210;p22"/>
            <p:cNvPicPr preferRelativeResize="0"/>
            <p:nvPr/>
          </p:nvPicPr>
          <p:blipFill rotWithShape="1">
            <a:blip r:embed="rId7">
              <a:alphaModFix/>
            </a:blip>
            <a:srcRect b="82299" l="51183" r="0" t="0"/>
            <a:stretch/>
          </p:blipFill>
          <p:spPr>
            <a:xfrm>
              <a:off x="334550" y="522375"/>
              <a:ext cx="1031076" cy="681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2"/>
            <p:cNvSpPr txBox="1"/>
            <p:nvPr/>
          </p:nvSpPr>
          <p:spPr>
            <a:xfrm>
              <a:off x="1494675" y="647525"/>
              <a:ext cx="333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Recibe datos no estructurados</a:t>
              </a:r>
              <a:endParaRPr sz="1600">
                <a:solidFill>
                  <a:srgbClr val="494949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2" name="Google Shape;212;p22"/>
          <p:cNvGrpSpPr/>
          <p:nvPr/>
        </p:nvGrpSpPr>
        <p:grpSpPr>
          <a:xfrm>
            <a:off x="227375" y="1500160"/>
            <a:ext cx="5654075" cy="763525"/>
            <a:chOff x="334550" y="1285860"/>
            <a:chExt cx="5654075" cy="763525"/>
          </a:xfrm>
        </p:grpSpPr>
        <p:sp>
          <p:nvSpPr>
            <p:cNvPr id="213" name="Google Shape;213;p22"/>
            <p:cNvSpPr/>
            <p:nvPr/>
          </p:nvSpPr>
          <p:spPr>
            <a:xfrm>
              <a:off x="1365625" y="1310475"/>
              <a:ext cx="4623000" cy="736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214" name="Google Shape;214;p22"/>
            <p:cNvPicPr preferRelativeResize="0"/>
            <p:nvPr/>
          </p:nvPicPr>
          <p:blipFill rotWithShape="1">
            <a:blip r:embed="rId7">
              <a:alphaModFix/>
            </a:blip>
            <a:srcRect b="62463" l="51183" r="0" t="17703"/>
            <a:stretch/>
          </p:blipFill>
          <p:spPr>
            <a:xfrm>
              <a:off x="334550" y="1285860"/>
              <a:ext cx="1031076" cy="76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2"/>
            <p:cNvSpPr txBox="1"/>
            <p:nvPr/>
          </p:nvSpPr>
          <p:spPr>
            <a:xfrm>
              <a:off x="1494675" y="1335063"/>
              <a:ext cx="32529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“n” flujos de conciliación con “m” actores</a:t>
              </a: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227375" y="3150366"/>
            <a:ext cx="5654075" cy="886656"/>
            <a:chOff x="334550" y="2936066"/>
            <a:chExt cx="5654075" cy="886656"/>
          </a:xfrm>
        </p:grpSpPr>
        <p:sp>
          <p:nvSpPr>
            <p:cNvPr id="217" name="Google Shape;217;p22"/>
            <p:cNvSpPr/>
            <p:nvPr/>
          </p:nvSpPr>
          <p:spPr>
            <a:xfrm>
              <a:off x="1365625" y="2936100"/>
              <a:ext cx="4623000" cy="886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218" name="Google Shape;218;p22"/>
            <p:cNvPicPr preferRelativeResize="0"/>
            <p:nvPr/>
          </p:nvPicPr>
          <p:blipFill rotWithShape="1">
            <a:blip r:embed="rId7">
              <a:alphaModFix/>
            </a:blip>
            <a:srcRect b="19139" l="51183" r="0" t="57827"/>
            <a:stretch/>
          </p:blipFill>
          <p:spPr>
            <a:xfrm>
              <a:off x="334550" y="2936066"/>
              <a:ext cx="1031076" cy="886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2"/>
            <p:cNvSpPr txBox="1"/>
            <p:nvPr/>
          </p:nvSpPr>
          <p:spPr>
            <a:xfrm>
              <a:off x="1494675" y="3162800"/>
              <a:ext cx="3648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Configurable por los usuarios</a:t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227375" y="4098525"/>
            <a:ext cx="5654075" cy="736901"/>
            <a:chOff x="334550" y="3884225"/>
            <a:chExt cx="5654075" cy="736901"/>
          </a:xfrm>
        </p:grpSpPr>
        <p:sp>
          <p:nvSpPr>
            <p:cNvPr id="221" name="Google Shape;221;p22"/>
            <p:cNvSpPr/>
            <p:nvPr/>
          </p:nvSpPr>
          <p:spPr>
            <a:xfrm>
              <a:off x="1365625" y="3884225"/>
              <a:ext cx="4623000" cy="736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222" name="Google Shape;222;p22"/>
            <p:cNvPicPr preferRelativeResize="0"/>
            <p:nvPr/>
          </p:nvPicPr>
          <p:blipFill rotWithShape="1">
            <a:blip r:embed="rId7">
              <a:alphaModFix/>
            </a:blip>
            <a:srcRect b="0" l="51183" r="0" t="80859"/>
            <a:stretch/>
          </p:blipFill>
          <p:spPr>
            <a:xfrm>
              <a:off x="334550" y="3884298"/>
              <a:ext cx="1031076" cy="736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2"/>
            <p:cNvSpPr txBox="1"/>
            <p:nvPr/>
          </p:nvSpPr>
          <p:spPr>
            <a:xfrm>
              <a:off x="1519875" y="3906825"/>
              <a:ext cx="33387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Reparaciones y notificaciones</a:t>
              </a: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 en tiempo real 🤯</a:t>
              </a: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227375" y="2325264"/>
            <a:ext cx="5740525" cy="763525"/>
            <a:chOff x="334550" y="2110964"/>
            <a:chExt cx="5740525" cy="763525"/>
          </a:xfrm>
        </p:grpSpPr>
        <p:sp>
          <p:nvSpPr>
            <p:cNvPr id="225" name="Google Shape;225;p22"/>
            <p:cNvSpPr/>
            <p:nvPr/>
          </p:nvSpPr>
          <p:spPr>
            <a:xfrm>
              <a:off x="1365625" y="2110975"/>
              <a:ext cx="4623000" cy="76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pic>
          <p:nvPicPr>
            <p:cNvPr id="226" name="Google Shape;226;p22"/>
            <p:cNvPicPr preferRelativeResize="0"/>
            <p:nvPr/>
          </p:nvPicPr>
          <p:blipFill rotWithShape="1">
            <a:blip r:embed="rId7">
              <a:alphaModFix/>
            </a:blip>
            <a:srcRect b="42173" l="51183" r="0" t="37992"/>
            <a:stretch/>
          </p:blipFill>
          <p:spPr>
            <a:xfrm>
              <a:off x="334550" y="2110964"/>
              <a:ext cx="1031076" cy="76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2"/>
            <p:cNvSpPr txBox="1"/>
            <p:nvPr/>
          </p:nvSpPr>
          <p:spPr>
            <a:xfrm>
              <a:off x="1519875" y="2135575"/>
              <a:ext cx="4555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Múltiples interfaces de recepción y notificación</a:t>
              </a:r>
              <a:b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s-419" sz="1600">
                  <a:solidFill>
                    <a:srgbClr val="494949"/>
                  </a:solidFill>
                  <a:latin typeface="Nunito"/>
                  <a:ea typeface="Nunito"/>
                  <a:cs typeface="Nunito"/>
                  <a:sym typeface="Nunito"/>
                </a:rPr>
                <a:t>Múltiples métodos de conciliación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3"/>
          <p:cNvGrpSpPr/>
          <p:nvPr/>
        </p:nvGrpSpPr>
        <p:grpSpPr>
          <a:xfrm>
            <a:off x="200725" y="4762327"/>
            <a:ext cx="1298999" cy="276000"/>
            <a:chOff x="200725" y="4762327"/>
            <a:chExt cx="1298999" cy="276000"/>
          </a:xfrm>
        </p:grpSpPr>
        <p:pic>
          <p:nvPicPr>
            <p:cNvPr id="233" name="Google Shape;233;p23"/>
            <p:cNvPicPr preferRelativeResize="0"/>
            <p:nvPr/>
          </p:nvPicPr>
          <p:blipFill rotWithShape="1">
            <a:blip r:embed="rId3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234" name="Google Shape;23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5" name="Google Shape;235;p23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3"/>
          <p:cNvGrpSpPr/>
          <p:nvPr/>
        </p:nvGrpSpPr>
        <p:grpSpPr>
          <a:xfrm>
            <a:off x="232650" y="1840650"/>
            <a:ext cx="8221500" cy="1462200"/>
            <a:chOff x="461250" y="1840650"/>
            <a:chExt cx="8221500" cy="1462200"/>
          </a:xfrm>
        </p:grpSpPr>
        <p:sp>
          <p:nvSpPr>
            <p:cNvPr id="237" name="Google Shape;237;p23"/>
            <p:cNvSpPr txBox="1"/>
            <p:nvPr/>
          </p:nvSpPr>
          <p:spPr>
            <a:xfrm>
              <a:off x="461250" y="1840650"/>
              <a:ext cx="8221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5600">
                  <a:solidFill>
                    <a:srgbClr val="50017F"/>
                  </a:solidFill>
                  <a:latin typeface="Nunito Sans Black"/>
                  <a:ea typeface="Nunito Sans Black"/>
                  <a:cs typeface="Nunito Sans Black"/>
                  <a:sym typeface="Nunito Sans Black"/>
                </a:rPr>
                <a:t>Arquitectura</a:t>
              </a:r>
              <a:endParaRPr sz="56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endParaRPr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2570900" y="2887350"/>
              <a:ext cx="4087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rgbClr val="43434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Solución cloud (AWS) basada en eventos</a:t>
              </a:r>
              <a:endParaRPr sz="15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cxnSp>
          <p:nvCxnSpPr>
            <p:cNvPr id="239" name="Google Shape;239;p23"/>
            <p:cNvCxnSpPr/>
            <p:nvPr/>
          </p:nvCxnSpPr>
          <p:spPr>
            <a:xfrm>
              <a:off x="2370050" y="2833100"/>
              <a:ext cx="44892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4"/>
          <p:cNvGrpSpPr/>
          <p:nvPr/>
        </p:nvGrpSpPr>
        <p:grpSpPr>
          <a:xfrm>
            <a:off x="7768800" y="4791302"/>
            <a:ext cx="1298999" cy="276000"/>
            <a:chOff x="200725" y="4762327"/>
            <a:chExt cx="1298999" cy="276000"/>
          </a:xfrm>
        </p:grpSpPr>
        <p:pic>
          <p:nvPicPr>
            <p:cNvPr id="245" name="Google Shape;245;p24"/>
            <p:cNvPicPr preferRelativeResize="0"/>
            <p:nvPr/>
          </p:nvPicPr>
          <p:blipFill rotWithShape="1">
            <a:blip r:embed="rId4">
              <a:alphaModFix/>
            </a:blip>
            <a:srcRect b="11531" l="5837" r="5978" t="11898"/>
            <a:stretch/>
          </p:blipFill>
          <p:spPr>
            <a:xfrm>
              <a:off x="200725" y="4799353"/>
              <a:ext cx="846393" cy="2019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6" name="Google Shape;246;p24"/>
            <p:cNvCxnSpPr/>
            <p:nvPr/>
          </p:nvCxnSpPr>
          <p:spPr>
            <a:xfrm>
              <a:off x="1158300" y="4839275"/>
              <a:ext cx="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Icono&#10;&#10;Descripción generada automáticamente" id="247" name="Google Shape;247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1549" y="4762327"/>
              <a:ext cx="268174" cy="27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24"/>
          <p:cNvSpPr txBox="1"/>
          <p:nvPr>
            <p:ph idx="4294967295" type="ctrTitle"/>
          </p:nvPr>
        </p:nvSpPr>
        <p:spPr>
          <a:xfrm>
            <a:off x="154000" y="132025"/>
            <a:ext cx="50160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>
                <a:solidFill>
                  <a:srgbClr val="5001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Arquitectura</a:t>
            </a:r>
            <a:endParaRPr i="1" sz="2700">
              <a:solidFill>
                <a:srgbClr val="5001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116450" y="3811375"/>
            <a:ext cx="16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9494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3199" y="587625"/>
            <a:ext cx="2099533" cy="431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