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ixie One"/>
      <p:regular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bold.fntdata"/><Relationship Id="rId10" Type="http://schemas.openxmlformats.org/officeDocument/2006/relationships/slide" Target="slides/slide6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badca25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badca2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5b039707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5b039707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Como </a:t>
            </a:r>
            <a:r>
              <a:rPr b="1" lang="es"/>
              <a:t>CONCLUSIÓN</a:t>
            </a:r>
            <a:r>
              <a:rPr b="1" lang="es"/>
              <a:t>, ahora sabemos que es posible MODIFICAR Y OPERAR SOBRE LAS CLASES DE UN ELEMENTO utilizando Javascript, para el propósito que necesitemos como desarrolladores.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28fae55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28fae55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1a67effa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1a67effa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33333"/>
                </a:solidFill>
              </a:rPr>
              <a:t>La clase es el concepto abstracto de un objeto, mientras que el objeto es el elemento final que se basa en la clase.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La clase de un elemento determinará su forma, tamaño, color, etc.</a:t>
            </a: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b03970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b03970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b039707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b03970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5b039707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5b03970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5b039707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5b03970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1a67eff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c1a67eff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 necesitamos una librería externa para realizarlo.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Esta pregunta es tan común que tiene 3141 votos en StackOverflow, convirtiéndola en una de las consultas más frecuente del desarrollo web.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1a67eff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1a67eff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INDAGAR CONOCIMIENTOS PREVIOS / REPASO: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s">
                <a:solidFill>
                  <a:schemeClr val="dk1"/>
                </a:solidFill>
              </a:rPr>
              <a:t>¿SOLO SE PUEDE APLICAR A TEXTO?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Podemos implementarlo para FORMULARIOS, IMÁGENES, DIVS o cualquier otro elemento que tengamos en el DOM.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A continuación: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1. Vamos a colocar DOS BOTONES para que podamos agregarle y quitarle la clase ‘bold’ al texto.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2. Vamos a colocar UN SOLO BOTÓN y crear una VALIDACIÓN para poder agregarle y quitarle la clase ‘bold’ al texto.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3. Vamos a utilizar TOGGLE para agregar y quitar la clase con un solo botón.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Se procede a mostrar el código, acompañando los ejemplos con la consola del navegador.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8725" y="4663225"/>
            <a:ext cx="1243800" cy="4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5503" y="4563200"/>
            <a:ext cx="1529971" cy="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8118308" y="303462"/>
            <a:ext cx="1259100" cy="12591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561988" y="1437301"/>
            <a:ext cx="505800" cy="5058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-804991">
            <a:off x="309833" y="4477372"/>
            <a:ext cx="928335" cy="928335"/>
          </a:xfrm>
          <a:prstGeom prst="ellipse">
            <a:avLst/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8268330" y="-386974"/>
            <a:ext cx="1093109" cy="1093109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605601" y="79357"/>
            <a:ext cx="813000" cy="70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627A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9995841">
            <a:off x="-667605" y="2934144"/>
            <a:ext cx="940926" cy="894426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-1705156">
            <a:off x="-810767" y="3654445"/>
            <a:ext cx="1463692" cy="139121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-805112">
            <a:off x="-69663" y="2384638"/>
            <a:ext cx="1437544" cy="1437544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805582">
            <a:off x="-2703" y="3644130"/>
            <a:ext cx="981495" cy="981495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-805298">
            <a:off x="-600506" y="1840318"/>
            <a:ext cx="1140072" cy="114007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-803665">
            <a:off x="408389" y="3180266"/>
            <a:ext cx="415708" cy="415708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-804971">
            <a:off x="-272254" y="4562401"/>
            <a:ext cx="369791" cy="319803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9996348">
            <a:off x="1027355" y="4304881"/>
            <a:ext cx="467517" cy="404646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10800000">
            <a:off x="7948040" y="918162"/>
            <a:ext cx="298500" cy="2583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605600" y="-96739"/>
            <a:ext cx="512700" cy="512700"/>
          </a:xfrm>
          <a:prstGeom prst="donut">
            <a:avLst>
              <a:gd fmla="val 10551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39725" y="43746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958990">
            <a:off x="8611518" y="1184544"/>
            <a:ext cx="969694" cy="741958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3533443">
            <a:off x="8833045" y="2047734"/>
            <a:ext cx="526640" cy="500555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96" y="1622450"/>
            <a:ext cx="7123459" cy="19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7845352" y="1685552"/>
            <a:ext cx="1559612" cy="155961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627A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229200" y="3014525"/>
            <a:ext cx="1226592" cy="1226592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396172" y="1378560"/>
            <a:ext cx="1424722" cy="142472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 rot="958917">
            <a:off x="5733498" y="3195692"/>
            <a:ext cx="1383425" cy="1058523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2815400" y="2179525"/>
            <a:ext cx="3513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¡FIN!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/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8491228" y="-149325"/>
            <a:ext cx="414300" cy="4143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 rot="10800000">
            <a:off x="90420" y="4650313"/>
            <a:ext cx="983100" cy="850500"/>
          </a:xfrm>
          <a:prstGeom prst="triangle">
            <a:avLst>
              <a:gd fmla="val 50000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8694371" y="572246"/>
            <a:ext cx="639671" cy="639671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588219" y="-85402"/>
            <a:ext cx="421500" cy="42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 rot="10800000">
            <a:off x="-161446" y="3962706"/>
            <a:ext cx="393900" cy="374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3BBBA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8322690" y="16728"/>
            <a:ext cx="751500" cy="75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100477" y="456711"/>
            <a:ext cx="885029" cy="885029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133504" y="-85397"/>
            <a:ext cx="231300" cy="2313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 rot="10800000">
            <a:off x="232438" y="4442519"/>
            <a:ext cx="333300" cy="288300"/>
          </a:xfrm>
          <a:prstGeom prst="triangle">
            <a:avLst>
              <a:gd fmla="val 50000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8099274" y="-11457"/>
            <a:ext cx="234900" cy="2031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8169058" y="385902"/>
            <a:ext cx="321900" cy="321900"/>
          </a:xfrm>
          <a:prstGeom prst="donut">
            <a:avLst>
              <a:gd fmla="val 19671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677123" y="4263530"/>
            <a:ext cx="456600" cy="456600"/>
          </a:xfrm>
          <a:prstGeom prst="ellipse">
            <a:avLst/>
          </a:prstGeom>
          <a:noFill/>
          <a:ln cap="flat" cmpd="sng" w="9525">
            <a:solidFill>
              <a:srgbClr val="C8D15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 rot="10800000">
            <a:off x="-61409" y="4723537"/>
            <a:ext cx="621103" cy="475235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 rot="7295905">
            <a:off x="8640371" y="1067569"/>
            <a:ext cx="371592" cy="35353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 rot="1902">
            <a:off x="-76804" y="1095525"/>
            <a:ext cx="542100" cy="515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rgbClr val="FA7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" y="5693"/>
            <a:ext cx="836750" cy="97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687" y="173098"/>
            <a:ext cx="639564" cy="74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25" y="4194804"/>
            <a:ext cx="773200" cy="78374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789625" y="1211925"/>
            <a:ext cx="50109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627AD7"/>
                </a:solidFill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1" sz="4800">
              <a:solidFill>
                <a:srgbClr val="627AD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627AD7"/>
                </a:solidFill>
                <a:latin typeface="Montserrat"/>
                <a:ea typeface="Montserrat"/>
                <a:cs typeface="Montserrat"/>
                <a:sym typeface="Montserrat"/>
              </a:rPr>
              <a:t>¿Comentarios?</a:t>
            </a:r>
            <a:endParaRPr b="1" sz="4800">
              <a:solidFill>
                <a:srgbClr val="627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16084">
            <a:off x="4108498" y="745600"/>
            <a:ext cx="5739024" cy="32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2344925" y="4113300"/>
            <a:ext cx="55113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627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845352" y="1685552"/>
            <a:ext cx="1559612" cy="155961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627A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29200" y="3014525"/>
            <a:ext cx="1226592" cy="1226592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96172" y="1378560"/>
            <a:ext cx="1424722" cy="142472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958917">
            <a:off x="5733498" y="3195692"/>
            <a:ext cx="1383425" cy="1058523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936400" y="1673275"/>
            <a:ext cx="32712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MODIFICAR CLASES en JavaScript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1009724" y="263875"/>
            <a:ext cx="52725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ES UNA CLASE?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91228" y="-149325"/>
            <a:ext cx="414300" cy="4143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10800000">
            <a:off x="90420" y="4650313"/>
            <a:ext cx="983100" cy="850500"/>
          </a:xfrm>
          <a:prstGeom prst="triangle">
            <a:avLst>
              <a:gd fmla="val 50000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8694371" y="572246"/>
            <a:ext cx="639671" cy="639671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88219" y="-85402"/>
            <a:ext cx="421500" cy="42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>
            <a:off x="-161446" y="3962706"/>
            <a:ext cx="393900" cy="374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3BBBA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8322690" y="16728"/>
            <a:ext cx="751500" cy="75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00477" y="456711"/>
            <a:ext cx="885029" cy="885029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33504" y="-85397"/>
            <a:ext cx="231300" cy="2313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10800000">
            <a:off x="232438" y="4442519"/>
            <a:ext cx="333300" cy="288300"/>
          </a:xfrm>
          <a:prstGeom prst="triangle">
            <a:avLst>
              <a:gd fmla="val 50000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099274" y="-11457"/>
            <a:ext cx="234900" cy="2031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169058" y="385902"/>
            <a:ext cx="321900" cy="321900"/>
          </a:xfrm>
          <a:prstGeom prst="donut">
            <a:avLst>
              <a:gd fmla="val 19671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77123" y="4263530"/>
            <a:ext cx="456600" cy="456600"/>
          </a:xfrm>
          <a:prstGeom prst="ellipse">
            <a:avLst/>
          </a:prstGeom>
          <a:noFill/>
          <a:ln cap="flat" cmpd="sng" w="9525">
            <a:solidFill>
              <a:srgbClr val="C8D15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rot="10800000">
            <a:off x="-61409" y="4723537"/>
            <a:ext cx="621103" cy="475235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7295905">
            <a:off x="8640371" y="1067569"/>
            <a:ext cx="371592" cy="35353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1902">
            <a:off x="-76804" y="1095525"/>
            <a:ext cx="542100" cy="515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rgbClr val="FA7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980692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980694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1417285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1417267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" y="5693"/>
            <a:ext cx="836750" cy="97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687" y="173098"/>
            <a:ext cx="639564" cy="74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25" y="4194804"/>
            <a:ext cx="773200" cy="78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450" y="993537"/>
            <a:ext cx="7393051" cy="337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7845352" y="1685552"/>
            <a:ext cx="1559612" cy="155961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627A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A773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29200" y="3014525"/>
            <a:ext cx="1226592" cy="1226592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96172" y="1378560"/>
            <a:ext cx="1424722" cy="142472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958917">
            <a:off x="5733498" y="3195692"/>
            <a:ext cx="1383425" cy="1058523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815400" y="1953988"/>
            <a:ext cx="3513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¿PARA QUÉ LO UTILIZAMOS?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1009724" y="263875"/>
            <a:ext cx="52725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MOSTRAR ESTADO DE ERROR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8491228" y="-149325"/>
            <a:ext cx="414300" cy="4143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 rot="10800000">
            <a:off x="90420" y="4650313"/>
            <a:ext cx="983100" cy="850500"/>
          </a:xfrm>
          <a:prstGeom prst="triangle">
            <a:avLst>
              <a:gd fmla="val 50000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8694371" y="572246"/>
            <a:ext cx="639671" cy="639671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88219" y="-85402"/>
            <a:ext cx="421500" cy="42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 rot="10800000">
            <a:off x="-161446" y="3962706"/>
            <a:ext cx="393900" cy="374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3BBBA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8322690" y="16728"/>
            <a:ext cx="751500" cy="75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100477" y="456711"/>
            <a:ext cx="885029" cy="885029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33504" y="-85397"/>
            <a:ext cx="231300" cy="2313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10800000">
            <a:off x="232438" y="4442519"/>
            <a:ext cx="333300" cy="288300"/>
          </a:xfrm>
          <a:prstGeom prst="triangle">
            <a:avLst>
              <a:gd fmla="val 50000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8099274" y="-11457"/>
            <a:ext cx="234900" cy="2031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8169058" y="385902"/>
            <a:ext cx="321900" cy="321900"/>
          </a:xfrm>
          <a:prstGeom prst="donut">
            <a:avLst>
              <a:gd fmla="val 19671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677123" y="4263530"/>
            <a:ext cx="456600" cy="456600"/>
          </a:xfrm>
          <a:prstGeom prst="ellipse">
            <a:avLst/>
          </a:prstGeom>
          <a:noFill/>
          <a:ln cap="flat" cmpd="sng" w="9525">
            <a:solidFill>
              <a:srgbClr val="C8D15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 rot="10800000">
            <a:off x="-61409" y="4723537"/>
            <a:ext cx="621103" cy="475235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rot="7295905">
            <a:off x="8640371" y="1067569"/>
            <a:ext cx="371592" cy="35353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rot="1902">
            <a:off x="-76804" y="1095525"/>
            <a:ext cx="542100" cy="515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rgbClr val="FA7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-980692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-980694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-1417285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-1417267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" y="5693"/>
            <a:ext cx="836750" cy="97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687" y="173098"/>
            <a:ext cx="639564" cy="74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25" y="4194804"/>
            <a:ext cx="773200" cy="78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7650" y="993525"/>
            <a:ext cx="3532600" cy="3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4175" y="1024725"/>
            <a:ext cx="3295650" cy="33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/>
          <p:nvPr/>
        </p:nvSpPr>
        <p:spPr>
          <a:xfrm>
            <a:off x="1009725" y="263875"/>
            <a:ext cx="65913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HACER VISIBLES Y OCULTAR ELEMENTOS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8491228" y="-149325"/>
            <a:ext cx="414300" cy="4143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rot="10800000">
            <a:off x="90420" y="4650313"/>
            <a:ext cx="983100" cy="850500"/>
          </a:xfrm>
          <a:prstGeom prst="triangle">
            <a:avLst>
              <a:gd fmla="val 50000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8694371" y="572246"/>
            <a:ext cx="639671" cy="639671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588219" y="-85402"/>
            <a:ext cx="421500" cy="42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 rot="10800000">
            <a:off x="-161446" y="3962706"/>
            <a:ext cx="393900" cy="374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3BBBA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8322690" y="16728"/>
            <a:ext cx="751500" cy="75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00477" y="456711"/>
            <a:ext cx="885029" cy="885029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33504" y="-85397"/>
            <a:ext cx="231300" cy="2313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10800000">
            <a:off x="232438" y="4442519"/>
            <a:ext cx="333300" cy="288300"/>
          </a:xfrm>
          <a:prstGeom prst="triangle">
            <a:avLst>
              <a:gd fmla="val 50000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8099274" y="-11457"/>
            <a:ext cx="234900" cy="2031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8169058" y="385902"/>
            <a:ext cx="321900" cy="321900"/>
          </a:xfrm>
          <a:prstGeom prst="donut">
            <a:avLst>
              <a:gd fmla="val 19671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677123" y="4263530"/>
            <a:ext cx="456600" cy="456600"/>
          </a:xfrm>
          <a:prstGeom prst="ellipse">
            <a:avLst/>
          </a:prstGeom>
          <a:noFill/>
          <a:ln cap="flat" cmpd="sng" w="9525">
            <a:solidFill>
              <a:srgbClr val="C8D15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 rot="10800000">
            <a:off x="-61409" y="4723537"/>
            <a:ext cx="621103" cy="475235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 rot="7295905">
            <a:off x="8640371" y="1067569"/>
            <a:ext cx="371592" cy="35353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 rot="1902">
            <a:off x="-76804" y="1095525"/>
            <a:ext cx="542100" cy="515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rgbClr val="FA7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-980692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-980694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1417285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-1417267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" y="5693"/>
            <a:ext cx="836750" cy="97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687" y="173098"/>
            <a:ext cx="639564" cy="74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25" y="4194804"/>
            <a:ext cx="773200" cy="78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2412" y="768226"/>
            <a:ext cx="3613100" cy="40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/>
          <p:nvPr/>
        </p:nvSpPr>
        <p:spPr>
          <a:xfrm>
            <a:off x="3040325" y="2720938"/>
            <a:ext cx="234900" cy="23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3040325" y="3178463"/>
            <a:ext cx="234900" cy="23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3040325" y="3803138"/>
            <a:ext cx="234900" cy="23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3040325" y="4263513"/>
            <a:ext cx="234900" cy="23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3579350" y="1586550"/>
            <a:ext cx="612900" cy="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3550325" y="1716525"/>
            <a:ext cx="612900" cy="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3104475" y="1518725"/>
            <a:ext cx="333300" cy="321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4896550" y="887550"/>
            <a:ext cx="168600" cy="151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6010000" y="2182400"/>
            <a:ext cx="168600" cy="151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1009724" y="263875"/>
            <a:ext cx="52725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DESPLEGAR UN SUB-MENÚ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8491228" y="-149325"/>
            <a:ext cx="414300" cy="414300"/>
          </a:xfrm>
          <a:prstGeom prst="ellipse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rot="10800000">
            <a:off x="90420" y="4650313"/>
            <a:ext cx="983100" cy="850500"/>
          </a:xfrm>
          <a:prstGeom prst="triangle">
            <a:avLst>
              <a:gd fmla="val 50000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8694371" y="572246"/>
            <a:ext cx="639671" cy="639671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588219" y="-85402"/>
            <a:ext cx="421500" cy="42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 rot="10800000">
            <a:off x="-161446" y="3962706"/>
            <a:ext cx="393900" cy="374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3BBBA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8322690" y="16728"/>
            <a:ext cx="751500" cy="75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00477" y="456711"/>
            <a:ext cx="885029" cy="885029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133504" y="-85397"/>
            <a:ext cx="231300" cy="2313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 rot="10800000">
            <a:off x="232438" y="4442519"/>
            <a:ext cx="333300" cy="288300"/>
          </a:xfrm>
          <a:prstGeom prst="triangle">
            <a:avLst>
              <a:gd fmla="val 50000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8099274" y="-11457"/>
            <a:ext cx="234900" cy="203100"/>
          </a:xfrm>
          <a:prstGeom prst="triangle">
            <a:avLst>
              <a:gd fmla="val 50000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8169058" y="385902"/>
            <a:ext cx="321900" cy="321900"/>
          </a:xfrm>
          <a:prstGeom prst="donut">
            <a:avLst>
              <a:gd fmla="val 19671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677123" y="4263530"/>
            <a:ext cx="456600" cy="456600"/>
          </a:xfrm>
          <a:prstGeom prst="ellipse">
            <a:avLst/>
          </a:prstGeom>
          <a:noFill/>
          <a:ln cap="flat" cmpd="sng" w="9525">
            <a:solidFill>
              <a:srgbClr val="C8D15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 rot="10800000">
            <a:off x="-61409" y="4723537"/>
            <a:ext cx="621103" cy="475235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rot="7295905">
            <a:off x="8640371" y="1067569"/>
            <a:ext cx="371592" cy="35353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 rot="1902">
            <a:off x="-76804" y="1095525"/>
            <a:ext cx="542100" cy="515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rgbClr val="FA7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-980692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-980694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3BB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-1417285" y="1921925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-1417267" y="1409900"/>
            <a:ext cx="376800" cy="462000"/>
          </a:xfrm>
          <a:prstGeom prst="roundRect">
            <a:avLst>
              <a:gd fmla="val 16667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" y="5693"/>
            <a:ext cx="836750" cy="97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687" y="173098"/>
            <a:ext cx="639564" cy="74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25" y="4194804"/>
            <a:ext cx="773200" cy="78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4350" y="810375"/>
            <a:ext cx="3354824" cy="39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4343698" y="910730"/>
            <a:ext cx="456600" cy="4566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8312875" y="-85400"/>
            <a:ext cx="542100" cy="542100"/>
          </a:xfrm>
          <a:prstGeom prst="ellipse">
            <a:avLst/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rot="-899646">
            <a:off x="666687" y="-302699"/>
            <a:ext cx="900976" cy="856085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 rot="1763">
            <a:off x="8737998" y="3634823"/>
            <a:ext cx="585000" cy="5565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rot="10800000">
            <a:off x="90420" y="4650313"/>
            <a:ext cx="983100" cy="850500"/>
          </a:xfrm>
          <a:prstGeom prst="triangle">
            <a:avLst>
              <a:gd fmla="val 50000" name="adj"/>
            </a:avLst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8578650" y="858649"/>
            <a:ext cx="836762" cy="83676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88219" y="-85402"/>
            <a:ext cx="421500" cy="4215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 rot="10800000">
            <a:off x="-181546" y="3962706"/>
            <a:ext cx="393900" cy="374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C8D1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8092376" y="131852"/>
            <a:ext cx="983100" cy="983100"/>
          </a:xfrm>
          <a:prstGeom prst="ellipse">
            <a:avLst/>
          </a:prstGeom>
          <a:noFill/>
          <a:ln cap="flat" cmpd="sng" w="9525">
            <a:solidFill>
              <a:srgbClr val="FA77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100477" y="456711"/>
            <a:ext cx="885029" cy="885029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133504" y="-85397"/>
            <a:ext cx="231300" cy="231300"/>
          </a:xfrm>
          <a:prstGeom prst="ellipse">
            <a:avLst/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 rot="10800000">
            <a:off x="343825" y="4290619"/>
            <a:ext cx="333300" cy="288300"/>
          </a:xfrm>
          <a:prstGeom prst="triangle">
            <a:avLst>
              <a:gd fmla="val 50000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7800077" y="94976"/>
            <a:ext cx="307200" cy="2658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8578651" y="3939150"/>
            <a:ext cx="421500" cy="421500"/>
          </a:xfrm>
          <a:prstGeom prst="donut">
            <a:avLst>
              <a:gd fmla="val 19671" name="adj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888873" y="4577655"/>
            <a:ext cx="456600" cy="4566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 rot="10800000">
            <a:off x="47429" y="4473462"/>
            <a:ext cx="621103" cy="475235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 rot="7294922">
            <a:off x="8507862" y="1506795"/>
            <a:ext cx="486330" cy="462608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 rot="1902">
            <a:off x="-76804" y="1095525"/>
            <a:ext cx="542100" cy="515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rgbClr val="3BBB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 rot="10800000">
            <a:off x="4456350" y="1058785"/>
            <a:ext cx="231300" cy="2001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1614601" y="145900"/>
            <a:ext cx="5914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¿CÓMO CAMBIAR LA CLASE DE </a:t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ELEMENTO CON JAVASCRIPT? </a:t>
            </a:r>
            <a:endParaRPr b="1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50" y="1147800"/>
            <a:ext cx="3973914" cy="371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/>
          <p:nvPr/>
        </p:nvSpPr>
        <p:spPr>
          <a:xfrm>
            <a:off x="3047725" y="1992450"/>
            <a:ext cx="3333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/>
          <p:nvPr/>
        </p:nvSpPr>
        <p:spPr>
          <a:xfrm>
            <a:off x="0" y="228600"/>
            <a:ext cx="9144000" cy="1013400"/>
          </a:xfrm>
          <a:prstGeom prst="rect">
            <a:avLst/>
          </a:prstGeom>
          <a:solidFill>
            <a:srgbClr val="627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‹#›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1" name="Google Shape;291;p21"/>
          <p:cNvSpPr/>
          <p:nvPr/>
        </p:nvSpPr>
        <p:spPr>
          <a:xfrm rot="1763">
            <a:off x="8118881" y="27621"/>
            <a:ext cx="709664" cy="67509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 rot="-1850270">
            <a:off x="8249292" y="805474"/>
            <a:ext cx="511168" cy="442949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3BBBA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7828106" y="410418"/>
            <a:ext cx="511322" cy="511322"/>
          </a:xfrm>
          <a:prstGeom prst="donut">
            <a:avLst>
              <a:gd fmla="val 19671" name="adj"/>
            </a:avLst>
          </a:prstGeom>
          <a:solidFill>
            <a:srgbClr val="C8D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7124220" y="410432"/>
            <a:ext cx="1073629" cy="1073629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FA7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285750" y="488150"/>
            <a:ext cx="6738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 LIST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75" y="1772400"/>
            <a:ext cx="2761500" cy="27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1"/>
          <p:cNvSpPr txBox="1"/>
          <p:nvPr/>
        </p:nvSpPr>
        <p:spPr>
          <a:xfrm>
            <a:off x="3477950" y="1928875"/>
            <a:ext cx="5502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27A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3494625" y="2493575"/>
            <a:ext cx="53340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Podemos hacerlo utilizando ‘classList’, una funcionalidad que hoy en día la traen todos los navegadores modernos como Chrome, Firefox, Edge, etc.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