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601200" cy="12801600" type="A3"/>
  <p:notesSz cx="6858000" cy="9144000"/>
  <p:embeddedFontLst>
    <p:embeddedFont>
      <p:font typeface="Anton" pitchFamily="2" charset="0"/>
      <p:regular r:id="rId16"/>
    </p:embeddedFont>
    <p:embeddedFont>
      <p:font typeface="Bahnschrift SemiBold SemiConden" panose="020B0502040204020203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163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EddVpoIe7FVDx0g4DU0j4kVW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184" y="64"/>
      </p:cViewPr>
      <p:guideLst>
        <p:guide orient="horz" pos="4032"/>
        <p:guide pos="31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5c29e4b5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d5c29e4b5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c29e4b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c29e4b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c29e4b5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d5c29e4b5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5c29e4b5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d5c29e4b5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c29e4b5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c29e4b5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c29e4b5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d5c29e4b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c29e4b5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d5c29e4b5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5c29e4b5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d5c29e4b5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c29e4b5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d5c29e4b5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c29e4b5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d5c29e4b5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529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marL="1371600" lvl="2" indent="-388619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sz="4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529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sz="29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8619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Primeiros passos com HTML-Eliane Ribeiro</a:t>
            </a:r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01200" cy="8239325"/>
          </a:xfrm>
          <a:prstGeom prst="rect">
            <a:avLst/>
          </a:prstGeom>
          <a:solidFill>
            <a:srgbClr val="47656B"/>
          </a:solidFill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63900" y="8881213"/>
            <a:ext cx="82734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Primeiros Passos com HTML: </a:t>
            </a:r>
            <a:endParaRPr sz="55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51175" y="10180000"/>
            <a:ext cx="82734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4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Construindo o Básico da Web</a:t>
            </a:r>
            <a:endParaRPr sz="484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c29e4b54_0_163"/>
          <p:cNvSpPr/>
          <p:nvPr/>
        </p:nvSpPr>
        <p:spPr>
          <a:xfrm rot="-5400000">
            <a:off x="-5537200" y="6004675"/>
            <a:ext cx="12529200" cy="3156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d5c29e4b54_0_163"/>
          <p:cNvSpPr txBox="1"/>
          <p:nvPr/>
        </p:nvSpPr>
        <p:spPr>
          <a:xfrm>
            <a:off x="1191650" y="578800"/>
            <a:ext cx="7660500" cy="507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Use Listas Ordenadas (</a:t>
            </a:r>
            <a:r>
              <a:rPr lang="pt-BR" sz="40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ol</a:t>
            </a: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):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Impact"/>
                <a:cs typeface="Impact"/>
                <a:sym typeface="Impact"/>
              </a:rPr>
              <a:t>Com números.</a:t>
            </a:r>
            <a:endParaRPr sz="4400" dirty="0">
              <a:solidFill>
                <a:schemeClr val="dk1"/>
              </a:solidFill>
              <a:latin typeface="Calibri" panose="020F0502020204030204" pitchFamily="34" charset="0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Não ordenadas (</a:t>
            </a:r>
            <a:r>
              <a:rPr lang="pt-BR" sz="40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ul</a:t>
            </a: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):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Com marcadores.</a:t>
            </a:r>
            <a:endParaRPr sz="4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mpac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" name="Google Shape;170;g2d5c29e4b54_0_163"/>
          <p:cNvSpPr txBox="1"/>
          <p:nvPr/>
        </p:nvSpPr>
        <p:spPr>
          <a:xfrm>
            <a:off x="1617200" y="6571025"/>
            <a:ext cx="68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d5c29e4b54_0_163"/>
          <p:cNvSpPr txBox="1"/>
          <p:nvPr/>
        </p:nvSpPr>
        <p:spPr>
          <a:xfrm>
            <a:off x="5209150" y="12222800"/>
            <a:ext cx="4460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d5c29e4b54_0_163"/>
          <p:cNvSpPr txBox="1"/>
          <p:nvPr/>
        </p:nvSpPr>
        <p:spPr>
          <a:xfrm>
            <a:off x="1055450" y="10043800"/>
            <a:ext cx="718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real: Exiba passos ou listas de compras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d5c29e4b54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50" y="5720508"/>
            <a:ext cx="5549700" cy="321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D68C85C-1E15-8574-8C61-7AF5422CD3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F0F6FC-2783-2FC2-6F12-299FEDD27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5c29e4b54_0_79"/>
          <p:cNvSpPr txBox="1">
            <a:spLocks noGrp="1"/>
          </p:cNvSpPr>
          <p:nvPr>
            <p:ph type="title"/>
          </p:nvPr>
        </p:nvSpPr>
        <p:spPr>
          <a:xfrm>
            <a:off x="12223433" y="640080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</a:pPr>
            <a:endParaRPr/>
          </a:p>
        </p:txBody>
      </p:sp>
      <p:sp>
        <p:nvSpPr>
          <p:cNvPr id="179" name="Google Shape;179;g2d5c29e4b54_0_7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d5c29e4b54_0_79"/>
          <p:cNvSpPr txBox="1"/>
          <p:nvPr/>
        </p:nvSpPr>
        <p:spPr>
          <a:xfrm flipH="1">
            <a:off x="1723951" y="7603694"/>
            <a:ext cx="61533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A Importância dos Atributos </a:t>
            </a:r>
            <a:endParaRPr sz="16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g2d5c29e4b54_0_79"/>
          <p:cNvSpPr/>
          <p:nvPr/>
        </p:nvSpPr>
        <p:spPr>
          <a:xfrm rot="-5400000">
            <a:off x="4654343" y="2609232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d5c29e4b54_0_79"/>
          <p:cNvSpPr txBox="1"/>
          <p:nvPr/>
        </p:nvSpPr>
        <p:spPr>
          <a:xfrm>
            <a:off x="3983400" y="2996125"/>
            <a:ext cx="5617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sz="124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3" name="Google Shape;183;g2d5c29e4b54_0_79"/>
          <p:cNvSpPr txBox="1"/>
          <p:nvPr/>
        </p:nvSpPr>
        <p:spPr>
          <a:xfrm>
            <a:off x="1114300" y="9175175"/>
            <a:ext cx="8748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35B56BD-AFBC-9D61-8DDA-437E08C091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AED2002-33D1-1046-5FFA-89BD10E9E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c29e4b54_0_154"/>
          <p:cNvSpPr/>
          <p:nvPr/>
        </p:nvSpPr>
        <p:spPr>
          <a:xfrm rot="-5400000">
            <a:off x="-5537200" y="6004675"/>
            <a:ext cx="12529200" cy="3156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d5c29e4b54_0_154"/>
          <p:cNvSpPr txBox="1"/>
          <p:nvPr/>
        </p:nvSpPr>
        <p:spPr>
          <a:xfrm>
            <a:off x="1191650" y="578800"/>
            <a:ext cx="76605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Atributos são detalhes extras nas </a:t>
            </a:r>
            <a:r>
              <a:rPr lang="pt-BR" sz="40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tags</a:t>
            </a: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para personalizar elementos.</a:t>
            </a: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Exemplo:</a:t>
            </a:r>
            <a:endParaRPr sz="4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mpact"/>
            </a:endParaRPr>
          </a:p>
        </p:txBody>
      </p:sp>
      <p:sp>
        <p:nvSpPr>
          <p:cNvPr id="190" name="Google Shape;190;g2d5c29e4b54_0_154"/>
          <p:cNvSpPr txBox="1"/>
          <p:nvPr/>
        </p:nvSpPr>
        <p:spPr>
          <a:xfrm>
            <a:off x="1617200" y="6571025"/>
            <a:ext cx="68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d5c29e4b54_0_154"/>
          <p:cNvSpPr txBox="1"/>
          <p:nvPr/>
        </p:nvSpPr>
        <p:spPr>
          <a:xfrm>
            <a:off x="5209150" y="12222800"/>
            <a:ext cx="4460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d5c29e4b54_0_154"/>
          <p:cNvSpPr txBox="1"/>
          <p:nvPr/>
        </p:nvSpPr>
        <p:spPr>
          <a:xfrm>
            <a:off x="1055450" y="10043800"/>
            <a:ext cx="7796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prática: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 atributo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nas imagens para melhorar a acessibilidade.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2d5c29e4b54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50" y="5901643"/>
            <a:ext cx="7921741" cy="1125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C34F97-507C-9185-F2C3-DF140574D0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239945F-43F4-E5DE-6560-7B3470D98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c29e4b54_0_193"/>
          <p:cNvSpPr txBox="1"/>
          <p:nvPr/>
        </p:nvSpPr>
        <p:spPr>
          <a:xfrm flipH="1">
            <a:off x="587050" y="953100"/>
            <a:ext cx="78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Conclusão</a:t>
            </a:r>
            <a:endParaRPr/>
          </a:p>
        </p:txBody>
      </p:sp>
      <p:sp>
        <p:nvSpPr>
          <p:cNvPr id="199" name="Google Shape;199;g2d5c29e4b54_0_193"/>
          <p:cNvSpPr txBox="1"/>
          <p:nvPr/>
        </p:nvSpPr>
        <p:spPr>
          <a:xfrm flipH="1">
            <a:off x="587050" y="2937725"/>
            <a:ext cx="8163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Dominar o HTML é o primeiro passo para construir qualquer coisa na web. Com prática, você pode criar sites incríveis!</a:t>
            </a:r>
            <a:endParaRPr sz="2400" dirty="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Próximos passos: Após aprender o básico, explore CSS para personalizar o design e </a:t>
            </a:r>
            <a:r>
              <a:rPr lang="pt-BR" sz="2400" dirty="0" err="1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 para adicionar interatividade.</a:t>
            </a:r>
            <a:endParaRPr sz="2400" dirty="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Boa codificação! 🚀</a:t>
            </a:r>
            <a:endParaRPr sz="2400" dirty="0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d5c29e4b54_0_193"/>
          <p:cNvSpPr/>
          <p:nvPr/>
        </p:nvSpPr>
        <p:spPr>
          <a:xfrm rot="-5400000">
            <a:off x="4803893" y="2169757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HTML5 – Wikipédia, a enciclopédia livre">
            <a:extLst>
              <a:ext uri="{FF2B5EF4-FFF2-40B4-BE49-F238E27FC236}">
                <a16:creationId xmlns:a16="http://schemas.microsoft.com/office/drawing/2014/main" id="{59516F51-1E6C-9CEA-5BE3-96FB8951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3" y="8085684"/>
            <a:ext cx="3465100" cy="326127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DF05BF-A845-9A7D-EBED-B4134DAEFA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F4A132-19F3-551A-50A2-0DD7E65B09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 flipH="1">
            <a:off x="587050" y="953100"/>
            <a:ext cx="78225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Bahnschrift SemiBold SemiConden" panose="020B0502040204020203" pitchFamily="34" charset="0"/>
                <a:ea typeface="HGPSoeiKakugothicUB" panose="020B0400000000000000" pitchFamily="34" charset="-128"/>
                <a:cs typeface="Impact"/>
                <a:sym typeface="Impact"/>
              </a:rPr>
              <a:t>Primeiros Passos com HTML: Construindo o Básico da Web</a:t>
            </a:r>
            <a:endParaRPr dirty="0">
              <a:latin typeface="Bahnschrift SemiBold SemiConden" panose="020B0502040204020203" pitchFamily="34" charset="0"/>
              <a:ea typeface="HGPSoeiKakugothicUB" panose="020B0400000000000000" pitchFamily="34" charset="-128"/>
            </a:endParaRPr>
          </a:p>
        </p:txBody>
      </p:sp>
      <p:sp>
        <p:nvSpPr>
          <p:cNvPr id="93" name="Google Shape;93;p2"/>
          <p:cNvSpPr txBox="1"/>
          <p:nvPr/>
        </p:nvSpPr>
        <p:spPr>
          <a:xfrm flipH="1">
            <a:off x="719100" y="3652700"/>
            <a:ext cx="8163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HTML (</a:t>
            </a:r>
            <a:r>
              <a:rPr lang="pt-BR" sz="2400" dirty="0" err="1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HyperText</a:t>
            </a: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 Markup </a:t>
            </a:r>
            <a:r>
              <a:rPr lang="pt-BR" sz="2400" dirty="0" err="1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2400" dirty="0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) é a base de qualquer site na internet. É como uma planta baixa para criar páginas web. Com ele, você estrutura textos, imagens e links. Aqui estão os primeiros passos para começar: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rot="-5400000">
            <a:off x="4803893" y="2169757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ML5 – Wikipédia, a enciclopédia livre">
            <a:extLst>
              <a:ext uri="{FF2B5EF4-FFF2-40B4-BE49-F238E27FC236}">
                <a16:creationId xmlns:a16="http://schemas.microsoft.com/office/drawing/2014/main" id="{62195AB4-4159-897E-B313-50CA06A8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3" y="8085684"/>
            <a:ext cx="3465100" cy="326127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BE21CB7-42E7-FB20-5307-00B70EA1A1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10240BE-3B45-267E-8CA8-AFB3A6897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c29e4b54_0_31"/>
          <p:cNvSpPr txBox="1">
            <a:spLocks noGrp="1"/>
          </p:cNvSpPr>
          <p:nvPr>
            <p:ph type="title"/>
          </p:nvPr>
        </p:nvSpPr>
        <p:spPr>
          <a:xfrm>
            <a:off x="12223433" y="640080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</a:pPr>
            <a:endParaRPr/>
          </a:p>
        </p:txBody>
      </p:sp>
      <p:sp>
        <p:nvSpPr>
          <p:cNvPr id="100" name="Google Shape;100;g2d5c29e4b54_0_3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5c29e4b54_0_31"/>
          <p:cNvSpPr txBox="1"/>
          <p:nvPr/>
        </p:nvSpPr>
        <p:spPr>
          <a:xfrm flipH="1">
            <a:off x="1723951" y="7603694"/>
            <a:ext cx="6153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Comece pelo Básico: </a:t>
            </a:r>
            <a:endParaRPr sz="16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2" name="Google Shape;102;g2d5c29e4b54_0_31"/>
          <p:cNvSpPr/>
          <p:nvPr/>
        </p:nvSpPr>
        <p:spPr>
          <a:xfrm rot="-5400000">
            <a:off x="4654343" y="2609232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d5c29e4b54_0_31"/>
          <p:cNvSpPr txBox="1"/>
          <p:nvPr/>
        </p:nvSpPr>
        <p:spPr>
          <a:xfrm>
            <a:off x="3779100" y="2996175"/>
            <a:ext cx="5617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124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g2d5c29e4b54_0_31"/>
          <p:cNvSpPr txBox="1"/>
          <p:nvPr/>
        </p:nvSpPr>
        <p:spPr>
          <a:xfrm>
            <a:off x="1114300" y="9175175"/>
            <a:ext cx="8748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5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Estrutura de uma Página</a:t>
            </a:r>
            <a:endParaRPr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4B49585-3E3B-C13C-DA0B-51BE61C3F9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D40790-7E01-D389-F7E1-E81B7BB6D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 rot="-5400000">
            <a:off x="-5537200" y="6004675"/>
            <a:ext cx="12529200" cy="3156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191650" y="1600200"/>
            <a:ext cx="766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Bahnschrift SemiBold SemiConden" panose="020B0502040204020203" pitchFamily="34" charset="0"/>
                <a:ea typeface="Impact"/>
                <a:cs typeface="Impact"/>
                <a:sym typeface="Impact"/>
              </a:rPr>
              <a:t>Toda página HTML começa com uma estrutura padrão.</a:t>
            </a:r>
            <a:endParaRPr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617200" y="6571025"/>
            <a:ext cx="68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49" y="4668775"/>
            <a:ext cx="6840726" cy="590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1617200" y="11167350"/>
            <a:ext cx="742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real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isso para criar uma página inicial simples que exiba uma mensagem de boas-vindas.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8E8A6DC-75A3-79F1-39FA-2A8A5E4972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234D01-DBEE-E02C-5498-5A690001E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c29e4b54_0_52"/>
          <p:cNvSpPr txBox="1">
            <a:spLocks noGrp="1"/>
          </p:cNvSpPr>
          <p:nvPr>
            <p:ph type="title"/>
          </p:nvPr>
        </p:nvSpPr>
        <p:spPr>
          <a:xfrm>
            <a:off x="12223433" y="640080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</a:pPr>
            <a:endParaRPr/>
          </a:p>
        </p:txBody>
      </p:sp>
      <p:sp>
        <p:nvSpPr>
          <p:cNvPr id="119" name="Google Shape;119;g2d5c29e4b54_0_5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d5c29e4b54_0_52"/>
          <p:cNvSpPr txBox="1"/>
          <p:nvPr/>
        </p:nvSpPr>
        <p:spPr>
          <a:xfrm flipH="1">
            <a:off x="569650" y="7603700"/>
            <a:ext cx="87483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Trabalhe com Cabeçalhos e Parágrafos</a:t>
            </a:r>
            <a:endParaRPr sz="16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g2d5c29e4b54_0_52"/>
          <p:cNvSpPr/>
          <p:nvPr/>
        </p:nvSpPr>
        <p:spPr>
          <a:xfrm rot="-5400000">
            <a:off x="4654343" y="2609232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d5c29e4b54_0_52"/>
          <p:cNvSpPr txBox="1"/>
          <p:nvPr/>
        </p:nvSpPr>
        <p:spPr>
          <a:xfrm>
            <a:off x="3700150" y="3200400"/>
            <a:ext cx="5617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124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g2d5c29e4b54_0_52"/>
          <p:cNvSpPr txBox="1"/>
          <p:nvPr/>
        </p:nvSpPr>
        <p:spPr>
          <a:xfrm>
            <a:off x="1114300" y="9175175"/>
            <a:ext cx="87483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5EAFB3A-B019-709A-5218-CA6B22B759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939EC8-E5E6-165F-BAB2-897098E93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c29e4b54_0_138"/>
          <p:cNvSpPr/>
          <p:nvPr/>
        </p:nvSpPr>
        <p:spPr>
          <a:xfrm rot="-5400000">
            <a:off x="-5537200" y="6004675"/>
            <a:ext cx="12529200" cy="3156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d5c29e4b54_0_138"/>
          <p:cNvSpPr txBox="1"/>
          <p:nvPr/>
        </p:nvSpPr>
        <p:spPr>
          <a:xfrm>
            <a:off x="1191650" y="441998"/>
            <a:ext cx="7660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Cabeçalhos (h1 a h6): </a:t>
            </a: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0" name="Google Shape;130;g2d5c29e4b54_0_138"/>
          <p:cNvSpPr txBox="1"/>
          <p:nvPr/>
        </p:nvSpPr>
        <p:spPr>
          <a:xfrm>
            <a:off x="1617200" y="6571025"/>
            <a:ext cx="68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d5c29e4b54_0_138"/>
          <p:cNvSpPr txBox="1"/>
          <p:nvPr/>
        </p:nvSpPr>
        <p:spPr>
          <a:xfrm>
            <a:off x="5209150" y="12222800"/>
            <a:ext cx="4460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2d5c29e4b54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00" y="6333350"/>
            <a:ext cx="8383491" cy="186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d5c29e4b54_0_138"/>
          <p:cNvSpPr txBox="1"/>
          <p:nvPr/>
        </p:nvSpPr>
        <p:spPr>
          <a:xfrm>
            <a:off x="1055450" y="10043800"/>
            <a:ext cx="554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real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Estruture um blog ou artigo.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101143-D522-A627-66A2-F6284EE7AB0D}"/>
              </a:ext>
            </a:extLst>
          </p:cNvPr>
          <p:cNvSpPr txBox="1"/>
          <p:nvPr/>
        </p:nvSpPr>
        <p:spPr>
          <a:xfrm>
            <a:off x="1191650" y="1792823"/>
            <a:ext cx="6081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São usados para títulos.</a:t>
            </a:r>
          </a:p>
          <a:p>
            <a:endParaRPr lang="pt-BR" sz="4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660591-56A3-4175-1DA1-19173ECF8D80}"/>
              </a:ext>
            </a:extLst>
          </p:cNvPr>
          <p:cNvSpPr txBox="1"/>
          <p:nvPr/>
        </p:nvSpPr>
        <p:spPr>
          <a:xfrm>
            <a:off x="1017404" y="4284846"/>
            <a:ext cx="7481454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Para textos comuns.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08C3B9-2DAD-8323-DF41-BF0C9790449E}"/>
              </a:ext>
            </a:extLst>
          </p:cNvPr>
          <p:cNvSpPr txBox="1"/>
          <p:nvPr/>
        </p:nvSpPr>
        <p:spPr>
          <a:xfrm>
            <a:off x="1191650" y="3233057"/>
            <a:ext cx="5008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Parágrafos (p):</a:t>
            </a:r>
          </a:p>
          <a:p>
            <a:endParaRPr lang="pt-BR" sz="600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E62FADA-A94A-0B9A-F5D4-C474CD602C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C5DB9D0-FAA4-C108-C8D1-07FAC8840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c29e4b54_0_61"/>
          <p:cNvSpPr txBox="1">
            <a:spLocks noGrp="1"/>
          </p:cNvSpPr>
          <p:nvPr>
            <p:ph type="title"/>
          </p:nvPr>
        </p:nvSpPr>
        <p:spPr>
          <a:xfrm>
            <a:off x="12223433" y="640080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</a:pPr>
            <a:endParaRPr/>
          </a:p>
        </p:txBody>
      </p:sp>
      <p:sp>
        <p:nvSpPr>
          <p:cNvPr id="139" name="Google Shape;139;g2d5c29e4b54_0_6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d5c29e4b54_0_61"/>
          <p:cNvSpPr txBox="1"/>
          <p:nvPr/>
        </p:nvSpPr>
        <p:spPr>
          <a:xfrm flipH="1">
            <a:off x="1723951" y="7603694"/>
            <a:ext cx="61533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Adicione Links e Imagens</a:t>
            </a:r>
            <a:endParaRPr sz="16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1" name="Google Shape;141;g2d5c29e4b54_0_61"/>
          <p:cNvSpPr/>
          <p:nvPr/>
        </p:nvSpPr>
        <p:spPr>
          <a:xfrm rot="-5400000">
            <a:off x="4654343" y="2609232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d5c29e4b54_0_61"/>
          <p:cNvSpPr txBox="1"/>
          <p:nvPr/>
        </p:nvSpPr>
        <p:spPr>
          <a:xfrm>
            <a:off x="3585825" y="3064225"/>
            <a:ext cx="5617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sz="124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g2d5c29e4b54_0_61"/>
          <p:cNvSpPr txBox="1"/>
          <p:nvPr/>
        </p:nvSpPr>
        <p:spPr>
          <a:xfrm>
            <a:off x="1114300" y="9175175"/>
            <a:ext cx="87483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759B8AC-66E0-4EB2-1A32-80DCA39C1F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2EADAB-F25F-F6A6-0DBD-45E521E31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5c29e4b54_0_172"/>
          <p:cNvSpPr/>
          <p:nvPr/>
        </p:nvSpPr>
        <p:spPr>
          <a:xfrm rot="-5400000">
            <a:off x="-5537200" y="6004675"/>
            <a:ext cx="12529200" cy="3156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d5c29e4b54_0_172"/>
          <p:cNvSpPr txBox="1"/>
          <p:nvPr/>
        </p:nvSpPr>
        <p:spPr>
          <a:xfrm>
            <a:off x="1191650" y="408550"/>
            <a:ext cx="766050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Links (a):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Impact"/>
                <a:cs typeface="Impact"/>
                <a:sym typeface="Impact"/>
              </a:rPr>
              <a:t>Para redirecionar o usuário.</a:t>
            </a:r>
            <a:endParaRPr sz="4400" dirty="0">
              <a:solidFill>
                <a:schemeClr val="dk1"/>
              </a:solidFill>
              <a:latin typeface="Calibri" panose="020F0502020204030204" pitchFamily="34" charset="0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Imagens (</a:t>
            </a:r>
            <a:r>
              <a:rPr lang="pt-BR" sz="40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img</a:t>
            </a:r>
            <a:r>
              <a:rPr lang="pt-BR" sz="4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):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Para tornar a página visualmente interessante</a:t>
            </a:r>
            <a:r>
              <a:rPr lang="pt-BR" sz="40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g2d5c29e4b54_0_172"/>
          <p:cNvSpPr txBox="1"/>
          <p:nvPr/>
        </p:nvSpPr>
        <p:spPr>
          <a:xfrm>
            <a:off x="1617200" y="6571025"/>
            <a:ext cx="68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d5c29e4b54_0_172"/>
          <p:cNvSpPr txBox="1"/>
          <p:nvPr/>
        </p:nvSpPr>
        <p:spPr>
          <a:xfrm>
            <a:off x="5209150" y="12222800"/>
            <a:ext cx="4460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d5c29e4b54_0_172"/>
          <p:cNvSpPr txBox="1"/>
          <p:nvPr/>
        </p:nvSpPr>
        <p:spPr>
          <a:xfrm>
            <a:off x="1055450" y="10043800"/>
            <a:ext cx="76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real: Coloque imagens de produtos e links para detalhes.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2d5c29e4b54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00" y="5884608"/>
            <a:ext cx="8146400" cy="14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856530-494B-B342-A1F3-9E049DB468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3B972B7-7773-652E-F050-546641F33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c29e4b54_0_70"/>
          <p:cNvSpPr txBox="1">
            <a:spLocks noGrp="1"/>
          </p:cNvSpPr>
          <p:nvPr>
            <p:ph type="title"/>
          </p:nvPr>
        </p:nvSpPr>
        <p:spPr>
          <a:xfrm>
            <a:off x="12223433" y="640080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</a:pPr>
            <a:endParaRPr/>
          </a:p>
        </p:txBody>
      </p:sp>
      <p:sp>
        <p:nvSpPr>
          <p:cNvPr id="159" name="Google Shape;159;g2d5c29e4b54_0_70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C4D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d5c29e4b54_0_70"/>
          <p:cNvSpPr txBox="1"/>
          <p:nvPr/>
        </p:nvSpPr>
        <p:spPr>
          <a:xfrm flipH="1">
            <a:off x="2674076" y="8220869"/>
            <a:ext cx="6153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Use Listas</a:t>
            </a:r>
            <a:endParaRPr sz="160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1" name="Google Shape;161;g2d5c29e4b54_0_70"/>
          <p:cNvSpPr/>
          <p:nvPr/>
        </p:nvSpPr>
        <p:spPr>
          <a:xfrm rot="-5400000">
            <a:off x="4654343" y="2609232"/>
            <a:ext cx="292500" cy="8462100"/>
          </a:xfrm>
          <a:prstGeom prst="rect">
            <a:avLst/>
          </a:prstGeom>
          <a:gradFill>
            <a:gsLst>
              <a:gs pos="0">
                <a:srgbClr val="93C571"/>
              </a:gs>
              <a:gs pos="100000">
                <a:srgbClr val="5479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d5c29e4b54_0_70"/>
          <p:cNvSpPr txBox="1"/>
          <p:nvPr/>
        </p:nvSpPr>
        <p:spPr>
          <a:xfrm>
            <a:off x="3790100" y="3030200"/>
            <a:ext cx="5617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4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sz="124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g2d5c29e4b54_0_70"/>
          <p:cNvSpPr txBox="1"/>
          <p:nvPr/>
        </p:nvSpPr>
        <p:spPr>
          <a:xfrm>
            <a:off x="1114300" y="9175175"/>
            <a:ext cx="87483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F215B09-55FA-AF95-0B8E-FB53E3E3B9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pt-BR"/>
              <a:t>Primeiros passos com HTML-Eliane Ribeiro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4F78C44-92E1-9E6A-77F1-769F5C710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352</Words>
  <Application>Microsoft Office PowerPoint</Application>
  <PresentationFormat>Papel A3 (297 x 420 mm)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Arial</vt:lpstr>
      <vt:lpstr>Anton</vt:lpstr>
      <vt:lpstr>Impact</vt:lpstr>
      <vt:lpstr>Bahnschrift SemiBold SemiConden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Eliane da Silveira Ribeiro</dc:creator>
  <cp:lastModifiedBy>Eliane da Silveira Ribeiro</cp:lastModifiedBy>
  <cp:revision>4</cp:revision>
  <dcterms:created xsi:type="dcterms:W3CDTF">2024-11-17T11:39:06Z</dcterms:created>
  <dcterms:modified xsi:type="dcterms:W3CDTF">2024-11-22T09:04:37Z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2024-11-22T09:04:36Z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a704d58e-fb49-4351-b200-2da33668cad2</vt:lpwstr>
  </property>
  <property fmtid="{D5CDD505-2E9C-101B-9397-08002B2CF9AE}" pid="8" name="MSIP_Label_9333b259-87ee-4762-9a8c-7b0d155dd87f_ContentBits">
    <vt:lpwstr>1</vt:lpwstr>
  </property>
</Properties>
</file>