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8" r:id="rId4"/>
    <p:sldId id="271" r:id="rId5"/>
    <p:sldId id="279" r:id="rId6"/>
    <p:sldId id="278" r:id="rId7"/>
    <p:sldId id="274" r:id="rId8"/>
    <p:sldId id="273" r:id="rId9"/>
    <p:sldId id="275" r:id="rId10"/>
    <p:sldId id="277" r:id="rId11"/>
    <p:sldId id="272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622" autoAdjust="0"/>
  </p:normalViewPr>
  <p:slideViewPr>
    <p:cSldViewPr>
      <p:cViewPr varScale="1">
        <p:scale>
          <a:sx n="98" d="100"/>
          <a:sy n="98" d="100"/>
        </p:scale>
        <p:origin x="-1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FE31D-8BF4-8B45-A2DB-4ECE1039C5E1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FC3C0-1975-5A4F-9776-2B56E032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6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24B68-C50C-418A-B395-5744EBF524F4}" type="datetimeFigureOut">
              <a:rPr lang="en-US" smtClean="0"/>
              <a:pPr/>
              <a:t>11/19/15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EEF89-32A1-4E75-ABDC-3D3659701D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8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EEF89-32A1-4E75-ABDC-3D3659701D8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FFFFFF"/>
                </a:solidFill>
                <a:latin typeface="Helvetica Light"/>
                <a:cs typeface="Helvetica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Light"/>
                <a:cs typeface="Helvetica Light"/>
              </a:defRPr>
            </a:lvl1pPr>
          </a:lstStyle>
          <a:p>
            <a:fld id="{3B4401F4-0DBF-43F4-86CD-FD1102A3BEF7}" type="datetimeFigureOut">
              <a:rPr lang="en-US" smtClean="0"/>
              <a:pPr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Light"/>
                <a:cs typeface="Helvetica Ligh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Light"/>
                <a:cs typeface="Helvetica Light"/>
              </a:defRPr>
            </a:lvl1pPr>
          </a:lstStyle>
          <a:p>
            <a:fld id="{6877F8CB-B632-4081-A34F-19B0A1CE8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>
            <a:lvl1pPr>
              <a:defRPr sz="2800" b="0" i="0">
                <a:solidFill>
                  <a:srgbClr val="FFFFFF"/>
                </a:solidFill>
                <a:latin typeface="Helvetica Light"/>
                <a:cs typeface="Helvetica Light"/>
              </a:defRPr>
            </a:lvl1pPr>
            <a:lvl2pPr>
              <a:defRPr sz="2400" b="0" i="0">
                <a:solidFill>
                  <a:srgbClr val="FFFFFF"/>
                </a:solidFill>
                <a:latin typeface="Helvetica Light"/>
                <a:cs typeface="Helvetica Light"/>
              </a:defRPr>
            </a:lvl2pPr>
            <a:lvl3pPr>
              <a:defRPr sz="2000" b="0" i="0">
                <a:solidFill>
                  <a:srgbClr val="FFFFFF"/>
                </a:solidFill>
                <a:latin typeface="Helvetica Light"/>
                <a:cs typeface="Helvetica Light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Light"/>
                <a:cs typeface="Helvetica Light"/>
              </a:defRPr>
            </a:lvl1pPr>
          </a:lstStyle>
          <a:p>
            <a:fld id="{3B4401F4-0DBF-43F4-86CD-FD1102A3BEF7}" type="datetimeFigureOut">
              <a:rPr lang="en-US" smtClean="0"/>
              <a:pPr/>
              <a:t>11/19/15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Light"/>
                <a:cs typeface="Helvetica Light"/>
              </a:defRPr>
            </a:lvl1pPr>
          </a:lstStyle>
          <a:p>
            <a:r>
              <a:rPr lang="en-US" smtClean="0"/>
              <a:t>Renaud Richardet, Blue Brain, EPFL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Light"/>
                <a:cs typeface="Helvetica Light"/>
              </a:defRPr>
            </a:lvl1pPr>
          </a:lstStyle>
          <a:p>
            <a:fld id="{6877F8CB-B632-4081-A34F-19B0A1CE8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fld id="{3B4401F4-0DBF-43F4-86CD-FD1102A3BEF7}" type="datetimeFigureOut">
              <a:rPr lang="en-US" smtClean="0"/>
              <a:pPr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fld id="{6877F8CB-B632-4081-A34F-19B0A1CE8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kern="1200">
          <a:solidFill>
            <a:schemeClr val="bg1"/>
          </a:solidFill>
          <a:latin typeface="Helvetica Light"/>
          <a:ea typeface="+mj-ea"/>
          <a:cs typeface="Helvetica Light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bg1"/>
          </a:solidFill>
          <a:latin typeface="Helvetica Light"/>
          <a:ea typeface="+mn-ea"/>
          <a:cs typeface="Helvetica Ligh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bg1"/>
          </a:solidFill>
          <a:latin typeface="Helvetica Light"/>
          <a:ea typeface="+mn-ea"/>
          <a:cs typeface="Helvetica Ligh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bg1"/>
          </a:solidFill>
          <a:latin typeface="Helvetica Light"/>
          <a:ea typeface="+mn-ea"/>
          <a:cs typeface="Helvetica Ligh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bg1"/>
          </a:solidFill>
          <a:latin typeface="Helvetica Light"/>
          <a:ea typeface="+mn-ea"/>
          <a:cs typeface="Helvetica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bg1"/>
          </a:solidFill>
          <a:latin typeface="Helvetica Light"/>
          <a:ea typeface="+mn-ea"/>
          <a:cs typeface="Helvetica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924800" cy="25336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D</a:t>
            </a:r>
            <a:r>
              <a:rPr lang="en-US" dirty="0" smtClean="0"/>
              <a:t>ata / Text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876800"/>
            <a:ext cx="6400800" cy="1752600"/>
          </a:xfrm>
        </p:spPr>
        <p:txBody>
          <a:bodyPr>
            <a:noAutofit/>
          </a:bodyPr>
          <a:lstStyle/>
          <a:p>
            <a:pPr algn="r"/>
            <a:r>
              <a:rPr lang="en-US" sz="2400" b="1" dirty="0"/>
              <a:t>Renaud </a:t>
            </a:r>
            <a:r>
              <a:rPr lang="en-US" sz="2400" b="1" dirty="0" err="1" smtClean="0"/>
              <a:t>Richardet</a:t>
            </a:r>
            <a:r>
              <a:rPr lang="en-US" sz="2400" b="1" dirty="0" smtClean="0"/>
              <a:t>, PhD</a:t>
            </a:r>
            <a:endParaRPr lang="en-US" sz="2400" dirty="0"/>
          </a:p>
          <a:p>
            <a:pPr algn="r"/>
            <a:r>
              <a:rPr lang="en-US" sz="2400" dirty="0"/>
              <a:t>Brain Mind Institute </a:t>
            </a:r>
          </a:p>
          <a:p>
            <a:pPr algn="r"/>
            <a:r>
              <a:rPr lang="en-US" sz="2400" dirty="0" smtClean="0"/>
              <a:t>EPFL, </a:t>
            </a:r>
            <a:r>
              <a:rPr lang="en-US" sz="2400" dirty="0"/>
              <a:t>Switzerland</a:t>
            </a:r>
          </a:p>
          <a:p>
            <a:pPr algn="r"/>
            <a:r>
              <a:rPr lang="en-US" sz="2400" u="sng" dirty="0"/>
              <a:t>renaud.richardet@epfl.ch</a:t>
            </a:r>
            <a:r>
              <a:rPr lang="en-US" sz="2400" dirty="0"/>
              <a:t> </a:t>
            </a:r>
          </a:p>
          <a:p>
            <a:pPr algn="r"/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Minimum Viable Product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87996" y="3244334"/>
            <a:ext cx="968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mvp.jpg</a:t>
            </a:r>
            <a:endParaRPr lang="en-US" dirty="0"/>
          </a:p>
        </p:txBody>
      </p:sp>
      <p:pic>
        <p:nvPicPr>
          <p:cNvPr id="5" name="Picture 4" descr="mv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95400"/>
            <a:ext cx="63500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95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dirty="0" err="1" smtClean="0"/>
              <a:t>usecases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562600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dirty="0"/>
              <a:t>Each participant will take 5 min (alone or in small groups) to present a text-mining project that is relevant to her/his </a:t>
            </a:r>
            <a:r>
              <a:rPr lang="en-US" dirty="0" smtClean="0"/>
              <a:t>work</a:t>
            </a:r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We </a:t>
            </a:r>
            <a:r>
              <a:rPr lang="en-US" dirty="0"/>
              <a:t>will then briefly discuss together potential strategies and </a:t>
            </a:r>
            <a:r>
              <a:rPr lang="en-US" dirty="0" smtClean="0"/>
              <a:t>solutions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presentation strictly follows the following 5 simple sentences (max 600 characters)</a:t>
            </a:r>
            <a:r>
              <a:rPr lang="en-US" dirty="0" smtClean="0"/>
              <a:t>:</a:t>
            </a:r>
            <a:endParaRPr lang="en-US" dirty="0"/>
          </a:p>
          <a:p>
            <a:pPr lvl="1"/>
            <a:endParaRPr lang="en-US" u="sng" dirty="0" smtClean="0"/>
          </a:p>
          <a:p>
            <a:pPr lvl="1"/>
            <a:r>
              <a:rPr lang="en-US" u="sng" dirty="0" smtClean="0"/>
              <a:t>We </a:t>
            </a:r>
            <a:r>
              <a:rPr lang="en-US" u="sng" dirty="0"/>
              <a:t>are </a:t>
            </a:r>
            <a:r>
              <a:rPr lang="en-US" sz="1700" dirty="0"/>
              <a:t>[WHO IS YOUR TEAM?, WHAT ARE YOUR COMPETENCES?]</a:t>
            </a:r>
          </a:p>
          <a:p>
            <a:pPr lvl="1"/>
            <a:r>
              <a:rPr lang="en-US" u="sng" dirty="0" smtClean="0"/>
              <a:t>Our </a:t>
            </a:r>
            <a:r>
              <a:rPr lang="en-US" u="sng" dirty="0"/>
              <a:t>goal is </a:t>
            </a:r>
            <a:r>
              <a:rPr lang="en-US" sz="1800" dirty="0"/>
              <a:t>[WHAT IS YOUR GOAL?]</a:t>
            </a:r>
          </a:p>
          <a:p>
            <a:pPr lvl="1"/>
            <a:r>
              <a:rPr lang="en-US" u="sng" dirty="0" smtClean="0"/>
              <a:t>So </a:t>
            </a:r>
            <a:r>
              <a:rPr lang="en-US" u="sng" dirty="0"/>
              <a:t>far, we </a:t>
            </a:r>
            <a:r>
              <a:rPr lang="en-US" sz="1800" dirty="0"/>
              <a:t>[DESCRIBE CURRENT SOLUTION]</a:t>
            </a:r>
          </a:p>
          <a:p>
            <a:pPr lvl="1"/>
            <a:r>
              <a:rPr lang="en-US" u="sng" dirty="0" smtClean="0"/>
              <a:t>But </a:t>
            </a:r>
            <a:r>
              <a:rPr lang="en-US" u="sng" dirty="0"/>
              <a:t>it does not work because </a:t>
            </a:r>
            <a:r>
              <a:rPr lang="en-US" sz="1800" dirty="0"/>
              <a:t>[WHY IS CURRENT </a:t>
            </a:r>
            <a:r>
              <a:rPr lang="en-US" sz="1800" dirty="0" smtClean="0"/>
              <a:t>SOL. INSUFFICIENT</a:t>
            </a:r>
            <a:r>
              <a:rPr lang="en-US" sz="1800" dirty="0"/>
              <a:t>?]</a:t>
            </a:r>
            <a:endParaRPr lang="en-US" dirty="0"/>
          </a:p>
          <a:p>
            <a:pPr lvl="1"/>
            <a:r>
              <a:rPr lang="en-US" dirty="0" smtClean="0"/>
              <a:t>Now</a:t>
            </a:r>
            <a:r>
              <a:rPr lang="en-US" dirty="0"/>
              <a:t>, we would like to </a:t>
            </a:r>
            <a:r>
              <a:rPr lang="en-US" sz="1800" dirty="0"/>
              <a:t>[DESCRIBE YOUR IDEA TO MAKE IT WORK]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357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dirty="0" err="1" smtClean="0"/>
              <a:t>usecases</a:t>
            </a:r>
            <a:r>
              <a:rPr lang="en-US" dirty="0" smtClean="0"/>
              <a:t>: Example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562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 u="sng" dirty="0" smtClean="0"/>
              <a:t>We </a:t>
            </a:r>
            <a:r>
              <a:rPr lang="en-US" u="sng" dirty="0"/>
              <a:t>are </a:t>
            </a:r>
            <a:r>
              <a:rPr lang="en-US" dirty="0"/>
              <a:t>a team of 2 PhDs (1 neuroscientist, 1 NLP expert) and 2 CS Masters students</a:t>
            </a:r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 u="sng" dirty="0" smtClean="0"/>
              <a:t>Our </a:t>
            </a:r>
            <a:r>
              <a:rPr lang="en-US" u="sng" dirty="0"/>
              <a:t>goal is</a:t>
            </a:r>
            <a:r>
              <a:rPr lang="en-US" dirty="0"/>
              <a:t> to extract brain region connectivity </a:t>
            </a:r>
            <a:r>
              <a:rPr lang="en-US" dirty="0" smtClean="0"/>
              <a:t>from </a:t>
            </a:r>
            <a:r>
              <a:rPr lang="en-US" dirty="0"/>
              <a:t>scientific publications</a:t>
            </a:r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 u="sng" dirty="0" smtClean="0"/>
              <a:t>So </a:t>
            </a:r>
            <a:r>
              <a:rPr lang="en-US" u="sng" dirty="0"/>
              <a:t>far, we </a:t>
            </a:r>
            <a:r>
              <a:rPr lang="en-US" dirty="0"/>
              <a:t>use hand-crafted PubMed searches and manually filter the relevant publication</a:t>
            </a:r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 u="sng" dirty="0" smtClean="0"/>
              <a:t>But </a:t>
            </a:r>
            <a:r>
              <a:rPr lang="en-US" u="sng" dirty="0"/>
              <a:t>it does not work because </a:t>
            </a:r>
            <a:r>
              <a:rPr lang="en-US" dirty="0"/>
              <a:t>it takes us too much time &amp; we believe we miss relevant connections coming from full text</a:t>
            </a:r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 u="sng" dirty="0" smtClean="0"/>
              <a:t>Now</a:t>
            </a:r>
            <a:r>
              <a:rPr lang="en-US" u="sng" dirty="0"/>
              <a:t>, we would like to </a:t>
            </a:r>
            <a:r>
              <a:rPr lang="en-US" dirty="0"/>
              <a:t>create an NLP workflow that 1) finds brain regions and 2)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1461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8204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4156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0960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a few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68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133600"/>
            <a:ext cx="8915400" cy="320040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7200" dirty="0"/>
              <a:t>move fast and break things. unless you are breaking stuff you are not moving fast </a:t>
            </a:r>
            <a:r>
              <a:rPr lang="en-US" sz="7200" dirty="0" smtClean="0"/>
              <a:t>enough</a:t>
            </a:r>
          </a:p>
          <a:p>
            <a:pPr marL="0" indent="0" algn="r">
              <a:buNone/>
            </a:pPr>
            <a:r>
              <a:rPr lang="en-US" sz="4400" dirty="0" smtClean="0"/>
              <a:t>M. </a:t>
            </a:r>
            <a:r>
              <a:rPr lang="en-US" sz="4400" dirty="0" err="1" smtClean="0"/>
              <a:t>Zuckerberg</a:t>
            </a:r>
            <a:endParaRPr lang="en-US" sz="44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Introduction: a few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7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057400"/>
            <a:ext cx="6477000" cy="4648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don't be </a:t>
            </a:r>
            <a:r>
              <a:rPr lang="en-US" sz="7200" dirty="0" smtClean="0"/>
              <a:t>evil</a:t>
            </a:r>
          </a:p>
          <a:p>
            <a:pPr marL="0" indent="0" algn="r">
              <a:buNone/>
            </a:pPr>
            <a:r>
              <a:rPr lang="en-US" sz="4400" dirty="0" smtClean="0"/>
              <a:t>Google</a:t>
            </a:r>
            <a:endParaRPr lang="en-US" sz="4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Introduction: a few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90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534400" cy="2514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/>
              <a:t>if all else fails, you can write a </a:t>
            </a:r>
            <a:r>
              <a:rPr lang="en-US" sz="6000" dirty="0" smtClean="0"/>
              <a:t>program</a:t>
            </a:r>
          </a:p>
          <a:p>
            <a:pPr marL="0" indent="0" algn="r">
              <a:buNone/>
            </a:pPr>
            <a:r>
              <a:rPr lang="en-US" sz="3600" dirty="0" smtClean="0"/>
              <a:t>Unknown</a:t>
            </a:r>
            <a:endParaRPr lang="en-US" sz="36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Introduction: a few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87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Data Science</a:t>
            </a:r>
            <a:endParaRPr lang="en-US" dirty="0"/>
          </a:p>
        </p:txBody>
      </p:sp>
      <p:pic>
        <p:nvPicPr>
          <p:cNvPr id="4" name="Picture 3" descr="Data_Science_VD.pn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95400"/>
            <a:ext cx="5188857" cy="495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01880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852C8A0-1C73-4BCA-AC2F-9044923D3A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2343</TotalTime>
  <Words>301</Words>
  <Application>Microsoft Macintosh PowerPoint</Application>
  <PresentationFormat>On-screen Show (4:3)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Data / Text Mining</vt:lpstr>
      <vt:lpstr>Agenda</vt:lpstr>
      <vt:lpstr>T</vt:lpstr>
      <vt:lpstr>T</vt:lpstr>
      <vt:lpstr>Introduction: a few principles</vt:lpstr>
      <vt:lpstr>Introduction: a few principles</vt:lpstr>
      <vt:lpstr>Introduction: a few principles</vt:lpstr>
      <vt:lpstr>Introduction: a few principles</vt:lpstr>
      <vt:lpstr>Introduction: Data Science</vt:lpstr>
      <vt:lpstr>Introduction: Minimum Viable Product</vt:lpstr>
      <vt:lpstr>Your usecases</vt:lpstr>
      <vt:lpstr>Your usecases: Example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Chalking It Up</dc:title>
  <dc:subject/>
  <dc:creator/>
  <cp:keywords/>
  <dc:description/>
  <cp:lastModifiedBy>Renaud</cp:lastModifiedBy>
  <cp:revision>34</cp:revision>
  <cp:lastPrinted>2012-05-31T17:28:26Z</cp:lastPrinted>
  <dcterms:modified xsi:type="dcterms:W3CDTF">2015-11-20T08:27:37Z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TC300044579990</vt:lpwstr>
  </property>
</Properties>
</file>