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8" r:id="rId4"/>
    <p:sldId id="281" r:id="rId5"/>
    <p:sldId id="280" r:id="rId6"/>
    <p:sldId id="271" r:id="rId7"/>
    <p:sldId id="278" r:id="rId8"/>
    <p:sldId id="274" r:id="rId9"/>
    <p:sldId id="273" r:id="rId10"/>
    <p:sldId id="275" r:id="rId11"/>
    <p:sldId id="277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622" autoAdjust="0"/>
  </p:normalViewPr>
  <p:slideViewPr>
    <p:cSldViewPr>
      <p:cViewPr varScale="1">
        <p:scale>
          <a:sx n="98" d="100"/>
          <a:sy n="98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FE31D-8BF4-8B45-A2DB-4ECE1039C5E1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FC3C0-1975-5A4F-9776-2B56E032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6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24B68-C50C-418A-B395-5744EBF524F4}" type="datetimeFigureOut">
              <a:rPr lang="en-US" smtClean="0"/>
              <a:pPr/>
              <a:t>11/26/15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EEF89-32A1-4E75-ABDC-3D3659701D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8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EEF89-32A1-4E75-ABDC-3D3659701D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FFFFFF"/>
                </a:solidFill>
                <a:latin typeface="Helvetica Light"/>
                <a:cs typeface="Helvetica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Light"/>
                <a:cs typeface="Helvetica Light"/>
              </a:defRPr>
            </a:lvl1pPr>
          </a:lstStyle>
          <a:p>
            <a:fld id="{3B4401F4-0DBF-43F4-86CD-FD1102A3BEF7}" type="datetimeFigureOut">
              <a:rPr lang="en-US" smtClean="0"/>
              <a:pPr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Light"/>
                <a:cs typeface="Helvetica Ligh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Light"/>
                <a:cs typeface="Helvetica Light"/>
              </a:defRPr>
            </a:lvl1pPr>
          </a:lstStyle>
          <a:p>
            <a:fld id="{6877F8CB-B632-4081-A34F-19B0A1CE8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>
            <a:lvl1pPr>
              <a:defRPr sz="2800" b="0" i="0">
                <a:solidFill>
                  <a:srgbClr val="FFFFFF"/>
                </a:solidFill>
                <a:latin typeface="Helvetica Light"/>
                <a:cs typeface="Helvetica Light"/>
              </a:defRPr>
            </a:lvl1pPr>
            <a:lvl2pPr>
              <a:defRPr sz="2400" b="0" i="0">
                <a:solidFill>
                  <a:srgbClr val="FFFFFF"/>
                </a:solidFill>
                <a:latin typeface="Helvetica Light"/>
                <a:cs typeface="Helvetica Light"/>
              </a:defRPr>
            </a:lvl2pPr>
            <a:lvl3pPr>
              <a:defRPr sz="2000" b="0" i="0">
                <a:solidFill>
                  <a:srgbClr val="FFFFFF"/>
                </a:solidFill>
                <a:latin typeface="Helvetica Light"/>
                <a:cs typeface="Helvetica Light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Light"/>
                <a:cs typeface="Helvetica Light"/>
              </a:defRPr>
            </a:lvl1pPr>
          </a:lstStyle>
          <a:p>
            <a:fld id="{3B4401F4-0DBF-43F4-86CD-FD1102A3BEF7}" type="datetimeFigureOut">
              <a:rPr lang="en-US" smtClean="0"/>
              <a:pPr/>
              <a:t>11/26/15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Light"/>
                <a:cs typeface="Helvetica Light"/>
              </a:defRPr>
            </a:lvl1pPr>
          </a:lstStyle>
          <a:p>
            <a:r>
              <a:rPr lang="en-US" smtClean="0"/>
              <a:t>Renaud Richardet, Blue Brain, EPFL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Light"/>
                <a:cs typeface="Helvetica Light"/>
              </a:defRPr>
            </a:lvl1pPr>
          </a:lstStyle>
          <a:p>
            <a:fld id="{6877F8CB-B632-4081-A34F-19B0A1CE8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fld id="{3B4401F4-0DBF-43F4-86CD-FD1102A3BEF7}" type="datetimeFigureOut">
              <a:rPr lang="en-US" smtClean="0"/>
              <a:pPr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fld id="{6877F8CB-B632-4081-A34F-19B0A1CE8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bg1"/>
          </a:solidFill>
          <a:latin typeface="Helvetica Light"/>
          <a:ea typeface="+mj-ea"/>
          <a:cs typeface="Helvetica Ligh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bg1"/>
          </a:solidFill>
          <a:latin typeface="Helvetica Light"/>
          <a:ea typeface="+mn-ea"/>
          <a:cs typeface="Helvetica Ligh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bg1"/>
          </a:solidFill>
          <a:latin typeface="Helvetica Light"/>
          <a:ea typeface="+mn-ea"/>
          <a:cs typeface="Helvetica Ligh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bg1"/>
          </a:solidFill>
          <a:latin typeface="Helvetica Light"/>
          <a:ea typeface="+mn-ea"/>
          <a:cs typeface="Helvetica Ligh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bg1"/>
          </a:solidFill>
          <a:latin typeface="Helvetica Light"/>
          <a:ea typeface="+mn-ea"/>
          <a:cs typeface="Helvetica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bg1"/>
          </a:solidFill>
          <a:latin typeface="Helvetica Light"/>
          <a:ea typeface="+mn-ea"/>
          <a:cs typeface="Helvetica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924800" cy="25336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D</a:t>
            </a:r>
            <a:r>
              <a:rPr lang="en-US" dirty="0" smtClean="0"/>
              <a:t>ata / Text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876800"/>
            <a:ext cx="6400800" cy="1752600"/>
          </a:xfrm>
        </p:spPr>
        <p:txBody>
          <a:bodyPr>
            <a:noAutofit/>
          </a:bodyPr>
          <a:lstStyle/>
          <a:p>
            <a:pPr algn="r"/>
            <a:r>
              <a:rPr lang="en-US" sz="2400" b="1" dirty="0"/>
              <a:t>Renaud </a:t>
            </a:r>
            <a:r>
              <a:rPr lang="en-US" sz="2400" b="1" dirty="0" err="1" smtClean="0"/>
              <a:t>Richardet</a:t>
            </a:r>
            <a:r>
              <a:rPr lang="en-US" sz="2400" b="1" dirty="0" smtClean="0"/>
              <a:t>, PhD</a:t>
            </a:r>
            <a:endParaRPr lang="en-US" sz="2400" dirty="0"/>
          </a:p>
          <a:p>
            <a:pPr algn="r"/>
            <a:r>
              <a:rPr lang="en-US" sz="2400" dirty="0"/>
              <a:t>Brain Mind Institute </a:t>
            </a:r>
          </a:p>
          <a:p>
            <a:pPr algn="r"/>
            <a:r>
              <a:rPr lang="en-US" sz="2400" dirty="0" smtClean="0"/>
              <a:t>EPFL, </a:t>
            </a:r>
            <a:r>
              <a:rPr lang="en-US" sz="2400" dirty="0"/>
              <a:t>Switzerland</a:t>
            </a:r>
          </a:p>
          <a:p>
            <a:pPr algn="r"/>
            <a:r>
              <a:rPr lang="en-US" sz="2400" u="sng" dirty="0"/>
              <a:t>renaud.richardet@epfl.ch</a:t>
            </a:r>
            <a:r>
              <a:rPr lang="en-US" sz="2400" dirty="0"/>
              <a:t> </a:t>
            </a:r>
          </a:p>
          <a:p>
            <a:pPr algn="r"/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Introduction: Data Science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Data_Science_VD.pn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95400"/>
            <a:ext cx="5188857" cy="495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1118020" y="6488668"/>
            <a:ext cx="802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source: http://</a:t>
            </a:r>
            <a:r>
              <a:rPr lang="en-US" dirty="0" err="1">
                <a:solidFill>
                  <a:srgbClr val="FFFFFF"/>
                </a:solidFill>
              </a:rPr>
              <a:t>drewconway.com</a:t>
            </a:r>
            <a:r>
              <a:rPr lang="en-US" dirty="0">
                <a:solidFill>
                  <a:srgbClr val="FFFFFF"/>
                </a:solidFill>
              </a:rPr>
              <a:t>/</a:t>
            </a:r>
            <a:r>
              <a:rPr lang="en-US" dirty="0" err="1">
                <a:solidFill>
                  <a:srgbClr val="FFFFFF"/>
                </a:solidFill>
              </a:rPr>
              <a:t>zia</a:t>
            </a:r>
            <a:r>
              <a:rPr lang="en-US" dirty="0">
                <a:solidFill>
                  <a:srgbClr val="FFFFFF"/>
                </a:solidFill>
              </a:rPr>
              <a:t>/2013/3/26/the-data-science-</a:t>
            </a:r>
            <a:r>
              <a:rPr lang="en-US" dirty="0" err="1">
                <a:solidFill>
                  <a:srgbClr val="FFFFFF"/>
                </a:solidFill>
              </a:rPr>
              <a:t>venn</a:t>
            </a:r>
            <a:r>
              <a:rPr lang="en-US" dirty="0">
                <a:solidFill>
                  <a:srgbClr val="FFFFFF"/>
                </a:solidFill>
              </a:rPr>
              <a:t>-diagram</a:t>
            </a:r>
          </a:p>
        </p:txBody>
      </p:sp>
    </p:spTree>
    <p:extLst>
      <p:ext uri="{BB962C8B-B14F-4D97-AF65-F5344CB8AC3E}">
        <p14:creationId xmlns:p14="http://schemas.microsoft.com/office/powerpoint/2010/main" val="330188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Minimum Viable Product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87996" y="3244334"/>
            <a:ext cx="968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mvp.jpg</a:t>
            </a:r>
            <a:endParaRPr lang="en-US" dirty="0"/>
          </a:p>
        </p:txBody>
      </p:sp>
      <p:pic>
        <p:nvPicPr>
          <p:cNvPr id="5" name="Picture 4" descr="mv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95400"/>
            <a:ext cx="63500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9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562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1) Introduction</a:t>
            </a:r>
          </a:p>
          <a:p>
            <a:pPr marL="0" indent="0">
              <a:buNone/>
            </a:pPr>
            <a:r>
              <a:rPr lang="en-US" dirty="0"/>
              <a:t>2) Basics</a:t>
            </a:r>
          </a:p>
          <a:p>
            <a:pPr marL="457200" lvl="1" indent="0">
              <a:buNone/>
            </a:pPr>
            <a:r>
              <a:rPr lang="en-US" dirty="0"/>
              <a:t>a) quick start with UNIX tools</a:t>
            </a:r>
          </a:p>
          <a:p>
            <a:pPr marL="457200" lvl="1" indent="0">
              <a:buNone/>
            </a:pPr>
            <a:r>
              <a:rPr lang="en-US" dirty="0"/>
              <a:t>b) regular expressions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</a:t>
            </a:r>
            <a:r>
              <a:rPr lang="en-US" dirty="0"/>
              <a:t>) know your text </a:t>
            </a:r>
            <a:r>
              <a:rPr lang="en-US" dirty="0" smtClean="0"/>
              <a:t>editor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3) Data acquisition</a:t>
            </a:r>
          </a:p>
          <a:p>
            <a:pPr marL="457200" lvl="1" indent="0">
              <a:buNone/>
            </a:pPr>
            <a:r>
              <a:rPr lang="en-US" dirty="0"/>
              <a:t>a) strategy, considerations, copyrights</a:t>
            </a:r>
          </a:p>
          <a:p>
            <a:pPr marL="457200" lvl="1" indent="0">
              <a:buNone/>
            </a:pPr>
            <a:r>
              <a:rPr lang="en-US" dirty="0"/>
              <a:t>b*) crawling data from an API (PubMed)</a:t>
            </a:r>
          </a:p>
          <a:p>
            <a:pPr marL="457200" lvl="1" indent="0">
              <a:buNone/>
            </a:pPr>
            <a:r>
              <a:rPr lang="en-US" dirty="0"/>
              <a:t>c*) scraping data from a website</a:t>
            </a:r>
          </a:p>
          <a:p>
            <a:pPr marL="0" indent="0">
              <a:buNone/>
            </a:pPr>
            <a:r>
              <a:rPr lang="en-US" dirty="0"/>
              <a:t>4) Data processing</a:t>
            </a:r>
          </a:p>
          <a:p>
            <a:pPr marL="457200" lvl="1" indent="0">
              <a:buNone/>
            </a:pPr>
            <a:r>
              <a:rPr lang="en-US" dirty="0"/>
              <a:t>a*) text processing with NLTK</a:t>
            </a:r>
          </a:p>
          <a:p>
            <a:pPr marL="457200" lvl="1" indent="0">
              <a:buNone/>
            </a:pPr>
            <a:r>
              <a:rPr lang="en-US" dirty="0"/>
              <a:t>b*) full-text search with </a:t>
            </a:r>
            <a:r>
              <a:rPr lang="en-US" dirty="0" err="1"/>
              <a:t>Elasticsearch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c*) a sense of machine learning</a:t>
            </a:r>
          </a:p>
          <a:p>
            <a:pPr marL="457200" lvl="1" indent="0">
              <a:buNone/>
            </a:pPr>
            <a:r>
              <a:rPr lang="en-US" dirty="0"/>
              <a:t>d*) semantic similarity with word2vec</a:t>
            </a:r>
          </a:p>
          <a:p>
            <a:pPr marL="0" indent="0">
              <a:buNone/>
            </a:pPr>
            <a:r>
              <a:rPr lang="en-US" dirty="0"/>
              <a:t>5) Your </a:t>
            </a:r>
            <a:r>
              <a:rPr lang="en-US" dirty="0" err="1"/>
              <a:t>usecases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4267200"/>
            <a:ext cx="6400800" cy="2438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0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PhD </a:t>
            </a:r>
            <a:r>
              <a:rPr lang="en-US" dirty="0"/>
              <a:t>from EPFL's Blue Brain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working </a:t>
            </a:r>
            <a:r>
              <a:rPr lang="en-US" dirty="0"/>
              <a:t>on large scale natural language processing applications for the biomedical </a:t>
            </a:r>
            <a:r>
              <a:rPr lang="en-US" dirty="0" smtClean="0"/>
              <a:t>domain</a:t>
            </a:r>
            <a:endParaRPr lang="en-US" dirty="0"/>
          </a:p>
          <a:p>
            <a:r>
              <a:rPr lang="en-US" dirty="0" smtClean="0"/>
              <a:t>research </a:t>
            </a:r>
            <a:r>
              <a:rPr lang="en-US" dirty="0"/>
              <a:t>scientist and senior developer in Switzerland, India and in the </a:t>
            </a:r>
            <a:r>
              <a:rPr lang="en-US" dirty="0" smtClean="0"/>
              <a:t>USA</a:t>
            </a:r>
          </a:p>
          <a:p>
            <a:r>
              <a:rPr lang="en-US" dirty="0" smtClean="0"/>
              <a:t>Primary </a:t>
            </a:r>
            <a:r>
              <a:rPr lang="en-US" dirty="0"/>
              <a:t>fields of </a:t>
            </a:r>
            <a:r>
              <a:rPr lang="en-US" dirty="0" smtClean="0"/>
              <a:t>interests:</a:t>
            </a:r>
          </a:p>
          <a:p>
            <a:pPr lvl="1"/>
            <a:r>
              <a:rPr lang="en-US" dirty="0" smtClean="0"/>
              <a:t>natural </a:t>
            </a:r>
            <a:r>
              <a:rPr lang="en-US" dirty="0"/>
              <a:t>language processing (NLP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deep learning</a:t>
            </a:r>
          </a:p>
          <a:p>
            <a:pPr lvl="1"/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open </a:t>
            </a:r>
            <a:r>
              <a:rPr lang="en-US" dirty="0"/>
              <a:t>source </a:t>
            </a:r>
            <a:r>
              <a:rPr lang="en-US" dirty="0" smtClean="0"/>
              <a:t>software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5978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About you: put your hands up if you know about: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562600"/>
          </a:xfrm>
        </p:spPr>
        <p:txBody>
          <a:bodyPr numCol="1">
            <a:normAutofit/>
          </a:bodyPr>
          <a:lstStyle/>
          <a:p>
            <a:r>
              <a:rPr lang="en-US" dirty="0" smtClean="0"/>
              <a:t>writing a simple program in an interpreted language</a:t>
            </a:r>
          </a:p>
          <a:p>
            <a:r>
              <a:rPr lang="en-US" dirty="0" smtClean="0"/>
              <a:t>creating an html page</a:t>
            </a:r>
          </a:p>
          <a:p>
            <a:r>
              <a:rPr lang="en-US" dirty="0" smtClean="0"/>
              <a:t>with some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using regular expressions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rogramatically</a:t>
            </a:r>
            <a:r>
              <a:rPr lang="en-US" dirty="0" smtClean="0"/>
              <a:t> accessing a public API</a:t>
            </a:r>
          </a:p>
          <a:p>
            <a:r>
              <a:rPr lang="en-US" dirty="0" smtClean="0"/>
              <a:t>part-of-speech tagging</a:t>
            </a:r>
          </a:p>
          <a:p>
            <a:r>
              <a:rPr lang="en-US" dirty="0" smtClean="0"/>
              <a:t>stemming</a:t>
            </a:r>
          </a:p>
          <a:p>
            <a:r>
              <a:rPr lang="en-US" dirty="0" smtClean="0"/>
              <a:t>inverted </a:t>
            </a:r>
            <a:r>
              <a:rPr lang="en-US" dirty="0"/>
              <a:t>index</a:t>
            </a:r>
          </a:p>
          <a:p>
            <a:r>
              <a:rPr lang="en-US" dirty="0" err="1" smtClean="0"/>
              <a:t>ElasticSearch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ord2vec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787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4400" y="1371600"/>
            <a:ext cx="7696200" cy="396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a broad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086600" cy="3429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Everything there is about text mining</a:t>
            </a: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What we will work on today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00-scop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4318000"/>
            <a:ext cx="5588000" cy="330200"/>
          </a:xfrm>
          <a:prstGeom prst="rect">
            <a:avLst/>
          </a:prstGeom>
        </p:spPr>
      </p:pic>
      <p:pic>
        <p:nvPicPr>
          <p:cNvPr id="5" name="Picture 4" descr="00-scope-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94000"/>
            <a:ext cx="5588000" cy="330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62400" y="6412468"/>
            <a:ext cx="509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http://</a:t>
            </a:r>
            <a:r>
              <a:rPr lang="en-US" dirty="0" err="1">
                <a:solidFill>
                  <a:schemeClr val="bg1"/>
                </a:solidFill>
              </a:rPr>
              <a:t>worrydream.com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ClimateChange</a:t>
            </a:r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64156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a few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68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33600"/>
            <a:ext cx="8915400" cy="320040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7200" dirty="0"/>
              <a:t>move fast and break things. unless you are breaking stuff you are not moving fast </a:t>
            </a:r>
            <a:r>
              <a:rPr lang="en-US" sz="7200" dirty="0" smtClean="0"/>
              <a:t>enough</a:t>
            </a:r>
          </a:p>
          <a:p>
            <a:pPr marL="0" indent="0" algn="r">
              <a:buNone/>
            </a:pPr>
            <a:r>
              <a:rPr lang="en-US" sz="4400" dirty="0" smtClean="0"/>
              <a:t>M. </a:t>
            </a:r>
            <a:r>
              <a:rPr lang="en-US" sz="4400" dirty="0" err="1" smtClean="0"/>
              <a:t>Zuckerberg</a:t>
            </a:r>
            <a:endParaRPr lang="en-US" sz="44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Introduction: a few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7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057400"/>
            <a:ext cx="6477000" cy="4648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don't be </a:t>
            </a:r>
            <a:r>
              <a:rPr lang="en-US" sz="7200" dirty="0" smtClean="0"/>
              <a:t>evil</a:t>
            </a:r>
          </a:p>
          <a:p>
            <a:pPr marL="0" indent="0" algn="r">
              <a:buNone/>
            </a:pPr>
            <a:r>
              <a:rPr lang="en-US" sz="4400" dirty="0" smtClean="0"/>
              <a:t>Google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Introduction: a few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9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534400" cy="2514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/>
              <a:t>if all else fails, you can write a </a:t>
            </a:r>
            <a:r>
              <a:rPr lang="en-US" sz="6000" dirty="0" smtClean="0"/>
              <a:t>program</a:t>
            </a:r>
          </a:p>
          <a:p>
            <a:pPr marL="0" indent="0" algn="r">
              <a:buNone/>
            </a:pPr>
            <a:r>
              <a:rPr lang="en-US" sz="3600" dirty="0" smtClean="0"/>
              <a:t>Unknown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Introduction: a few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8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852C8A0-1C73-4BCA-AC2F-9044923D3A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2750</TotalTime>
  <Words>325</Words>
  <Application>Microsoft Macintosh PowerPoint</Application>
  <PresentationFormat>On-screen Show (4:3)</PresentationFormat>
  <Paragraphs>63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Data / Text Mining</vt:lpstr>
      <vt:lpstr>Agenda</vt:lpstr>
      <vt:lpstr>About me </vt:lpstr>
      <vt:lpstr>About you: put your hands up if you know about:</vt:lpstr>
      <vt:lpstr>Today: a broad overview</vt:lpstr>
      <vt:lpstr>Introduction: a few principles</vt:lpstr>
      <vt:lpstr>Introduction: a few principles</vt:lpstr>
      <vt:lpstr>Introduction: a few principles</vt:lpstr>
      <vt:lpstr>Introduction: a few principles</vt:lpstr>
      <vt:lpstr>Introduction: Data Science</vt:lpstr>
      <vt:lpstr>Introduction: Minimum Viable Product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Chalking It Up</dc:title>
  <dc:subject/>
  <dc:creator/>
  <cp:keywords/>
  <dc:description/>
  <cp:lastModifiedBy>Renaud</cp:lastModifiedBy>
  <cp:revision>45</cp:revision>
  <cp:lastPrinted>2012-05-31T17:28:26Z</cp:lastPrinted>
  <dcterms:modified xsi:type="dcterms:W3CDTF">2015-11-26T14:16:10Z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TC300044579990</vt:lpwstr>
  </property>
</Properties>
</file>