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3" roundtripDataSignature="AMtx7miWojsc85CO6UR2mqf2RPDtY4sr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38e3885ee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2d38e3885ee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2d38e3885ee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38e3885ee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d38e3885ee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g2d38e3885ee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38e3885ee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2d38e3885ee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2d38e3885ee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05542c7dc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305542c7dc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g305542c7dc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05542c7dc0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305542c7dc0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g305542c7dc0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05542c7dc0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305542c7dc0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1" name="Google Shape;391;g305542c7dc0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05542c7dc0_1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305542c7dc0_1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3" name="Google Shape;403;g305542c7dc0_1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05542c7dc0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305542c7dc0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g305542c7dc0_1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05542c7dc0_1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305542c7dc0_1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7" name="Google Shape;427;g305542c7dc0_1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05542c7dc0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305542c7dc0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9" name="Google Shape;439;g305542c7dc0_1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05542c7dc0_1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305542c7dc0_1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1" name="Google Shape;451;g305542c7dc0_1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05542c7dc0_1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305542c7dc0_1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5" name="Google Shape;465;g305542c7dc0_1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05542c7dc0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305542c7dc0_1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7" name="Google Shape;477;g305542c7dc0_1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05542c7dc0_1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305542c7dc0_1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9" name="Google Shape;489;g305542c7dc0_1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2" name="Google Shape;50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38e3885ee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2d38e3885ee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2d38e3885ee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 avec image">
  <p:cSld name="Diapositive de titre avec imag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11;p13"/>
          <p:cNvCxnSpPr/>
          <p:nvPr/>
        </p:nvCxnSpPr>
        <p:spPr>
          <a:xfrm flipH="1" rot="10800000">
            <a:off x="0" y="0"/>
            <a:ext cx="4523015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3"/>
          <p:cNvSpPr/>
          <p:nvPr>
            <p:ph idx="2" type="pic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3" name="Google Shape;13;p13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rgbClr val="EE957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3" title="Titre"/>
          <p:cNvSpPr txBox="1"/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13" title="Sous-titre"/>
          <p:cNvSpPr txBox="1"/>
          <p:nvPr>
            <p:ph idx="1" type="subTitle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6" name="Google Shape;16;p13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rgbClr val="E2606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22"/>
          <p:cNvCxnSpPr/>
          <p:nvPr/>
        </p:nvCxnSpPr>
        <p:spPr>
          <a:xfrm flipH="1" rot="10800000">
            <a:off x="0" y="0"/>
            <a:ext cx="4523015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22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22" title="Titre"/>
          <p:cNvSpPr txBox="1"/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 title="Sous-titre"/>
          <p:cNvSpPr txBox="1"/>
          <p:nvPr>
            <p:ph idx="1" type="subTitle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14" name="Google Shape;114;p22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>
  <p:cSld name="En-tête de sec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3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23"/>
          <p:cNvCxnSpPr/>
          <p:nvPr/>
        </p:nvCxnSpPr>
        <p:spPr>
          <a:xfrm flipH="1" rot="10800000">
            <a:off x="0" y="757568"/>
            <a:ext cx="1338943" cy="680629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23" title="Titre"/>
          <p:cNvSpPr txBox="1"/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b="1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 title="Sous-titre"/>
          <p:cNvSpPr txBox="1"/>
          <p:nvPr>
            <p:ph idx="1" type="body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1" name="Google Shape;121;p23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23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fmla="val 19585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23"/>
          <p:cNvCxnSpPr/>
          <p:nvPr/>
        </p:nvCxnSpPr>
        <p:spPr>
          <a:xfrm flipH="1" rot="10800000">
            <a:off x="0" y="306422"/>
            <a:ext cx="4946515" cy="2552361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23"/>
          <p:cNvCxnSpPr/>
          <p:nvPr/>
        </p:nvCxnSpPr>
        <p:spPr>
          <a:xfrm flipH="1" rot="10800000">
            <a:off x="-13378" y="3950208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23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fmla="val 5321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24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8" name="Google Shape;128;p24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9" name="Google Shape;129;p24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0" name="Google Shape;130;p24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1" name="Google Shape;131;p24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4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4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6" name="Google Shape;136;p24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>
  <p:cSld name="Deux contenu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0" name="Google Shape;140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41" name="Google Shape;141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2" name="Google Shape;142;p25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3" name="Google Shape;143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5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8" name="Google Shape;148;p25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2" type="body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>
  <p:cSld name="Comparais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3" name="Google Shape;153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54" name="Google Shape;154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" name="Google Shape;155;p26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6" name="Google Shape;156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6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1" name="Google Shape;161;p26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3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4" type="body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>
  <p:cSld name="Contenu avec légend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7"/>
          <p:cNvCxnSpPr/>
          <p:nvPr/>
        </p:nvCxnSpPr>
        <p:spPr>
          <a:xfrm flipH="1" rot="10800000">
            <a:off x="0" y="0"/>
            <a:ext cx="4523015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7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27" title="Titre"/>
          <p:cNvSpPr txBox="1"/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1" name="Google Shape;171;p27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2" type="body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>
  <p:cSld name="Image avec légend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28"/>
          <p:cNvCxnSpPr/>
          <p:nvPr/>
        </p:nvCxnSpPr>
        <p:spPr>
          <a:xfrm flipH="1" rot="10800000">
            <a:off x="0" y="0"/>
            <a:ext cx="4523015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28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28" title="Titre"/>
          <p:cNvSpPr txBox="1"/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9" name="Google Shape;179;p28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28"/>
          <p:cNvSpPr/>
          <p:nvPr>
            <p:ph idx="2" type="pic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Vide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29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5" name="Google Shape;185;p29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29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7" name="Google Shape;187;p2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9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>
  <p:cSld name="Titre uniqueme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4" name="Google Shape;194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5" name="Google Shape;195;p30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6" name="Google Shape;196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0" title="Titre "/>
          <p:cNvSpPr txBox="1"/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personnalisée">
  <p:cSld name="Disposition personnalisé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DU TEXTE 01">
  <p:cSld name="DISPOSITION DU TEXTE 0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 title="Puces"/>
          <p:cNvSpPr txBox="1"/>
          <p:nvPr>
            <p:ph idx="1" type="body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4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4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fmla="val 186380" name="adj"/>
            </a:avLst>
          </a:prstGeom>
          <a:solidFill>
            <a:srgbClr val="E2606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1;p14"/>
          <p:cNvCxnSpPr/>
          <p:nvPr/>
        </p:nvCxnSpPr>
        <p:spPr>
          <a:xfrm flipH="1" rot="10800000">
            <a:off x="4781550" y="3785308"/>
            <a:ext cx="1143431" cy="1352550"/>
          </a:xfrm>
          <a:prstGeom prst="straightConnector1">
            <a:avLst/>
          </a:prstGeom>
          <a:noFill/>
          <a:ln cap="flat" cmpd="sng" w="9525">
            <a:solidFill>
              <a:srgbClr val="EE957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14" title="Sous-titre"/>
          <p:cNvSpPr txBox="1"/>
          <p:nvPr>
            <p:ph idx="2" type="body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4" title="Titre "/>
          <p:cNvSpPr txBox="1"/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14"/>
          <p:cNvSpPr/>
          <p:nvPr>
            <p:ph idx="3" type="pic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 avec sous-titre">
  <p:cSld name="Comparaison avec sous-titr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1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cap="flat" cmpd="sng" w="9525">
            <a:solidFill>
              <a:srgbClr val="EE957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9" name="Google Shape;29;p1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30" name="Google Shape;30;p1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" name="Google Shape;31;p15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" name="Google Shape;32;p1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rgbClr val="EE95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5" title="Puces"/>
          <p:cNvSpPr txBox="1"/>
          <p:nvPr>
            <p:ph idx="2" type="body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3" type="body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5" title="Puces"/>
          <p:cNvSpPr txBox="1"/>
          <p:nvPr>
            <p:ph idx="4" type="body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5" title="Sous-titre"/>
          <p:cNvSpPr txBox="1"/>
          <p:nvPr>
            <p:ph idx="5" type="body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rgbClr val="E2606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" name="Google Shape;41;p15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 avec image">
  <p:cSld name="En-tête de section avec imag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6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fmla="val 53218" name="adj"/>
            </a:avLst>
          </a:prstGeom>
          <a:solidFill>
            <a:srgbClr val="EE957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45;p16"/>
          <p:cNvCxnSpPr/>
          <p:nvPr/>
        </p:nvCxnSpPr>
        <p:spPr>
          <a:xfrm flipH="1" rot="10800000">
            <a:off x="0" y="757568"/>
            <a:ext cx="1338943" cy="680629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16" title="Titre"/>
          <p:cNvSpPr txBox="1"/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b="1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6" title="Sous-titre"/>
          <p:cNvSpPr txBox="1"/>
          <p:nvPr>
            <p:ph idx="1" type="body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48" name="Google Shape;48;p16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16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fmla="val 195850" name="adj"/>
            </a:avLst>
          </a:prstGeom>
          <a:solidFill>
            <a:srgbClr val="E2606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50;p16"/>
          <p:cNvCxnSpPr/>
          <p:nvPr/>
        </p:nvCxnSpPr>
        <p:spPr>
          <a:xfrm flipH="1" rot="10800000">
            <a:off x="0" y="306422"/>
            <a:ext cx="4946515" cy="2552361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16"/>
          <p:cNvSpPr/>
          <p:nvPr>
            <p:ph idx="2" type="pic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2" name="Google Shape;52;p16"/>
          <p:cNvCxnSpPr/>
          <p:nvPr/>
        </p:nvCxnSpPr>
        <p:spPr>
          <a:xfrm flipH="1" rot="10800000">
            <a:off x="-13378" y="3950208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16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fmla="val 53218" name="adj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que">
  <p:cSld name="Graphiqu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56" name="Google Shape;56;p1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" name="Google Shape;57;p17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" name="Google Shape;58;p1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rgbClr val="EE957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1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rgbClr val="E2606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7" title="Sous-titre"/>
          <p:cNvSpPr txBox="1"/>
          <p:nvPr>
            <p:ph idx="1" type="body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3" name="Google Shape;63;p17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 title="Graphique"/>
          <p:cNvSpPr/>
          <p:nvPr>
            <p:ph idx="3" type="chart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osition du texte 02">
  <p:cSld name="Disposition du texte 0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8"/>
          <p:cNvSpPr/>
          <p:nvPr>
            <p:ph idx="2" type="pic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9" name="Google Shape;69;p18" title="Puces"/>
          <p:cNvSpPr txBox="1"/>
          <p:nvPr>
            <p:ph idx="1" type="body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8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fmla="val 186380" name="adj"/>
            </a:avLst>
          </a:prstGeom>
          <a:solidFill>
            <a:srgbClr val="E2606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71;p18"/>
          <p:cNvCxnSpPr/>
          <p:nvPr/>
        </p:nvCxnSpPr>
        <p:spPr>
          <a:xfrm flipH="1" rot="10800000">
            <a:off x="7764236" y="889089"/>
            <a:ext cx="1379764" cy="1225461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18" title="Sous-titre"/>
          <p:cNvSpPr txBox="1"/>
          <p:nvPr>
            <p:ph idx="3" type="body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8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fr" sz="26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 title="Titre "/>
          <p:cNvSpPr txBox="1"/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au">
  <p:cSld name="Tableau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 title="Tableau"/>
          <p:cNvSpPr/>
          <p:nvPr>
            <p:ph idx="2" type="tbl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79" name="Google Shape;79;p19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80" name="Google Shape;80;p19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" name="Google Shape;81;p19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2" name="Google Shape;82;p1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19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fmla="val 13561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9" title="Sous-titre"/>
          <p:cNvSpPr txBox="1"/>
          <p:nvPr>
            <p:ph idx="1" type="body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7" name="Google Shape;87;p19" title="Titre 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nde photo">
  <p:cSld name="Grande phot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 flipH="1" rot="10800000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0" title="Image"/>
          <p:cNvSpPr/>
          <p:nvPr>
            <p:ph idx="2" type="pic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91" name="Google Shape;91;p20"/>
          <p:cNvCxnSpPr/>
          <p:nvPr/>
        </p:nvCxnSpPr>
        <p:spPr>
          <a:xfrm flipH="1" rot="10800000">
            <a:off x="0" y="4008665"/>
            <a:ext cx="1771650" cy="930729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20" title="Titre "/>
          <p:cNvSpPr txBox="1"/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411"/>
            </a:schemeClr>
          </a:solidFill>
          <a:ln>
            <a:noFill/>
          </a:ln>
        </p:spPr>
        <p:txBody>
          <a:bodyPr anchorCtr="0" anchor="ctr" bIns="0" lIns="216000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rci">
  <p:cSld name="Merci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3" type="body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4" type="body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1"/>
          <p:cNvSpPr/>
          <p:nvPr/>
        </p:nvSpPr>
        <p:spPr>
          <a:xfrm>
            <a:off x="4844204" y="2628935"/>
            <a:ext cx="194156" cy="194156"/>
          </a:xfrm>
          <a:custGeom>
            <a:rect b="b" l="l" r="r" t="t"/>
            <a:pathLst>
              <a:path extrusionOk="0" h="21600" w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1"/>
          <p:cNvSpPr/>
          <p:nvPr/>
        </p:nvSpPr>
        <p:spPr>
          <a:xfrm>
            <a:off x="4880717" y="2923490"/>
            <a:ext cx="121130" cy="222071"/>
          </a:xfrm>
          <a:custGeom>
            <a:rect b="b" l="l" r="r" t="t"/>
            <a:pathLst>
              <a:path extrusionOk="0" h="21600" w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4844204" y="3245959"/>
            <a:ext cx="194156" cy="141205"/>
          </a:xfrm>
          <a:custGeom>
            <a:rect b="b" l="l" r="r" t="t"/>
            <a:pathLst>
              <a:path extrusionOk="0" h="21600" w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4853787" y="3487561"/>
            <a:ext cx="174989" cy="174989"/>
          </a:xfrm>
          <a:custGeom>
            <a:rect b="b" l="l" r="r" t="t"/>
            <a:pathLst>
              <a:path extrusionOk="0" h="21600" w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1"/>
          <p:cNvSpPr/>
          <p:nvPr/>
        </p:nvSpPr>
        <p:spPr>
          <a:xfrm flipH="1" rot="10800000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1"/>
          <p:cNvCxnSpPr/>
          <p:nvPr/>
        </p:nvCxnSpPr>
        <p:spPr>
          <a:xfrm flipH="1" rot="10800000">
            <a:off x="0" y="0"/>
            <a:ext cx="4523015" cy="2253342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21"/>
          <p:cNvCxnSpPr/>
          <p:nvPr/>
        </p:nvCxnSpPr>
        <p:spPr>
          <a:xfrm flipH="1" rot="10800000">
            <a:off x="6753226" y="2943224"/>
            <a:ext cx="2390775" cy="1266825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21"/>
          <p:cNvCxnSpPr/>
          <p:nvPr/>
        </p:nvCxnSpPr>
        <p:spPr>
          <a:xfrm flipH="1" rot="10800000">
            <a:off x="-13378" y="3525012"/>
            <a:ext cx="1439842" cy="75079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21"/>
          <p:cNvSpPr/>
          <p:nvPr>
            <p:ph idx="5" type="pic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1" title="Titre"/>
          <p:cNvSpPr txBox="1"/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" name="Google Shape;8;p12"/>
          <p:cNvSpPr txBox="1"/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2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Relationship Id="rId6" Type="http://schemas.openxmlformats.org/officeDocument/2006/relationships/image" Target="../media/image44.png"/><Relationship Id="rId7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3.png"/><Relationship Id="rId5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8.png"/><Relationship Id="rId5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8.png"/><Relationship Id="rId5" Type="http://schemas.openxmlformats.org/officeDocument/2006/relationships/image" Target="../media/image47.png"/><Relationship Id="rId6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" title="Image de bâtiment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784" r="20784" t="0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xagone de couleur foncée unie au milieu d’accentuation d’image" id="209" name="Google Shape;209;p1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"/>
          <p:cNvSpPr txBox="1"/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/>
              <a:t>Création et utilisation de la base de données immobilière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/>
              <a:t>DATAImmo</a:t>
            </a:r>
            <a:endParaRPr/>
          </a:p>
        </p:txBody>
      </p:sp>
      <p:sp>
        <p:nvSpPr>
          <p:cNvPr id="211" name="Google Shape;211;p1"/>
          <p:cNvSpPr txBox="1"/>
          <p:nvPr>
            <p:ph idx="1" type="subTitle"/>
          </p:nvPr>
        </p:nvSpPr>
        <p:spPr>
          <a:xfrm>
            <a:off x="4781511" y="3030999"/>
            <a:ext cx="36408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Eliane CAMUS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212" name="Google Shape;21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TcdnvzxQ7ulQo8GiFwfIKujloK6EfAJv7ikP-EvnfdTVQnROS3WXw6XSx9Cpd73e_l7GCUAnbxroB-qlzG2fvYdCyl-Y5QZ95MpiD-GfDN-4taJyHRqsr3vOZzc3ONTBu52b0HIdUOMeHvdHiA_5tD0" id="213" name="Google Shape;213;p1"/>
          <p:cNvPicPr preferRelativeResize="0"/>
          <p:nvPr/>
        </p:nvPicPr>
        <p:blipFill rotWithShape="1">
          <a:blip r:embed="rId5">
            <a:alphaModFix/>
          </a:blip>
          <a:srcRect b="13972" l="11387" r="63940" t="12667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38e3885ee_0_33"/>
          <p:cNvSpPr txBox="1"/>
          <p:nvPr>
            <p:ph type="title"/>
          </p:nvPr>
        </p:nvSpPr>
        <p:spPr>
          <a:xfrm>
            <a:off x="390525" y="248150"/>
            <a:ext cx="46911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lang="fr" sz="2400">
                <a:highlight>
                  <a:schemeClr val="lt1"/>
                </a:highlight>
              </a:rPr>
              <a:t>Les requêtes ou screenshot qui permettent de démontrer le bon chargement des données</a:t>
            </a:r>
            <a:endParaRPr b="0" sz="2400">
              <a:highlight>
                <a:schemeClr val="lt1"/>
              </a:highlight>
            </a:endParaRPr>
          </a:p>
        </p:txBody>
      </p:sp>
      <p:sp>
        <p:nvSpPr>
          <p:cNvPr id="311" name="Google Shape;311;g2d38e3885ee_0_33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2" name="Google Shape;312;g2d38e3885ee_0_33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313" name="Google Shape;313;g2d38e3885ee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2d38e3885ee_0_33"/>
          <p:cNvSpPr txBox="1"/>
          <p:nvPr>
            <p:ph idx="2" type="body"/>
          </p:nvPr>
        </p:nvSpPr>
        <p:spPr>
          <a:xfrm>
            <a:off x="390525" y="1474425"/>
            <a:ext cx="3398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26064"/>
                </a:solidFill>
              </a:rPr>
              <a:t>Table COMMUNE</a:t>
            </a:r>
            <a:endParaRPr>
              <a:solidFill>
                <a:srgbClr val="E26064"/>
              </a:solidFill>
            </a:endParaRPr>
          </a:p>
        </p:txBody>
      </p:sp>
      <p:pic>
        <p:nvPicPr>
          <p:cNvPr id="315" name="Google Shape;315;g2d38e3885ee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25" y="1968700"/>
            <a:ext cx="4216984" cy="22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d38e3885ee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5325" y="2419350"/>
            <a:ext cx="3592624" cy="15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38e3885ee_0_46"/>
          <p:cNvSpPr txBox="1"/>
          <p:nvPr>
            <p:ph type="title"/>
          </p:nvPr>
        </p:nvSpPr>
        <p:spPr>
          <a:xfrm>
            <a:off x="390525" y="248150"/>
            <a:ext cx="46911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lang="fr" sz="2400">
                <a:highlight>
                  <a:schemeClr val="lt1"/>
                </a:highlight>
              </a:rPr>
              <a:t>Les requêtes ou screenshot qui permettent de démontrer le bon chargement des données</a:t>
            </a:r>
            <a:endParaRPr b="0" sz="2400">
              <a:highlight>
                <a:schemeClr val="lt1"/>
              </a:highlight>
            </a:endParaRPr>
          </a:p>
        </p:txBody>
      </p:sp>
      <p:sp>
        <p:nvSpPr>
          <p:cNvPr id="323" name="Google Shape;323;g2d38e3885ee_0_46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24" name="Google Shape;324;g2d38e3885ee_0_46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325" name="Google Shape;325;g2d38e3885ee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2d38e3885ee_0_46"/>
          <p:cNvSpPr txBox="1"/>
          <p:nvPr>
            <p:ph idx="2" type="body"/>
          </p:nvPr>
        </p:nvSpPr>
        <p:spPr>
          <a:xfrm>
            <a:off x="390525" y="1474425"/>
            <a:ext cx="3398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26064"/>
                </a:solidFill>
              </a:rPr>
              <a:t>Table BIEN</a:t>
            </a:r>
            <a:endParaRPr>
              <a:solidFill>
                <a:srgbClr val="E26064"/>
              </a:solidFill>
            </a:endParaRPr>
          </a:p>
        </p:txBody>
      </p:sp>
      <p:pic>
        <p:nvPicPr>
          <p:cNvPr id="327" name="Google Shape;327;g2d38e3885ee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575" y="1821825"/>
            <a:ext cx="3640389" cy="28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2d38e3885ee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7925" y="2445650"/>
            <a:ext cx="3731450" cy="16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38e3885ee_0_57"/>
          <p:cNvSpPr txBox="1"/>
          <p:nvPr>
            <p:ph type="title"/>
          </p:nvPr>
        </p:nvSpPr>
        <p:spPr>
          <a:xfrm>
            <a:off x="390525" y="248150"/>
            <a:ext cx="46911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lang="fr" sz="2400">
                <a:highlight>
                  <a:schemeClr val="lt1"/>
                </a:highlight>
              </a:rPr>
              <a:t>Les requêtes ou screenshot qui permettent de démontrer le bon chargement des données</a:t>
            </a:r>
            <a:endParaRPr b="0" sz="2400">
              <a:highlight>
                <a:schemeClr val="lt1"/>
              </a:highlight>
            </a:endParaRPr>
          </a:p>
        </p:txBody>
      </p:sp>
      <p:sp>
        <p:nvSpPr>
          <p:cNvPr id="335" name="Google Shape;335;g2d38e3885ee_0_57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36" name="Google Shape;336;g2d38e3885ee_0_57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337" name="Google Shape;337;g2d38e3885ee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g2d38e3885ee_0_57"/>
          <p:cNvSpPr txBox="1"/>
          <p:nvPr>
            <p:ph idx="2" type="body"/>
          </p:nvPr>
        </p:nvSpPr>
        <p:spPr>
          <a:xfrm>
            <a:off x="390525" y="1474425"/>
            <a:ext cx="3398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26064"/>
                </a:solidFill>
              </a:rPr>
              <a:t>Table VENTE</a:t>
            </a:r>
            <a:endParaRPr>
              <a:solidFill>
                <a:srgbClr val="E26064"/>
              </a:solidFill>
            </a:endParaRPr>
          </a:p>
        </p:txBody>
      </p:sp>
      <p:pic>
        <p:nvPicPr>
          <p:cNvPr id="339" name="Google Shape;339;g2d38e3885ee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5200" y="1474425"/>
            <a:ext cx="2904749" cy="33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2d38e3885ee_0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5325" y="2431378"/>
            <a:ext cx="3398700" cy="1453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9" title="Image de bâtiment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784" r="20784" t="0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xagone de couleur foncée unie au milieu d’accentuation d’image" id="347" name="Google Shape;347;p9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9"/>
          <p:cNvSpPr txBox="1"/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b="0" lang="fr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/>
          </a:p>
        </p:txBody>
      </p:sp>
      <p:sp>
        <p:nvSpPr>
          <p:cNvPr descr="Hexagone de couleur foncée unie au milieu d’accentuation d’image" id="349" name="Google Shape;349;p9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350" name="Google Shape;350;p9"/>
          <p:cNvPicPr preferRelativeResize="0"/>
          <p:nvPr/>
        </p:nvPicPr>
        <p:blipFill rotWithShape="1">
          <a:blip r:embed="rId4">
            <a:alphaModFix/>
          </a:blip>
          <a:srcRect b="13972" l="11387" r="63940" t="12667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TcdnvzxQ7ulQo8GiFwfIKujloK6EfAJv7ikP-EvnfdTVQnROS3WXw6XSx9Cpd73e_l7GCUAnbxroB-qlzG2fvYdCyl-Y5QZ95MpiD-GfDN-4taJyHRqsr3vOZzc3ONTBu52b0HIdUOMeHvdHiA_5tD0" id="351" name="Google Shape;35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550" y="4629475"/>
            <a:ext cx="1440601" cy="4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 txBox="1"/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1</a:t>
            </a:r>
            <a:endParaRPr/>
          </a:p>
        </p:txBody>
      </p:sp>
      <p:sp>
        <p:nvSpPr>
          <p:cNvPr id="358" name="Google Shape;358;p10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59" name="Google Shape;359;p10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0" name="Google Shape;360;p10"/>
          <p:cNvSpPr txBox="1"/>
          <p:nvPr>
            <p:ph idx="1" type="body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fr" sz="1700">
                <a:solidFill>
                  <a:srgbClr val="E26064"/>
                </a:solidFill>
              </a:rPr>
              <a:t>Nombre total d’appartements vendus au 1er semestre 2020</a:t>
            </a:r>
            <a:endParaRPr b="1" sz="1700">
              <a:solidFill>
                <a:srgbClr val="E26064"/>
              </a:solidFill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361" name="Google Shape;3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600" y="3452075"/>
            <a:ext cx="4315325" cy="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125" y="1685925"/>
            <a:ext cx="5618774" cy="13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05542c7dc0_1_0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2</a:t>
            </a:r>
            <a:endParaRPr/>
          </a:p>
        </p:txBody>
      </p:sp>
      <p:sp>
        <p:nvSpPr>
          <p:cNvPr id="370" name="Google Shape;370;g305542c7dc0_1_0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71" name="Google Shape;371;g305542c7dc0_1_0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2" name="Google Shape;372;g305542c7dc0_1_0"/>
          <p:cNvSpPr txBox="1"/>
          <p:nvPr>
            <p:ph idx="1" type="body"/>
          </p:nvPr>
        </p:nvSpPr>
        <p:spPr>
          <a:xfrm>
            <a:off x="390376" y="1032700"/>
            <a:ext cx="65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fr" sz="1700">
                <a:solidFill>
                  <a:srgbClr val="E26064"/>
                </a:solidFill>
              </a:rPr>
              <a:t>Nombre de ventes d’appartement par région pour le 1er semestre 2020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373" name="Google Shape;373;g305542c7dc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305542c7dc0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05" y="2055475"/>
            <a:ext cx="4720371" cy="16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305542c7dc0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6676" y="1641700"/>
            <a:ext cx="3552273" cy="2973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05542c7dc0_1_9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3</a:t>
            </a:r>
            <a:endParaRPr/>
          </a:p>
        </p:txBody>
      </p:sp>
      <p:sp>
        <p:nvSpPr>
          <p:cNvPr id="382" name="Google Shape;382;g305542c7dc0_1_9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83" name="Google Shape;383;g305542c7dc0_1_9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4" name="Google Shape;384;g305542c7dc0_1_9"/>
          <p:cNvSpPr txBox="1"/>
          <p:nvPr>
            <p:ph idx="1" type="body"/>
          </p:nvPr>
        </p:nvSpPr>
        <p:spPr>
          <a:xfrm>
            <a:off x="390376" y="1032700"/>
            <a:ext cx="6597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fr" sz="1700">
                <a:solidFill>
                  <a:srgbClr val="E26064"/>
                </a:solidFill>
              </a:rPr>
              <a:t>Proportion des ventes d’appartements par le nombre de pièces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385" name="Google Shape;385;g305542c7dc0_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305542c7dc0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526" y="1843613"/>
            <a:ext cx="4199000" cy="256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305542c7dc0_1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375" y="1998125"/>
            <a:ext cx="4411725" cy="210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05542c7dc0_1_18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4</a:t>
            </a:r>
            <a:endParaRPr b="0"/>
          </a:p>
        </p:txBody>
      </p:sp>
      <p:sp>
        <p:nvSpPr>
          <p:cNvPr id="394" name="Google Shape;394;g305542c7dc0_1_18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95" name="Google Shape;395;g305542c7dc0_1_18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6" name="Google Shape;396;g305542c7dc0_1_18"/>
          <p:cNvSpPr txBox="1"/>
          <p:nvPr>
            <p:ph idx="1" type="body"/>
          </p:nvPr>
        </p:nvSpPr>
        <p:spPr>
          <a:xfrm>
            <a:off x="390376" y="1032700"/>
            <a:ext cx="6545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fr" sz="1700">
                <a:solidFill>
                  <a:srgbClr val="E26064"/>
                </a:solidFill>
              </a:rPr>
              <a:t>Liste des 10 départements où le prix du mètre carré est le plus élevé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397" name="Google Shape;397;g305542c7dc0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305542c7dc0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75" y="2002500"/>
            <a:ext cx="4956993" cy="179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305542c7dc0_1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25" y="2802475"/>
            <a:ext cx="4212476" cy="1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05542c7dc0_1_27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5</a:t>
            </a:r>
            <a:endParaRPr b="0"/>
          </a:p>
        </p:txBody>
      </p:sp>
      <p:sp>
        <p:nvSpPr>
          <p:cNvPr id="406" name="Google Shape;406;g305542c7dc0_1_27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07" name="Google Shape;407;g305542c7dc0_1_27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8" name="Google Shape;408;g305542c7dc0_1_27"/>
          <p:cNvSpPr txBox="1"/>
          <p:nvPr>
            <p:ph idx="1" type="body"/>
          </p:nvPr>
        </p:nvSpPr>
        <p:spPr>
          <a:xfrm>
            <a:off x="390370" y="1032699"/>
            <a:ext cx="5526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fr" sz="1700">
                <a:solidFill>
                  <a:srgbClr val="E26064"/>
                </a:solidFill>
              </a:rPr>
              <a:t>Prix moyen du mètre carré d’une maison en Île-de-France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409" name="Google Shape;409;g305542c7dc0_1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305542c7dc0_1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675" y="3951400"/>
            <a:ext cx="5045550" cy="5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305542c7dc0_1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475" y="1814775"/>
            <a:ext cx="6919693" cy="1815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05542c7dc0_1_36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6</a:t>
            </a:r>
            <a:endParaRPr b="0"/>
          </a:p>
        </p:txBody>
      </p:sp>
      <p:sp>
        <p:nvSpPr>
          <p:cNvPr id="418" name="Google Shape;418;g305542c7dc0_1_36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19" name="Google Shape;419;g305542c7dc0_1_36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0" name="Google Shape;420;g305542c7dc0_1_36"/>
          <p:cNvSpPr txBox="1"/>
          <p:nvPr>
            <p:ph idx="1" type="body"/>
          </p:nvPr>
        </p:nvSpPr>
        <p:spPr>
          <a:xfrm>
            <a:off x="390376" y="1032700"/>
            <a:ext cx="65058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fr" sz="1700">
                <a:solidFill>
                  <a:srgbClr val="E26064"/>
                </a:solidFill>
              </a:rPr>
              <a:t>Liste des 10 appartements les plus chers avec la région et le nombre de mètres carrés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421" name="Google Shape;421;g305542c7dc0_1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305542c7dc0_1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75" y="1895365"/>
            <a:ext cx="6442824" cy="23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305542c7dc0_1_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0625" y="2393325"/>
            <a:ext cx="3227659" cy="22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 txBox="1"/>
          <p:nvPr>
            <p:ph type="title"/>
          </p:nvPr>
        </p:nvSpPr>
        <p:spPr>
          <a:xfrm>
            <a:off x="398533" y="994438"/>
            <a:ext cx="55071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70"/>
              <a:buFont typeface="Calibri"/>
              <a:buNone/>
            </a:pPr>
            <a:r>
              <a:rPr lang="fr" sz="2870"/>
              <a:t>Contexte du projet </a:t>
            </a:r>
            <a:endParaRPr sz="287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70"/>
              <a:buFont typeface="Calibri"/>
              <a:buNone/>
            </a:pPr>
            <a:r>
              <a:rPr lang="fr" sz="2870"/>
              <a:t>DATAImmo</a:t>
            </a:r>
            <a:endParaRPr sz="2870"/>
          </a:p>
        </p:txBody>
      </p:sp>
      <p:sp>
        <p:nvSpPr>
          <p:cNvPr id="220" name="Google Shape;220;p2"/>
          <p:cNvSpPr txBox="1"/>
          <p:nvPr>
            <p:ph idx="2" type="body"/>
          </p:nvPr>
        </p:nvSpPr>
        <p:spPr>
          <a:xfrm>
            <a:off x="398522" y="2187171"/>
            <a:ext cx="5507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Création d’un modèle pour mieux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prévoir le prix de vente des biens immobiliers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1" name="Google Shape;221;p2"/>
          <p:cNvSpPr txBox="1"/>
          <p:nvPr>
            <p:ph idx="1" type="body"/>
          </p:nvPr>
        </p:nvSpPr>
        <p:spPr>
          <a:xfrm>
            <a:off x="398525" y="2924775"/>
            <a:ext cx="43044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fr" sz="1500">
                <a:solidFill>
                  <a:srgbClr val="271A38"/>
                </a:solidFill>
                <a:highlight>
                  <a:srgbClr val="FFFFFF"/>
                </a:highlight>
              </a:rPr>
              <a:t>Modification de la base de données permettant de collecter les transactions immobilières et foncières en France</a:t>
            </a:r>
            <a:endParaRPr sz="1500">
              <a:solidFill>
                <a:srgbClr val="271A38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71A38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fr" sz="1500">
                <a:solidFill>
                  <a:srgbClr val="271A38"/>
                </a:solidFill>
                <a:highlight>
                  <a:srgbClr val="FFFFFF"/>
                </a:highlight>
              </a:rPr>
              <a:t>Analyse du marché pour aider les agences régionales à mieux accompagner leurs clients</a:t>
            </a:r>
            <a:endParaRPr sz="2100"/>
          </a:p>
        </p:txBody>
      </p:sp>
      <p:pic>
        <p:nvPicPr>
          <p:cNvPr id="222" name="Google Shape;222;p2" title="Horizon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3312" r="23313" t="0"/>
          <a:stretch/>
        </p:blipFill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23" name="Google Shape;223;p2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224" name="Google Shape;224;p2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225" name="Google Shape;22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05542c7dc0_1_45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7</a:t>
            </a:r>
            <a:endParaRPr b="0"/>
          </a:p>
        </p:txBody>
      </p:sp>
      <p:sp>
        <p:nvSpPr>
          <p:cNvPr id="430" name="Google Shape;430;g305542c7dc0_1_45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31" name="Google Shape;431;g305542c7dc0_1_45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2" name="Google Shape;432;g305542c7dc0_1_45"/>
          <p:cNvSpPr txBox="1"/>
          <p:nvPr>
            <p:ph idx="1" type="body"/>
          </p:nvPr>
        </p:nvSpPr>
        <p:spPr>
          <a:xfrm>
            <a:off x="390376" y="1032700"/>
            <a:ext cx="65190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fr" sz="1700">
                <a:solidFill>
                  <a:srgbClr val="E26064"/>
                </a:solidFill>
              </a:rPr>
              <a:t>Taux d’évolution du nombre de ventes entre le 1er et le 2nd trimestre de 2020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433" name="Google Shape;433;g305542c7dc0_1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g305542c7dc0_1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76" y="1852551"/>
            <a:ext cx="7597449" cy="1927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305542c7dc0_1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3650" y="4065138"/>
            <a:ext cx="4328001" cy="56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05542c7dc0_1_54"/>
          <p:cNvSpPr txBox="1"/>
          <p:nvPr>
            <p:ph type="title"/>
          </p:nvPr>
        </p:nvSpPr>
        <p:spPr>
          <a:xfrm>
            <a:off x="389008" y="156771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8</a:t>
            </a:r>
            <a:endParaRPr b="0"/>
          </a:p>
        </p:txBody>
      </p:sp>
      <p:sp>
        <p:nvSpPr>
          <p:cNvPr id="442" name="Google Shape;442;g305542c7dc0_1_54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43" name="Google Shape;443;g305542c7dc0_1_54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4" name="Google Shape;444;g305542c7dc0_1_54"/>
          <p:cNvSpPr txBox="1"/>
          <p:nvPr>
            <p:ph idx="1" type="body"/>
          </p:nvPr>
        </p:nvSpPr>
        <p:spPr>
          <a:xfrm>
            <a:off x="390376" y="1032700"/>
            <a:ext cx="65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fr" sz="1700">
                <a:solidFill>
                  <a:srgbClr val="E26064"/>
                </a:solidFill>
              </a:rPr>
              <a:t>Le classement des régions par rapport au prix au mètre carré des appartement de plus de 4 pièces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445" name="Google Shape;445;g305542c7dc0_1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305542c7dc0_1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25" y="1749350"/>
            <a:ext cx="7170272" cy="2187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305542c7dc0_1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3925" y="2135850"/>
            <a:ext cx="2658625" cy="275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05542c7dc0_1_63"/>
          <p:cNvSpPr txBox="1"/>
          <p:nvPr>
            <p:ph type="title"/>
          </p:nvPr>
        </p:nvSpPr>
        <p:spPr>
          <a:xfrm>
            <a:off x="390383" y="-156654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9</a:t>
            </a:r>
            <a:endParaRPr b="0"/>
          </a:p>
        </p:txBody>
      </p:sp>
      <p:sp>
        <p:nvSpPr>
          <p:cNvPr id="454" name="Google Shape;454;g305542c7dc0_1_63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55" name="Google Shape;455;g305542c7dc0_1_63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56" name="Google Shape;456;g305542c7dc0_1_63"/>
          <p:cNvSpPr txBox="1"/>
          <p:nvPr>
            <p:ph idx="1" type="body"/>
          </p:nvPr>
        </p:nvSpPr>
        <p:spPr>
          <a:xfrm>
            <a:off x="390376" y="704350"/>
            <a:ext cx="6610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fr" sz="1700">
                <a:solidFill>
                  <a:srgbClr val="E26064"/>
                </a:solidFill>
              </a:rPr>
              <a:t>Liste des communes ayant eu au moins 50 ventes au 1er trimestre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457" name="Google Shape;457;g305542c7dc0_1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g305542c7dc0_1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900" y="1171200"/>
            <a:ext cx="4945225" cy="15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305542c7dc0_1_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3137" y="2937687"/>
            <a:ext cx="2366750" cy="204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305542c7dc0_1_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6103" y="2967200"/>
            <a:ext cx="2324323" cy="19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g305542c7dc0_1_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7824" y="2961850"/>
            <a:ext cx="2273976" cy="1989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05542c7dc0_1_72"/>
          <p:cNvSpPr txBox="1"/>
          <p:nvPr>
            <p:ph type="title"/>
          </p:nvPr>
        </p:nvSpPr>
        <p:spPr>
          <a:xfrm>
            <a:off x="390383" y="-122754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10</a:t>
            </a:r>
            <a:endParaRPr b="0"/>
          </a:p>
        </p:txBody>
      </p:sp>
      <p:sp>
        <p:nvSpPr>
          <p:cNvPr id="468" name="Google Shape;468;g305542c7dc0_1_72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69" name="Google Shape;469;g305542c7dc0_1_72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70" name="Google Shape;470;g305542c7dc0_1_72"/>
          <p:cNvSpPr txBox="1"/>
          <p:nvPr>
            <p:ph idx="1" type="body"/>
          </p:nvPr>
        </p:nvSpPr>
        <p:spPr>
          <a:xfrm>
            <a:off x="390375" y="767475"/>
            <a:ext cx="6688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fr" sz="1700">
                <a:solidFill>
                  <a:srgbClr val="E26064"/>
                </a:solidFill>
              </a:rPr>
              <a:t>Différence en pourcentage du prix au mètre carré entre un appartement de 2 pièces et un appartement de 3 pièces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471" name="Google Shape;471;g305542c7dc0_1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305542c7dc0_1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996" y="4073075"/>
            <a:ext cx="4717874" cy="5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305542c7dc0_1_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375" y="1631350"/>
            <a:ext cx="7742314" cy="224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05542c7dc0_1_81"/>
          <p:cNvSpPr txBox="1"/>
          <p:nvPr>
            <p:ph type="title"/>
          </p:nvPr>
        </p:nvSpPr>
        <p:spPr>
          <a:xfrm>
            <a:off x="390383" y="-260629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11</a:t>
            </a:r>
            <a:endParaRPr b="0"/>
          </a:p>
        </p:txBody>
      </p:sp>
      <p:sp>
        <p:nvSpPr>
          <p:cNvPr id="480" name="Google Shape;480;g305542c7dc0_1_81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81" name="Google Shape;481;g305542c7dc0_1_81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82" name="Google Shape;482;g305542c7dc0_1_81"/>
          <p:cNvSpPr txBox="1"/>
          <p:nvPr>
            <p:ph idx="1" type="body"/>
          </p:nvPr>
        </p:nvSpPr>
        <p:spPr>
          <a:xfrm>
            <a:off x="390376" y="575500"/>
            <a:ext cx="624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fr" sz="1700">
                <a:solidFill>
                  <a:srgbClr val="E26064"/>
                </a:solidFill>
              </a:rPr>
              <a:t>Les moyennes de valeurs foncières pour le top 3 des communes des départements 6, 13, 33, 59 et 69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483" name="Google Shape;483;g305542c7dc0_1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g305542c7dc0_1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75" y="1236588"/>
            <a:ext cx="6994430" cy="259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g305542c7dc0_1_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6151" y="2484476"/>
            <a:ext cx="4257574" cy="24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05542c7dc0_1_90"/>
          <p:cNvSpPr txBox="1"/>
          <p:nvPr>
            <p:ph type="title"/>
          </p:nvPr>
        </p:nvSpPr>
        <p:spPr>
          <a:xfrm>
            <a:off x="390383" y="-4"/>
            <a:ext cx="624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Requête 12</a:t>
            </a:r>
            <a:endParaRPr b="0"/>
          </a:p>
        </p:txBody>
      </p:sp>
      <p:sp>
        <p:nvSpPr>
          <p:cNvPr id="492" name="Google Shape;492;g305542c7dc0_1_90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493" name="Google Shape;493;g305542c7dc0_1_90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94" name="Google Shape;494;g305542c7dc0_1_90"/>
          <p:cNvSpPr txBox="1"/>
          <p:nvPr>
            <p:ph idx="1" type="body"/>
          </p:nvPr>
        </p:nvSpPr>
        <p:spPr>
          <a:xfrm>
            <a:off x="390376" y="861000"/>
            <a:ext cx="636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fr" sz="1700">
                <a:solidFill>
                  <a:srgbClr val="E26064"/>
                </a:solidFill>
              </a:rPr>
              <a:t>Les 20 communes avec le plus de transactions pour 1 000 habitants pour les communes qui dépassent les 10 000 habitants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495" name="Google Shape;495;g305542c7dc0_1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g305542c7dc0_1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41700"/>
            <a:ext cx="7571125" cy="16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g305542c7dc0_1_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3769" y="3410425"/>
            <a:ext cx="3555300" cy="15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305542c7dc0_1_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3700" y="3435064"/>
            <a:ext cx="3555300" cy="1543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11" title="Image de bâtiment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784" r="20784" t="0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xagone de couleur foncée unie au milieu d’accentuation d’image" id="505" name="Google Shape;505;p11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1"/>
          <p:cNvSpPr txBox="1"/>
          <p:nvPr>
            <p:ph type="ctrTitle"/>
          </p:nvPr>
        </p:nvSpPr>
        <p:spPr>
          <a:xfrm>
            <a:off x="4690429" y="1734951"/>
            <a:ext cx="36402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/>
              <a:t>Merci de votre attention !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507" name="Google Shape;507;p11"/>
          <p:cNvPicPr preferRelativeResize="0"/>
          <p:nvPr/>
        </p:nvPicPr>
        <p:blipFill rotWithShape="1">
          <a:blip r:embed="rId4">
            <a:alphaModFix/>
          </a:blip>
          <a:srcRect b="13972" l="11387" r="63940" t="12667"/>
          <a:stretch/>
        </p:blipFill>
        <p:spPr>
          <a:xfrm>
            <a:off x="1980103" y="1578297"/>
            <a:ext cx="1801842" cy="17798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TcdnvzxQ7ulQo8GiFwfIKujloK6EfAJv7ikP-EvnfdTVQnROS3WXw6XSx9Cpd73e_l7GCUAnbxroB-qlzG2fvYdCyl-Y5QZ95MpiD-GfDN-4taJyHRqsr3vOZzc3ONTBu52b0HIdUOMeHvdHiA_5tD0" id="508" name="Google Shape;50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3423" y="4281050"/>
            <a:ext cx="2720575" cy="8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 txBox="1"/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>
                <a:highlight>
                  <a:schemeClr val="lt1"/>
                </a:highlight>
              </a:rPr>
              <a:t>La stratégie de sauvegarde et la conformité RGPD</a:t>
            </a:r>
            <a:endParaRPr b="0">
              <a:highlight>
                <a:schemeClr val="lt1"/>
              </a:highlight>
            </a:endParaRPr>
          </a:p>
        </p:txBody>
      </p:sp>
      <p:sp>
        <p:nvSpPr>
          <p:cNvPr id="232" name="Google Shape;232;p3"/>
          <p:cNvSpPr txBox="1"/>
          <p:nvPr>
            <p:ph idx="2" type="body"/>
          </p:nvPr>
        </p:nvSpPr>
        <p:spPr>
          <a:xfrm>
            <a:off x="1654300" y="1293275"/>
            <a:ext cx="6621600" cy="3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b="1" lang="fr" sz="1400"/>
              <a:t>Définition (source : CNIL) : </a:t>
            </a:r>
            <a:endParaRPr b="1"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“Toute information se rapportant à une personne physique identifiée ou identifiable”</a:t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524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b="1" lang="fr" sz="1400"/>
              <a:t>Applicable aux entreprises privées/publiques effectuant de la collecte et/ou du traitement de données :</a:t>
            </a:r>
            <a:endParaRPr b="1" sz="14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lang="fr" sz="1400"/>
              <a:t>Établis dans l’UE</a:t>
            </a:r>
            <a:endParaRPr sz="1400"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lang="fr" sz="1400"/>
              <a:t>Établis hors UE mais dont l’activité cible directement des résidents européens</a:t>
            </a:r>
            <a:endParaRPr b="1" sz="14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1524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b="1" lang="fr" sz="1400"/>
              <a:t>Données</a:t>
            </a:r>
            <a:r>
              <a:rPr b="1" lang="fr" sz="1400"/>
              <a:t> supprimées conformément à la réglementation RGPD :</a:t>
            </a:r>
            <a:endParaRPr b="1" sz="1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lang="fr" sz="1400"/>
              <a:t>BDD “Valeurs foncières” : colonne “Nom de </a:t>
            </a:r>
            <a:r>
              <a:rPr lang="fr" sz="1400"/>
              <a:t>l'acquéreur”</a:t>
            </a:r>
            <a:endParaRPr sz="1400"/>
          </a:p>
          <a:p>
            <a:pPr indent="-3175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lang="fr" sz="1400"/>
              <a:t>BDD “Référentiel géographique” et “Données communes” : aucun traitement RGPD</a:t>
            </a:r>
            <a:endParaRPr sz="1400"/>
          </a:p>
        </p:txBody>
      </p:sp>
      <p:sp>
        <p:nvSpPr>
          <p:cNvPr id="233" name="Google Shape;233;p3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34" name="Google Shape;234;p3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235" name="Google Shape;2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"/>
          <p:cNvSpPr txBox="1"/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Les données initiales</a:t>
            </a:r>
            <a:endParaRPr b="0"/>
          </a:p>
        </p:txBody>
      </p:sp>
      <p:sp>
        <p:nvSpPr>
          <p:cNvPr id="242" name="Google Shape;242;p4"/>
          <p:cNvSpPr txBox="1"/>
          <p:nvPr>
            <p:ph idx="2" type="body"/>
          </p:nvPr>
        </p:nvSpPr>
        <p:spPr>
          <a:xfrm>
            <a:off x="1332325" y="1731275"/>
            <a:ext cx="72498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 bases de données : 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fr" sz="1700"/>
              <a:t>Valeur foncières</a:t>
            </a:r>
            <a:r>
              <a:rPr lang="fr" sz="1700"/>
              <a:t> </a:t>
            </a:r>
            <a:endParaRPr sz="1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issues du site open data des Demandes de valeurs foncières (DVF) </a:t>
            </a:r>
            <a:endParaRPr sz="1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fr" sz="1700"/>
              <a:t>Communes</a:t>
            </a:r>
            <a:r>
              <a:rPr lang="fr" sz="1700"/>
              <a:t> </a:t>
            </a:r>
            <a:endParaRPr sz="1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données de l’INSEE avec les résultats des recensements de la population par commune </a:t>
            </a:r>
            <a:endParaRPr sz="17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fr" sz="1700"/>
              <a:t>Référentiel géographique</a:t>
            </a:r>
            <a:endParaRPr sz="1700"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données de data.gouv sur les régions, communes, unités urbaines, aires urbaines, départements, académies, régions</a:t>
            </a:r>
            <a:endParaRPr sz="17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1A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44" name="Google Shape;244;p4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245" name="Google Shape;2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"/>
          <p:cNvSpPr txBox="1"/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>
                <a:highlight>
                  <a:schemeClr val="lt1"/>
                </a:highlight>
              </a:rPr>
              <a:t>L’extrait du dictionnaire des données</a:t>
            </a:r>
            <a:endParaRPr b="0">
              <a:highlight>
                <a:schemeClr val="lt1"/>
              </a:highlight>
            </a:endParaRPr>
          </a:p>
        </p:txBody>
      </p:sp>
      <p:sp>
        <p:nvSpPr>
          <p:cNvPr id="252" name="Google Shape;252;p5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53" name="Google Shape;253;p5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254" name="Google Shape;25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00" y="1737600"/>
            <a:ext cx="8465425" cy="230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/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/>
              <a:t>Le schéma relationnel normalisé</a:t>
            </a:r>
            <a:endParaRPr b="0"/>
          </a:p>
        </p:txBody>
      </p:sp>
      <p:sp>
        <p:nvSpPr>
          <p:cNvPr id="262" name="Google Shape;262;p6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63" name="Google Shape;263;p6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00" y="1363700"/>
            <a:ext cx="7614524" cy="3403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TcdnvzxQ7ulQo8GiFwfIKujloK6EfAJv7ikP-EvnfdTVQnROS3WXw6XSx9Cpd73e_l7GCUAnbxroB-qlzG2fvYdCyl-Y5QZ95MpiD-GfDN-4taJyHRqsr3vOZzc3ONTBu52b0HIdUOMeHvdHiA_5tD0" id="265" name="Google Shape;26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"/>
          <p:cNvSpPr txBox="1"/>
          <p:nvPr>
            <p:ph type="title"/>
          </p:nvPr>
        </p:nvSpPr>
        <p:spPr>
          <a:xfrm>
            <a:off x="390533" y="495033"/>
            <a:ext cx="468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>
                <a:highlight>
                  <a:schemeClr val="lt1"/>
                </a:highlight>
              </a:rPr>
              <a:t>La base de données avec les tables créées et les données chargées</a:t>
            </a:r>
            <a:endParaRPr b="0">
              <a:highlight>
                <a:schemeClr val="lt1"/>
              </a:highlight>
            </a:endParaRPr>
          </a:p>
        </p:txBody>
      </p:sp>
      <p:sp>
        <p:nvSpPr>
          <p:cNvPr id="272" name="Google Shape;272;p7"/>
          <p:cNvSpPr txBox="1"/>
          <p:nvPr>
            <p:ph idx="2" type="body"/>
          </p:nvPr>
        </p:nvSpPr>
        <p:spPr>
          <a:xfrm>
            <a:off x="1635225" y="1599675"/>
            <a:ext cx="7880100" cy="3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1"/>
          </a:p>
          <a:p>
            <a:pPr indent="-323030" lvl="0" marL="457200" rtl="0" algn="l">
              <a:spcBef>
                <a:spcPts val="0"/>
              </a:spcBef>
              <a:spcAft>
                <a:spcPts val="0"/>
              </a:spcAft>
              <a:buClr>
                <a:srgbClr val="E26064"/>
              </a:buClr>
              <a:buSzPct val="100000"/>
              <a:buAutoNum type="arabicPeriod"/>
            </a:pPr>
            <a:r>
              <a:rPr lang="fr" sz="3130">
                <a:solidFill>
                  <a:srgbClr val="E26064"/>
                </a:solidFill>
              </a:rPr>
              <a:t>Préparation des données sur Excel puis export CSV : </a:t>
            </a:r>
            <a:endParaRPr sz="3130">
              <a:solidFill>
                <a:srgbClr val="E26064"/>
              </a:solidFill>
            </a:endParaRPr>
          </a:p>
          <a:p>
            <a:pPr indent="-31398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fr" sz="2830"/>
              <a:t>Format (date vs numérique, US vs europe, 0 au lieu de nul)</a:t>
            </a:r>
            <a:endParaRPr sz="2830"/>
          </a:p>
          <a:p>
            <a:pPr indent="-31398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fr" sz="2830"/>
              <a:t>N° d’identifications ajoutés manuellement</a:t>
            </a:r>
            <a:endParaRPr sz="2830"/>
          </a:p>
          <a:p>
            <a:pPr indent="-31398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fr" sz="2830"/>
              <a:t>Récupération des informations manquantes via fonction RECHERCHEV</a:t>
            </a:r>
            <a:endParaRPr sz="2830"/>
          </a:p>
          <a:p>
            <a:pPr indent="-31398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fr" sz="2830"/>
              <a:t>Modification de l’encodage en Windows Europe 1250 (initialement UTF-8)</a:t>
            </a:r>
            <a:endParaRPr sz="28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30"/>
          </a:p>
          <a:p>
            <a:pPr indent="-323030" lvl="0" marL="457200" rtl="0" algn="l">
              <a:spcBef>
                <a:spcPts val="0"/>
              </a:spcBef>
              <a:spcAft>
                <a:spcPts val="0"/>
              </a:spcAft>
              <a:buClr>
                <a:srgbClr val="E26064"/>
              </a:buClr>
              <a:buSzPct val="100000"/>
              <a:buAutoNum type="arabicPeriod"/>
            </a:pPr>
            <a:r>
              <a:rPr lang="fr" sz="3130">
                <a:solidFill>
                  <a:srgbClr val="E26064"/>
                </a:solidFill>
              </a:rPr>
              <a:t>Outils utilisés : </a:t>
            </a:r>
            <a:endParaRPr sz="3130">
              <a:solidFill>
                <a:srgbClr val="E26064"/>
              </a:solidFill>
            </a:endParaRPr>
          </a:p>
          <a:p>
            <a:pPr indent="-31398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fr" sz="2830"/>
              <a:t>MySQL + MySQL Workbench</a:t>
            </a:r>
            <a:endParaRPr sz="283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30"/>
          </a:p>
          <a:p>
            <a:pPr indent="-323030" lvl="0" marL="457200" rtl="0" algn="l">
              <a:spcBef>
                <a:spcPts val="0"/>
              </a:spcBef>
              <a:spcAft>
                <a:spcPts val="0"/>
              </a:spcAft>
              <a:buClr>
                <a:srgbClr val="E26064"/>
              </a:buClr>
              <a:buSzPct val="100000"/>
              <a:buAutoNum type="arabicPeriod"/>
            </a:pPr>
            <a:r>
              <a:rPr lang="fr" sz="3130">
                <a:solidFill>
                  <a:srgbClr val="E26064"/>
                </a:solidFill>
              </a:rPr>
              <a:t>C</a:t>
            </a:r>
            <a:r>
              <a:rPr lang="fr" sz="3130">
                <a:solidFill>
                  <a:srgbClr val="E26064"/>
                </a:solidFill>
              </a:rPr>
              <a:t>réation de la base de donnée : </a:t>
            </a:r>
            <a:endParaRPr sz="3130">
              <a:solidFill>
                <a:srgbClr val="E26064"/>
              </a:solidFill>
            </a:endParaRPr>
          </a:p>
          <a:p>
            <a:pPr indent="-31398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fr" sz="2830"/>
              <a:t>Script CREATE DATABASE dans MySQL</a:t>
            </a:r>
            <a:endParaRPr sz="283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30"/>
          </a:p>
          <a:p>
            <a:pPr indent="-323030" lvl="0" marL="457200" rtl="0" algn="l">
              <a:spcBef>
                <a:spcPts val="0"/>
              </a:spcBef>
              <a:spcAft>
                <a:spcPts val="0"/>
              </a:spcAft>
              <a:buClr>
                <a:srgbClr val="E26064"/>
              </a:buClr>
              <a:buSzPct val="100000"/>
              <a:buAutoNum type="arabicPeriod"/>
            </a:pPr>
            <a:r>
              <a:rPr lang="fr" sz="3130">
                <a:solidFill>
                  <a:srgbClr val="E26064"/>
                </a:solidFill>
              </a:rPr>
              <a:t>Création des tables : </a:t>
            </a:r>
            <a:endParaRPr sz="3130">
              <a:solidFill>
                <a:srgbClr val="E26064"/>
              </a:solidFill>
            </a:endParaRPr>
          </a:p>
          <a:p>
            <a:pPr indent="-31398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fr" sz="2830"/>
              <a:t>Script CREATE TABLE dans MySQL Workbench </a:t>
            </a:r>
            <a:endParaRPr sz="2830"/>
          </a:p>
          <a:p>
            <a:pPr indent="-31398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fr" sz="2830"/>
              <a:t>Définition des types de données pour chaque variable</a:t>
            </a:r>
            <a:endParaRPr sz="283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30"/>
          </a:p>
          <a:p>
            <a:pPr indent="-323030" lvl="0" marL="457200" rtl="0" algn="l">
              <a:spcBef>
                <a:spcPts val="0"/>
              </a:spcBef>
              <a:spcAft>
                <a:spcPts val="0"/>
              </a:spcAft>
              <a:buClr>
                <a:srgbClr val="E26064"/>
              </a:buClr>
              <a:buSzPct val="100000"/>
              <a:buAutoNum type="arabicPeriod"/>
            </a:pPr>
            <a:r>
              <a:rPr lang="fr" sz="3130">
                <a:solidFill>
                  <a:srgbClr val="E26064"/>
                </a:solidFill>
              </a:rPr>
              <a:t>Chargement des bases de données : </a:t>
            </a:r>
            <a:endParaRPr sz="3130">
              <a:solidFill>
                <a:srgbClr val="E26064"/>
              </a:solidFill>
            </a:endParaRPr>
          </a:p>
          <a:p>
            <a:pPr indent="-31398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fr" sz="2830"/>
              <a:t>Load de chaque table dans MySQL Workbench avec sélection de l’encodage et correspondance des noms de colonnes</a:t>
            </a:r>
            <a:endParaRPr sz="2830"/>
          </a:p>
          <a:p>
            <a:pPr indent="-31398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fr" sz="2830"/>
              <a:t>Contrôle du nombre de lignes importées et vérification des erreurs potentielles ayant empêché l’importation</a:t>
            </a:r>
            <a:endParaRPr sz="283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7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74" name="Google Shape;274;p7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275" name="Google Shape;2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38e3885ee_0_74"/>
          <p:cNvSpPr txBox="1"/>
          <p:nvPr>
            <p:ph type="title"/>
          </p:nvPr>
        </p:nvSpPr>
        <p:spPr>
          <a:xfrm>
            <a:off x="390533" y="495033"/>
            <a:ext cx="468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b="0" lang="fr">
                <a:highlight>
                  <a:schemeClr val="lt1"/>
                </a:highlight>
              </a:rPr>
              <a:t>La base de données avec les tables créées et les données chargées</a:t>
            </a:r>
            <a:endParaRPr b="0">
              <a:highlight>
                <a:schemeClr val="lt1"/>
              </a:highlight>
            </a:endParaRPr>
          </a:p>
        </p:txBody>
      </p:sp>
      <p:sp>
        <p:nvSpPr>
          <p:cNvPr id="282" name="Google Shape;282;g2d38e3885ee_0_74"/>
          <p:cNvSpPr txBox="1"/>
          <p:nvPr>
            <p:ph idx="11" type="ftr"/>
          </p:nvPr>
        </p:nvSpPr>
        <p:spPr>
          <a:xfrm>
            <a:off x="253897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3" name="Google Shape;283;g2d38e3885ee_0_74"/>
          <p:cNvSpPr txBox="1"/>
          <p:nvPr>
            <p:ph idx="12" type="sldNum"/>
          </p:nvPr>
        </p:nvSpPr>
        <p:spPr>
          <a:xfrm>
            <a:off x="8360228" y="4767263"/>
            <a:ext cx="555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284" name="Google Shape;284;g2d38e3885ee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2d38e3885ee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26" y="1479549"/>
            <a:ext cx="3593633" cy="12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2d38e3885ee_0_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025" y="3132787"/>
            <a:ext cx="3593624" cy="1260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2d38e3885ee_0_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1825" y="1460052"/>
            <a:ext cx="3383553" cy="12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2d38e3885ee_0_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8575" y="3144899"/>
            <a:ext cx="3383550" cy="123623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2d38e3885ee_0_74"/>
          <p:cNvSpPr txBox="1"/>
          <p:nvPr>
            <p:ph idx="2" type="body"/>
          </p:nvPr>
        </p:nvSpPr>
        <p:spPr>
          <a:xfrm>
            <a:off x="573275" y="2638425"/>
            <a:ext cx="3398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26064"/>
                </a:solidFill>
              </a:rPr>
              <a:t>Table REGION</a:t>
            </a:r>
            <a:endParaRPr>
              <a:solidFill>
                <a:srgbClr val="E26064"/>
              </a:solidFill>
            </a:endParaRPr>
          </a:p>
        </p:txBody>
      </p:sp>
      <p:sp>
        <p:nvSpPr>
          <p:cNvPr id="290" name="Google Shape;290;g2d38e3885ee_0_74"/>
          <p:cNvSpPr txBox="1"/>
          <p:nvPr>
            <p:ph idx="2" type="body"/>
          </p:nvPr>
        </p:nvSpPr>
        <p:spPr>
          <a:xfrm>
            <a:off x="573263" y="4393250"/>
            <a:ext cx="3398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26064"/>
                </a:solidFill>
              </a:rPr>
              <a:t>Table COMMUNE</a:t>
            </a:r>
            <a:endParaRPr>
              <a:solidFill>
                <a:srgbClr val="E26064"/>
              </a:solidFill>
            </a:endParaRPr>
          </a:p>
        </p:txBody>
      </p:sp>
      <p:sp>
        <p:nvSpPr>
          <p:cNvPr id="291" name="Google Shape;291;g2d38e3885ee_0_74"/>
          <p:cNvSpPr txBox="1"/>
          <p:nvPr>
            <p:ph idx="2" type="body"/>
          </p:nvPr>
        </p:nvSpPr>
        <p:spPr>
          <a:xfrm>
            <a:off x="4694238" y="4343675"/>
            <a:ext cx="3398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26064"/>
                </a:solidFill>
              </a:rPr>
              <a:t>Table VENTE</a:t>
            </a:r>
            <a:endParaRPr>
              <a:solidFill>
                <a:srgbClr val="E26064"/>
              </a:solidFill>
            </a:endParaRPr>
          </a:p>
        </p:txBody>
      </p:sp>
      <p:sp>
        <p:nvSpPr>
          <p:cNvPr id="292" name="Google Shape;292;g2d38e3885ee_0_74"/>
          <p:cNvSpPr txBox="1"/>
          <p:nvPr>
            <p:ph idx="2" type="body"/>
          </p:nvPr>
        </p:nvSpPr>
        <p:spPr>
          <a:xfrm>
            <a:off x="4571988" y="2638050"/>
            <a:ext cx="3398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26064"/>
                </a:solidFill>
              </a:rPr>
              <a:t>Table BIEN</a:t>
            </a:r>
            <a:endParaRPr>
              <a:solidFill>
                <a:srgbClr val="E2606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/>
          <p:nvPr>
            <p:ph type="title"/>
          </p:nvPr>
        </p:nvSpPr>
        <p:spPr>
          <a:xfrm>
            <a:off x="390525" y="248150"/>
            <a:ext cx="46911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b="0" lang="fr" sz="2400">
                <a:highlight>
                  <a:schemeClr val="lt1"/>
                </a:highlight>
              </a:rPr>
              <a:t>Les requêtes ou screenshot qui permettent de démontrer le bon chargement des données</a:t>
            </a:r>
            <a:endParaRPr b="0" sz="2400">
              <a:highlight>
                <a:schemeClr val="lt1"/>
              </a:highlight>
            </a:endParaRPr>
          </a:p>
        </p:txBody>
      </p:sp>
      <p:sp>
        <p:nvSpPr>
          <p:cNvPr id="299" name="Google Shape;299;p8"/>
          <p:cNvSpPr txBox="1"/>
          <p:nvPr>
            <p:ph idx="11" type="ftr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00" name="Google Shape;300;p8"/>
          <p:cNvSpPr txBox="1"/>
          <p:nvPr>
            <p:ph idx="12" type="sldNum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301" name="Google Shape;3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75" y="4616400"/>
            <a:ext cx="1440601" cy="45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8"/>
          <p:cNvSpPr txBox="1"/>
          <p:nvPr>
            <p:ph idx="2" type="body"/>
          </p:nvPr>
        </p:nvSpPr>
        <p:spPr>
          <a:xfrm>
            <a:off x="390525" y="1474425"/>
            <a:ext cx="33987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26064"/>
                </a:solidFill>
              </a:rPr>
              <a:t>Table REGION</a:t>
            </a:r>
            <a:endParaRPr>
              <a:solidFill>
                <a:srgbClr val="E26064"/>
              </a:solidFill>
            </a:endParaRPr>
          </a:p>
        </p:txBody>
      </p:sp>
      <p:pic>
        <p:nvPicPr>
          <p:cNvPr id="303" name="Google Shape;30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120" y="1213325"/>
            <a:ext cx="2310293" cy="37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317750"/>
            <a:ext cx="3863926" cy="18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