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GoogleSlidesCustomDataVersion2">
      <go:slidesCustomData xmlns:go="http://customooxmlschemas.google.com/" r:id="rId30" roundtripDataSignature="AMtx7mi4XEdK4m12D9xn0uvDuFHYRMi9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7" orient="horz"/>
        <p:guide pos="2721"/>
        <p:guide pos="2438"/>
        <p:guide pos="416"/>
        <p:guide pos="1191"/>
        <p:guide pos="6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6fec01c7e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66fec01c7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Interprétation du plan F1/F2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Les clusters sont difficilement identifiables à l'oeil nu, ils se superposent les uns aux autres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Sans l'affichage des centroïdes, il est compliqué de les identifier sur le plan : l'algorithme K-Means n'est pas parvenu à minimiser efficacement l'inertie intra-classe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Pour notre développement à l'international, on devrait se concentrer sur les pays situés dans la zone avec une composante F1 max (IPL, accès éléctricité, stabilité politique) et une composante F2 autour de 0 (population, PIB et % importations volailles influençant F2 dans le sens inverse) : cela correspond au cluster a.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d87d275a8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6d87d275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Interprétation du plan F1/F2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Les clusters sont difficilement identifiables à l'oeil nu, ils se superposent les uns aux autres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Sans l'affichage des centroïdes, il est compliqué de les identifier sur le plan : l'algorithme K-Means n'est pas parvenu à minimiser efficacement l'inertie intra-classe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Pour notre développement à l'international, on devrait se concentrer sur les pays situés dans la zone avec une composante F1 max (IPL, accès éléctricité, stabilité politique) et une composante F2 autour de 0 (population, PIB et % importations volailles influençant F2 dans le sens inverse) : cela correspond au cluster a.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6fec01c7e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66fec01c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Interprétation du plan F3/F4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Cette fois-ci encore, les clusters se superposent les uns aux autres ce qui rend l'identification des clusters ardue.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Sans l'affichage des centroïdes, il est compliqué de les identifier sur le plan : l'algorithme K-Means n'est pas parvenu à minimiser efficacement l'inertie intra-classe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Pour notre développement à l'international, on devrait se concentrer sur les pays situés dans la zone avec une composante F3 négative (IPL, stabilité politique) et une composante F4 probalement positive (importations, distance) : ce sont les clusters b et d qui correspondent le plus à ce que l'on recherche.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d87d275a8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6d87d275a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Interprétation du plan F3/F4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Cette fois-ci encore, les clusters se superposent les uns aux autres ce qui rend l'identification des clusters ardue.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Sans l'affichage des centroïdes, il est compliqué de les identifier sur le plan : l'algorithme K-Means n'est pas parvenu à minimiser efficacement l'inertie intra-classe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Pour notre développement à l'international, on devrait se concentrer sur les pays situés dans la zone avec une composante F3 négative (IPL, stabilité politique) et une composante F4 probalement positive (importations, distance) : ce sont les clusters b et d qui correspondent le plus à ce que l'on recherche.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6fec01c7e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66fec01c7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Interprétation du plan F4/F5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Idem, les clusters superposés et très étalés ne nous permettent pas de les identifier rapidement à l'oeil nu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Sans l'affichage des centroïdes, il est compliqué de les identifier sur le plan : l'algorithme K-Means n'est pas parvenu à minimiser efficacement l'inertie intra-classe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Pour notre développement à l'international, on devrait se concentrer sur les pays situés dans la zone avec une composante F4 probalement positive (importations, distance) et une composante F5 positive (importations et distance inluençant F5 négativement) : ce sont les clusters a et c qui correspondent le plus à ce que l'on recherche.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d87d275a8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6d87d275a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Interprétation du plan F4/F5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Idem, les clusters superposés et très étalés ne nous permettent pas de les identifier rapidement à l'oeil nu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- Sans l'affichage des centroïdes, il est compliqué de les identifier sur le plan : l'algorithme K-Means n'est pas parvenu à minimiser efficacement l'inertie intra-classe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- Pour notre développement à l'international, on devrait se concentrer sur les pays situés dans la zone avec une composante F4 probalement positive (importations, distance) et une composante F5 positive (importations et distance inluençant F5 négativement) : ce sont les clusters a et c qui correspondent le plus à ce que l'on recherche.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12334ca74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612334ca7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d87d275a8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6d87d275a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6fec01c7e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66fec01c7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d87d275a8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6d87d275a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6fec01c7e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66fec01c7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28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cluster a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est le plus intéressant si l'on souhaite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commercialiser des poulets à l'international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: il constitue le cluster privilégié pour 6 des 11 variables initiales. 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8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choisissant d'étendre l'activité dans les pays du cluster a, on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minimise les frais et les complexités logistiques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liées aux infrastructures, on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minimise les risques géopolitiques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et on vient répondre à des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besoins réels d'importation de viande de volaille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8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cluster a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concentre l'essentiel des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importations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volailles en valeur 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alors même que le cluster c comporte beaucoup plus d'habitants, produit plus de richesse et que les pays du cluster d importent une proportion de viande de volaille plus importante que les autres clusters.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26216f2d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126216f2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86e688a6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686e688a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0ed1d9b2f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10ed1d9b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d87d275a8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6d87d275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d87d275a8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6d87d275a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d87d275a8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6d87d275a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12334ca74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612334ca7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5" Type="http://schemas.openxmlformats.org/officeDocument/2006/relationships/slide" Target="/ppt/slides/slide9.xml"/><Relationship Id="rId6" Type="http://schemas.openxmlformats.org/officeDocument/2006/relationships/slide" Target="/ppt/slides/slide10.xml"/><Relationship Id="rId7" Type="http://schemas.openxmlformats.org/officeDocument/2006/relationships/slide" Target="/ppt/slides/slide10.xml"/><Relationship Id="rId8" Type="http://schemas.openxmlformats.org/officeDocument/2006/relationships/slide" Target="/ppt/slides/slide20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74E1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48775" y="679450"/>
            <a:ext cx="77901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475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207"/>
              <a:buFont typeface="Arial"/>
              <a:buNone/>
            </a:pPr>
            <a:r>
              <a:rPr b="1" lang="fr" sz="849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ONCFM</a:t>
            </a:r>
            <a:endParaRPr b="1" sz="8495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2486"/>
              <a:buFont typeface="Arial"/>
              <a:buNone/>
            </a:pPr>
            <a:r>
              <a:rPr b="1" lang="fr" sz="424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fr" sz="4455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Organisation nationale de lutte contre le faux monnayage)</a:t>
            </a:r>
            <a:endParaRPr b="1" sz="4455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fr" sz="52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 b="0" i="0" sz="5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Détection de faux billets</a:t>
            </a:r>
            <a:endParaRPr b="0" i="0" sz="5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634052" y="3507361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fr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Eliane CAMUS</a:t>
            </a:r>
            <a:endParaRPr b="0" i="0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634052" y="3900279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fr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Analyst</a:t>
            </a:r>
            <a:endParaRPr b="0" i="1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581840" y="4345446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fr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i="1" lang="fr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r>
              <a:rPr b="0" i="1" lang="fr" sz="1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.2025</a:t>
            </a:r>
            <a:endParaRPr b="0" i="1" sz="25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6fec01c7e_0_13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66fec01c7e_0_134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descriptive des billets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Répartition des dimensions de billets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g366fec01c7e_0_13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366fec01c7e_0_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7" name="Google Shape;167;g366fec01c7e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750" y="1390200"/>
            <a:ext cx="5841028" cy="36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d87d275a8_0_9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6d87d275a8_0_9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descriptive des billets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Répartition des dimensions de billets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g36d87d275a8_0_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6d87d275a8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6" name="Google Shape;176;g36d87d275a8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900" y="1390200"/>
            <a:ext cx="5998574" cy="37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6fec01c7e_0_49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66fec01c7e_0_49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Modèles de prédiction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K-Means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g366fec01c7e_0_4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66fec01c7e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5" name="Google Shape;185;g366fec01c7e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00" y="2602125"/>
            <a:ext cx="2807430" cy="7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66fec01c7e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675" y="2621000"/>
            <a:ext cx="1471000" cy="5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66fec01c7e_0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600" y="3225725"/>
            <a:ext cx="2305625" cy="17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66fec01c7e_0_49"/>
          <p:cNvSpPr txBox="1"/>
          <p:nvPr/>
        </p:nvSpPr>
        <p:spPr>
          <a:xfrm>
            <a:off x="390725" y="1314000"/>
            <a:ext cx="64920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Etapes : 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Données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standardisées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avec 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StandardScaler()</a:t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Séparation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des variables d’entrée (X) et variable cible (Y)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Entraînement (80%) + test (20%)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Nombre de clusters : 2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Attribution du type de billet majoritaire par cluster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Application du modèle K-Means sur le jeu de test pour les prédictions “y_pred”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g366fec01c7e_0_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7025" y="1510450"/>
            <a:ext cx="2393025" cy="15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66fec01c7e_0_49"/>
          <p:cNvSpPr txBox="1"/>
          <p:nvPr/>
        </p:nvSpPr>
        <p:spPr>
          <a:xfrm>
            <a:off x="380836" y="3765275"/>
            <a:ext cx="55461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Scores : 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Score du modèle :       -1 155.19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Silhouette_score :        0.33534 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Proche de 0 :                Clusters se chevauchent, mauvaise séparation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score du modèle K-Means :    0.99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% d'erreur du modèle K-Means :             0.01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d87d275a8_0_9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6d87d275a8_0_95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Modèles de prédiction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K-Means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g36d87d275a8_0_9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6d87d275a8_0_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9" name="Google Shape;199;g36d87d275a8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847400"/>
            <a:ext cx="3433974" cy="4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6d87d275a8_0_95"/>
          <p:cNvSpPr txBox="1"/>
          <p:nvPr/>
        </p:nvSpPr>
        <p:spPr>
          <a:xfrm>
            <a:off x="624500" y="154222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aux billets prédits comme vrais (FP) - 2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36d87d275a8_0_95"/>
          <p:cNvSpPr txBox="1"/>
          <p:nvPr/>
        </p:nvSpPr>
        <p:spPr>
          <a:xfrm>
            <a:off x="548300" y="253282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Faux billets prédits comme faux (TN) - 108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g36d87d275a8_0_95"/>
          <p:cNvSpPr txBox="1"/>
          <p:nvPr/>
        </p:nvSpPr>
        <p:spPr>
          <a:xfrm>
            <a:off x="4740150" y="154222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Vrais billets prédits comme faux (FN) - 2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g36d87d275a8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2942499"/>
            <a:ext cx="3433975" cy="176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6d87d275a8_0_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0150" y="1876650"/>
            <a:ext cx="3503700" cy="38104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36d87d275a8_0_95"/>
          <p:cNvSpPr txBox="1"/>
          <p:nvPr/>
        </p:nvSpPr>
        <p:spPr>
          <a:xfrm>
            <a:off x="4740150" y="249307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Vrais billets prédits comme vrais (TP) - 188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6" name="Google Shape;206;g36d87d275a8_0_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0150" y="2812800"/>
            <a:ext cx="3433975" cy="1838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6fec01c7e_0_41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66fec01c7e_0_41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Modèles de prédiction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Régression logistique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g366fec01c7e_0_41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366fec01c7e_0_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5" name="Google Shape;215;g366fec01c7e_0_41"/>
          <p:cNvSpPr txBox="1"/>
          <p:nvPr/>
        </p:nvSpPr>
        <p:spPr>
          <a:xfrm>
            <a:off x="162125" y="1695000"/>
            <a:ext cx="6492000" cy="1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Etapes : 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Données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standardisées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avec 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StandardScaler()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Séparation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des variables d’entrée (X) et variable cible (Y)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Entraînement (80%) + test (20%)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Définition de l’algorithme avec 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LogisticRegression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Histogramme des probabilités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(distributi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des probabilités prédites par le modèle)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Application de l’algorithme sur le jeu de test pour les prédictions “y_pred”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g366fec01c7e_0_41"/>
          <p:cNvSpPr txBox="1"/>
          <p:nvPr/>
        </p:nvSpPr>
        <p:spPr>
          <a:xfrm>
            <a:off x="162136" y="3639375"/>
            <a:ext cx="55461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Scores : 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score du modèle K-Means :    0.99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% d'erreur du modèle K-Means :             0.01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7" name="Google Shape;217;g366fec01c7e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200" y="1780450"/>
            <a:ext cx="2579474" cy="1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66fec01c7e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050" y="3321325"/>
            <a:ext cx="3360525" cy="14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d87d275a8_0_10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36d87d275a8_0_105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Modèles de prédiction</a:t>
            </a:r>
            <a:endParaRPr sz="2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Régression logistique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36d87d275a8_0_10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36d87d275a8_0_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7" name="Google Shape;227;g36d87d275a8_0_105"/>
          <p:cNvSpPr txBox="1"/>
          <p:nvPr/>
        </p:nvSpPr>
        <p:spPr>
          <a:xfrm>
            <a:off x="624500" y="154222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Faux billets prédits comme vrais (FP) - 3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g36d87d275a8_0_105"/>
          <p:cNvSpPr txBox="1"/>
          <p:nvPr/>
        </p:nvSpPr>
        <p:spPr>
          <a:xfrm>
            <a:off x="548300" y="253282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Faux billets prédits comme faux (TN) - 107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g36d87d275a8_0_105"/>
          <p:cNvSpPr txBox="1"/>
          <p:nvPr/>
        </p:nvSpPr>
        <p:spPr>
          <a:xfrm>
            <a:off x="4740150" y="154222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Vrais billets prédits comme faux (FN) - 0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g36d87d275a8_0_105"/>
          <p:cNvSpPr txBox="1"/>
          <p:nvPr/>
        </p:nvSpPr>
        <p:spPr>
          <a:xfrm>
            <a:off x="4740150" y="249307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Vrais billets prédits comme vrais (TP) - 190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g36d87d275a8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50" y="1858425"/>
            <a:ext cx="3956125" cy="6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36d87d275a8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849025"/>
            <a:ext cx="3861101" cy="198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36d87d275a8_0_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400" y="1830256"/>
            <a:ext cx="3556125" cy="24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6d87d275a8_0_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75501" y="2809275"/>
            <a:ext cx="3882378" cy="20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12334ca74_0_78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3612334ca74_0_78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Modèles de prédiction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KNN (K-nearest neighbors)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g3612334ca74_0_78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3612334ca74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3" name="Google Shape;243;g3612334ca74_0_78"/>
          <p:cNvSpPr txBox="1"/>
          <p:nvPr/>
        </p:nvSpPr>
        <p:spPr>
          <a:xfrm>
            <a:off x="2448045" y="4429725"/>
            <a:ext cx="477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g3612334ca74_0_78"/>
          <p:cNvSpPr txBox="1"/>
          <p:nvPr/>
        </p:nvSpPr>
        <p:spPr>
          <a:xfrm>
            <a:off x="162125" y="1771200"/>
            <a:ext cx="64920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Etapes : 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Données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standardisées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avec 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StandardScaler()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Séparation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des variables d’entrée (X) et variable cible (Y)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Entraînement (80%) + test (20%)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Définition de l’algorithme avec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KNeighborsClassifier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Application de l’algorithme sur le jeu de test pour les prédictions “y_pred”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g3612334ca74_0_78"/>
          <p:cNvSpPr txBox="1"/>
          <p:nvPr/>
        </p:nvSpPr>
        <p:spPr>
          <a:xfrm>
            <a:off x="162136" y="3639375"/>
            <a:ext cx="55461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Scores : 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score du modèle K-Means :    0.98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% d'erreur du modèle K-Means :             0.02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6" name="Google Shape;246;g3612334ca74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4575" y="2287650"/>
            <a:ext cx="2423300" cy="19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d87d275a8_0_112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36d87d275a8_0_112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Modèles de prédiction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KNN (K-nearest neighbors)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g36d87d275a8_0_112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36d87d275a8_0_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5" name="Google Shape;255;g36d87d275a8_0_112"/>
          <p:cNvSpPr txBox="1"/>
          <p:nvPr/>
        </p:nvSpPr>
        <p:spPr>
          <a:xfrm>
            <a:off x="2448045" y="4429725"/>
            <a:ext cx="477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g36d87d275a8_0_112"/>
          <p:cNvSpPr txBox="1"/>
          <p:nvPr/>
        </p:nvSpPr>
        <p:spPr>
          <a:xfrm>
            <a:off x="624500" y="154222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Faux billets prédits comme vrais (FP) - 5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g36d87d275a8_0_112"/>
          <p:cNvSpPr txBox="1"/>
          <p:nvPr/>
        </p:nvSpPr>
        <p:spPr>
          <a:xfrm>
            <a:off x="548300" y="276142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Faux billets prédits comme faux (TN) - 105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g36d87d275a8_0_112"/>
          <p:cNvSpPr txBox="1"/>
          <p:nvPr/>
        </p:nvSpPr>
        <p:spPr>
          <a:xfrm>
            <a:off x="4740150" y="154222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Vrais billets prédits comme faux (FN) - 0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g36d87d275a8_0_112"/>
          <p:cNvSpPr txBox="1"/>
          <p:nvPr/>
        </p:nvSpPr>
        <p:spPr>
          <a:xfrm>
            <a:off x="4740150" y="272167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Vrais billets prédits comme vrais (TP) - 190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g36d87d275a8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02" y="1821775"/>
            <a:ext cx="3503701" cy="86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36d87d275a8_0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5" y="3037875"/>
            <a:ext cx="3665024" cy="1901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36d87d275a8_0_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400" y="1830256"/>
            <a:ext cx="3556125" cy="24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36d87d275a8_0_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426" y="3037877"/>
            <a:ext cx="3474100" cy="1812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6fec01c7e_0_8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366fec01c7e_0_87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Modèles de prédiction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g366fec01c7e_0_8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66fec01c7e_0_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2" name="Google Shape;272;g366fec01c7e_0_87"/>
          <p:cNvSpPr txBox="1"/>
          <p:nvPr/>
        </p:nvSpPr>
        <p:spPr>
          <a:xfrm>
            <a:off x="162125" y="1771200"/>
            <a:ext cx="64920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Etapes : 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Données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standardisées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avec 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StandardScaler()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Séparation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des variables d’entrée (X) et variable cible (Y)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Entraînement (80%) + test (20%)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Définition de l’algorithme avec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RandomForestClassifier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Application de l’algorithme sur le jeu de test pour les prédictions “y_pred”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g366fec01c7e_0_87"/>
          <p:cNvSpPr txBox="1"/>
          <p:nvPr/>
        </p:nvSpPr>
        <p:spPr>
          <a:xfrm>
            <a:off x="162136" y="3639375"/>
            <a:ext cx="55461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Scores : 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Accuracy score du modèle K-Means :    0.98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% d'erreur du modèle K-Means :             0.02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4" name="Google Shape;274;g366fec01c7e_0_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525" y="2319125"/>
            <a:ext cx="2468725" cy="1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d87d275a8_0_12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36d87d275a8_0_120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Modèles de prédiction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g36d87d275a8_0_12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36d87d275a8_0_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3" name="Google Shape;283;g36d87d275a8_0_120"/>
          <p:cNvSpPr txBox="1"/>
          <p:nvPr/>
        </p:nvSpPr>
        <p:spPr>
          <a:xfrm>
            <a:off x="624500" y="154222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Faux billets prédits comme vrais (FP) - 5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g36d87d275a8_0_120"/>
          <p:cNvSpPr txBox="1"/>
          <p:nvPr/>
        </p:nvSpPr>
        <p:spPr>
          <a:xfrm>
            <a:off x="548300" y="283762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Faux billets prédits comme faux (TN) - 105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g36d87d275a8_0_120"/>
          <p:cNvSpPr txBox="1"/>
          <p:nvPr/>
        </p:nvSpPr>
        <p:spPr>
          <a:xfrm>
            <a:off x="4740150" y="154222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Vrais billets prédits comme faux (FN) - 0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g36d87d275a8_0_120"/>
          <p:cNvSpPr txBox="1"/>
          <p:nvPr/>
        </p:nvSpPr>
        <p:spPr>
          <a:xfrm>
            <a:off x="4740150" y="2797875"/>
            <a:ext cx="35037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Vrais billets prédits comme vrais (TP) - 190 billets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7" name="Google Shape;287;g36d87d275a8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75" y="1858425"/>
            <a:ext cx="3313800" cy="8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36d87d275a8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500" y="3225075"/>
            <a:ext cx="3331275" cy="1825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36d87d275a8_0_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400" y="1830256"/>
            <a:ext cx="3556125" cy="24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36d87d275a8_0_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0150" y="3225075"/>
            <a:ext cx="3868900" cy="15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idx="1" type="body"/>
          </p:nvPr>
        </p:nvSpPr>
        <p:spPr>
          <a:xfrm>
            <a:off x="895525" y="1813900"/>
            <a:ext cx="78051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75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84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…………………………………………….…………………………………………………….…………….………………………………………………………………. </a:t>
            </a:r>
            <a:r>
              <a:rPr lang="fr" sz="9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howjump?jump=nextslide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3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-29114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85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Étapes</a:t>
            </a: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 du processus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 ……………………………………….…………………………..……………………………………………………………………….………. </a:t>
            </a:r>
            <a:r>
              <a:rPr lang="fr" sz="9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3"/>
              </a:rPr>
              <a:t>5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75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84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Pré-traitement des données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 ……………………………………………..……………………………………………………………………..…….………. </a:t>
            </a:r>
            <a:r>
              <a:rPr lang="fr" sz="9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/>
              </a:rPr>
              <a:t>6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75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84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Analyse descriptive des billets :</a:t>
            </a:r>
            <a:endParaRPr b="1"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10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Répartition du nombre de billets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……..…………………………………..….…………………………….…………………………………….….………. </a:t>
            </a:r>
            <a:r>
              <a:rPr lang="fr" sz="9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/>
              </a:rPr>
              <a:t>7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10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Répartition des dimensions de billets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……………………………………………….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…..……………………………………………………………………….…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 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/>
              </a:rPr>
              <a:t>8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7434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84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Modèles de prédiction supervisés et non-supervisés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b="1" sz="109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10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K-Means (modèle non supervisé)</a:t>
            </a:r>
            <a:r>
              <a:rPr lang="fr" sz="98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.……..………………………………..….…………………………….…………………………………….….……….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5"/>
              </a:rPr>
              <a:t>16</a:t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10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Régression logistique (modèle supervisé)….………………………………….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…..……………………………………………………………………….…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/>
              </a:rPr>
              <a:t>17</a:t>
            </a:r>
            <a:endParaRPr sz="9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11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KNN (modèle supervisé)……………………………………………………………………………….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….………………………………………………………………….…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6"/>
              </a:rPr>
              <a:t>18</a:t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409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4"/>
              <a:buFont typeface="Montserrat"/>
              <a:buChar char="○"/>
            </a:pP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Random Forest (modèle supervisé)………………………………………………….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4"/>
                  </a:ext>
                </a:extLst>
              </a:rPr>
              <a:t>…..……………………………………………………………………….…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</a:t>
            </a:r>
            <a:r>
              <a:rPr lang="fr" sz="874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18</a:t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874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185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95"/>
              <a:buFont typeface="Montserrat"/>
              <a:buChar char="●"/>
            </a:pPr>
            <a:r>
              <a:rPr b="1" lang="fr" sz="1095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Recommandations et conclusion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…………………..………………………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………………………………………………………………….………………</a:t>
            </a:r>
            <a:r>
              <a:rPr lang="fr" sz="874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……….</a:t>
            </a:r>
            <a:r>
              <a:rPr lang="fr" sz="874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8"/>
              </a:rPr>
              <a:t>24</a:t>
            </a:r>
            <a:endParaRPr b="1" sz="109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784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6"/>
                  </a:ext>
                </a:extLst>
              </a:rPr>
              <a:t>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6fec01c7e_0_7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366fec01c7e_0_75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fr" sz="22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Recommandations et conclusion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g366fec01c7e_0_7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366fec01c7e_0_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9" name="Google Shape;299;g366fec01c7e_0_75"/>
          <p:cNvSpPr txBox="1"/>
          <p:nvPr>
            <p:ph idx="1" type="body"/>
          </p:nvPr>
        </p:nvSpPr>
        <p:spPr>
          <a:xfrm>
            <a:off x="542000" y="1780750"/>
            <a:ext cx="81087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8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lang="fr" sz="11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régression logistique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et le </a:t>
            </a:r>
            <a:r>
              <a:rPr b="1" lang="fr" sz="11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K-Means 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sont les modèles les plus performants 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pour la prédiction du type de billets en fonction des dimensions (pour des données standardisées) : 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b="1" lang="fr" sz="11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K-Means :                            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99% 'accuracy score / 1% d'erreur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b="1" lang="fr" sz="11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Régression logistique : 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99% 'accuracy score / 1% d'erreur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b="1" lang="fr" sz="11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KNN :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                            98% 'accuracy score / 2% d'erreur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○"/>
            </a:pPr>
            <a:r>
              <a:rPr b="1" lang="fr" sz="11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r>
              <a:rPr b="1" lang="fr" sz="11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:                       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98% 'accuracy score / 2% d'erreur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 K-Means est un modèle </a:t>
            </a:r>
            <a:r>
              <a:rPr b="1" lang="fr" sz="11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non supervisé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contrairement à la régression logistique 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Dans notre cas un modèle non supervisé est</a:t>
            </a:r>
            <a:r>
              <a:rPr b="1" lang="fr" sz="11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inadapté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car nous travaillons déjà avec une base comportant la catégorie de billets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2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3"/>
              <a:buFont typeface="Montserrat"/>
              <a:buChar char="●"/>
            </a:pP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Nous retiendrons uniquement la</a:t>
            </a:r>
            <a:r>
              <a:rPr b="1" lang="fr" sz="1103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régression logistique</a:t>
            </a:r>
            <a:r>
              <a:rPr lang="fr" sz="1003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pour l’ensemble des futurs tests de prédictions</a:t>
            </a:r>
            <a:endParaRPr sz="1003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26216f2df_0_6"/>
          <p:cNvSpPr txBox="1"/>
          <p:nvPr>
            <p:ph idx="1" type="body"/>
          </p:nvPr>
        </p:nvSpPr>
        <p:spPr>
          <a:xfrm>
            <a:off x="289050" y="1606213"/>
            <a:ext cx="8565900" cy="28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1623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50"/>
              <a:buFont typeface="Montserrat"/>
              <a:buChar char="○"/>
            </a:pPr>
            <a:r>
              <a:rPr b="1" lang="fr" sz="115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Organisation nationale de lutte contre le faux monnayage (ONCFM)</a:t>
            </a:r>
            <a:endParaRPr b="1" sz="115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 en place des méthodes d’identification des faux billets en euros pour lutter contre la contrefaçon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1623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50"/>
              <a:buFont typeface="Montserrat"/>
              <a:buChar char="○"/>
            </a:pPr>
            <a:r>
              <a:rPr b="1" lang="fr" sz="115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Contexte actuel</a:t>
            </a:r>
            <a:endParaRPr b="1" sz="115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veut mettre à disposition des équipes une application de machine learning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5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L’application doit permettre d</a:t>
            </a: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 faire une prédiction sur la nature des billets (vrai / faux billet) </a:t>
            </a: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après avoir scanné des billets (dimensions)</a:t>
            </a:r>
            <a:endParaRPr sz="1200"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1A38"/>
              </a:solidFill>
              <a:highlight>
                <a:srgbClr val="FFFFFF"/>
              </a:highlight>
            </a:endParaRPr>
          </a:p>
          <a:p>
            <a:pPr indent="-301623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150"/>
              <a:buFont typeface="Montserrat"/>
              <a:buChar char="○"/>
            </a:pPr>
            <a:r>
              <a:rPr b="1" lang="fr" sz="115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Objectifs finaux</a:t>
            </a:r>
            <a:endParaRPr sz="115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2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Tester plusieurs algorithmes et retenir celui qui est le plus efficace et le plus fiable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5274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50"/>
              <a:buFont typeface="Montserrat"/>
              <a:buChar char="-"/>
            </a:pPr>
            <a:r>
              <a:rPr lang="fr" sz="10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L’agence européenne EMV (European Monetary Verification) en recommande 4 en particulier</a:t>
            </a:r>
            <a:endParaRPr sz="105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g3126216f2df_0_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784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3126216f2df_0_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Contexte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g3126216f2df_0_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126216f2df_0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86e688a6f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3686e688a6f_0_7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Étapes</a:t>
            </a:r>
            <a:r>
              <a:rPr b="0" i="0" lang="fr" sz="22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d</a:t>
            </a: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u processus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g3686e688a6f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686e688a6f_0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6" name="Google Shape;86;g3686e688a6f_0_7"/>
          <p:cNvSpPr/>
          <p:nvPr/>
        </p:nvSpPr>
        <p:spPr>
          <a:xfrm>
            <a:off x="470525" y="2190360"/>
            <a:ext cx="1503900" cy="1054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38761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NETTOYAGE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g3686e688a6f_0_7"/>
          <p:cNvSpPr/>
          <p:nvPr/>
        </p:nvSpPr>
        <p:spPr>
          <a:xfrm>
            <a:off x="2152191" y="2190316"/>
            <a:ext cx="1503900" cy="1054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38761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PRÉPARATION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3686e688a6f_0_7"/>
          <p:cNvSpPr/>
          <p:nvPr/>
        </p:nvSpPr>
        <p:spPr>
          <a:xfrm>
            <a:off x="3833835" y="2190388"/>
            <a:ext cx="1503900" cy="1054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38761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ANALYSES</a:t>
            </a:r>
            <a:r>
              <a:rPr b="1" i="0" lang="f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g3686e688a6f_0_7"/>
          <p:cNvSpPr/>
          <p:nvPr/>
        </p:nvSpPr>
        <p:spPr>
          <a:xfrm>
            <a:off x="5515501" y="2190344"/>
            <a:ext cx="1503900" cy="1054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38761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fr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PRÉDICTIONS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g3686e688a6f_0_7"/>
          <p:cNvSpPr/>
          <p:nvPr/>
        </p:nvSpPr>
        <p:spPr>
          <a:xfrm>
            <a:off x="7197157" y="2190275"/>
            <a:ext cx="1503900" cy="10542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38761D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ANALYSE DES RÉSULTATS</a:t>
            </a:r>
            <a:endParaRPr b="1" i="0" sz="12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g3686e688a6f_0_7"/>
          <p:cNvSpPr/>
          <p:nvPr/>
        </p:nvSpPr>
        <p:spPr>
          <a:xfrm>
            <a:off x="948125" y="1610125"/>
            <a:ext cx="452700" cy="462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fr" sz="19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9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3686e688a6f_0_7"/>
          <p:cNvSpPr/>
          <p:nvPr/>
        </p:nvSpPr>
        <p:spPr>
          <a:xfrm>
            <a:off x="2624525" y="1610125"/>
            <a:ext cx="452700" cy="462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fr" sz="19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19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686e688a6f_0_7"/>
          <p:cNvSpPr/>
          <p:nvPr/>
        </p:nvSpPr>
        <p:spPr>
          <a:xfrm>
            <a:off x="4365200" y="1610125"/>
            <a:ext cx="452700" cy="462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fr" sz="19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19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686e688a6f_0_7"/>
          <p:cNvSpPr/>
          <p:nvPr/>
        </p:nvSpPr>
        <p:spPr>
          <a:xfrm>
            <a:off x="6009350" y="1610125"/>
            <a:ext cx="452700" cy="462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fr" sz="19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i="0" sz="19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3686e688a6f_0_7"/>
          <p:cNvSpPr/>
          <p:nvPr/>
        </p:nvSpPr>
        <p:spPr>
          <a:xfrm>
            <a:off x="7703825" y="1610125"/>
            <a:ext cx="452700" cy="462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fr" sz="19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i="0" sz="19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686e688a6f_0_7"/>
          <p:cNvSpPr/>
          <p:nvPr/>
        </p:nvSpPr>
        <p:spPr>
          <a:xfrm>
            <a:off x="1890275" y="1675075"/>
            <a:ext cx="397200" cy="3324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686e688a6f_0_7"/>
          <p:cNvSpPr/>
          <p:nvPr/>
        </p:nvSpPr>
        <p:spPr>
          <a:xfrm>
            <a:off x="3566675" y="1675075"/>
            <a:ext cx="397200" cy="3324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686e688a6f_0_7"/>
          <p:cNvSpPr/>
          <p:nvPr/>
        </p:nvSpPr>
        <p:spPr>
          <a:xfrm>
            <a:off x="5243075" y="1675075"/>
            <a:ext cx="397200" cy="3324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686e688a6f_0_7"/>
          <p:cNvSpPr/>
          <p:nvPr/>
        </p:nvSpPr>
        <p:spPr>
          <a:xfrm>
            <a:off x="6937925" y="1675075"/>
            <a:ext cx="397200" cy="332400"/>
          </a:xfrm>
          <a:prstGeom prst="chevron">
            <a:avLst>
              <a:gd fmla="val 50000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3686e688a6f_0_7"/>
          <p:cNvSpPr/>
          <p:nvPr/>
        </p:nvSpPr>
        <p:spPr>
          <a:xfrm>
            <a:off x="486575" y="3567025"/>
            <a:ext cx="1503900" cy="139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2876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b="0" i="0" lang="fr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Nettoyage des données</a:t>
            </a:r>
            <a:endParaRPr b="0" i="0" sz="9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2875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Régression linéaire sur valeurs vides</a:t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5724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42875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b="0" i="0" lang="fr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Création du DF final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686e688a6f_0_7"/>
          <p:cNvSpPr/>
          <p:nvPr/>
        </p:nvSpPr>
        <p:spPr>
          <a:xfrm>
            <a:off x="2160025" y="3567025"/>
            <a:ext cx="1503900" cy="139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-8999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b="0" i="0" lang="fr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Réduction</a:t>
            </a:r>
            <a:endParaRPr b="0" i="0" sz="9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9999" lvl="0" marL="8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9998" lvl="0" marL="899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b="0" i="0" lang="fr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Centrage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3686e688a6f_0_7"/>
          <p:cNvSpPr/>
          <p:nvPr/>
        </p:nvSpPr>
        <p:spPr>
          <a:xfrm>
            <a:off x="3836425" y="3567025"/>
            <a:ext cx="1503900" cy="139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9998" lvl="0" marL="89998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Répartition du nombre de billets</a:t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9998" lvl="0" marL="8999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89998" lvl="0" marL="89998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Répartition des dimensions de billets</a:t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3686e688a6f_0_7"/>
          <p:cNvSpPr/>
          <p:nvPr/>
        </p:nvSpPr>
        <p:spPr>
          <a:xfrm>
            <a:off x="5512825" y="3567025"/>
            <a:ext cx="1503900" cy="139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b="0" i="0" lang="fr" sz="10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 m</a:t>
            </a:r>
            <a:r>
              <a:rPr lang="fr" sz="1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odèle</a:t>
            </a:r>
            <a:r>
              <a:rPr b="0" i="0" lang="fr" sz="10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 :</a:t>
            </a:r>
            <a:endParaRPr b="0" i="0" sz="10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34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ontserrat"/>
              <a:buChar char="●"/>
            </a:pPr>
            <a:r>
              <a:rPr b="0" i="0" lang="fr" sz="10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K-Means</a:t>
            </a:r>
            <a:endParaRPr b="0" i="0" sz="10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34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Régression logistique</a:t>
            </a:r>
            <a:endParaRPr sz="10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34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KNN</a:t>
            </a:r>
            <a:endParaRPr sz="10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534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Montserrat"/>
              <a:buChar char="●"/>
            </a:pPr>
            <a:r>
              <a:rPr lang="fr" sz="10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Random Forest</a:t>
            </a:r>
            <a:endParaRPr sz="10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g3686e688a6f_0_7"/>
          <p:cNvSpPr/>
          <p:nvPr/>
        </p:nvSpPr>
        <p:spPr>
          <a:xfrm>
            <a:off x="7189225" y="3567025"/>
            <a:ext cx="1503900" cy="139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000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b="0" i="0" lang="fr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Comparaison d</a:t>
            </a: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e l’efficacité</a:t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00"/>
              <a:buFont typeface="Montserrat"/>
              <a:buChar char="●"/>
            </a:pPr>
            <a:r>
              <a:rPr b="0" i="0" lang="fr" sz="9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Recommandation</a:t>
            </a:r>
            <a:r>
              <a:rPr lang="fr" sz="9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s de modèles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0ed1d9b2f_0_23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784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10ed1d9b2f_0_23"/>
          <p:cNvSpPr txBox="1"/>
          <p:nvPr/>
        </p:nvSpPr>
        <p:spPr>
          <a:xfrm>
            <a:off x="895525" y="157375"/>
            <a:ext cx="8520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Pré-traitement des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8"/>
                  </a:ext>
                </a:extLst>
              </a:rPr>
              <a:t> données</a:t>
            </a:r>
            <a:endParaRPr sz="2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Traitements de base</a:t>
            </a:r>
            <a:endParaRPr sz="25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g310ed1d9b2f_0_2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10ed1d9b2f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3" name="Google Shape;113;g310ed1d9b2f_0_23"/>
          <p:cNvSpPr txBox="1"/>
          <p:nvPr>
            <p:ph idx="1" type="body"/>
          </p:nvPr>
        </p:nvSpPr>
        <p:spPr>
          <a:xfrm>
            <a:off x="977350" y="1499150"/>
            <a:ext cx="7037100" cy="3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Traitements réalisés :</a:t>
            </a:r>
            <a:endParaRPr b="1" sz="9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Vérification et conversion des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typologies de variables</a:t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de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valeurs manquante</a:t>
            </a: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et suppression des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lignes NaN</a:t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et suppression des 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doublons</a:t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Identification des</a:t>
            </a: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 outliers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(valeurs aberrantes)</a:t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Corrélations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de variables : Seules les variables "length" et "margin_low" ont l'air d'être corrélées négativement (coefficient : -0.67).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90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" name="Google Shape;114;g310ed1d9b2f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950" y="2870750"/>
            <a:ext cx="4442724" cy="190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d87d275a8_0_23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784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6d87d275a8_0_23"/>
          <p:cNvSpPr txBox="1"/>
          <p:nvPr/>
        </p:nvSpPr>
        <p:spPr>
          <a:xfrm>
            <a:off x="895525" y="198775"/>
            <a:ext cx="85206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Pré-traitement des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 données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20"/>
                </a:ext>
              </a:extLs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Régression linéaire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36d87d275a8_0_2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6d87d275a8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3" name="Google Shape;123;g36d87d275a8_0_23"/>
          <p:cNvSpPr txBox="1"/>
          <p:nvPr>
            <p:ph idx="1" type="body"/>
          </p:nvPr>
        </p:nvSpPr>
        <p:spPr>
          <a:xfrm>
            <a:off x="513525" y="1429575"/>
            <a:ext cx="85206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37 valeurs vides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pour la variable "margin_low" uniquement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Objectif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: renseigner les valeurs vides à l’aide de la régression linéaire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Conditions à vérifier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pour appliquer une régression linéaire : 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Linéarité :     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 Les relations entre les variables explicatives et la variable cible (margin_low) doivent être linéaires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Normalité des résidus :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Les erreurs doivent suivre une distribution normale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Montserrat"/>
              <a:buChar char="○"/>
            </a:pPr>
            <a:r>
              <a:rPr b="1"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Homoscédasticité : 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La variance des résidus doit être constante (pas d’effet “entonnoir”)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90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g36d87d275a8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956884"/>
            <a:ext cx="3014875" cy="187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36d87d275a8_0_23"/>
          <p:cNvPicPr preferRelativeResize="0"/>
          <p:nvPr/>
        </p:nvPicPr>
        <p:blipFill rotWithShape="1">
          <a:blip r:embed="rId4">
            <a:alphaModFix/>
          </a:blip>
          <a:srcRect b="3961" l="2647" r="-3698" t="-6326"/>
          <a:stretch/>
        </p:blipFill>
        <p:spPr>
          <a:xfrm>
            <a:off x="3947700" y="2828476"/>
            <a:ext cx="3014876" cy="204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6d87d275a8_0_23"/>
          <p:cNvSpPr txBox="1"/>
          <p:nvPr/>
        </p:nvSpPr>
        <p:spPr>
          <a:xfrm>
            <a:off x="1045250" y="4763125"/>
            <a:ext cx="2655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de normalité (Shapiro-Wilk) : p &gt; 0.05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g36d87d275a8_0_23"/>
          <p:cNvSpPr txBox="1"/>
          <p:nvPr/>
        </p:nvSpPr>
        <p:spPr>
          <a:xfrm>
            <a:off x="6791750" y="3082350"/>
            <a:ext cx="20277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ésidus centrés aléatoirement autour de 0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Pas de forme en courbe visible sur le nuage</a:t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900"/>
              <a:buFont typeface="Montserrat"/>
              <a:buChar char="●"/>
            </a:pPr>
            <a:r>
              <a:rPr lang="fr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Valeurs extrêmes assez rares (bon comportement des erreurs)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d87d275a8_0_43"/>
          <p:cNvSpPr/>
          <p:nvPr/>
        </p:nvSpPr>
        <p:spPr>
          <a:xfrm>
            <a:off x="0" y="7620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784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6d87d275a8_0_43"/>
          <p:cNvSpPr txBox="1"/>
          <p:nvPr/>
        </p:nvSpPr>
        <p:spPr>
          <a:xfrm>
            <a:off x="895525" y="198775"/>
            <a:ext cx="85206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Pré-traitement des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 données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22"/>
                </a:ext>
              </a:extLs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Régression linéaire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g36d87d275a8_0_4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6d87d275a8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6" name="Google Shape;136;g36d87d275a8_0_43"/>
          <p:cNvSpPr txBox="1"/>
          <p:nvPr>
            <p:ph idx="1" type="body"/>
          </p:nvPr>
        </p:nvSpPr>
        <p:spPr>
          <a:xfrm>
            <a:off x="519150" y="1383200"/>
            <a:ext cx="8105700" cy="1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800"/>
              <a:buFont typeface="Montserrat"/>
              <a:buChar char="●"/>
            </a:pPr>
            <a:r>
              <a:rPr b="1" lang="fr" sz="8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Etapes : </a:t>
            </a:r>
            <a:endParaRPr b="1" sz="8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8761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800"/>
              <a:buFont typeface="Montserrat"/>
              <a:buChar char="○"/>
            </a:pP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Dataframe initial scindé en données renseignées (X_known)  et données vides (Y_unknown)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ontserrat"/>
              <a:buChar char="○"/>
            </a:pP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Scission du dataset en une partie </a:t>
            </a:r>
            <a:r>
              <a:rPr b="1"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entraînement </a:t>
            </a: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(80%) sur les données connues uniquement + une partie </a:t>
            </a:r>
            <a:r>
              <a:rPr b="1"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test </a:t>
            </a: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(20%) sur les données non renseignées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ontserrat"/>
              <a:buChar char="○"/>
            </a:pP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Normalisation des données avec </a:t>
            </a:r>
            <a:r>
              <a:rPr b="1"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StandardScaler()</a:t>
            </a: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qui est adapté à la régression linéaire (Fit.transform sur X_train / transform sur X_test)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ontserrat"/>
              <a:buChar char="○"/>
            </a:pP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Entraînement du modèle avec </a:t>
            </a:r>
            <a:r>
              <a:rPr b="1"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LinearRegression()</a:t>
            </a:r>
            <a:endParaRPr b="1"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ontserrat"/>
              <a:buChar char="○"/>
            </a:pPr>
            <a:r>
              <a:rPr b="1"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Prédictions </a:t>
            </a: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générées pour les 37 valeurs non renseignées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ontserrat"/>
              <a:buChar char="○"/>
            </a:pP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 des </a:t>
            </a:r>
            <a:r>
              <a:rPr b="1"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scores </a:t>
            </a: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pour évaluer l’efficacité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900">
              <a:solidFill>
                <a:srgbClr val="289AD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7" name="Google Shape;137;g36d87d275a8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600" y="2759375"/>
            <a:ext cx="1971875" cy="7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6d87d275a8_0_43"/>
          <p:cNvSpPr txBox="1"/>
          <p:nvPr/>
        </p:nvSpPr>
        <p:spPr>
          <a:xfrm>
            <a:off x="455550" y="3494400"/>
            <a:ext cx="3404100" cy="17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R^2</a:t>
            </a:r>
            <a:r>
              <a:rPr b="1"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compris entre 0-1 mais peut être &lt;0) :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ontserrat"/>
              <a:buChar char="○"/>
            </a:pP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54.6 % de la variance de la variable dépendante (y) est expliquée par le modèle de régression linéaire basé sur les variables de X_test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ontserrat"/>
              <a:buChar char="○"/>
            </a:pP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54.46% de la variance non expliquée, possiblement due à des variables absentes, du bruit, ou une forme non-linéaire dans les données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ontserrat"/>
              <a:buChar char="○"/>
            </a:pP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Modèle bon (&gt;0.8), moyennement bon (0-5-0.8), faible (&lt;0.5)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36d87d275a8_0_43"/>
          <p:cNvSpPr txBox="1"/>
          <p:nvPr/>
        </p:nvSpPr>
        <p:spPr>
          <a:xfrm>
            <a:off x="3950800" y="3342000"/>
            <a:ext cx="4754400" cy="1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MAE</a:t>
            </a:r>
            <a:r>
              <a:rPr b="1"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L</a:t>
            </a: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 prédictions du modèle s'écartent de 0.34mm de la valeur réelle en moyenne (en valeur absolue)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8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RMSE</a:t>
            </a:r>
            <a:r>
              <a:rPr b="1"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Mesure l’erreur moyenne entre les valeurs prédites par le modèle et les valeurs réelles, en gardant les unités d’origine de la variable cible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800"/>
              <a:buFont typeface="Montserrat"/>
              <a:buChar char="○"/>
            </a:pP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Plus le RMSE est faible, meilleur est le modèle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800"/>
              <a:buFont typeface="Montserrat"/>
              <a:buChar char="○"/>
            </a:pP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Interprétation : l’erreur moyenne des prédictions est d’environ 0.19 mm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800"/>
              <a:buFont typeface="Montserrat"/>
              <a:buChar char="●"/>
            </a:pPr>
            <a:r>
              <a:rPr b="1" lang="fr" sz="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MAPE</a:t>
            </a:r>
            <a:r>
              <a:rPr b="1"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Mesure l’erreur moyenne en pourcentage par rapport aux vraies valeurs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800"/>
              <a:buFont typeface="Montserrat"/>
              <a:buChar char="○"/>
            </a:pP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Mape excellent (&lt;10%), bon (10-20%), acceptable (20-50%) et faible (&gt;50%)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Montserrat"/>
              <a:buChar char="○"/>
            </a:pPr>
            <a:r>
              <a:rPr lang="fr" sz="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Interprétation :  7.5 % d’erreur en moyenne (prédictions du modèle s’écartent en moyenne de 7.5 % par rapport aux vraies valeurs)</a:t>
            </a:r>
            <a:endParaRPr sz="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d87d275a8_0_75"/>
          <p:cNvSpPr/>
          <p:nvPr/>
        </p:nvSpPr>
        <p:spPr>
          <a:xfrm>
            <a:off x="0" y="7620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784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6d87d275a8_0_75"/>
          <p:cNvSpPr txBox="1"/>
          <p:nvPr/>
        </p:nvSpPr>
        <p:spPr>
          <a:xfrm>
            <a:off x="895525" y="198775"/>
            <a:ext cx="85206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Pré-traitement des</a:t>
            </a: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textRoundtripDataId="23"/>
                  </a:ext>
                </a:extLst>
              </a:rPr>
              <a:t> données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  <a:extLst>
                <a:ext uri="http://customooxmlschemas.google.com/">
                  <go:slidesCustomData xmlns:go="http://customooxmlschemas.google.com/" textRoundtripDataId="24"/>
                </a:ext>
              </a:extLs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Régression linéaire : résultat des prédictions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36d87d275a8_0_7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6d87d275a8_0_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8" name="Google Shape;148;g36d87d275a8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800" y="1618800"/>
            <a:ext cx="3109175" cy="337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12334ca74_0_1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612334ca74_0_17"/>
          <p:cNvSpPr txBox="1"/>
          <p:nvPr/>
        </p:nvSpPr>
        <p:spPr>
          <a:xfrm>
            <a:off x="941350" y="233750"/>
            <a:ext cx="85206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descriptive des billets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i="1" lang="fr" sz="17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Répartition du nombre de billets</a:t>
            </a:r>
            <a:endParaRPr b="0" i="0" sz="2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3612334ca74_0_1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612334ca74_0_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7" name="Google Shape;157;g3612334ca74_0_17"/>
          <p:cNvSpPr txBox="1"/>
          <p:nvPr/>
        </p:nvSpPr>
        <p:spPr>
          <a:xfrm>
            <a:off x="1142025" y="1588375"/>
            <a:ext cx="661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3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3612334ca7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166" y="1850575"/>
            <a:ext cx="3750875" cy="27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