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77">
          <p15:clr>
            <a:srgbClr val="A4A3A4"/>
          </p15:clr>
        </p15:guide>
        <p15:guide id="2" pos="2721">
          <p15:clr>
            <a:srgbClr val="A4A3A4"/>
          </p15:clr>
        </p15:guide>
        <p15:guide id="3" pos="2438">
          <p15:clr>
            <a:srgbClr val="9AA0A6"/>
          </p15:clr>
        </p15:guide>
        <p15:guide id="4" pos="416">
          <p15:clr>
            <a:srgbClr val="9AA0A6"/>
          </p15:clr>
        </p15:guide>
        <p15:guide id="5" pos="1191">
          <p15:clr>
            <a:srgbClr val="9AA0A6"/>
          </p15:clr>
        </p15:guide>
        <p15:guide id="6" pos="638">
          <p15:clr>
            <a:srgbClr val="9AA0A6"/>
          </p15:clr>
        </p15:guide>
      </p15:sldGuideLst>
    </p:ext>
    <p:ext uri="GoogleSlidesCustomDataVersion2">
      <go:slidesCustomData xmlns:go="http://customooxmlschemas.google.com/" r:id="rId26" roundtripDataSignature="AMtx7miCwXPYqFDO7G+tdEb2l/OHJGRu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77" orient="horz"/>
        <p:guide pos="2721"/>
        <p:guide pos="2438"/>
        <p:guide pos="416"/>
        <p:guide pos="1191"/>
        <p:guide pos="63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6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25771aa1e2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325771aa1e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25771aa1e2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325771aa1e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25771aa1e2_0_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325771aa1e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25771aa1e2_0_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325771aa1e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25771aa1e2_0_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325771aa1e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27c144c024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327c144c02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299ce7cb15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3299ce7cb1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25771aa1e2_0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325771aa1e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25771aa1e2_0_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g325771aa1e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25771aa1e2_0_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325771aa1e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25771aa1e2_0_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325771aa1e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f9e8f1567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13f9e8f15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25771aa1e2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325771aa1e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25771aa1e2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325771aa1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7.png"/><Relationship Id="rId5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Relationship Id="rId5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12.xml"/><Relationship Id="rId10" Type="http://schemas.openxmlformats.org/officeDocument/2006/relationships/slide" Target="/ppt/slides/slide11.xml"/><Relationship Id="rId13" Type="http://schemas.openxmlformats.org/officeDocument/2006/relationships/slide" Target="/ppt/slides/slide14.xml"/><Relationship Id="rId12" Type="http://schemas.openxmlformats.org/officeDocument/2006/relationships/slide" Target="/ppt/slides/slide1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slide" Target="/ppt/slides/slide4.xml"/><Relationship Id="rId9" Type="http://schemas.openxmlformats.org/officeDocument/2006/relationships/slide" Target="/ppt/slides/slide10.xml"/><Relationship Id="rId5" Type="http://schemas.openxmlformats.org/officeDocument/2006/relationships/slide" Target="/ppt/slides/slide5.xml"/><Relationship Id="rId6" Type="http://schemas.openxmlformats.org/officeDocument/2006/relationships/slide" Target="/ppt/slides/slide6.xml"/><Relationship Id="rId7" Type="http://schemas.openxmlformats.org/officeDocument/2006/relationships/slide" Target="/ppt/slides/slide8.xml"/><Relationship Id="rId8" Type="http://schemas.openxmlformats.org/officeDocument/2006/relationships/slide" Target="/ppt/slides/slide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741B4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773625" y="894800"/>
            <a:ext cx="7790100" cy="171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55000" lnSpcReduction="2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0506"/>
              <a:buFont typeface="Arial"/>
              <a:buNone/>
            </a:pPr>
            <a:r>
              <a:rPr b="1" lang="fr" sz="5745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Projet 8</a:t>
            </a:r>
            <a:endParaRPr b="1" i="0" sz="5745" u="none" cap="none" strike="noStrik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fr" sz="52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-</a:t>
            </a:r>
            <a:endParaRPr b="0" i="0" sz="5200" u="none" cap="none" strike="noStrik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fr" sz="52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 d’indicateurs de l’égalité femmes / hommes en respect du RGPD</a:t>
            </a:r>
            <a:endParaRPr b="0" i="0" sz="5200" u="none" cap="none" strike="noStrik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2895427" y="3399398"/>
            <a:ext cx="38076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Eliane CAMUS</a:t>
            </a:r>
            <a:endParaRPr b="0" i="0" sz="2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2895427" y="3792316"/>
            <a:ext cx="38076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f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Formation Data Analyst</a:t>
            </a:r>
            <a:endParaRPr b="0" i="1" sz="2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2843215" y="4237483"/>
            <a:ext cx="38076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1" lang="f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b="0" i="1" lang="f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1.202</a:t>
            </a:r>
            <a:r>
              <a:rPr i="1" lang="f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endParaRPr b="0" i="1" sz="2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" name="Google Shape;59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25771aa1e2_0_16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741B47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325771aa1e2_0_16"/>
          <p:cNvSpPr txBox="1"/>
          <p:nvPr/>
        </p:nvSpPr>
        <p:spPr>
          <a:xfrm>
            <a:off x="895525" y="202925"/>
            <a:ext cx="85206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fr" sz="25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Indicateurs</a:t>
            </a:r>
            <a:endParaRPr sz="25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fr" sz="25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4. Nombre de promotions internes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325771aa1e2_0_16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325771aa1e2_0_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48" name="Google Shape;148;g325771aa1e2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513" y="2259750"/>
            <a:ext cx="3779275" cy="2590671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325771aa1e2_0_16"/>
          <p:cNvSpPr txBox="1"/>
          <p:nvPr>
            <p:ph idx="1" type="body"/>
          </p:nvPr>
        </p:nvSpPr>
        <p:spPr>
          <a:xfrm>
            <a:off x="706050" y="1498726"/>
            <a:ext cx="77319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Montserrat"/>
              <a:buChar char="●"/>
            </a:pPr>
            <a:r>
              <a:rPr lang="fr" sz="10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Une répartition des promotions égalitaire dans l’ensemble des services</a:t>
            </a:r>
            <a:endParaRPr sz="10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Montserrat"/>
              <a:buChar char="●"/>
            </a:pPr>
            <a:r>
              <a:rPr lang="fr" sz="10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17.6% des femmes promues (22 sur 125) </a:t>
            </a:r>
            <a:endParaRPr sz="10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2068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Montserrat"/>
              <a:buChar char="●"/>
            </a:pPr>
            <a:r>
              <a:rPr lang="fr" sz="10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16.79% des hommes promus (22 sur 131)</a:t>
            </a:r>
            <a:endParaRPr sz="10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0" name="Google Shape;150;g325771aa1e2_0_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9575" y="2211350"/>
            <a:ext cx="3751226" cy="279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25771aa1e2_0_24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741B47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325771aa1e2_0_24"/>
          <p:cNvSpPr txBox="1"/>
          <p:nvPr/>
        </p:nvSpPr>
        <p:spPr>
          <a:xfrm>
            <a:off x="895525" y="189875"/>
            <a:ext cx="85206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fr" sz="25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Indicateurs</a:t>
            </a:r>
            <a:endParaRPr sz="25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fr" sz="25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5. Rémunération de base mensuelle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325771aa1e2_0_24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325771aa1e2_0_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59" name="Google Shape;159;g325771aa1e2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9450" y="2707225"/>
            <a:ext cx="2913526" cy="2123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325771aa1e2_0_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938" y="2694525"/>
            <a:ext cx="2996611" cy="214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325771aa1e2_0_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64000" y="3083999"/>
            <a:ext cx="2784000" cy="148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g325771aa1e2_0_24"/>
          <p:cNvSpPr txBox="1"/>
          <p:nvPr>
            <p:ph idx="1" type="body"/>
          </p:nvPr>
        </p:nvSpPr>
        <p:spPr>
          <a:xfrm>
            <a:off x="6164000" y="2587575"/>
            <a:ext cx="2784000" cy="2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3 femmes </a:t>
            </a:r>
            <a:r>
              <a:rPr b="1" lang="fr" sz="8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parmi les 10 salariés ayant perçu les plus hautes rémunérations </a:t>
            </a:r>
            <a:endParaRPr b="1" sz="8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g325771aa1e2_0_24"/>
          <p:cNvSpPr txBox="1"/>
          <p:nvPr>
            <p:ph idx="1" type="body"/>
          </p:nvPr>
        </p:nvSpPr>
        <p:spPr>
          <a:xfrm>
            <a:off x="706050" y="1519099"/>
            <a:ext cx="7731900" cy="9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Montserrat"/>
              <a:buChar char="●"/>
            </a:pPr>
            <a:r>
              <a:rPr lang="fr" sz="9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Le salaire mensuel a été recalculé en équivalent temps plein (à 100%) car chaque employé ne travaille pas le même nombre d’heures par mois</a:t>
            </a:r>
            <a:endParaRPr sz="9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Montserrat"/>
              <a:buChar char="●"/>
            </a:pPr>
            <a:r>
              <a:rPr lang="fr" sz="9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Un salaire mensuel médian iso quelque soit le genre : les hommes sont légèrement mieux payés que les femmes de +28€/mois </a:t>
            </a:r>
            <a:r>
              <a:rPr lang="fr" sz="9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en moyenne (non significatif)</a:t>
            </a:r>
            <a:endParaRPr sz="9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Montserrat"/>
              <a:buChar char="●"/>
            </a:pPr>
            <a:r>
              <a:rPr lang="fr" sz="9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Le salaire mensuel médian est plus élevé chez les hommes dans tous les services excepté la Finance (effectifs F &gt; effectifs H) et le Consulting (effectifs H/F iso)</a:t>
            </a:r>
            <a:endParaRPr sz="9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25771aa1e2_0_61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741B47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325771aa1e2_0_61"/>
          <p:cNvSpPr txBox="1"/>
          <p:nvPr/>
        </p:nvSpPr>
        <p:spPr>
          <a:xfrm>
            <a:off x="895525" y="189875"/>
            <a:ext cx="85206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fr" sz="25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Indicateurs</a:t>
            </a:r>
            <a:endParaRPr sz="25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fr" sz="25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6. Niveau de satisfaction (sur un total de 100)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325771aa1e2_0_61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325771aa1e2_0_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72" name="Google Shape;172;g325771aa1e2_0_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0125" y="2799350"/>
            <a:ext cx="3028011" cy="204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325771aa1e2_0_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5208" y="2820325"/>
            <a:ext cx="2873444" cy="2044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g325771aa1e2_0_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6625" y="2820313"/>
            <a:ext cx="2790460" cy="2002801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g325771aa1e2_0_61"/>
          <p:cNvSpPr txBox="1"/>
          <p:nvPr>
            <p:ph idx="1" type="body"/>
          </p:nvPr>
        </p:nvSpPr>
        <p:spPr>
          <a:xfrm>
            <a:off x="782250" y="1662787"/>
            <a:ext cx="77319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Montserrat"/>
              <a:buChar char="●"/>
            </a:pPr>
            <a:r>
              <a:rPr lang="fr" sz="9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Un niveau de satisfaction médian comparable chez les 2 sexes : +2 points chez les femmes</a:t>
            </a:r>
            <a:endParaRPr sz="9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Montserrat"/>
              <a:buChar char="●"/>
            </a:pPr>
            <a:r>
              <a:rPr lang="fr" sz="9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Services Commercial et Marketing : niveau de satisfaction des femmes plus élevés que les hommes, le contraire dans tous les autres services</a:t>
            </a:r>
            <a:endParaRPr sz="9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25771aa1e2_0_77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741B47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g325771aa1e2_0_77"/>
          <p:cNvSpPr txBox="1"/>
          <p:nvPr/>
        </p:nvSpPr>
        <p:spPr>
          <a:xfrm>
            <a:off x="895525" y="202925"/>
            <a:ext cx="85206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fr" sz="25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Indicateurs</a:t>
            </a:r>
            <a:endParaRPr sz="25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fr" sz="25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7. Nombre d’augmentations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325771aa1e2_0_77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325771aa1e2_0_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84" name="Google Shape;184;g325771aa1e2_0_77"/>
          <p:cNvSpPr txBox="1"/>
          <p:nvPr>
            <p:ph idx="1" type="body"/>
          </p:nvPr>
        </p:nvSpPr>
        <p:spPr>
          <a:xfrm>
            <a:off x="706050" y="1462530"/>
            <a:ext cx="77319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068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Montserrat"/>
              <a:buChar char="●"/>
            </a:pPr>
            <a:r>
              <a:rPr lang="fr" sz="10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Le nombre de femmes augmentées est supérieur à celui des hommes dans tous les services excepté le Marketing et Consultant</a:t>
            </a:r>
            <a:endParaRPr sz="10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2068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Montserrat"/>
              <a:buChar char="●"/>
            </a:pPr>
            <a:r>
              <a:rPr lang="fr" sz="10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53.6% des femmes augmentés (67 sur 125) </a:t>
            </a:r>
            <a:endParaRPr sz="10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2068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Montserrat"/>
              <a:buChar char="●"/>
            </a:pPr>
            <a:r>
              <a:rPr lang="fr" sz="10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46.56% des hommes augmentés (61 sur 131)</a:t>
            </a:r>
            <a:endParaRPr sz="10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5" name="Google Shape;185;g325771aa1e2_0_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800" y="2328100"/>
            <a:ext cx="3061101" cy="1916394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g325771aa1e2_0_77"/>
          <p:cNvSpPr txBox="1"/>
          <p:nvPr/>
        </p:nvSpPr>
        <p:spPr>
          <a:xfrm>
            <a:off x="796800" y="4690325"/>
            <a:ext cx="74607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06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Montserrat"/>
              <a:buChar char="●"/>
            </a:pPr>
            <a:r>
              <a:rPr lang="fr" sz="10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2 données non renseignées sur 256 (2 femmes), soit 0.78% de l’échantillon</a:t>
            </a:r>
            <a:endParaRPr sz="1000"/>
          </a:p>
        </p:txBody>
      </p:sp>
      <p:pic>
        <p:nvPicPr>
          <p:cNvPr id="187" name="Google Shape;187;g325771aa1e2_0_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5725" y="2328025"/>
            <a:ext cx="2995099" cy="202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g325771aa1e2_0_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44175" y="2328025"/>
            <a:ext cx="2495051" cy="1863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25771aa1e2_0_85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741B47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325771aa1e2_0_85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Calcul de l’index d’égalité Hommes / Femmes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325771aa1e2_0_85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325771aa1e2_0_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97" name="Google Shape;197;g325771aa1e2_0_85"/>
          <p:cNvSpPr txBox="1"/>
          <p:nvPr>
            <p:ph idx="1" type="body"/>
          </p:nvPr>
        </p:nvSpPr>
        <p:spPr>
          <a:xfrm>
            <a:off x="545425" y="1455450"/>
            <a:ext cx="8304600" cy="3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fr" sz="977">
                <a:solidFill>
                  <a:srgbClr val="A61C0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Calcul du score d’égalité : 93/100 points </a:t>
            </a:r>
            <a:endParaRPr b="1" sz="977">
              <a:solidFill>
                <a:srgbClr val="A61C00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fr" sz="977">
                <a:solidFill>
                  <a:srgbClr val="A61C0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Un score supérieur à 85 points qui traduit peu d’écarts d’inégalité entre les hommes et les femmes dans l’entreprise</a:t>
            </a:r>
            <a:endParaRPr b="1" sz="977">
              <a:solidFill>
                <a:srgbClr val="A61C00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b="1" sz="643">
              <a:solidFill>
                <a:srgbClr val="A61C00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b="1" sz="555">
              <a:solidFill>
                <a:srgbClr val="A61C00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78765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90"/>
              <a:buFont typeface="Montserrat"/>
              <a:buAutoNum type="arabicPeriod"/>
            </a:pPr>
            <a:r>
              <a:rPr b="1" lang="fr" sz="79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Ecart de rémunération</a:t>
            </a:r>
            <a:r>
              <a:rPr lang="fr" sz="79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: écart pondéré global = |  -1.4| 	= 1.4						</a:t>
            </a:r>
            <a:r>
              <a:rPr b="1" lang="fr" sz="79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=&gt;38/40 points</a:t>
            </a:r>
            <a:endParaRPr b="1" sz="79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9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fr" sz="790">
                <a:solidFill>
                  <a:srgbClr val="A61C0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Tranches d’âge : </a:t>
            </a:r>
            <a:endParaRPr b="1" sz="790">
              <a:solidFill>
                <a:srgbClr val="A61C00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fr" sz="79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79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8765" lvl="0" marL="108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90"/>
              <a:buFont typeface="Montserrat"/>
              <a:buChar char="●"/>
            </a:pPr>
            <a:r>
              <a:rPr b="1" lang="fr" sz="79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-30 ans</a:t>
            </a:r>
            <a:r>
              <a:rPr lang="fr" sz="79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: Non applicable (&lt;( 3♀+3♂) par groupe “CSP+Age”)</a:t>
            </a:r>
            <a:endParaRPr sz="79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8765" lvl="0" marL="108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90"/>
              <a:buFont typeface="Montserrat"/>
              <a:buChar char="●"/>
            </a:pPr>
            <a:r>
              <a:rPr b="1" lang="fr" sz="79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30-39 ans / 40-49 ans / +50 ans :</a:t>
            </a:r>
            <a:r>
              <a:rPr lang="fr" sz="79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 retenir pour le calcul</a:t>
            </a:r>
            <a:endParaRPr sz="79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79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79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fr" sz="79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b="1" lang="fr" sz="790">
                <a:solidFill>
                  <a:srgbClr val="A61C00"/>
                </a:solidFill>
                <a:latin typeface="Montserrat"/>
                <a:ea typeface="Montserrat"/>
                <a:cs typeface="Montserrat"/>
                <a:sym typeface="Montserrat"/>
              </a:rPr>
              <a:t>Catégories sociaux-professionnelles (CSP) : </a:t>
            </a:r>
            <a:endParaRPr b="1" sz="790">
              <a:solidFill>
                <a:srgbClr val="A61C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79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8765" lvl="0" marL="108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90"/>
              <a:buFont typeface="Montserrat"/>
              <a:buChar char="●"/>
            </a:pPr>
            <a:r>
              <a:rPr b="1" lang="fr" sz="79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Ouvriers</a:t>
            </a:r>
            <a:r>
              <a:rPr lang="fr" sz="79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: Non applicable (&lt;( 3♀+3♂) par groupe “CSP+Age”)</a:t>
            </a:r>
            <a:endParaRPr sz="79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79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8765" lvl="0" marL="108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90"/>
              <a:buFont typeface="Montserrat"/>
              <a:buChar char="●"/>
            </a:pPr>
            <a:r>
              <a:rPr b="1" lang="fr" sz="79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Employés + Techniciens + Cadres</a:t>
            </a:r>
            <a:r>
              <a:rPr lang="fr" sz="79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:</a:t>
            </a:r>
            <a:endParaRPr sz="79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8764" lvl="1" marL="1357199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90"/>
              <a:buFont typeface="Montserrat"/>
              <a:buChar char="○"/>
            </a:pPr>
            <a:r>
              <a:rPr lang="fr" sz="79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Moyenne </a:t>
            </a:r>
            <a:r>
              <a:rPr lang="fr" sz="790">
                <a:solidFill>
                  <a:srgbClr val="040C28"/>
                </a:solidFill>
                <a:highlight>
                  <a:srgbClr val="FFFFFF"/>
                </a:highlight>
              </a:rPr>
              <a:t>♀ : </a:t>
            </a:r>
            <a:r>
              <a:rPr lang="fr" sz="79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		(sal F1 + sal F2 + sal F3…) / Nombre total ♀</a:t>
            </a:r>
            <a:endParaRPr sz="79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8764" lvl="1" marL="1357199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90"/>
              <a:buFont typeface="Montserrat"/>
              <a:buChar char="○"/>
            </a:pPr>
            <a:r>
              <a:rPr lang="fr" sz="79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Moyenne ♂ :  		(sal H1 + sal H2 + sal H3…) / Nombre total ♂</a:t>
            </a:r>
            <a:endParaRPr sz="79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8764" lvl="1" marL="1357199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90"/>
              <a:buFont typeface="Montserrat"/>
              <a:buChar char="○"/>
            </a:pPr>
            <a:r>
              <a:rPr lang="fr" sz="79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Ecart </a:t>
            </a:r>
            <a:r>
              <a:rPr lang="fr" sz="790">
                <a:solidFill>
                  <a:srgbClr val="040C28"/>
                </a:solidFill>
                <a:highlight>
                  <a:srgbClr val="FFFFFF"/>
                </a:highlight>
              </a:rPr>
              <a:t>♂</a:t>
            </a:r>
            <a:r>
              <a:rPr lang="fr" sz="79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/♀ : 		(Moy. sal. ♂- Moy. sal ♀) / Moy. sal. ♂</a:t>
            </a:r>
            <a:endParaRPr sz="79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8764" lvl="1" marL="1357199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90"/>
              <a:buFont typeface="Montserrat"/>
              <a:buChar char="○"/>
            </a:pPr>
            <a:r>
              <a:rPr lang="fr" sz="79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Ajust. seuil pertinence : 	(% Ecart ♂/♀-  5 %) si Ecart </a:t>
            </a:r>
            <a:r>
              <a:rPr lang="fr" sz="790">
                <a:solidFill>
                  <a:srgbClr val="040C28"/>
                </a:solidFill>
                <a:highlight>
                  <a:schemeClr val="lt1"/>
                </a:highlight>
              </a:rPr>
              <a:t>♂</a:t>
            </a:r>
            <a:r>
              <a:rPr lang="fr" sz="79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/♀ &lt;0, sinon (% Ecart ♂/♀+  5 %)</a:t>
            </a:r>
            <a:endParaRPr sz="79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8764" lvl="1" marL="1357199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90"/>
              <a:buFont typeface="Montserrat"/>
              <a:buChar char="○"/>
            </a:pPr>
            <a:r>
              <a:rPr lang="fr" sz="79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Pondération effectifs : 	Ecart ajusté * (Effectif groupe/Effectif total)</a:t>
            </a:r>
            <a:endParaRPr sz="79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9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9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03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8" name="Google Shape;198;g325771aa1e2_0_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9526" y="4112050"/>
            <a:ext cx="3141899" cy="88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27c144c024_0_15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741B47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327c144c024_0_15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Calcul de l’index d’égalité Hommes / Femmes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327c144c024_0_15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327c144c024_0_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07" name="Google Shape;207;g327c144c024_0_15"/>
          <p:cNvSpPr txBox="1"/>
          <p:nvPr>
            <p:ph idx="1" type="body"/>
          </p:nvPr>
        </p:nvSpPr>
        <p:spPr>
          <a:xfrm>
            <a:off x="38700" y="1547525"/>
            <a:ext cx="8982600" cy="3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36">
                <a:solidFill>
                  <a:srgbClr val="A61C0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Calcul du score d’égalité : 93/100 points</a:t>
            </a:r>
            <a:endParaRPr b="1" sz="1736">
              <a:solidFill>
                <a:srgbClr val="A61C00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33">
              <a:solidFill>
                <a:schemeClr val="lt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8309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AutoNum type="arabicPeriod"/>
            </a:pPr>
            <a:r>
              <a:t/>
            </a:r>
            <a:endParaRPr sz="1372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309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Montserrat"/>
              <a:buAutoNum type="arabicPeriod"/>
            </a:pPr>
            <a:r>
              <a:rPr b="1" lang="fr" sz="1372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Ecart de taux d’augmentations individuelles </a:t>
            </a:r>
            <a:r>
              <a:rPr lang="fr" sz="1372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: (1.52 pts [Employés] - 0.71 pts [Techniciens] - 7.29 pts [Cadres]) = </a:t>
            </a:r>
            <a:r>
              <a:rPr lang="fr" sz="1500">
                <a:solidFill>
                  <a:srgbClr val="202124"/>
                </a:solidFill>
                <a:highlight>
                  <a:srgbClr val="FFFFFF"/>
                </a:highlight>
              </a:rPr>
              <a:t>|</a:t>
            </a:r>
            <a:r>
              <a:rPr lang="fr" sz="1372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-6.48</a:t>
            </a:r>
            <a:r>
              <a:rPr lang="fr" sz="1500">
                <a:solidFill>
                  <a:srgbClr val="202124"/>
                </a:solidFill>
                <a:highlight>
                  <a:srgbClr val="FFFFFF"/>
                </a:highlight>
              </a:rPr>
              <a:t>|</a:t>
            </a:r>
            <a:r>
              <a:rPr lang="fr" sz="1372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points		</a:t>
            </a:r>
            <a:r>
              <a:rPr b="1" lang="fr" sz="1372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=&gt;20/20 points</a:t>
            </a:r>
            <a:endParaRPr b="1" sz="1372">
              <a:solidFill>
                <a:srgbClr val="434343"/>
              </a:solidFill>
              <a:highlight>
                <a:schemeClr val="accent6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72">
                <a:solidFill>
                  <a:srgbClr val="434343"/>
                </a:solidFill>
                <a:highlight>
                  <a:schemeClr val="accent6"/>
                </a:highlight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lang="fr" sz="1372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Ouvriers 	</a:t>
            </a:r>
            <a:r>
              <a:rPr lang="fr" sz="1372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		Non applicable (&lt; 10 salariés par genre + CSP)</a:t>
            </a:r>
            <a:endParaRPr sz="1372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72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Employés : 				(</a:t>
            </a:r>
            <a:r>
              <a:rPr lang="fr" sz="1372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10/20= 50% [H] - 9/22= 40.9% [F]) = 9.1 points * ((20+22)/252) = 1.52 points</a:t>
            </a:r>
            <a:endParaRPr sz="1372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72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Techniciens : 				(</a:t>
            </a:r>
            <a:r>
              <a:rPr lang="fr" sz="1372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13/30= 43.33% [H] - 13/28= 46.43% [F]) = -3.1 points * ((28+30)/252) = -0.71 points</a:t>
            </a:r>
            <a:endParaRPr sz="1372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72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Cadres : 					(</a:t>
            </a:r>
            <a:r>
              <a:rPr lang="fr" sz="1372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38/78= 48.72% [H] - 45/74= 60.81% [F]) = -12.09 points * ((74+78)/252) = -7.29 points</a:t>
            </a:r>
            <a:endParaRPr sz="1372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72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372">
                <a:solidFill>
                  <a:srgbClr val="A61C0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Si l’indicateur 2 est favorable aux femmes (sexe le - bien rémunéré) =&gt;  note max de 20 points est attribuée</a:t>
            </a:r>
            <a:endParaRPr i="1" sz="1372">
              <a:solidFill>
                <a:srgbClr val="A61C00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72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8309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Montserrat"/>
              <a:buAutoNum type="arabicPeriod"/>
            </a:pPr>
            <a:r>
              <a:rPr b="1" lang="fr" sz="1372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Écart de taux de promotions</a:t>
            </a:r>
            <a:r>
              <a:rPr lang="fr" sz="1372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: 		(-0.46 pts [Employés] - 0.22 pts [Techniciens] + 0.23 pts [Cadres]) = </a:t>
            </a:r>
            <a:r>
              <a:rPr lang="fr" sz="1500">
                <a:solidFill>
                  <a:srgbClr val="202124"/>
                </a:solidFill>
                <a:highlight>
                  <a:srgbClr val="FFFFFF"/>
                </a:highlight>
              </a:rPr>
              <a:t>|</a:t>
            </a:r>
            <a:r>
              <a:rPr lang="fr" sz="1372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-0.45</a:t>
            </a:r>
            <a:r>
              <a:rPr lang="fr" sz="1500">
                <a:solidFill>
                  <a:srgbClr val="202124"/>
                </a:solidFill>
                <a:highlight>
                  <a:srgbClr val="FFFFFF"/>
                </a:highlight>
              </a:rPr>
              <a:t>|</a:t>
            </a:r>
            <a:r>
              <a:rPr lang="fr" sz="1372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points		</a:t>
            </a:r>
            <a:r>
              <a:rPr b="1" lang="fr" sz="1372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=&gt; 15/15 points</a:t>
            </a:r>
            <a:endParaRPr b="1" sz="1372">
              <a:solidFill>
                <a:srgbClr val="434343"/>
              </a:solidFill>
              <a:highlight>
                <a:schemeClr val="accent6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72">
                <a:solidFill>
                  <a:srgbClr val="434343"/>
                </a:solidFill>
                <a:highlight>
                  <a:schemeClr val="accent6"/>
                </a:highlight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lang="fr" sz="1372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Ouvriers : 				Non applicable (&lt; 10 salariés par genre + CSP)	</a:t>
            </a:r>
            <a:endParaRPr sz="1372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72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Employés : 				(</a:t>
            </a:r>
            <a:r>
              <a:rPr lang="fr" sz="1372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4/20= 20% [H] - 5/22= 22.73% [F]) = -2.73 points * ((20+22)/252) = -0.46 points</a:t>
            </a:r>
            <a:endParaRPr sz="1372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72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Techniciens : 				(</a:t>
            </a:r>
            <a:r>
              <a:rPr lang="fr" sz="1372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4/30= 13.33% [H] - 4/28= 14.29% [F]) = -0.96 points * ((28+30)/252) = -0.22 points</a:t>
            </a:r>
            <a:endParaRPr sz="1372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72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Cadres :					(</a:t>
            </a:r>
            <a:r>
              <a:rPr lang="fr" sz="1372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14/78= 17.95% [H] - 13/74= 17.57% [F]) = 0.38 points * ((74+78)/252) = 0.23 points</a:t>
            </a:r>
            <a:endParaRPr sz="1372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72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372">
                <a:solidFill>
                  <a:srgbClr val="A61C0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Si l’indicateur 3 est favorable aux femmes (sexe le - bien rémunéré) =&gt;  note max de 15 points est attribuée</a:t>
            </a:r>
            <a:endParaRPr sz="1372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72">
              <a:solidFill>
                <a:srgbClr val="434343"/>
              </a:solidFill>
              <a:highlight>
                <a:schemeClr val="accent6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8309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Montserrat"/>
              <a:buAutoNum type="arabicPeriod"/>
            </a:pPr>
            <a:r>
              <a:rPr b="1" lang="fr" sz="1372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% Salariées augmentées dans l’année suivant retour congé mat (hors CDD)</a:t>
            </a:r>
            <a:r>
              <a:rPr lang="fr" sz="1372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: 	7 sur 7, soit 100%					</a:t>
            </a:r>
            <a:r>
              <a:rPr b="1" lang="fr" sz="1372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=&gt; 15/15 points</a:t>
            </a:r>
            <a:endParaRPr b="1" sz="1372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72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1372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8309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Montserrat"/>
              <a:buAutoNum type="arabicPeriod"/>
            </a:pPr>
            <a:r>
              <a:rPr b="1" lang="fr" sz="1372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Nombre de salariés du sexe sous-représenté parmi les 10 salariés ayant perçu les plus hautes rémunérations</a:t>
            </a:r>
            <a:r>
              <a:rPr lang="fr" sz="1372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: </a:t>
            </a:r>
            <a:endParaRPr sz="1372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72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3 femmes sur le top 10, soit 30%													</a:t>
            </a:r>
            <a:r>
              <a:rPr b="1" lang="fr" sz="1372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=&gt; 5/10 points</a:t>
            </a:r>
            <a:endParaRPr b="1" sz="1372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74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1874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299ce7cb15_0_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741B4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3299ce7cb15_0_4"/>
          <p:cNvSpPr txBox="1"/>
          <p:nvPr/>
        </p:nvSpPr>
        <p:spPr>
          <a:xfrm>
            <a:off x="1402675" y="1319625"/>
            <a:ext cx="6532500" cy="124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1" lang="fr" sz="5745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endParaRPr b="0" i="0" sz="5200" u="none" cap="none" strike="noStrik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4" name="Google Shape;214;g3299ce7cb15_0_4"/>
          <p:cNvSpPr txBox="1"/>
          <p:nvPr/>
        </p:nvSpPr>
        <p:spPr>
          <a:xfrm>
            <a:off x="2843215" y="4237483"/>
            <a:ext cx="38076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1" lang="f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Merci !</a:t>
            </a:r>
            <a:endParaRPr b="0" i="1" sz="2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g3299ce7cb15_0_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"/>
          <p:cNvSpPr txBox="1"/>
          <p:nvPr>
            <p:ph idx="1" type="body"/>
          </p:nvPr>
        </p:nvSpPr>
        <p:spPr>
          <a:xfrm>
            <a:off x="753325" y="1605200"/>
            <a:ext cx="7526400" cy="3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5434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10"/>
              <a:buFont typeface="Montserrat"/>
              <a:buChar char="●"/>
            </a:pPr>
            <a:r>
              <a:rPr lang="fr" sz="121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Contexte………………………………………………</a:t>
            </a:r>
            <a:r>
              <a:rPr lang="fr" sz="121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………………………………………………….……………………………………..…………………. </a:t>
            </a:r>
            <a:r>
              <a:rPr lang="fr" sz="121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action="ppaction://hlinksldjump" r:id="rId3"/>
                <a:extLst>
                  <a:ext uri="http://customooxmlschemas.google.com/">
                    <go:slidesCustomData xmlns:go="http://customooxmlschemas.google.com/" textRoundtripDataId="1"/>
                  </a:ext>
                </a:extLst>
              </a:rPr>
              <a:t>3</a:t>
            </a:r>
            <a:endParaRPr sz="121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  <a:extLst>
                <a:ext uri="http://customooxmlschemas.google.com/">
                  <go:slidesCustomData xmlns:go="http://customooxmlschemas.google.com/" textRoundtripDataId="2"/>
                </a:ext>
              </a:extLst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1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  <a:extLst>
                <a:ext uri="http://customooxmlschemas.google.com/">
                  <go:slidesCustomData xmlns:go="http://customooxmlschemas.google.com/" textRoundtripDataId="3"/>
                </a:ext>
              </a:extLst>
            </a:endParaRPr>
          </a:p>
          <a:p>
            <a:pPr indent="-305434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10"/>
              <a:buFont typeface="Montserrat"/>
              <a:buChar char="●"/>
            </a:pPr>
            <a:r>
              <a:rPr lang="fr" sz="121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Mise en conformité avec la RGPD…..</a:t>
            </a:r>
            <a:r>
              <a:rPr lang="fr" sz="121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………………………………………</a:t>
            </a:r>
            <a:r>
              <a:rPr lang="fr" sz="121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textRoundtripDataId="4"/>
                  </a:ext>
                </a:extLst>
              </a:rPr>
              <a:t>………</a:t>
            </a:r>
            <a:r>
              <a:rPr lang="fr" sz="121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…….</a:t>
            </a:r>
            <a:r>
              <a:rPr lang="fr" sz="121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textRoundtripDataId="5"/>
                  </a:ext>
                </a:extLst>
              </a:rPr>
              <a:t>……………………………………………….</a:t>
            </a:r>
            <a:r>
              <a:rPr lang="fr" sz="121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r>
              <a:rPr lang="fr" sz="121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action="ppaction://hlinksldjump" r:id="rId4"/>
              </a:rPr>
              <a:t>4</a:t>
            </a:r>
            <a:endParaRPr sz="121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1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5435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10"/>
              <a:buFont typeface="Montserrat"/>
              <a:buChar char="●"/>
            </a:pPr>
            <a:r>
              <a:rPr lang="fr" sz="121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Etapes préparatoires </a:t>
            </a:r>
            <a:r>
              <a:rPr lang="fr" sz="121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………………………</a:t>
            </a:r>
            <a:r>
              <a:rPr lang="fr" sz="121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textRoundtripDataId="6"/>
                  </a:ext>
                </a:extLst>
              </a:rPr>
              <a:t>……………………………………………….…………………………………………………………..</a:t>
            </a:r>
            <a:r>
              <a:rPr lang="fr" sz="121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fr" sz="121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action="ppaction://hlinksldjump" r:id="rId5"/>
              </a:rPr>
              <a:t>5</a:t>
            </a:r>
            <a:endParaRPr sz="121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1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5435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10"/>
              <a:buFont typeface="Montserrat"/>
              <a:buChar char="●"/>
            </a:pPr>
            <a:r>
              <a:rPr lang="fr" sz="121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Workflow KNIME ………</a:t>
            </a:r>
            <a:r>
              <a:rPr lang="fr" sz="121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………………………</a:t>
            </a:r>
            <a:r>
              <a:rPr lang="fr" sz="121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textRoundtripDataId="7"/>
                  </a:ext>
                </a:extLst>
              </a:rPr>
              <a:t>……………………………………………….……………………………………………………….…</a:t>
            </a:r>
            <a:r>
              <a:rPr lang="fr" sz="121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fr" sz="121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action="ppaction://hlinksldjump" r:id="rId6"/>
              </a:rPr>
              <a:t>6</a:t>
            </a:r>
            <a:endParaRPr sz="158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21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5435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10"/>
              <a:buFont typeface="Montserrat"/>
              <a:buChar char="●"/>
            </a:pPr>
            <a:r>
              <a:rPr lang="fr" sz="121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Indicateurs</a:t>
            </a:r>
            <a:r>
              <a:rPr lang="fr" sz="121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21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5435" lvl="1" marL="9144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10"/>
              <a:buFont typeface="Montserrat"/>
              <a:buChar char="○"/>
            </a:pPr>
            <a:r>
              <a:rPr i="1" lang="fr" sz="121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Répartition de</a:t>
            </a:r>
            <a:r>
              <a:rPr i="1" lang="fr" sz="121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 effectifs globaux et types de contrat</a:t>
            </a:r>
            <a:r>
              <a:rPr lang="fr" sz="121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……..</a:t>
            </a:r>
            <a:r>
              <a:rPr lang="fr" sz="121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………..………………………………..….. </a:t>
            </a:r>
            <a:r>
              <a:rPr lang="fr" sz="121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action="ppaction://hlinkshowjump?jump=nextslide"/>
              </a:rPr>
              <a:t>7</a:t>
            </a:r>
            <a:endParaRPr sz="121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5435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10"/>
              <a:buFont typeface="Montserrat"/>
              <a:buChar char="○"/>
            </a:pPr>
            <a:r>
              <a:rPr i="1" lang="fr" sz="121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Répartition de l’âge</a:t>
            </a:r>
            <a:r>
              <a:rPr lang="fr" sz="121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fr" sz="121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…………….…………..……..……………………………………………………………………………..………. </a:t>
            </a:r>
            <a:r>
              <a:rPr lang="fr" sz="121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action="ppaction://hlinksldjump" r:id="rId7"/>
              </a:rPr>
              <a:t>8</a:t>
            </a:r>
            <a:endParaRPr sz="121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5435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10"/>
              <a:buFont typeface="Montserrat"/>
              <a:buChar char="○"/>
            </a:pPr>
            <a:r>
              <a:rPr i="1" lang="fr" sz="121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Ancienneté moyenne</a:t>
            </a:r>
            <a:r>
              <a:rPr lang="fr" sz="121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…………………….……..………………………………………………………………………………………. </a:t>
            </a:r>
            <a:r>
              <a:rPr lang="fr" sz="121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action="ppaction://hlinksldjump" r:id="rId8"/>
              </a:rPr>
              <a:t>9</a:t>
            </a:r>
            <a:r>
              <a:rPr lang="fr" sz="121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121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5435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10"/>
              <a:buFont typeface="Montserrat"/>
              <a:buChar char="○"/>
            </a:pPr>
            <a:r>
              <a:rPr i="1" lang="fr" sz="121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Nombre de promotions internes</a:t>
            </a:r>
            <a:r>
              <a:rPr lang="fr" sz="121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……..………………………………………………………………………….……..……. </a:t>
            </a:r>
            <a:r>
              <a:rPr lang="fr" sz="121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action="ppaction://hlinksldjump" r:id="rId9"/>
              </a:rPr>
              <a:t>10</a:t>
            </a:r>
            <a:endParaRPr sz="121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5435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10"/>
              <a:buFont typeface="Montserrat"/>
              <a:buChar char="○"/>
            </a:pPr>
            <a:r>
              <a:rPr i="1" lang="fr" sz="121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Rémunération de base mensuelle</a:t>
            </a:r>
            <a:r>
              <a:rPr lang="fr" sz="121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....………………………………………………………………………………………. </a:t>
            </a:r>
            <a:r>
              <a:rPr lang="fr" sz="121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action="ppaction://hlinksldjump" r:id="rId10"/>
              </a:rPr>
              <a:t>11</a:t>
            </a:r>
            <a:endParaRPr sz="121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5435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10"/>
              <a:buFont typeface="Montserrat"/>
              <a:buChar char="○"/>
            </a:pPr>
            <a:r>
              <a:rPr i="1" lang="fr" sz="121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Niveau de satisfaction</a:t>
            </a:r>
            <a:r>
              <a:rPr lang="fr" sz="121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…………………………..…………………………………………………………………………………..…. </a:t>
            </a:r>
            <a:r>
              <a:rPr lang="fr" sz="121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action="ppaction://hlinksldjump" r:id="rId11"/>
              </a:rPr>
              <a:t>12</a:t>
            </a:r>
            <a:endParaRPr sz="121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5435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10"/>
              <a:buFont typeface="Montserrat"/>
              <a:buChar char="○"/>
            </a:pPr>
            <a:r>
              <a:rPr i="1" lang="fr" sz="121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Nombre d’augmentations</a:t>
            </a:r>
            <a:r>
              <a:rPr lang="fr" sz="121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…………… ……..…………………………………………………………………………………..…. </a:t>
            </a:r>
            <a:r>
              <a:rPr lang="fr" sz="121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action="ppaction://hlinksldjump" r:id="rId12"/>
              </a:rPr>
              <a:t>13</a:t>
            </a:r>
            <a:endParaRPr sz="121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21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543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10"/>
              <a:buFont typeface="Montserrat"/>
              <a:buChar char="●"/>
            </a:pPr>
            <a:r>
              <a:rPr lang="fr" sz="121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Calcul de l’index d’égalité Hommes / Femmes…</a:t>
            </a:r>
            <a:r>
              <a:rPr lang="fr" sz="121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textRoundtripDataId="8"/>
                  </a:ext>
                </a:extLst>
              </a:rPr>
              <a:t>…………………….……………………………………………….…….</a:t>
            </a:r>
            <a:r>
              <a:rPr lang="fr" sz="121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r>
              <a:rPr lang="fr" sz="121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action="ppaction://hlinksldjump" r:id="rId13"/>
              </a:rPr>
              <a:t>14</a:t>
            </a:r>
            <a:endParaRPr sz="121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21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t/>
            </a:r>
            <a:endParaRPr sz="121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543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10"/>
              <a:buFont typeface="Montserrat"/>
              <a:buChar char="●"/>
            </a:pPr>
            <a:r>
              <a:rPr lang="fr" sz="121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Conclusion …………………………………………………………………………</a:t>
            </a:r>
            <a:r>
              <a:rPr lang="fr" sz="121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textRoundtripDataId="9"/>
                  </a:ext>
                </a:extLst>
              </a:rPr>
              <a:t>…………………….………………………………………..………….</a:t>
            </a:r>
            <a:r>
              <a:rPr lang="fr" sz="121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r>
              <a:rPr lang="fr" sz="121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/>
              </a:rPr>
              <a:t>16</a:t>
            </a:r>
            <a:endParaRPr sz="121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295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" name="Google Shape;65;p4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741B47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4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68" name="Google Shape;68;p4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fr" sz="25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Sommaire</a:t>
            </a:r>
            <a:r>
              <a:rPr b="0" i="0" lang="fr" sz="25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textRoundtripDataId="10"/>
                  </a:ext>
                </a:extLst>
              </a:rPr>
              <a:t> </a:t>
            </a:r>
            <a:endParaRPr b="0" i="0" sz="2500" u="none" cap="none" strike="noStrik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25771aa1e2_0_32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741B47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g325771aa1e2_0_32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Contexte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g325771aa1e2_0_32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g325771aa1e2_0_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77" name="Google Shape;77;g325771aa1e2_0_32"/>
          <p:cNvSpPr txBox="1"/>
          <p:nvPr>
            <p:ph idx="1" type="body"/>
          </p:nvPr>
        </p:nvSpPr>
        <p:spPr>
          <a:xfrm>
            <a:off x="740475" y="2106675"/>
            <a:ext cx="7731900" cy="18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6706" lvl="0" marL="4572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88"/>
              <a:buFont typeface="Montserrat"/>
              <a:buChar char="●"/>
            </a:pPr>
            <a:r>
              <a:rPr lang="fr" sz="1387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Consulting spécialisé dans la transformation digitale des entreprises</a:t>
            </a:r>
            <a:endParaRPr sz="1387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87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6706" lvl="0" marL="4572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88"/>
              <a:buFont typeface="Montserrat"/>
              <a:buChar char="●"/>
            </a:pPr>
            <a:r>
              <a:rPr lang="fr" sz="1387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150 salariés</a:t>
            </a:r>
            <a:endParaRPr sz="1387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387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6706" lvl="0" marL="4572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88"/>
              <a:buFont typeface="Montserrat"/>
              <a:buChar char="●"/>
            </a:pPr>
            <a:r>
              <a:rPr lang="fr" sz="1387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Calcul et publication de l’index d’égalité H/F tous les ans avant le 1er mars</a:t>
            </a:r>
            <a:endParaRPr sz="1387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387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6706" lvl="0" marL="4572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88"/>
              <a:buFont typeface="Montserrat"/>
              <a:buChar char="●"/>
            </a:pPr>
            <a:r>
              <a:rPr lang="fr" sz="1387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Objectif : Automatisation d’une création de rapport avec l’outil KNIME</a:t>
            </a:r>
            <a:endParaRPr sz="1387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387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6706" lvl="0" marL="4572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88"/>
              <a:buFont typeface="Montserrat"/>
              <a:buChar char="●"/>
            </a:pPr>
            <a:r>
              <a:rPr lang="fr" sz="1387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Source : bases de données du SIRH</a:t>
            </a:r>
            <a:endParaRPr sz="1387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87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87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25771aa1e2_0_69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741B47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g325771aa1e2_0_69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Mise en conformité avec la RGPD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g325771aa1e2_0_69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g325771aa1e2_0_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6" name="Google Shape;86;g325771aa1e2_0_69"/>
          <p:cNvSpPr txBox="1"/>
          <p:nvPr>
            <p:ph idx="1" type="body"/>
          </p:nvPr>
        </p:nvSpPr>
        <p:spPr>
          <a:xfrm>
            <a:off x="387975" y="1662525"/>
            <a:ext cx="8084400" cy="3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9876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b="1" lang="fr" sz="13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Règlement général de protection des données </a:t>
            </a:r>
            <a:r>
              <a:rPr b="1" lang="fr" sz="13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(RGPD) :</a:t>
            </a:r>
            <a:endParaRPr b="1" sz="13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166"/>
              <a:buNone/>
            </a:pPr>
            <a:r>
              <a:t/>
            </a:r>
            <a:endParaRPr sz="12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3369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Montserrat"/>
              <a:buChar char="○"/>
            </a:pPr>
            <a:r>
              <a:rPr b="1" lang="fr" sz="1200">
                <a:solidFill>
                  <a:srgbClr val="98000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Objectif </a:t>
            </a:r>
            <a:r>
              <a:rPr lang="fr" sz="12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: </a:t>
            </a:r>
            <a:endParaRPr sz="12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Encadre le traitement et la libre circulation des données à caractère personnel des personnes physiques</a:t>
            </a:r>
            <a:endParaRPr sz="12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3369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Montserrat"/>
              <a:buChar char="○"/>
            </a:pPr>
            <a:r>
              <a:rPr b="1" lang="fr" sz="1200">
                <a:solidFill>
                  <a:srgbClr val="A61C0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Donnée personnell</a:t>
            </a:r>
            <a:r>
              <a:rPr b="1" lang="fr" sz="1200">
                <a:solidFill>
                  <a:srgbClr val="A61C0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lang="fr" sz="12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: </a:t>
            </a:r>
            <a:endParaRPr sz="12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“Toute information se rapportant à une personne physique identifiée ou identifiable” </a:t>
            </a:r>
            <a:r>
              <a:rPr lang="fr" sz="12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(source : CNIL)</a:t>
            </a:r>
            <a:endParaRPr sz="12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3369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Montserrat"/>
              <a:buChar char="○"/>
            </a:pPr>
            <a:r>
              <a:rPr b="1" lang="fr" sz="1200">
                <a:solidFill>
                  <a:srgbClr val="A61C0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Champ d’application</a:t>
            </a:r>
            <a:r>
              <a:rPr lang="fr" sz="12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: </a:t>
            </a:r>
            <a:endParaRPr sz="12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“Applicable à toute organisation, publique et privée, qui traite des données personnelles pour son compte ou non” (source : CNIL), qu’elle soit établie en EU ou ayant des activités ciblant les résidents EU</a:t>
            </a:r>
            <a:endParaRPr sz="12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166"/>
              <a:buNone/>
            </a:pPr>
            <a:r>
              <a:t/>
            </a:r>
            <a:endParaRPr sz="12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166"/>
              <a:buNone/>
            </a:pPr>
            <a:r>
              <a:t/>
            </a:r>
            <a:endParaRPr sz="12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876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b="1" lang="fr" sz="13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Respect des normes réglementaires</a:t>
            </a:r>
            <a:r>
              <a:rPr b="1" lang="fr" sz="13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: </a:t>
            </a:r>
            <a:endParaRPr b="1" sz="13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166"/>
              <a:buNone/>
            </a:pPr>
            <a:r>
              <a:t/>
            </a:r>
            <a:endParaRPr sz="12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3369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Montserrat"/>
              <a:buChar char="○"/>
            </a:pPr>
            <a:r>
              <a:rPr b="1" lang="fr" sz="1200">
                <a:solidFill>
                  <a:srgbClr val="A61C0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Suppression de données sensibles </a:t>
            </a:r>
            <a:r>
              <a:rPr lang="fr" sz="12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: </a:t>
            </a:r>
            <a:endParaRPr sz="12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Nom &amp; Prénom, Téléphone, Etat Civil, Enfants, Distance domicile-travail</a:t>
            </a:r>
            <a:endParaRPr sz="12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3369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Montserrat"/>
              <a:buChar char="○"/>
            </a:pPr>
            <a:r>
              <a:rPr b="1" lang="fr" sz="1200">
                <a:solidFill>
                  <a:srgbClr val="A61C0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Modification de données sensibles pour les anonymiser</a:t>
            </a:r>
            <a:r>
              <a:rPr lang="fr" sz="12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: </a:t>
            </a:r>
            <a:endParaRPr sz="12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Calcul de l’âge de chaque employé à partir de la donnée “Date de naissance” puis suppression de la date</a:t>
            </a:r>
            <a:endParaRPr sz="12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3369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Montserrat"/>
              <a:buChar char="○"/>
            </a:pPr>
            <a:r>
              <a:rPr b="1" lang="fr" sz="1200">
                <a:solidFill>
                  <a:srgbClr val="A61C0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Production d’un nouvel identifiant unique différent de l’identifiant issu du SIRH</a:t>
            </a:r>
            <a:r>
              <a:rPr lang="fr" sz="12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: </a:t>
            </a:r>
            <a:endParaRPr sz="12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Le but étant de rendre impossible l’identification de l’employé à partir du SIRH</a:t>
            </a:r>
            <a:endParaRPr sz="12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55000"/>
              </a:lnSpc>
              <a:spcBef>
                <a:spcPts val="0"/>
              </a:spcBef>
              <a:spcAft>
                <a:spcPts val="0"/>
              </a:spcAft>
              <a:buSzPct val="79307"/>
              <a:buNone/>
            </a:pPr>
            <a:r>
              <a:t/>
            </a:r>
            <a:endParaRPr sz="97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25771aa1e2_0_50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741B47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g325771aa1e2_0_50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Etapes préparatoires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325771aa1e2_0_50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325771aa1e2_0_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5" name="Google Shape;95;g325771aa1e2_0_50"/>
          <p:cNvSpPr txBox="1"/>
          <p:nvPr>
            <p:ph idx="1" type="body"/>
          </p:nvPr>
        </p:nvSpPr>
        <p:spPr>
          <a:xfrm>
            <a:off x="399625" y="1615875"/>
            <a:ext cx="8432700" cy="3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292068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b="1" lang="fr" sz="4000">
                <a:solidFill>
                  <a:srgbClr val="A61C0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Méthodologie de collecte</a:t>
            </a:r>
            <a:r>
              <a:rPr b="1" lang="fr" sz="40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:</a:t>
            </a:r>
            <a:endParaRPr b="1" sz="40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Montserrat"/>
              <a:buChar char="○"/>
            </a:pPr>
            <a:r>
              <a:rPr b="1" lang="fr" sz="40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Import</a:t>
            </a:r>
            <a:r>
              <a:rPr lang="fr" sz="40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des 3 tables dans KNIME (node : CSV Reader)</a:t>
            </a:r>
            <a:endParaRPr sz="40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Montserrat"/>
              <a:buChar char="○"/>
            </a:pPr>
            <a:r>
              <a:rPr lang="fr" sz="40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Vérification des </a:t>
            </a:r>
            <a:r>
              <a:rPr b="1" lang="fr" sz="40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dimensions</a:t>
            </a:r>
            <a:r>
              <a:rPr lang="fr" sz="40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(string, integer, decimal, date…) : </a:t>
            </a:r>
            <a:endParaRPr sz="40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40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Conversion d’une donnée de type string en type date pour le calcul de l’âge</a:t>
            </a:r>
            <a:endParaRPr sz="40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Montserrat"/>
              <a:buChar char="○"/>
            </a:pPr>
            <a:r>
              <a:rPr lang="fr" sz="40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Identification et suppression de </a:t>
            </a:r>
            <a:r>
              <a:rPr b="1" lang="fr" sz="40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doublons</a:t>
            </a:r>
            <a:r>
              <a:rPr lang="fr" sz="40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: aucun doublon identifié sur les tables</a:t>
            </a:r>
            <a:endParaRPr sz="40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Montserrat"/>
              <a:buChar char="○"/>
            </a:pPr>
            <a:r>
              <a:rPr lang="fr" sz="40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Recherche de </a:t>
            </a:r>
            <a:r>
              <a:rPr b="1" lang="fr" sz="40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valeurs manquantes</a:t>
            </a:r>
            <a:r>
              <a:rPr lang="fr" sz="40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: </a:t>
            </a:r>
            <a:endParaRPr sz="40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40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Table ""</a:t>
            </a:r>
            <a:r>
              <a:rPr i="1" lang="fr" sz="40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Rémunération</a:t>
            </a:r>
            <a:r>
              <a:rPr i="1" lang="fr" sz="40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" / C</a:t>
            </a:r>
            <a:r>
              <a:rPr i="1" lang="fr" sz="40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olonne "Augmentation" </a:t>
            </a:r>
            <a:r>
              <a:rPr lang="fr" sz="40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lang="fr" sz="40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2 valeurs vides =&gt; 2 sur 256 soit 0.78%, non significatif</a:t>
            </a:r>
            <a:endParaRPr sz="40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40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Table "Info_Pro"</a:t>
            </a:r>
            <a:r>
              <a:rPr lang="fr" sz="40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: aucune valeur manquante</a:t>
            </a:r>
            <a:endParaRPr sz="40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40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Table “Salariés” / Colonne "Etat Civil" </a:t>
            </a:r>
            <a:r>
              <a:rPr lang="fr" sz="40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: 82 valeurs nulles =&gt; Variable non retenue</a:t>
            </a:r>
            <a:endParaRPr sz="40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2068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b="1" lang="fr" sz="4000">
                <a:solidFill>
                  <a:srgbClr val="A61C0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Méthodologie d’agrégation </a:t>
            </a:r>
            <a:r>
              <a:rPr b="1" lang="fr" sz="40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: </a:t>
            </a:r>
            <a:endParaRPr b="1" sz="40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Montserrat"/>
              <a:buChar char="○"/>
            </a:pPr>
            <a:r>
              <a:rPr lang="fr" sz="40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Jointure N°1  : 				Entre table “</a:t>
            </a:r>
            <a:r>
              <a:rPr lang="fr" sz="40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Rémunération</a:t>
            </a:r>
            <a:r>
              <a:rPr lang="fr" sz="40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” et table “</a:t>
            </a:r>
            <a:r>
              <a:rPr lang="fr" sz="40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Info_Pro</a:t>
            </a:r>
            <a:r>
              <a:rPr lang="fr" sz="40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”</a:t>
            </a:r>
            <a:endParaRPr sz="40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Montserrat"/>
              <a:buChar char="○"/>
            </a:pPr>
            <a:r>
              <a:rPr lang="fr" sz="40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Jointure N°2 : 				Entre la table fusionnée précédente et la table “</a:t>
            </a:r>
            <a:r>
              <a:rPr lang="fr" sz="40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Salariés</a:t>
            </a:r>
            <a:r>
              <a:rPr lang="fr" sz="40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”</a:t>
            </a:r>
            <a:endParaRPr sz="40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Montserrat"/>
              <a:buChar char="○"/>
            </a:pPr>
            <a:r>
              <a:rPr lang="fr" sz="40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Jointure de type </a:t>
            </a:r>
            <a:r>
              <a:rPr b="1" lang="fr" sz="40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interne</a:t>
            </a:r>
            <a:r>
              <a:rPr lang="fr" sz="40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:		Clé primaire commune "id_salarié"</a:t>
            </a:r>
            <a:endParaRPr sz="40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5450"/>
              <a:buNone/>
            </a:pPr>
            <a:r>
              <a:t/>
            </a:r>
            <a:endParaRPr sz="40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Montserrat"/>
              <a:buChar char="●"/>
            </a:pPr>
            <a:r>
              <a:rPr b="1" lang="fr" sz="4000">
                <a:solidFill>
                  <a:srgbClr val="A61C0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V</a:t>
            </a:r>
            <a:r>
              <a:rPr b="1" lang="fr" sz="4000">
                <a:solidFill>
                  <a:srgbClr val="A61C0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érification de la cohérence des données</a:t>
            </a:r>
            <a:r>
              <a:rPr lang="fr" sz="40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: </a:t>
            </a:r>
            <a:endParaRPr sz="40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Montserrat"/>
              <a:buChar char="○"/>
            </a:pPr>
            <a:r>
              <a:rPr lang="fr" sz="40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Recalcul du salaire de base mensualisé à 100% : afin que les salaires soient comparables d’un salarié à un autre</a:t>
            </a:r>
            <a:endParaRPr sz="40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Montserrat"/>
              <a:buChar char="○"/>
            </a:pPr>
            <a:r>
              <a:rPr lang="fr" sz="40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Vérification du nombre d’occurrences (total de 256 salariés)</a:t>
            </a:r>
            <a:endParaRPr sz="40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87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87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25771aa1e2_0_42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741B47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325771aa1e2_0_42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Workflow KNIME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325771aa1e2_0_42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325771aa1e2_0_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04" name="Google Shape;104;g325771aa1e2_0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3650" y="1390200"/>
            <a:ext cx="4926204" cy="375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f9e8f1567_0_0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741B47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13f9e8f1567_0_0"/>
          <p:cNvSpPr txBox="1"/>
          <p:nvPr/>
        </p:nvSpPr>
        <p:spPr>
          <a:xfrm>
            <a:off x="895525" y="189875"/>
            <a:ext cx="8520600" cy="7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Indicateurs</a:t>
            </a:r>
            <a:endParaRPr sz="25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3537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Montserrat"/>
              <a:buAutoNum type="arabicPeriod"/>
            </a:pPr>
            <a:r>
              <a:rPr lang="fr" sz="25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Répartition des effectifs globaux et types de contrat</a:t>
            </a:r>
            <a:endParaRPr sz="25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g13f9e8f1567_0_0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13f9e8f1567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13" name="Google Shape;113;g13f9e8f1567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100" y="2336450"/>
            <a:ext cx="2912625" cy="2142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g13f9e8f1567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1000" y="3394050"/>
            <a:ext cx="2364377" cy="169919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13f9e8f1567_0_0"/>
          <p:cNvSpPr txBox="1"/>
          <p:nvPr>
            <p:ph idx="1" type="body"/>
          </p:nvPr>
        </p:nvSpPr>
        <p:spPr>
          <a:xfrm>
            <a:off x="706050" y="1445801"/>
            <a:ext cx="77319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Montserrat"/>
              <a:buChar char="●"/>
            </a:pPr>
            <a:r>
              <a:rPr lang="fr" sz="10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Services dominés par des effectifs féminins : 	Commercial, Compta Finance &amp; RH</a:t>
            </a:r>
            <a:endParaRPr sz="10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Montserrat"/>
              <a:buChar char="●"/>
            </a:pPr>
            <a:r>
              <a:rPr lang="fr" sz="10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Services dominés par des effectifs masculins : 	Consultant, Informatique &amp; Marketing</a:t>
            </a:r>
            <a:endParaRPr sz="10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Montserrat"/>
              <a:buChar char="●"/>
            </a:pPr>
            <a:r>
              <a:rPr lang="fr" sz="10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Une répartition H/F équitable au global : 		51% d’hommes vs 49% de femmes</a:t>
            </a:r>
            <a:endParaRPr sz="10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6" name="Google Shape;116;g13f9e8f1567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7575" y="2153900"/>
            <a:ext cx="2035124" cy="1184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g13f9e8f1567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94750" y="2336450"/>
            <a:ext cx="3109822" cy="2241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25771aa1e2_0_8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741B47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325771aa1e2_0_8"/>
          <p:cNvSpPr txBox="1"/>
          <p:nvPr/>
        </p:nvSpPr>
        <p:spPr>
          <a:xfrm>
            <a:off x="895525" y="176800"/>
            <a:ext cx="8520600" cy="7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fr" sz="25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Indicateurs</a:t>
            </a:r>
            <a:endParaRPr sz="25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fr" sz="25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2. Répartition de l’âge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325771aa1e2_0_8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325771aa1e2_0_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26" name="Google Shape;126;g325771aa1e2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6794" y="1836800"/>
            <a:ext cx="3903157" cy="282642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325771aa1e2_0_8"/>
          <p:cNvSpPr txBox="1"/>
          <p:nvPr>
            <p:ph idx="1" type="body"/>
          </p:nvPr>
        </p:nvSpPr>
        <p:spPr>
          <a:xfrm>
            <a:off x="575525" y="2288672"/>
            <a:ext cx="3011400" cy="22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Une répartition des âges similaires quel que soit le sexe</a:t>
            </a:r>
            <a:endParaRPr b="1" sz="11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Montserrat"/>
              <a:buChar char="●"/>
            </a:pPr>
            <a:r>
              <a:rPr lang="fr" sz="10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Une médiane d’âge identique à 46 ans pour les 2 sexes</a:t>
            </a:r>
            <a:endParaRPr sz="10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Montserrat"/>
              <a:buChar char="●"/>
            </a:pPr>
            <a:r>
              <a:rPr lang="fr" sz="10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La majorité des employés ont entre 38-52 ans (femmes) et 38-53 ans (hommes)</a:t>
            </a:r>
            <a:endParaRPr sz="10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25771aa1e2_0_0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741B47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325771aa1e2_0_0"/>
          <p:cNvSpPr txBox="1"/>
          <p:nvPr/>
        </p:nvSpPr>
        <p:spPr>
          <a:xfrm>
            <a:off x="895525" y="189875"/>
            <a:ext cx="85206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fr" sz="25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Indicateurs</a:t>
            </a:r>
            <a:endParaRPr sz="25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fr" sz="25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3. Ancienneté moyenne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325771aa1e2_0_0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325771aa1e2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36" name="Google Shape;136;g325771aa1e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7576" y="2566575"/>
            <a:ext cx="3022159" cy="2245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g325771aa1e2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5973" y="2566575"/>
            <a:ext cx="2875179" cy="2245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g325771aa1e2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566575"/>
            <a:ext cx="2912825" cy="209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325771aa1e2_0_0"/>
          <p:cNvSpPr txBox="1"/>
          <p:nvPr>
            <p:ph idx="1" type="body"/>
          </p:nvPr>
        </p:nvSpPr>
        <p:spPr>
          <a:xfrm>
            <a:off x="706050" y="1647963"/>
            <a:ext cx="77319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Montserrat"/>
              <a:buChar char="●"/>
            </a:pPr>
            <a:r>
              <a:rPr lang="fr" sz="10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Une ancienneté médiane de +2.6 points en faveur des hommes</a:t>
            </a:r>
            <a:endParaRPr sz="10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Montserrat"/>
              <a:buChar char="●"/>
            </a:pPr>
            <a:r>
              <a:rPr lang="fr" sz="10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Dans chacun des services, cette tendance se confirme : les hommes ont plus d’ancienneté que les femmes</a:t>
            </a:r>
            <a:endParaRPr sz="10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