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GoogleSlidesCustomDataVersion2">
      <go:slidesCustomData xmlns:go="http://customooxmlschemas.google.com/" r:id="rId23" roundtripDataSignature="AMtx7mhU3HH62z583qihnLJJJSsUiHf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2721"/>
        <p:guide pos="2438"/>
        <p:guide pos="416"/>
        <p:guide pos="1191"/>
        <p:guide pos="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46255cb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4946255c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946255cb6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4946255cb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946255cb6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4946255c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f9e8f15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3f9e8f1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26216f2d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126216f2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0ed1d9b2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10ed1d9b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946255cb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4946255c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946255cb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4946255c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946255cb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4946255c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946255cb6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4946255c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0ed1d9b2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10ed1d9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10" Type="http://schemas.openxmlformats.org/officeDocument/2006/relationships/slide" Target="/ppt/slides/slide13.xml"/><Relationship Id="rId9" Type="http://schemas.openxmlformats.org/officeDocument/2006/relationships/slide" Target="/ppt/slides/slide12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73625" y="894800"/>
            <a:ext cx="77901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506"/>
              <a:buFont typeface="Arial"/>
              <a:buNone/>
            </a:pPr>
            <a:r>
              <a:rPr b="1" lang="fr" sz="574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DWFA</a:t>
            </a:r>
            <a:endParaRPr b="1" i="0" sz="5745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5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Etude sur l’eau potable</a:t>
            </a:r>
            <a:endParaRPr sz="5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105602" y="3490811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Eliane CAMUS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05602" y="3883729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Formation Data Analyst</a:t>
            </a:r>
            <a:endParaRPr b="0" i="1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053390" y="4328896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i="1"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0" i="1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.2025</a:t>
            </a:r>
            <a:endParaRPr b="0" i="1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5" y="3465425"/>
            <a:ext cx="2326825" cy="13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946255cb6_0_3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4946255cb6_0_35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Démonstration du tableau de bord : 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1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Vue “Continent”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34946255cb6_0_3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4946255cb6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3" name="Google Shape;143;g34946255cb6_0_35"/>
          <p:cNvSpPr txBox="1"/>
          <p:nvPr>
            <p:ph idx="1" type="body"/>
          </p:nvPr>
        </p:nvSpPr>
        <p:spPr>
          <a:xfrm>
            <a:off x="309725" y="2608325"/>
            <a:ext cx="1114800" cy="649200"/>
          </a:xfrm>
          <a:prstGeom prst="rect">
            <a:avLst/>
          </a:prstGeom>
          <a:noFill/>
          <a:ln cap="flat" cmpd="sng" w="9525">
            <a:solidFill>
              <a:srgbClr val="28A7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Voir démo en direct sur POWER BI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162">
              <a:solidFill>
                <a:srgbClr val="434343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g34946255cb6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25" y="1542600"/>
            <a:ext cx="6156172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946255cb6_0_4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4946255cb6_0_43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Démonstration du tableau de bord : 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1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Vue “Pays”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34946255cb6_0_4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4946255cb6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" name="Google Shape;153;g34946255cb6_0_43"/>
          <p:cNvSpPr txBox="1"/>
          <p:nvPr>
            <p:ph idx="1" type="body"/>
          </p:nvPr>
        </p:nvSpPr>
        <p:spPr>
          <a:xfrm>
            <a:off x="309725" y="2608325"/>
            <a:ext cx="1114800" cy="649200"/>
          </a:xfrm>
          <a:prstGeom prst="rect">
            <a:avLst/>
          </a:prstGeom>
          <a:noFill/>
          <a:ln cap="flat" cmpd="sng" w="9525">
            <a:solidFill>
              <a:srgbClr val="28A7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Voir démo en direct sur POWER BI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162">
              <a:solidFill>
                <a:srgbClr val="434343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g34946255cb6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25" y="1542600"/>
            <a:ext cx="6209415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946255cb6_0_6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4946255cb6_0_60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Respect des principes d'accessibilité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34946255cb6_0_6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4946255cb6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3" name="Google Shape;163;g34946255cb6_0_60"/>
          <p:cNvSpPr txBox="1"/>
          <p:nvPr>
            <p:ph idx="1" type="body"/>
          </p:nvPr>
        </p:nvSpPr>
        <p:spPr>
          <a:xfrm>
            <a:off x="542000" y="1634725"/>
            <a:ext cx="81087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3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Utilisation de couleurs en lien avec la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palette de bleu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pour chacune des visualisations :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Cohérence avec la couleur de l’eau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Segments et sliders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soit de couleur foncée sur fond blanc, soit de couleur blanche sur arrière-plans foncés pour une bonne visibilité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Différents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contrastes de bleu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restants lisibles pour les utilisateurs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Multiplicité des types de graphiques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nuages de points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histogrammes empilés ou groupés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courbes d’évolution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cartes géographiques avec une colorimétrie personnalisée du bleu clair au bleu foncé selon les valeurs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diagrammes circulaires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étiquettes d’axes et de données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sont entièrement ne sont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 tronqués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et donc lisibles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Cohérence du type de bleu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les visuels et les cartes de valeurs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indicateurs propres à chacun des 3 domaines ont été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réunis dans la même zone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chaque page du TDB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3f9e8f156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2" name="Google Shape;172;g13f9e8f1567_0_0"/>
          <p:cNvSpPr txBox="1"/>
          <p:nvPr>
            <p:ph idx="1" type="body"/>
          </p:nvPr>
        </p:nvSpPr>
        <p:spPr>
          <a:xfrm>
            <a:off x="364475" y="1792075"/>
            <a:ext cx="8520600" cy="30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200"/>
              <a:buFont typeface="Montserrat"/>
              <a:buChar char="●"/>
            </a:pPr>
            <a:r>
              <a:rPr b="1" lang="fr" sz="140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des continents où l’accès à l’eau est le plus difficile</a:t>
            </a:r>
            <a:endParaRPr b="1" sz="1200">
              <a:solidFill>
                <a:srgbClr val="289AD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Domaine 1 : 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	Africa / Eastern Mediterranean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Domaine 2 : 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Africa / Western Pacific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Domaine 3 : 	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Africa / South East Asia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400"/>
              <a:buFont typeface="Montserrat"/>
              <a:buChar char="●"/>
            </a:pPr>
            <a:r>
              <a:rPr b="1" lang="fr" sz="140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des pays où intervenir</a:t>
            </a:r>
            <a:endParaRPr b="1" sz="1400">
              <a:solidFill>
                <a:srgbClr val="289AD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Domaine 1 : 	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Angola / Cameroun à prioriser (taux population &gt; 50% et taux d’accès &lt;= 60%)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Domaine 2 :	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Sierra Leone / Laos (si taux service basique &gt; 50%)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Domaine 3 :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	Bénin (si indice de stabilité politique &gt;= -0.1)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		Sierra Leone (si indice de stabilité politique entre -0.5 et -0.1)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400"/>
              <a:buFont typeface="Montserrat"/>
              <a:buChar char="●"/>
            </a:pPr>
            <a:r>
              <a:rPr b="1" lang="fr" sz="140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A retenir</a:t>
            </a:r>
            <a:endParaRPr b="1" sz="14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-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Focus sur la zone de l’Afrique qu’importe les domaines d’activités car c’est le continent le plus concerné par les problématiques d’accès/maintenance à l’eau et de mortalité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-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Sélection des pays en fonction du niveau d’indice de stabilité politique (fourchette à définir)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idx="1" type="body"/>
          </p:nvPr>
        </p:nvSpPr>
        <p:spPr>
          <a:xfrm>
            <a:off x="895525" y="1488525"/>
            <a:ext cx="78051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75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90739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…………………………………………….…………………………………………………….…………….………………………………………………………………. </a:t>
            </a:r>
            <a:r>
              <a:rPr lang="fr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howjump?jump=nextslide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3</a:t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r>
              <a:t/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975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90739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Pré-traitement</a:t>
            </a: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 des données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 ……………………………………………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..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…………………………………………………………………………….………. </a:t>
            </a:r>
            <a:r>
              <a:rPr lang="fr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3"/>
              </a:rPr>
              <a:t>4</a:t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5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90739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Blue Print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………………………………………………………………..………………………..…………………………………………………………………………….………. </a:t>
            </a:r>
            <a:r>
              <a:rPr lang="fr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5</a:t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5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90739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Choix de l’outil de visualisation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 ……………………………………………..……………………………………………………….…………….………. </a:t>
            </a:r>
            <a:r>
              <a:rPr lang="fr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8</a:t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r>
              <a:t/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54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Démonstration du tableau de bord : </a:t>
            </a:r>
            <a:endParaRPr b="1" sz="154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52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Vue Monde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…………………………………………………………………………..………………………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………………………………………………………………….………………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6"/>
              </a:rPr>
              <a:t>9</a:t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52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Vue Continent …………………………………………………………………………………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………………………………………………………………………………….…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7"/>
              </a:rPr>
              <a:t>10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46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Vue Pays…………………………………………………………………………………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………………………………………………………………………………………………….…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 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8"/>
              </a:rPr>
              <a:t>11</a:t>
            </a:r>
            <a:endParaRPr b="1" sz="154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5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Respect des critères d’accessibilité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……………………..………………………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………………………………………………………………..………………</a:t>
            </a:r>
            <a:r>
              <a:rPr lang="fr" sz="125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r>
              <a:rPr lang="fr" sz="125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9"/>
              </a:rPr>
              <a:t>12</a:t>
            </a:r>
            <a:endParaRPr b="1" sz="154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4791"/>
              <a:buNone/>
            </a:pPr>
            <a:r>
              <a:t/>
            </a:r>
            <a:endParaRPr sz="125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51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90739"/>
              <a:buFont typeface="Montserrat"/>
              <a:buChar char="●"/>
            </a:pPr>
            <a:r>
              <a:rPr b="1" lang="fr" sz="154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r>
              <a:rPr lang="fr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………………………………………………………………………………………………………………………………………………………….…………..……. </a:t>
            </a:r>
            <a:r>
              <a:rPr lang="fr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0"/>
              </a:rPr>
              <a:t>13</a:t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9" name="Google Shape;69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26216f2df_0_6"/>
          <p:cNvSpPr txBox="1"/>
          <p:nvPr>
            <p:ph idx="1" type="body"/>
          </p:nvPr>
        </p:nvSpPr>
        <p:spPr>
          <a:xfrm>
            <a:off x="60100" y="1486525"/>
            <a:ext cx="85659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050"/>
              <a:buFont typeface="Montserrat"/>
              <a:buChar char="○"/>
            </a:pPr>
            <a:r>
              <a:rPr b="1" lang="fr" sz="105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Drinking Water For All</a:t>
            </a:r>
            <a:endParaRPr b="1" sz="105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ONG oeuvrant en faveur de l’accessibilité à l’eau potable dans le monde entier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3" lvl="1" marL="914400" rtl="0" algn="l"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050"/>
              <a:buFont typeface="Montserrat"/>
              <a:buChar char="○"/>
            </a:pPr>
            <a:r>
              <a:rPr b="1" lang="fr" sz="105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Domaines d’expertise</a:t>
            </a:r>
            <a:endParaRPr b="1" sz="105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1. Création de services d’accès à l’eau potable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2. Modernisation de services déjà existants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3. Consulting auprès d’administrations / gouvernements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050"/>
              <a:buFont typeface="Montserrat"/>
              <a:buChar char="○"/>
            </a:pPr>
            <a:r>
              <a:rPr b="1" lang="fr" sz="105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Contexte actuel</a:t>
            </a:r>
            <a:endParaRPr b="1" sz="105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Une demande de financement auprès d’un bailleur de fonds est actuellement en cours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Investissement est à faire dans un des 3 domaines d’expertise précédents + un pays en particulier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050"/>
              <a:buFont typeface="Montserrat"/>
              <a:buChar char="○"/>
            </a:pPr>
            <a:r>
              <a:rPr b="1" lang="fr" sz="105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Objectifs finaux</a:t>
            </a:r>
            <a:endParaRPr sz="105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3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des pays qui rencontrent le plus de difficulté d’accès à l’eau potable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4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des pays sur lesquels l’ONG doit concentrer ses efforts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3126216f2df_0_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126216f2df_0_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g3126216f2df_0_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126216f2df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0ed1d9b2f_0_2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10ed1d9b2f_0_23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Pré-traitement des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d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onnées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g310ed1d9b2f_0_2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10ed1d9b2f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" name="Google Shape;87;g310ed1d9b2f_0_23"/>
          <p:cNvSpPr txBox="1"/>
          <p:nvPr>
            <p:ph idx="1" type="body"/>
          </p:nvPr>
        </p:nvSpPr>
        <p:spPr>
          <a:xfrm>
            <a:off x="178125" y="1536375"/>
            <a:ext cx="85758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 dataframes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 				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Régions, Population, Stabilité Politique, Mortalité, Accès à l’eau (basic &amp; safe)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Sources : 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		OMS &amp; FAO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Horizon de traitement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		2000 à 2018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Traitements réalisés :</a:t>
            </a:r>
            <a:endParaRPr b="1" sz="9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de variables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 format US non reconnus (paramètres régionaux re-définis)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Remplacement de valeurs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: “North Macedonia” au lieu de “Republic of North Macedonia” (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 “PoliticalStability”) 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cohérence avec “RegionCountry”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 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valeurs manquantes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et suppression des 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lignes NaN</a:t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Colonnes renommées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pour faciliter le modèle de données (colonnes “région” et “pays”)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Normalisation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la population (unités : x 1000)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8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Fusion des tables et modélisation en étoile :</a:t>
            </a:r>
            <a:endParaRPr b="1" sz="900">
              <a:solidFill>
                <a:srgbClr val="289AD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Fusion </a:t>
            </a: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 “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Population”, “PoliticalStability”, “MortalityRate”, “BasicAndSafelyManaged” sur 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clés communes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“Year” + “”Country” + “Granularity”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Pays dont les taux d’accès l’eau/mortalité ne sont pas renseignés ont été écartés lors de la fusion (China Mainland, HK, Macao…)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Colonnes pivotées</a:t>
            </a: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(population + accès à l’eau)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Ajout de colonnes</a:t>
            </a: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(taux de population urbaine &amp; rurale)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Table agrégée</a:t>
            </a: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par “Region” + “Year”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8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Vigilances particulières :</a:t>
            </a:r>
            <a:endParaRPr b="1" sz="9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Mortality Rate : quelques taux &gt;100% (vérification auprès du site officiel de la FAO, ce n’est pas une erreur)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Population : nombre d’habitants urbains  &gt; au nombre d’habitants totaux pour les pays suivants : Singapore, Nauru, Monaco, Kuwait =&gt; non significatif, pas de modifications opérées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46255cb6_0_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4946255cb6_0_1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Blue Print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0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g34946255cb6_0_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4946255cb6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6" name="Google Shape;96;g34946255cb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550" y="1437150"/>
            <a:ext cx="5692175" cy="25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34946255cb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548" y="4003355"/>
            <a:ext cx="5692175" cy="111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46255cb6_0_1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4946255cb6_0_1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Blue Print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34946255cb6_0_1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4946255cb6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6" name="Google Shape;106;g34946255cb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76" y="1993050"/>
            <a:ext cx="7001949" cy="21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946255cb6_0_2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4946255cb6_0_22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Blue Print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2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34946255cb6_0_2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4946255cb6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5" name="Google Shape;115;g34946255cb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76" y="1747850"/>
            <a:ext cx="6762376" cy="29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946255cb6_0_68"/>
          <p:cNvSpPr txBox="1"/>
          <p:nvPr>
            <p:ph idx="1" type="body"/>
          </p:nvPr>
        </p:nvSpPr>
        <p:spPr>
          <a:xfrm>
            <a:off x="502650" y="1664225"/>
            <a:ext cx="7969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22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000"/>
              <a:buFont typeface="Montserrat"/>
              <a:buChar char="●"/>
            </a:pPr>
            <a:r>
              <a:rPr b="1" lang="fr" sz="100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Avantages POWER BI</a:t>
            </a:r>
            <a:endParaRPr b="1" sz="10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Facilité d’import</a:t>
            </a: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des dataframes dans l’outil et de reconnaissance des formats de données (format CSV)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Meilleure </a:t>
            </a:r>
            <a:r>
              <a:rPr b="1"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intégration</a:t>
            </a: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avec l’environnement Microsoft Office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Outil </a:t>
            </a:r>
            <a:r>
              <a:rPr b="1"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intuitif</a:t>
            </a: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d’utilisation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Visuels facilement </a:t>
            </a:r>
            <a:r>
              <a:rPr b="1"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personnalisables</a:t>
            </a: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et mise à jour rapide de ces derniers</a:t>
            </a:r>
            <a:endParaRPr b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Personnellement plus d’expérience sur l’utilisation de Power BI que de Tableau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000"/>
              <a:buFont typeface="Montserrat"/>
              <a:buChar char="●"/>
            </a:pPr>
            <a:r>
              <a:rPr b="1" lang="fr" sz="100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Avantages TABLEAU</a:t>
            </a:r>
            <a:endParaRPr b="1" sz="10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06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Personnalisation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des visuels et des graphiques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plus poussée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que Power BI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06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Meilleure </a:t>
            </a:r>
            <a:r>
              <a:rPr b="1"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capacité à traiter des grands volumes de données</a:t>
            </a: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et donc meilleure performance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9ADD"/>
              </a:buClr>
              <a:buSzPts val="1000"/>
              <a:buFont typeface="Montserrat"/>
              <a:buChar char="●"/>
            </a:pPr>
            <a:r>
              <a:rPr b="1" lang="fr" sz="1000">
                <a:solidFill>
                  <a:srgbClr val="289ADD"/>
                </a:solidFill>
                <a:latin typeface="Montserrat"/>
                <a:ea typeface="Montserrat"/>
                <a:cs typeface="Montserrat"/>
                <a:sym typeface="Montserrat"/>
              </a:rPr>
              <a:t>Power BI retenu pour la construction du tableau de bord : </a:t>
            </a:r>
            <a:endParaRPr b="1" sz="10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-"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Principaux critères retenus sont la facilité d’import, de pré-traitement des données dans Power BI, et la facilité à générer des visuels avec cet outil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-"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 dataframes différents mais le volume de données contenu dans chacun des dataframes est raisonnable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-"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L’utilisation de Power BI est donc suffisante pour l’utilisation que l’on souhaite faire dans notre cas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162">
              <a:solidFill>
                <a:srgbClr val="434343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34946255cb6_0_6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4946255cb6_0_68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Choix de l’outil de visualisation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34946255cb6_0_6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4946255cb6_0_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0ed1d9b2f_0_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28A7F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10ed1d9b2f_0_9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Démonstration du tableau de bord</a:t>
            </a:r>
            <a:r>
              <a:rPr b="0" i="0" lang="fr" sz="2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1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Vue “Monde”</a:t>
            </a:r>
            <a:endParaRPr b="0" i="0" sz="1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310ed1d9b2f_0_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10ed1d9b2f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g310ed1d9b2f_0_9"/>
          <p:cNvSpPr txBox="1"/>
          <p:nvPr>
            <p:ph idx="1" type="body"/>
          </p:nvPr>
        </p:nvSpPr>
        <p:spPr>
          <a:xfrm>
            <a:off x="309725" y="2608325"/>
            <a:ext cx="1114800" cy="649200"/>
          </a:xfrm>
          <a:prstGeom prst="rect">
            <a:avLst/>
          </a:prstGeom>
          <a:noFill/>
          <a:ln cap="flat" cmpd="sng" w="9525">
            <a:solidFill>
              <a:srgbClr val="28A7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Voir démo en direct sur POWER BI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162">
              <a:solidFill>
                <a:srgbClr val="434343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g310ed1d9b2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25" y="1542600"/>
            <a:ext cx="6177908" cy="3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