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GoogleSlidesCustomDataVersion2">
      <go:slidesCustomData xmlns:go="http://customooxmlschemas.google.com/" r:id="rId35" roundtripDataSignature="AMtx7mia+gmGsMXmMMB+ElF5Uh3ccKU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12334ca74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612334ca7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12334ca7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612334ca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On observe 3 couleurs dominantes (orange, vert et rouge) dont le cluster de rouge qui est le plus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Si on coupe l'arbre à mi-distance (entre 10 et 15), alors nous distinguons 4 clusters différents (orange, vert et 2 rouges)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Afin de pouvoir comparer les 2 méthodes (Classification hiérarchique et K-Means), on décide de retenir autant de clusters pour la classification hiérarchique qu'avec le K-Means, à savoir 4 clusters. Cela correspond au nombre de clusters visibles à mi-distance sur notre dendogramme ci-dessus.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6fec01c7e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66fec01c7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Remarques concernant les emplacements géographiques selon les clusters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Cluster "a" : Essentiellement les pays d'Europe, Canada, Mexique, Arabie Saoudite et Afrique du Sud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Cluster "b" : Toute l'Amérique du Sud, l'Océanie, quelques pays d'Afrique du Nord, Russie et Ukraine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Cluster "c" : Inde et les Etats-Unis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Cluster "d" : Essentiellement les pays d'Afrique et quelques pays d'Orient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12334ca74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612334ca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Interprétation du plan F1/F2 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Les clusters sont facilement identifiables à l'oeil nu (inertie inter-classe maximisée), ils sont par ailleurs assez ressérés sur eux-mêmes (inertie intra-classe minimisée)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Pour notre développement à l'international, on devrait se concentrer sur les pays situés dans la zone avec une composante F1 max (IPL, accès éléctricité, stabilité politique) et une composante F2 autour de 0 (population, PIB et % importations volailles influençant F2 dans le sens inverse) : cela correspond au cluster a.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12334ca74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612334ca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du plan F3/F4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Cette fois-ci les clusters sont moins facilement identifiables à l'oeil nu car beaucoup plus étalés (l'algortithme a eu du mal à minimiser l'inertie intra-classe). Les différents clusters ne sont pas si éloignés que ça sur le plan et leurs points se superposent (l'inertie inter-classe n'a pas pu être maximisée)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Pour cette projection 2D, les centroïdes nous aident à situer à distinguer les clusters.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F3 négative (IPL, stabilité politique) et une composante F4 probablement positive (importations, distance) : les clusters d correspond (on remarque néanmoins que le centroïde du cluster a en est proche).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6fec01c7e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66fec01c7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du plan F4/F5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Sur cette projection, même si les clusters ne sont pas très ressérés sur eux-mêmes, on arrive à distinguer visuellement les clusters les uns des autres car ils se démarquent sur le plan.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F4 probablement positive ou proche de 0 (importations, distance) et une composante F5 probablement positive (importations et distance inluençant F5 négativement) : le cluster d apparaît être le plus pertinent (on remarque néanmoins que le centroïde du cluster a en est proche).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12334ca7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612334ca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6fec01c7e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66fec01c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Remarques concernant les emplacements géographiques selon les clusters 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Cluster "a" et "d" : Divers pays étalés sur tous les continents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Cluster "b" : Inde (seul et unique pays du cluster)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Clusters "c" : Quelques pays éloignés de la France =&gt; Mexique, Brésil, Russie, Nigeria, Pakistan + plusieurs pays d'Asie du Sud-Est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6fec01c7e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66fec01c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Interprétation du plan F1/F2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Les clusters sont difficilement identifiables à l'oeil nu, ils se superposent les uns aux autres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F1 max (IPL, accès éléctricité, stabilité politique) et une composante F2 autour de 0 (population, PIB et % importations volailles influençant F2 dans le sens inverse) : cela correspond au cluster 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6fec01c7e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66fec01c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du plan F3/F4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Cette fois-ci encore, les clusters se superposent les uns aux autres ce qui rend l'identification des clusters ardue.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F3 négative (IPL, stabilité politique) et une composante F4 probalement positive (importations, distance) : ce sont les clusters b et d qui correspondent le plus à ce que l'on recherche.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6fec01c7e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66fec01c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du plan F4/F5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Idem, les clusters superposés et très étalés ne nous permettent pas de les identifier rapidement à l'oeil 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F4 probalement positive (importations, distance) et une composante F5 positive (importations et distance inluençant F5 négativement) : ce sont les clusters a et c qui correspondent le plus à ce que l'on recherche.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12334ca74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612334ca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6fec01c7e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66fec01c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6fec01c7e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66fec01c7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6fec01c7e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66fec01c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2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 a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est le plus intéressant si l'on souhaite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commercialiser des poulets à l'international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il constitue le cluster privilégié pour 6 des 11 variables initiales.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choisissant d'étendre l'activité dans les pays du cluster a, on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minimise les frais et les complexités logistiques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liées aux infrastructures, on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minimise les risques géopolitiques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et on vient répondre à des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besoins réels d'importation de viande de volaille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 a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concentre l'essentiel des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importations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volailles en valeur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alors même que le cluster c comporte beaucoup plus d'habitants, produit plus de richesse et que les pays du cluster d importent une proportion de viande de volaille plus importante que les autres clusters.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f9e8f15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3f9e8f1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6216f2d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126216f2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46255cb6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4946255c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86e688a6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686e688a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0ed1d9b2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10ed1d9b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12334ca74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612334ca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Interprétation 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"Critère de Kaiser" : On ne retient pas les axes dont l’inertie associée est &lt;(100/p)% soit =(100/12)% =8.33% ici (représentent moins de variabilité qu’une seule variable initiale). Dans notre cas, on ne retient pas les composantes n°6 et 7 car elles représentent respectivement 5.1% et 4.5% d'inertie.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"Méthode du coude" : On remarque une zone à partir de laquelle le % d’inertie diminue beaucoup plus lentement lorsque l’on parcourt le diagramme des éboulis de gauche à droite : cette zone se situe entre la 5e et la 6e barre représentant les composantes 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% cumulé de variance expliquée : On constate sur le graphique que 80% de la variance est comprise dans les 5 premières composantes, et 90% dans les 7 premières composantes 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Conclusion : On retient finalement 5 composantes (80%. Nous aurons 2 plans à générer (plan F1-F2, plan F3-F4-F5.)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12334ca7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612334ca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F2 est fortement représenté à la hausse par les variables initiales "PIB" et "Population" : Le dénominateur commun ici est la richesse économique et démographique (le PIB mesure la richesse économique mais son calcul est souvent corrélé à la population : un pays fortement peuplé produit souvent un fort PIB en valeur absolue)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F1 est moyennement représenté à la hausse par les variables initiales "IPL" et "Accès électricité" =&gt; Le lien est la qualité des infrastructures propre à chaque pays (notamment les infrastructures électriques)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F1 est moyennement représenté à la baisse par les variables initiales "Taux de pop. urbaine" et "% var. population" : Ici il est question de la transformation démographique et urbaine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Interprétation 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L'axe F1 peut être vu comme un axe représentant l'accès à des infrastructures développées et la transition sociodémographique rapide (urbanisation + croissance de la population)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L'axe F2 peut être vu comme un axe de richesse économique et démographique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6fec01c7e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66fec01c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F4 est fortement représenté à la hausse par les variables initiales "Distance", "Taux de population urbaine" et "% variation population" : les notions de localisation géographique et d'urbanisation interviennent ici.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F3 est essentiellement représentée à la hausse par les variables initiales "% Importations volailles vs importations protéines animales" et "Importations viande de volailles" : On parle ici de la dépendance commerciale vis-à-vis de la volaille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Interprétation 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L'axe F3 peut être vu comme le degré de dépendance alimentaire à la volaille comme source principale de protéine animale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  <a:highlight>
                  <a:srgbClr val="FFFFFF"/>
                </a:highlight>
              </a:rPr>
              <a:t>L'axe F4 traduit comment les territoires se transforment en fonction de leur localisation géographique, leur degré d’urbanisation et leur vitalité démographique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12.xml"/><Relationship Id="rId13" Type="http://schemas.openxmlformats.org/officeDocument/2006/relationships/slide" Target="/ppt/slides/slide17.xml"/><Relationship Id="rId12" Type="http://schemas.openxmlformats.org/officeDocument/2006/relationships/slide" Target="/ppt/slides/slide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11.xml"/><Relationship Id="rId15" Type="http://schemas.openxmlformats.org/officeDocument/2006/relationships/slide" Target="/ppt/slides/slide21.xml"/><Relationship Id="rId14" Type="http://schemas.openxmlformats.org/officeDocument/2006/relationships/slide" Target="/ppt/slides/slide18.xml"/><Relationship Id="rId17" Type="http://schemas.openxmlformats.org/officeDocument/2006/relationships/slide" Target="/ppt/slides/slide25.xml"/><Relationship Id="rId16" Type="http://schemas.openxmlformats.org/officeDocument/2006/relationships/slide" Target="/ppt/slides/slide24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1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73625" y="894800"/>
            <a:ext cx="7790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506"/>
              <a:buFont typeface="Arial"/>
              <a:buNone/>
            </a:pPr>
            <a:r>
              <a:rPr b="1" lang="fr" sz="574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La poule qui chante</a:t>
            </a:r>
            <a:endParaRPr b="1" i="0" sz="5745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5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5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Etude </a:t>
            </a:r>
            <a:r>
              <a:rPr lang="fr" sz="5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 marché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634052" y="3507361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Eliane CAMUS</a:t>
            </a:r>
            <a:endParaRPr b="0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634052" y="3900279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f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Formation Data Analyst</a:t>
            </a:r>
            <a:endParaRPr b="0" i="1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581840" y="4345446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f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i="1" lang="f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0" i="1" lang="f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.2025</a:t>
            </a:r>
            <a:endParaRPr b="0" i="1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12334ca74_0_4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612334ca74_0_40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ACP (Analyse en composantes principales)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pays sur les composantes (2D)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3612334ca74_0_4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612334ca74_0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4" name="Google Shape;164;g3612334ca74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0" y="1685075"/>
            <a:ext cx="2790310" cy="272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612334ca74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176" y="1685075"/>
            <a:ext cx="2682287" cy="272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612334ca74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532" y="1695598"/>
            <a:ext cx="2891844" cy="272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612334ca74_0_40"/>
          <p:cNvSpPr txBox="1"/>
          <p:nvPr/>
        </p:nvSpPr>
        <p:spPr>
          <a:xfrm>
            <a:off x="808963" y="4418600"/>
            <a:ext cx="186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Projection sur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F1/F2</a:t>
            </a:r>
            <a:endParaRPr b="1"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3612334ca74_0_40"/>
          <p:cNvSpPr txBox="1"/>
          <p:nvPr/>
        </p:nvSpPr>
        <p:spPr>
          <a:xfrm>
            <a:off x="3612963" y="4418600"/>
            <a:ext cx="186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Projection sur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F3/F4</a:t>
            </a:r>
            <a:endParaRPr b="1"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g3612334ca74_0_40"/>
          <p:cNvSpPr txBox="1"/>
          <p:nvPr/>
        </p:nvSpPr>
        <p:spPr>
          <a:xfrm>
            <a:off x="6477200" y="4418600"/>
            <a:ext cx="186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Projection sur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F4/F5</a:t>
            </a:r>
            <a:endParaRPr b="1"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12334ca74_0_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612334ca74_0_9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Classification hiérarchique 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(CAH)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Nombre de clusters : Dendogramme</a:t>
            </a:r>
            <a:endParaRPr i="1" sz="1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3612334ca74_0_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612334ca74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8" name="Google Shape;178;g3612334ca7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37" y="1438525"/>
            <a:ext cx="3995614" cy="36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612334ca74_0_9"/>
          <p:cNvSpPr txBox="1"/>
          <p:nvPr/>
        </p:nvSpPr>
        <p:spPr>
          <a:xfrm>
            <a:off x="5283000" y="2015525"/>
            <a:ext cx="32691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couleurs dominantes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(orange, vert et rouge)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Coupure de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l'arbre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à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mi-distance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clusters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différents (orange, vert et 2 rouges)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Nombre de clusters à retenir :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clusters</a:t>
            </a:r>
            <a:endParaRPr b="1"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Cela correspond au nombre de clusters visibles à mi-distance sur notre dendogramme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6fec01c7e_0_15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66fec01c7e_0_152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Classification hiérarchique (CAH)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Carte géographique des clusters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366fec01c7e_0_15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66fec01c7e_0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8" name="Google Shape;188;g366fec01c7e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00" y="1633548"/>
            <a:ext cx="5586526" cy="300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66fec01c7e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475" y="2719925"/>
            <a:ext cx="1011198" cy="11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12334ca74_0_6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612334ca74_0_63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Classification hiérarchique 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(CAH)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clusters sur composantes (F1, F2)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g3612334ca74_0_6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612334ca74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8" name="Google Shape;198;g3612334ca74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50" y="1551325"/>
            <a:ext cx="8167657" cy="332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12334ca74_0_7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612334ca74_0_71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Classification hiérarchique 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(CAH)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clusters sur composantes (F3, F4)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3612334ca74_0_7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3612334ca74_0_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Google Shape;207;g3612334ca74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42600"/>
            <a:ext cx="8167657" cy="331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6fec01c7e_0_12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66fec01c7e_0_127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Classification hiérarchique (CAH)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clusters sur composantes (F4, F5)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366fec01c7e_0_12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66fec01c7e_0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6" name="Google Shape;216;g366fec01c7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2600"/>
            <a:ext cx="8167657" cy="334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12334ca74_0_1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612334ca74_0_17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K-Means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Nombre de clusters : Méthode du coude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g3612334ca74_0_1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612334ca74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5" name="Google Shape;225;g3612334ca7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201" y="2131850"/>
            <a:ext cx="4871575" cy="27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612334ca74_0_17"/>
          <p:cNvSpPr txBox="1"/>
          <p:nvPr/>
        </p:nvSpPr>
        <p:spPr>
          <a:xfrm>
            <a:off x="1142025" y="1588375"/>
            <a:ext cx="6612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plus forte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cassure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 situe à partir de 4 clusters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part sur un nombre total de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clusters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 la suite de l'analyse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6fec01c7e_0_11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66fec01c7e_0_116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K-Means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Carte géographique des clusters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g366fec01c7e_0_11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66fec01c7e_0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5" name="Google Shape;235;g366fec01c7e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075" y="1709750"/>
            <a:ext cx="5298101" cy="29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66fec01c7e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475" y="2772250"/>
            <a:ext cx="1121900" cy="11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6fec01c7e_0_13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366fec01c7e_0_134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K-Means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clusters sur composantes (F1, F2)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366fec01c7e_0_13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66fec01c7e_0_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5" name="Google Shape;245;g366fec01c7e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5" y="1542600"/>
            <a:ext cx="8167658" cy="332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6fec01c7e_0_4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66fec01c7e_0_49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K-Means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clusters sur composantes (F3, F4)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366fec01c7e_0_4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66fec01c7e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4" name="Google Shape;254;g366fec01c7e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42600"/>
            <a:ext cx="8167660" cy="334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895525" y="1488525"/>
            <a:ext cx="78051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75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…………………………………………….…………………………………………………….…………….……………………………………………………………….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howjump?jump=nextslide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3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3"/>
              <a:buNone/>
            </a:pPr>
            <a:r>
              <a:t/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975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Choix des indicateurs et leurs sources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 …………………………..……………………………………………………………………….……….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/>
              </a:rPr>
              <a:t>4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-29114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85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Etapes de l’analyse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 ………………………………………………………………………..……………………………………………………………………….……….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5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5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Pré-traitement des données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 ……………………………………………..……………………………………………………………………..…….……….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6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5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ACP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 </a:t>
            </a:r>
            <a:r>
              <a:rPr b="1"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(Analyse en composantes principales)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Eboulis des valeurs propres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………………………………………..…………….…………………………….…………………………………….….……….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6"/>
              </a:rPr>
              <a:t>7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Cercles de corrélation……………………………………………………………………………….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…..……………………………………………………………………….…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 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7"/>
              </a:rPr>
              <a:t>8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114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85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pays…………..……………………………………………………………………….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…..……………………………………………………………………….…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 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8"/>
              </a:rPr>
              <a:t>10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3"/>
              <a:buNone/>
            </a:pPr>
            <a:r>
              <a:t/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20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5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&gt; Classification hiérarchique (CAH)</a:t>
            </a: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b="1" sz="109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 de clusters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……..…………………………………………………..………………………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………………………………………………………………….………………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9"/>
              </a:rPr>
              <a:t>11</a:t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8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Visualisation des clusters …………………..………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..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………………………………………………………………………………….…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….…… 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0"/>
              </a:rPr>
              <a:t>12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21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Visualisation par les centroïdes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…………………..…………………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………………………………………………………………………………………………….…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 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1"/>
              </a:rPr>
              <a:t>13</a:t>
            </a:r>
            <a:endParaRPr b="1" sz="109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20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95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 &gt; </a:t>
            </a: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K-Means :</a:t>
            </a:r>
            <a:endParaRPr b="1" sz="109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 de clusters……..…………………………………………………..………………………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………………………………………………………………….………………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2"/>
              </a:rPr>
              <a:t>16</a:t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Visualisation des clusters …………………..………..………………………………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………………………………………………………………………………….…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….…… 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3"/>
              </a:rPr>
              <a:t>17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Visualisation par les centroïdes…………………..…………………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2"/>
                  </a:ext>
                </a:extLst>
              </a:rPr>
              <a:t>………………………………………………………………………………………………….…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 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4"/>
              </a:rPr>
              <a:t>18</a:t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185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95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Analyses post-clustering</a:t>
            </a:r>
            <a:r>
              <a:rPr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…..…………………………………………………..………………………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………………………………………………………………….….…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5"/>
              </a:rPr>
              <a:t>21</a:t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185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95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Recommandations</a:t>
            </a:r>
            <a:r>
              <a:rPr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…..…………………………………………………..………………………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4"/>
                  </a:ext>
                </a:extLst>
              </a:rPr>
              <a:t>………………………………………………………………….………………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……….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6"/>
              </a:rPr>
              <a:t>24</a:t>
            </a:r>
            <a:endParaRPr b="1" sz="109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51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………………………………………………………………………………………………………………………………………………………….…………..……. </a:t>
            </a:r>
            <a:r>
              <a:rPr lang="fr" sz="8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7"/>
              </a:rPr>
              <a:t>25</a:t>
            </a:r>
            <a:endParaRPr sz="8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5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6fec01c7e_0_4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66fec01c7e_0_41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Clustering : K-Means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clusters sur composantes (F4, F5)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g366fec01c7e_0_4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66fec01c7e_0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3" name="Google Shape;263;g366fec01c7e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75" y="1612325"/>
            <a:ext cx="8167660" cy="331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12334ca74_0_7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3612334ca74_0_78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post-clustering (CAH)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Heatmap des clusters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3612334ca74_0_7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612334ca74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2" name="Google Shape;272;g3612334ca74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6" y="1709750"/>
            <a:ext cx="8438017" cy="26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612334ca74_0_78"/>
          <p:cNvSpPr txBox="1"/>
          <p:nvPr/>
        </p:nvSpPr>
        <p:spPr>
          <a:xfrm>
            <a:off x="2448045" y="4429725"/>
            <a:ext cx="477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 cherche le cluster avec </a:t>
            </a:r>
            <a:r>
              <a:rPr b="1" lang="fr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 plus de variables de couleurs claires</a:t>
            </a: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c'est le </a:t>
            </a:r>
            <a:r>
              <a:rPr b="1" lang="fr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cluster a </a:t>
            </a:r>
            <a:r>
              <a:rPr lang="fr" sz="1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qui se démarque des autres avec 3 variables.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6fec01c7e_0_8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66fec01c7e_0_87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post-clustering 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(CAH)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Boxplots des variables par cluster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g366fec01c7e_0_8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66fec01c7e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2" name="Google Shape;282;g366fec01c7e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2600"/>
            <a:ext cx="2237018" cy="34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366fec01c7e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893" y="1542600"/>
            <a:ext cx="2295232" cy="34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366fec01c7e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299" y="1542600"/>
            <a:ext cx="2220582" cy="34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366fec01c7e_0_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875" y="1542600"/>
            <a:ext cx="2119950" cy="34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6fec01c7e_0_10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366fec01c7e_0_100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post-clustering 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(CAH)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Boxplots des variables par cluster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g366fec01c7e_0_10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366fec01c7e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4" name="Google Shape;294;g366fec01c7e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600"/>
            <a:ext cx="2330068" cy="34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66fec01c7e_0_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2468" y="1542600"/>
            <a:ext cx="2158817" cy="34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66fec01c7e_0_100"/>
          <p:cNvSpPr txBox="1"/>
          <p:nvPr/>
        </p:nvSpPr>
        <p:spPr>
          <a:xfrm>
            <a:off x="4873250" y="1549075"/>
            <a:ext cx="4147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fr" sz="11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lusters les plus intéressants par variable :</a:t>
            </a:r>
            <a:endParaRPr b="1" sz="11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Importations - Viande de Volailles (milliers de T) :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Cluster a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% importations volailles vs importations protéines animales : Cluster d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% disponilité protéines (animales) vs protéines totales : Cluster a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% disponilité protéines volaille vs protéines animales :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Cluster b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Population (2018) : 		Cluster c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Stabilité politique (2017) : 	Cluster a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PIB (2018) - Millions USD : 	Cluster c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Taux de pop. urbaine (2018) : 	Cluster d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Accès électricité (2018) : 		Clusters a, b et c ont un bon accès mais le cluster a a le boxplot le moins étalé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IPL (2018) : 			Clusters a + c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fr" sz="900">
                <a:latin typeface="Montserrat"/>
                <a:ea typeface="Montserrat"/>
                <a:cs typeface="Montserrat"/>
                <a:sym typeface="Montserrat"/>
              </a:rPr>
              <a:t>Distance (KM) : 			Custer a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6fec01c7e_0_7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366fec01c7e_0_75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Recommandations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g366fec01c7e_0_7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366fec01c7e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5" name="Google Shape;305;g366fec01c7e_0_75"/>
          <p:cNvSpPr txBox="1"/>
          <p:nvPr>
            <p:ph idx="1" type="body"/>
          </p:nvPr>
        </p:nvSpPr>
        <p:spPr>
          <a:xfrm>
            <a:off x="542000" y="1709750"/>
            <a:ext cx="8108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cluster a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est le plus intéressant pour </a:t>
            </a:r>
            <a:r>
              <a:rPr b="1"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commercialiser des poulets à l'international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 privilégié pour 6 des 11 variables initiales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Minimisation des frais et complexités</a:t>
            </a:r>
            <a:r>
              <a:rPr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logistiques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liées aux infrastructures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Réduction des risques </a:t>
            </a:r>
            <a:r>
              <a:rPr b="1"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géopolitiques</a:t>
            </a:r>
            <a:endParaRPr sz="1003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Satisfaction du besoin avéré d'</a:t>
            </a:r>
            <a:r>
              <a:rPr b="1"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importation en viande de volaille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dans les pays concernés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Concentre l'essentiel des </a:t>
            </a:r>
            <a:r>
              <a:rPr b="1"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importations</a:t>
            </a:r>
            <a:r>
              <a:rPr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de volailles en valeur </a:t>
            </a:r>
            <a:endParaRPr sz="1003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sont les pays les </a:t>
            </a:r>
            <a:r>
              <a:rPr b="1" lang="fr" sz="10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moins densément peuplés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qui ont les besoins les plus forts d'importations de volaille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Liste des 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35 pays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composant le 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cluster a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Afrique du Sud, Arabie saoudite, Autriche, Belgique, Bélarus, Bulgarie, Canada, Chine -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RAS de Hong Kong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Chypre, Croatie, Danemark, Espagne, Estonie, Émirats arabes unis, Finlande, France, Allemagne, Grèce, Hongrie, Irlande, Italie, Japon, Lettonie, Lituanie, Mexique, Norvège, Pays-Bas, Pologne, Portugal, République slovaque, République tchèque, Royaume-Uni, Slovénie, Suède, Suisse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3f9e8f156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4" name="Google Shape;314;g13f9e8f1567_0_0"/>
          <p:cNvSpPr txBox="1"/>
          <p:nvPr>
            <p:ph idx="1" type="body"/>
          </p:nvPr>
        </p:nvSpPr>
        <p:spPr>
          <a:xfrm>
            <a:off x="933350" y="1588400"/>
            <a:ext cx="3837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000"/>
              <a:buFont typeface="Montserrat"/>
              <a:buChar char="●"/>
            </a:pPr>
            <a:r>
              <a:rPr b="1" lang="fr" sz="12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Cluster “a” à retenir :</a:t>
            </a:r>
            <a:endParaRPr b="1" sz="1000">
              <a:solidFill>
                <a:srgbClr val="38761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35 pays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Essentiellement situés en EU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g13f9e8f1567_0_0"/>
          <p:cNvSpPr txBox="1"/>
          <p:nvPr>
            <p:ph idx="1" type="body"/>
          </p:nvPr>
        </p:nvSpPr>
        <p:spPr>
          <a:xfrm>
            <a:off x="5230675" y="2345850"/>
            <a:ext cx="3748800" cy="2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Montserrat"/>
              <a:buChar char="●"/>
            </a:pPr>
            <a:r>
              <a:rPr b="1" lang="fr" sz="12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TOP 10 des pays au sein du cluster “a” :</a:t>
            </a:r>
            <a:endParaRPr b="1" sz="1200">
              <a:solidFill>
                <a:srgbClr val="38761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Allemagne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Royaume-Uni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Pays-Bas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France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Belgique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Espagne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Danemark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République tchèque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Autriche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Bulgarie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g13f9e8f156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00" y="2386400"/>
            <a:ext cx="4646926" cy="2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26216f2df_0_6"/>
          <p:cNvSpPr txBox="1"/>
          <p:nvPr>
            <p:ph idx="1" type="body"/>
          </p:nvPr>
        </p:nvSpPr>
        <p:spPr>
          <a:xfrm>
            <a:off x="289050" y="1606213"/>
            <a:ext cx="8565900" cy="28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3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50"/>
              <a:buFont typeface="Montserrat"/>
              <a:buChar char="○"/>
            </a:pPr>
            <a:r>
              <a:rPr b="1" lang="fr" sz="115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La Poule Qui Chante</a:t>
            </a:r>
            <a:endParaRPr b="1" sz="115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Entreprise française d’agroalimentaire 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Activité principale : élevage + vente de poulets sous le label “Poulet Agriculture Biologique”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3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50"/>
              <a:buFont typeface="Montserrat"/>
              <a:buChar char="○"/>
            </a:pPr>
            <a:r>
              <a:rPr b="1" lang="fr" sz="115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Contexte actuel</a:t>
            </a:r>
            <a:endParaRPr b="1" sz="115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Activité de l’entreprise limitée à la France pour le moment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L’entreprise souhaite évaluer la possibilité de se développer à l'international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L’entreprise est ouvert à tous les continents et tous les pays pour son développement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3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50"/>
              <a:buFont typeface="Montserrat"/>
              <a:buChar char="○"/>
            </a:pPr>
            <a:r>
              <a:rPr b="1" lang="fr" sz="115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Objectifs finaux</a:t>
            </a:r>
            <a:endParaRPr sz="115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2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Proposition d’une analyse des groupements de pays à cibler pour l’exportation de poulets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4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des pays présentant le plus d’opportunités pour le développement international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g3126216f2df_0_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126216f2df_0_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6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3126216f2df_0_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126216f2df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946255cb6_0_6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4946255cb6_0_60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Choix des indicateurs et leurs sources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g34946255cb6_0_6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4946255cb6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6" name="Google Shape;86;g34946255cb6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8650"/>
            <a:ext cx="8839203" cy="1836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86e688a6f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686e688a6f_0_7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Etapes de l’analyse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3686e688a6f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686e688a6f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g3686e688a6f_0_7"/>
          <p:cNvSpPr/>
          <p:nvPr/>
        </p:nvSpPr>
        <p:spPr>
          <a:xfrm>
            <a:off x="470525" y="2190360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NETTOYAGE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g3686e688a6f_0_7"/>
          <p:cNvSpPr/>
          <p:nvPr/>
        </p:nvSpPr>
        <p:spPr>
          <a:xfrm>
            <a:off x="2152191" y="2190316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PRÉPARATION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7" name="Google Shape;97;g3686e688a6f_0_7"/>
          <p:cNvSpPr/>
          <p:nvPr/>
        </p:nvSpPr>
        <p:spPr>
          <a:xfrm>
            <a:off x="3833835" y="2190388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EXPLORATION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3686e688a6f_0_7"/>
          <p:cNvSpPr/>
          <p:nvPr/>
        </p:nvSpPr>
        <p:spPr>
          <a:xfrm>
            <a:off x="5515501" y="2190344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3686e688a6f_0_7"/>
          <p:cNvSpPr/>
          <p:nvPr/>
        </p:nvSpPr>
        <p:spPr>
          <a:xfrm>
            <a:off x="7197157" y="2190275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ANALYSE DES </a:t>
            </a: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RÉSULTATS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3686e688a6f_0_7"/>
          <p:cNvSpPr/>
          <p:nvPr/>
        </p:nvSpPr>
        <p:spPr>
          <a:xfrm>
            <a:off x="948125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38761D"/>
                </a:solidFill>
              </a:rPr>
              <a:t>1</a:t>
            </a:r>
            <a:endParaRPr b="1" sz="1900">
              <a:solidFill>
                <a:srgbClr val="38761D"/>
              </a:solidFill>
            </a:endParaRPr>
          </a:p>
        </p:txBody>
      </p:sp>
      <p:sp>
        <p:nvSpPr>
          <p:cNvPr id="101" name="Google Shape;101;g3686e688a6f_0_7"/>
          <p:cNvSpPr/>
          <p:nvPr/>
        </p:nvSpPr>
        <p:spPr>
          <a:xfrm>
            <a:off x="2624525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38761D"/>
                </a:solidFill>
              </a:rPr>
              <a:t>2</a:t>
            </a:r>
            <a:endParaRPr b="1" sz="1900">
              <a:solidFill>
                <a:srgbClr val="38761D"/>
              </a:solidFill>
            </a:endParaRPr>
          </a:p>
        </p:txBody>
      </p:sp>
      <p:sp>
        <p:nvSpPr>
          <p:cNvPr id="102" name="Google Shape;102;g3686e688a6f_0_7"/>
          <p:cNvSpPr/>
          <p:nvPr/>
        </p:nvSpPr>
        <p:spPr>
          <a:xfrm>
            <a:off x="4365200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38761D"/>
                </a:solidFill>
              </a:rPr>
              <a:t>3</a:t>
            </a:r>
            <a:endParaRPr b="1" sz="1900">
              <a:solidFill>
                <a:srgbClr val="38761D"/>
              </a:solidFill>
            </a:endParaRPr>
          </a:p>
        </p:txBody>
      </p:sp>
      <p:sp>
        <p:nvSpPr>
          <p:cNvPr id="103" name="Google Shape;103;g3686e688a6f_0_7"/>
          <p:cNvSpPr/>
          <p:nvPr/>
        </p:nvSpPr>
        <p:spPr>
          <a:xfrm>
            <a:off x="6009350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38761D"/>
                </a:solidFill>
              </a:rPr>
              <a:t>4</a:t>
            </a:r>
            <a:endParaRPr b="1" sz="1900">
              <a:solidFill>
                <a:srgbClr val="38761D"/>
              </a:solidFill>
            </a:endParaRPr>
          </a:p>
        </p:txBody>
      </p:sp>
      <p:sp>
        <p:nvSpPr>
          <p:cNvPr id="104" name="Google Shape;104;g3686e688a6f_0_7"/>
          <p:cNvSpPr/>
          <p:nvPr/>
        </p:nvSpPr>
        <p:spPr>
          <a:xfrm>
            <a:off x="7703825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38761D"/>
                </a:solidFill>
              </a:rPr>
              <a:t>5</a:t>
            </a:r>
            <a:endParaRPr b="1" sz="1900">
              <a:solidFill>
                <a:srgbClr val="38761D"/>
              </a:solidFill>
            </a:endParaRPr>
          </a:p>
        </p:txBody>
      </p:sp>
      <p:sp>
        <p:nvSpPr>
          <p:cNvPr id="105" name="Google Shape;105;g3686e688a6f_0_7"/>
          <p:cNvSpPr/>
          <p:nvPr/>
        </p:nvSpPr>
        <p:spPr>
          <a:xfrm>
            <a:off x="1890275" y="1675075"/>
            <a:ext cx="397200" cy="3324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686e688a6f_0_7"/>
          <p:cNvSpPr/>
          <p:nvPr/>
        </p:nvSpPr>
        <p:spPr>
          <a:xfrm>
            <a:off x="3566675" y="1675075"/>
            <a:ext cx="397200" cy="3324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686e688a6f_0_7"/>
          <p:cNvSpPr/>
          <p:nvPr/>
        </p:nvSpPr>
        <p:spPr>
          <a:xfrm>
            <a:off x="5243075" y="1675075"/>
            <a:ext cx="397200" cy="3324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686e688a6f_0_7"/>
          <p:cNvSpPr/>
          <p:nvPr/>
        </p:nvSpPr>
        <p:spPr>
          <a:xfrm>
            <a:off x="6937925" y="1675075"/>
            <a:ext cx="397200" cy="3324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686e688a6f_0_7"/>
          <p:cNvSpPr/>
          <p:nvPr/>
        </p:nvSpPr>
        <p:spPr>
          <a:xfrm>
            <a:off x="48657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42875" lvl="0" marL="179999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Choix des données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5724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2875" lvl="0" marL="179999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Nettoyage des données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5724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2875" lvl="0" marL="179999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Création du DF final</a:t>
            </a:r>
            <a:endParaRPr sz="1300"/>
          </a:p>
        </p:txBody>
      </p:sp>
      <p:sp>
        <p:nvSpPr>
          <p:cNvPr id="110" name="Google Shape;110;g3686e688a6f_0_7"/>
          <p:cNvSpPr/>
          <p:nvPr/>
        </p:nvSpPr>
        <p:spPr>
          <a:xfrm>
            <a:off x="216002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-147149" lvl="0" marL="89999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Réduction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9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7149" lvl="0" marL="89999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Centrage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9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7149" lvl="0" marL="89999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Création d’un autre DF</a:t>
            </a:r>
            <a:endParaRPr sz="1300"/>
          </a:p>
        </p:txBody>
      </p:sp>
      <p:sp>
        <p:nvSpPr>
          <p:cNvPr id="111" name="Google Shape;111;g3686e688a6f_0_7"/>
          <p:cNvSpPr/>
          <p:nvPr/>
        </p:nvSpPr>
        <p:spPr>
          <a:xfrm>
            <a:off x="383642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47149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ACP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9" lvl="0" marL="89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7149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Choix composantes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9" lvl="0" marL="89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7149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Cercles de corrélation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9" lvl="0" marL="8999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7149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Projection des pays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3686e688a6f_0_7"/>
          <p:cNvSpPr/>
          <p:nvPr/>
        </p:nvSpPr>
        <p:spPr>
          <a:xfrm>
            <a:off x="551282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2 méthodes :</a:t>
            </a:r>
            <a:endParaRPr sz="1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3499" lvl="0" marL="269999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endParaRPr sz="1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3499" lvl="0" marL="269999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CAH</a:t>
            </a:r>
            <a:endParaRPr/>
          </a:p>
        </p:txBody>
      </p:sp>
      <p:sp>
        <p:nvSpPr>
          <p:cNvPr id="113" name="Google Shape;113;g3686e688a6f_0_7"/>
          <p:cNvSpPr/>
          <p:nvPr/>
        </p:nvSpPr>
        <p:spPr>
          <a:xfrm>
            <a:off x="718922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-147149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Comparaison des clusters sur les projections K-Means et CAH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7149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Recommandation de clusters + pays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0ed1d9b2f_0_2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10ed1d9b2f_0_23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ré-traitement des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7"/>
                  </a:ext>
                </a:extLst>
              </a:rPr>
              <a:t> données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310ed1d9b2f_0_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10ed1d9b2f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2" name="Google Shape;122;g310ed1d9b2f_0_23"/>
          <p:cNvSpPr txBox="1"/>
          <p:nvPr>
            <p:ph idx="1" type="body"/>
          </p:nvPr>
        </p:nvSpPr>
        <p:spPr>
          <a:xfrm>
            <a:off x="701800" y="1519500"/>
            <a:ext cx="79173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 dataframes 				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Périodes retenues :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	2017 - 2018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Traitements réalisés :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Vérification et conversion des 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ypologies de variables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Remplacement de valeurs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sur les zones (noms de pays différents selon les bases)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 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valeurs manquantes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et suppression des 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lignes NaN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et suppression des 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doublons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des 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(valeurs 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aberrantes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Colonnes renommées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pour faciliter le modèle de données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Suppression des colonnes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inutiles dans les dataframes bruts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Normalisation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la population (unités : x 1000)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8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Fusion des tables :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1ere fusion :  	Toutes les données issues de la 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FAO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2e fusion : 	Toutes les données issues de la Banque Mondiale 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3e fusion : 	Toutes les données issues de la CEPII (Distances &amp; Geo)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4e fusion :	Correspondance des codifications ISO3 (FAO) et Banque Mondiale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5e fusion : 	Fusion finale des 3 datasets précédents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8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Base finale :</a:t>
            </a:r>
            <a:endParaRPr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 pays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13077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5.63 milliards d'habitants dans notre échantillon (&gt;60% de la pop.  mondiale = 4.62 milliards d'habitants)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12334ca74_0_2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612334ca74_0_25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ACP (Analyse en composantes principales)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Eboulis des valeurs propres et heatmap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3612334ca74_0_2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612334ca74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g3612334ca74_0_25"/>
          <p:cNvSpPr txBox="1"/>
          <p:nvPr>
            <p:ph idx="1" type="body"/>
          </p:nvPr>
        </p:nvSpPr>
        <p:spPr>
          <a:xfrm>
            <a:off x="-10025" y="3871300"/>
            <a:ext cx="34290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3"/>
              <a:buFont typeface="Montserrat"/>
              <a:buChar char="●"/>
            </a:pPr>
            <a:r>
              <a:rPr b="1"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Critère de Kaiser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composantes n°6 (inertie 5.1%) et 7 (inertie : 4.5%) non retenues</a:t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3"/>
              <a:buFont typeface="Montserrat"/>
              <a:buChar char="●"/>
            </a:pPr>
            <a:r>
              <a:rPr b="1"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Méthode du coude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% d’inertie diminue beaucoup plus lentement dès la 5e barre</a:t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59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3"/>
              <a:buFont typeface="Montserrat"/>
              <a:buChar char="●"/>
            </a:pPr>
            <a:r>
              <a:rPr b="1"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 cumulé de variance expliquée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80% de la variance est comprise dans les 5 premières composantes</a:t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g3612334ca7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25" y="1567625"/>
            <a:ext cx="2908695" cy="22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612334ca74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375" y="1528775"/>
            <a:ext cx="5842274" cy="220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612334ca74_0_25"/>
          <p:cNvSpPr txBox="1"/>
          <p:nvPr>
            <p:ph idx="1" type="body"/>
          </p:nvPr>
        </p:nvSpPr>
        <p:spPr>
          <a:xfrm>
            <a:off x="3685750" y="3871300"/>
            <a:ext cx="56652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Principales contributions :</a:t>
            </a:r>
            <a:endParaRPr b="1"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5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3"/>
              <a:buFont typeface="Montserrat"/>
              <a:buChar char="●"/>
            </a:pP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F1 : 	IPL (&gt;0) // Taux de pop. urbaine + % Var. population (&lt;0)</a:t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5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3"/>
              <a:buFont typeface="Montserrat"/>
              <a:buChar char="●"/>
            </a:pP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F2 : 	PIB + Population (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&gt;0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5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3"/>
              <a:buFont typeface="Montserrat"/>
              <a:buChar char="●"/>
            </a:pP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F3 : 	% Importations volailles vs protéines animales + Importations de volailles (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&gt;0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5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3"/>
              <a:buFont typeface="Montserrat"/>
              <a:buChar char="●"/>
            </a:pP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F4 : 	Distance (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&gt;0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8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5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3"/>
              <a:buFont typeface="Montserrat"/>
              <a:buChar char="●"/>
            </a:pP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à F5 : 	% Importations volailles vs importations protéines animales + Distance (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&gt;0</a:t>
            </a:r>
            <a:r>
              <a:rPr lang="fr" sz="8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12334ca74_0_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612334ca74_0_1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ACP (Analyse en composantes principales)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Cercles de corrélation (F1, F2)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3612334ca74_0_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612334ca74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3" name="Google Shape;143;g3612334ca7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75" y="1424600"/>
            <a:ext cx="4085225" cy="37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612334ca74_0_1"/>
          <p:cNvSpPr txBox="1"/>
          <p:nvPr/>
        </p:nvSpPr>
        <p:spPr>
          <a:xfrm>
            <a:off x="5145150" y="2319500"/>
            <a:ext cx="33273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L'axe F1 représente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l'accès à des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infrastructures développées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et la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transition socio démographique rapide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(urbanisation + croissance de la population)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L'axe F2 représente la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richesse économique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démographique</a:t>
            </a:r>
            <a:endParaRPr b="1"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fec01c7e_0_3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66fec01c7e_0_30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ACP (Analyse en composantes principales)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Cercles de corrélation (F3, F4, F5)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366fec01c7e_0_3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66fec01c7e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3" name="Google Shape;153;g366fec01c7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225" y="1586511"/>
            <a:ext cx="3833310" cy="322231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66fec01c7e_0_30"/>
          <p:cNvSpPr txBox="1"/>
          <p:nvPr/>
        </p:nvSpPr>
        <p:spPr>
          <a:xfrm>
            <a:off x="7310925" y="1858825"/>
            <a:ext cx="1780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F3 représente </a:t>
            </a: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degré de dépendance alimentaire</a:t>
            </a: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à la volaille comme source principale de protéine animale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F4 traduit comment les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territoires se transforment</a:t>
            </a: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fonction de leur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localisation</a:t>
            </a: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géographique, leur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degré d’urbanisation</a:t>
            </a: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et leur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vitalité démographique</a:t>
            </a:r>
            <a:endParaRPr b="1"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F5 représente la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dépendance alimentaire</a:t>
            </a: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sous contraintes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politiques</a:t>
            </a:r>
            <a:r>
              <a:rPr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b="1" lang="fr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géographiques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g366fec01c7e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884" y="1586500"/>
            <a:ext cx="3621042" cy="3177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