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TsQTmprZujS1F3eW02zOEZKKV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enturyGothic-regular.fntdata"/><Relationship Id="rId21" Type="http://schemas.openxmlformats.org/officeDocument/2006/relationships/slide" Target="slides/slide17.xml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245e4f6e3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2245e4f6e3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18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noramique avec légende">
  <p:cSld name="Image panoramique avec légen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7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2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8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8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de nom">
  <p:cSld name="Carte de n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9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9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31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3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20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2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5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5" name="Google Shape;75;p26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650724" y="650724"/>
            <a:ext cx="6858000" cy="5556552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/>
          <p:nvPr>
            <p:ph idx="1" type="subTitle"/>
          </p:nvPr>
        </p:nvSpPr>
        <p:spPr>
          <a:xfrm>
            <a:off x="441350" y="3026101"/>
            <a:ext cx="3993900" cy="1048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Eliane CAMUS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23" name="Google Shape;123;p1"/>
          <p:cNvSpPr txBox="1"/>
          <p:nvPr>
            <p:ph type="ctrTitle"/>
          </p:nvPr>
        </p:nvSpPr>
        <p:spPr>
          <a:xfrm>
            <a:off x="5556550" y="721050"/>
            <a:ext cx="5825400" cy="2149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3900"/>
              <a:t>Étude sur l’alimentation dans le monde</a:t>
            </a:r>
            <a:endParaRPr sz="4900"/>
          </a:p>
        </p:txBody>
      </p:sp>
      <p:pic>
        <p:nvPicPr>
          <p:cNvPr id="124" name="Google Shape;1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713" y="2905113"/>
            <a:ext cx="6010275" cy="39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04425" y="0"/>
            <a:ext cx="2887575" cy="72105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7) Liste des 10 pays qui ont le plus bénéficié de l’aide alimentaire entre 2013 et 2016</a:t>
            </a:r>
            <a:endParaRPr/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075" y="2384900"/>
            <a:ext cx="9440599" cy="41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8) Évolution de l’aide alimentaire pour les 5 pays qui en ont le plus bénéficié entre 2013 et 2016</a:t>
            </a:r>
            <a:endParaRPr/>
          </a:p>
        </p:txBody>
      </p:sp>
      <p:pic>
        <p:nvPicPr>
          <p:cNvPr id="185" name="Google Shape;1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0000" y="2528525"/>
            <a:ext cx="10680023" cy="38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forte disponibilité alimentaire par habitant</a:t>
            </a:r>
            <a:endParaRPr sz="3200"/>
          </a:p>
        </p:txBody>
      </p:sp>
      <p:pic>
        <p:nvPicPr>
          <p:cNvPr id="191" name="Google Shape;1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7649" y="2326149"/>
            <a:ext cx="5389999" cy="403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faible disponibilité alimentaire par habitant</a:t>
            </a:r>
            <a:endParaRPr/>
          </a:p>
        </p:txBody>
      </p:sp>
      <p:pic>
        <p:nvPicPr>
          <p:cNvPr id="197" name="Google Shape;19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4475" y="2367649"/>
            <a:ext cx="6708900" cy="39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10) Étude sur le manioc en Thaïlande</a:t>
            </a:r>
            <a:endParaRPr/>
          </a:p>
        </p:txBody>
      </p:sp>
      <p:sp>
        <p:nvSpPr>
          <p:cNvPr id="203" name="Google Shape;203;p14"/>
          <p:cNvSpPr txBox="1"/>
          <p:nvPr>
            <p:ph idx="1" type="body"/>
          </p:nvPr>
        </p:nvSpPr>
        <p:spPr>
          <a:xfrm>
            <a:off x="1086025" y="2684300"/>
            <a:ext cx="103953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-FR" sz="2400"/>
              <a:t>9%</a:t>
            </a:r>
            <a:r>
              <a:rPr lang="fr-FR" sz="2000"/>
              <a:t> :    				Taux de sous-nutrition en Thaïlande en 2017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-FR" sz="2400"/>
              <a:t>83%</a:t>
            </a:r>
            <a:r>
              <a:rPr lang="fr-FR" sz="2000"/>
              <a:t> :    			Proportion d’exportations rapportée à la production en 2017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-FR" sz="2400"/>
              <a:t>0.1 Kcal/jour</a:t>
            </a:r>
            <a:r>
              <a:rPr lang="fr-FR" sz="2000"/>
              <a:t> :    Disponibilité par habitant en Thaïlande en 2017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11) a)  Analyses complémentaires</a:t>
            </a:r>
            <a:endParaRPr sz="3200"/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225" y="2365148"/>
            <a:ext cx="5674124" cy="41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33175" y="2365150"/>
            <a:ext cx="5820850" cy="41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45e4f6e37_0_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11</a:t>
            </a:r>
            <a:r>
              <a:rPr lang="fr-FR" sz="3200"/>
              <a:t>) b)  Nombre théorique de personnes qui pourraient être nourries uniquement avec les produits animaux en 2017</a:t>
            </a:r>
            <a:endParaRPr/>
          </a:p>
        </p:txBody>
      </p:sp>
      <p:sp>
        <p:nvSpPr>
          <p:cNvPr id="216" name="Google Shape;216;g2245e4f6e37_0_0"/>
          <p:cNvSpPr txBox="1"/>
          <p:nvPr>
            <p:ph idx="1" type="body"/>
          </p:nvPr>
        </p:nvSpPr>
        <p:spPr>
          <a:xfrm>
            <a:off x="1338212" y="2597512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En théorie, </a:t>
            </a:r>
            <a:r>
              <a:rPr b="1" lang="fr-FR"/>
              <a:t>1</a:t>
            </a:r>
            <a:r>
              <a:rPr b="1" lang="fr-FR"/>
              <a:t>.74 milliards</a:t>
            </a:r>
            <a:r>
              <a:rPr lang="fr-FR"/>
              <a:t> d’hommes pourraient être nourris dans le monde avec la disponibilité sur les animaux.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La population totale mondiale en 2017 est de </a:t>
            </a:r>
            <a:r>
              <a:rPr b="1" lang="fr-FR"/>
              <a:t>7.54 milliards</a:t>
            </a:r>
            <a:r>
              <a:rPr lang="fr-FR"/>
              <a:t> d’hommes.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La disponibilité alimentaire animale représente </a:t>
            </a:r>
            <a:r>
              <a:rPr b="1" lang="fr-FR"/>
              <a:t>23</a:t>
            </a:r>
            <a:r>
              <a:rPr b="1" lang="fr-FR"/>
              <a:t> % de la population mondiale</a:t>
            </a:r>
            <a:r>
              <a:rPr lang="fr-FR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Cela représente </a:t>
            </a:r>
            <a:r>
              <a:rPr b="1" lang="fr-FR"/>
              <a:t>502</a:t>
            </a:r>
            <a:r>
              <a:rPr b="1" lang="fr-FR"/>
              <a:t> Kcal</a:t>
            </a:r>
            <a:r>
              <a:rPr lang="fr-FR"/>
              <a:t>/jour/personne, nettement en dessous des recommandations journalières de 2 100 Kcal/jour/personne.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1136362" y="27131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-FR" sz="1900"/>
              <a:t>Disponibilité intérieure théorique suffisante pour satisfaire la population mondiale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-FR" sz="1900"/>
              <a:t>Disponibilité d’origine végétale suffisante / d’origine animale insuffisante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fr-FR" sz="1900"/>
              <a:t>Problématique de l’allocation des ressources</a:t>
            </a:r>
            <a:endParaRPr sz="1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Contexte et spécification des données</a:t>
            </a:r>
            <a:endParaRPr sz="3200"/>
          </a:p>
        </p:txBody>
      </p:sp>
      <p:sp>
        <p:nvSpPr>
          <p:cNvPr id="131" name="Google Shape;131;p2"/>
          <p:cNvSpPr txBox="1"/>
          <p:nvPr>
            <p:ph idx="1" type="body"/>
          </p:nvPr>
        </p:nvSpPr>
        <p:spPr>
          <a:xfrm>
            <a:off x="1150625" y="2236699"/>
            <a:ext cx="10554600" cy="4034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-FR" sz="1900"/>
              <a:t>OBJECTIF</a:t>
            </a:r>
            <a:r>
              <a:rPr lang="fr-FR" sz="1900"/>
              <a:t> : 	Réaliser une étude de la sous-alimentation dans le monde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-FR" sz="1900"/>
              <a:t>Types de données à analyser : </a:t>
            </a:r>
            <a:endParaRPr b="1"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-FR"/>
              <a:t>Disponibilité alimentaire</a:t>
            </a:r>
            <a:r>
              <a:rPr lang="fr-FR"/>
              <a:t> 		par pays, origine et produit que pour 2017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-FR"/>
              <a:t>Insécurité alimentaire</a:t>
            </a:r>
            <a:r>
              <a:rPr lang="fr-FR"/>
              <a:t> 		en millions d’habitants par pays et par année (2013-2016)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-FR"/>
              <a:t>Population</a:t>
            </a:r>
            <a:r>
              <a:rPr lang="fr-FR"/>
              <a:t> 					en milliers d’habitants par pays et par année (2013-2017)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fr-FR"/>
              <a:t>Aide alimentaire</a:t>
            </a:r>
            <a:r>
              <a:rPr lang="fr-FR"/>
              <a:t> 			en tonnes par pays, produit et par année (2013-2017)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Méthodologie de l’analyse</a:t>
            </a:r>
            <a:endParaRPr sz="3200"/>
          </a:p>
        </p:txBody>
      </p:sp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1410475" y="2466400"/>
            <a:ext cx="10554600" cy="4047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Importation des bases dans Jupyter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Analyse exploratoire :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Vérification des typologies de données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Harmonisation des unités de valeurs et périodes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Création et manipulation des dataframes pour :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Permettre de recouper les bases entre elles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Effectuer des calculs et ratios sur la sous-nutrition par pays, origine ou produit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fr-FR"/>
              <a:t>Création de différents types de diagrammes : 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Modélisation des calculs/ratios</a:t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FR"/>
              <a:t>Classements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-FR"/>
              <a:t>RGPD </a:t>
            </a:r>
            <a:r>
              <a:rPr lang="fr-FR"/>
              <a:t>: Non applicable dans notre cas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1) Proportion de personnes en état de sous-nutrition en 2017</a:t>
            </a:r>
            <a:endParaRPr sz="3200"/>
          </a:p>
        </p:txBody>
      </p:sp>
      <p:sp>
        <p:nvSpPr>
          <p:cNvPr id="143" name="Google Shape;143;p4"/>
          <p:cNvSpPr txBox="1"/>
          <p:nvPr>
            <p:ph idx="1" type="body"/>
          </p:nvPr>
        </p:nvSpPr>
        <p:spPr>
          <a:xfrm>
            <a:off x="1165212" y="2496612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fr-FR"/>
              <a:t>536 millions de personnes</a:t>
            </a:r>
            <a:r>
              <a:rPr lang="fr-FR"/>
              <a:t> sont en état de sous-nutrition en 2017.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La population mondiale est de </a:t>
            </a:r>
            <a:r>
              <a:rPr b="1" lang="fr-FR"/>
              <a:t>4 183 millions de personnes</a:t>
            </a:r>
            <a:r>
              <a:rPr lang="fr-FR"/>
              <a:t> (excluant les pays non renseignés).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La proportion de personnes en sous-nutrition dans le monde est de</a:t>
            </a:r>
            <a:r>
              <a:rPr b="1" lang="fr-FR"/>
              <a:t> 12.81 %</a:t>
            </a:r>
            <a:r>
              <a:rPr lang="fr-FR"/>
              <a:t> (excluant les pays pour lesquels la sous-nutrition n’est pas renseignée).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2) Nombre théorique de personnes qui pourraient être nourries en 2017</a:t>
            </a:r>
            <a:endParaRPr sz="3200"/>
          </a:p>
        </p:txBody>
      </p:sp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1348637" y="2727612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En théorie, </a:t>
            </a:r>
            <a:r>
              <a:rPr b="1" lang="fr-FR"/>
              <a:t>9.96 milliards</a:t>
            </a:r>
            <a:r>
              <a:rPr lang="fr-FR"/>
              <a:t> d’hommes pourraient être nourris dans le monde avec la disponibilité alimentaire totale.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La population totale mondiale en 2017 est de </a:t>
            </a:r>
            <a:r>
              <a:rPr b="1" lang="fr-FR"/>
              <a:t>7.54 milliards</a:t>
            </a:r>
            <a:r>
              <a:rPr lang="fr-FR"/>
              <a:t> d’hommes.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La disponibilité alimentaire totale représente </a:t>
            </a:r>
            <a:r>
              <a:rPr b="1" lang="fr-FR"/>
              <a:t>132 % de la population mondiale</a:t>
            </a:r>
            <a:r>
              <a:rPr lang="fr-FR"/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/>
              <a:t>Cela représente </a:t>
            </a:r>
            <a:r>
              <a:rPr b="1" lang="fr-FR"/>
              <a:t>2 869 Kcal</a:t>
            </a:r>
            <a:r>
              <a:rPr lang="fr-FR"/>
              <a:t>/jour/personne, soit plus que les recommandations journalières de 2 100 Kcal/jour/personne.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3) Nombre théorique de personnes qui pourraient être nourries uniquement avec les végétaux en 2017</a:t>
            </a:r>
            <a:endParaRPr/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1338212" y="2597512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En théorie, </a:t>
            </a:r>
            <a:r>
              <a:rPr b="1" lang="fr-FR"/>
              <a:t>8.21 milliards</a:t>
            </a:r>
            <a:r>
              <a:rPr lang="fr-FR"/>
              <a:t> d’hommes pourraient être nourris dans le monde avec la disponibilité sur les végétaux.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La population totale mondiale en 2017 est de </a:t>
            </a:r>
            <a:r>
              <a:rPr b="1" lang="fr-FR"/>
              <a:t>7.54 milliards</a:t>
            </a:r>
            <a:r>
              <a:rPr lang="fr-FR"/>
              <a:t> d’hommes.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La disponibilité alimentaire végétale représente </a:t>
            </a:r>
            <a:r>
              <a:rPr b="1" lang="fr-FR"/>
              <a:t>109 % de la population mondiale</a:t>
            </a:r>
            <a:r>
              <a:rPr lang="fr-FR"/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/>
              <a:t>Cela représente </a:t>
            </a:r>
            <a:r>
              <a:rPr b="1" lang="fr-FR"/>
              <a:t>2 367 Kcal</a:t>
            </a:r>
            <a:r>
              <a:rPr lang="fr-FR"/>
              <a:t>/jour/personne, soit plus que les recommandations journalières de 2 100 Kcal/jour/personne.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4) Répartition de la disponibilité intérieure</a:t>
            </a:r>
            <a:endParaRPr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9900" y="2250375"/>
            <a:ext cx="6020599" cy="431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5) Part de l’utilisation des principales céréales entre l’alimentation humaine et animale</a:t>
            </a:r>
            <a:endParaRPr/>
          </a:p>
        </p:txBody>
      </p:sp>
      <p:pic>
        <p:nvPicPr>
          <p:cNvPr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5450" y="2306225"/>
            <a:ext cx="6077375" cy="4195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6) Liste des 10 pays où la proportion de personnes en état de sous-nutrition est la plus forte en </a:t>
            </a:r>
            <a:r>
              <a:rPr lang="fr-FR" sz="3200">
                <a:solidFill>
                  <a:schemeClr val="lt1"/>
                </a:solidFill>
              </a:rPr>
              <a:t>2017</a:t>
            </a:r>
            <a:endParaRPr/>
          </a:p>
        </p:txBody>
      </p:sp>
      <p:pic>
        <p:nvPicPr>
          <p:cNvPr id="173" name="Google Shape;1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5200" y="2419325"/>
            <a:ext cx="10025900" cy="418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