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GoogleSlidesCustomDataVersion2">
      <go:slidesCustomData xmlns:go="http://customooxmlschemas.google.com/" r:id="rId30" roundtripDataSignature="AMtx7mjI8BXIlNPU+hnwEtvFazeA9NPn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77" orient="horz"/>
        <p:guide pos="2721"/>
        <p:guide pos="2438"/>
        <p:guide pos="416"/>
        <p:guide pos="1191"/>
        <p:guide pos="63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1938e928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11938e928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1938e9287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11938e928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0ed1d9b2f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10ed1d9b2f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1938e9287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11938e9287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1938e9287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311938e9287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0ed1d9b2f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10ed1d9b2f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fr"/>
              <a:t>CALCUL ROTATION DE STOCK</a:t>
            </a:r>
            <a:endParaRPr b="1"/>
          </a:p>
          <a:p>
            <a:pPr indent="0" lvl="0" marL="0" rtl="0" algn="l">
              <a:spcBef>
                <a:spcPts val="0"/>
              </a:spcBef>
              <a:spcAft>
                <a:spcPts val="0"/>
              </a:spcAft>
              <a:buClr>
                <a:schemeClr val="dk1"/>
              </a:buClr>
              <a:buSzPts val="1100"/>
              <a:buFont typeface="Arial"/>
              <a:buNone/>
            </a:pPr>
            <a:r>
              <a:rPr lang="fr"/>
              <a:t>Rotation de stock = (Quantités vendues / Stock moyen) avec Stock moyen = (Stock initial + Stock final)/2)</a:t>
            </a:r>
            <a:endParaRPr/>
          </a:p>
          <a:p>
            <a:pPr indent="0" lvl="0" marL="0" rtl="0" algn="l">
              <a:spcBef>
                <a:spcPts val="0"/>
              </a:spcBef>
              <a:spcAft>
                <a:spcPts val="0"/>
              </a:spcAft>
              <a:buClr>
                <a:schemeClr val="dk1"/>
              </a:buClr>
              <a:buSzPts val="1100"/>
              <a:buFont typeface="Arial"/>
              <a:buNone/>
            </a:pPr>
            <a:r>
              <a:rPr lang="fr"/>
              <a:t>    	Sauf qu'ici nous n'avons pas connaissance des approvisionnements du mois, donc nous allons partir sur autre formule de rotation :</a:t>
            </a:r>
            <a:endParaRPr/>
          </a:p>
          <a:p>
            <a:pPr indent="0" lvl="0" marL="0" rtl="0" algn="l">
              <a:spcBef>
                <a:spcPts val="0"/>
              </a:spcBef>
              <a:spcAft>
                <a:spcPts val="0"/>
              </a:spcAft>
              <a:buClr>
                <a:schemeClr val="dk1"/>
              </a:buClr>
              <a:buSzPts val="1100"/>
              <a:buFont typeface="Arial"/>
              <a:buNone/>
            </a:pPr>
            <a:r>
              <a:rPr lang="fr"/>
              <a:t>    	Rotation de stock = (Quantités vendues / Stock de fin de mois)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fr"/>
              <a:t>ROTATION DE STOCK</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rPr lang="fr" sz="1000">
                <a:solidFill>
                  <a:schemeClr val="dk1"/>
                </a:solidFill>
                <a:highlight>
                  <a:srgbClr val="FFFFFF"/>
                </a:highlight>
              </a:rPr>
              <a:t>Ce ratio très faible (proche de zéro) indique que les stocks ne sont même pas renouvelés 1 fois durant l'exercice pour parvenir au niveau de CA calculé précédemment.</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rPr lang="fr" sz="1000">
                <a:solidFill>
                  <a:schemeClr val="dk1"/>
                </a:solidFill>
                <a:highlight>
                  <a:srgbClr val="FFFFFF"/>
                </a:highlight>
              </a:rPr>
              <a:t>Un ratio de rotation des stocks plus élevé constitue un gage de bonne santé financière (dans l'e-commerce un ratio optimal se situe entre 2 et 4).</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000">
                <a:solidFill>
                  <a:schemeClr val="dk1"/>
                </a:solidFill>
                <a:highlight>
                  <a:srgbClr val="FFFFFF"/>
                </a:highlight>
              </a:rPr>
              <a:t>Ici le ratio moyen indique plutôt une situation d'excès de stock.</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fr"/>
              <a:t>NOMBRE MOYEN DE MOIS (</a:t>
            </a:r>
            <a:r>
              <a:rPr b="1" lang="fr"/>
              <a:t>DÉLAI</a:t>
            </a:r>
            <a:r>
              <a:rPr b="1" lang="fr"/>
              <a:t> ROTATION)</a:t>
            </a:r>
            <a:endParaRPr b="1"/>
          </a:p>
          <a:p>
            <a:pPr indent="0" lvl="0" marL="0" rtl="0" algn="l">
              <a:lnSpc>
                <a:spcPct val="100000"/>
              </a:lnSpc>
              <a:spcBef>
                <a:spcPts val="0"/>
              </a:spcBef>
              <a:spcAft>
                <a:spcPts val="0"/>
              </a:spcAft>
              <a:buSzPts val="1100"/>
              <a:buNone/>
            </a:pPr>
            <a:r>
              <a:rPr lang="fr" sz="1000">
                <a:solidFill>
                  <a:schemeClr val="dk1"/>
                </a:solidFill>
                <a:highlight>
                  <a:srgbClr val="FFFFFF"/>
                </a:highlight>
              </a:rPr>
              <a:t>Cela signifie qu'en moyenne, un article met 1 an avant d'être vendu et donc écoulé des stocks.</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000">
                <a:solidFill>
                  <a:schemeClr val="dk1"/>
                </a:solidFill>
                <a:highlight>
                  <a:srgbClr val="FFFFFF"/>
                </a:highlight>
              </a:rPr>
              <a:t>Il n'existe pas de durée moyenne idéale mais plus le délai de rotation de stock est faible, mieux c'est pour l'entreprise car cela représente du coût de stockage en moins.</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0ed1d9b2f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10ed1d9b2f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0ed1d9b2f_0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10ed1d9b2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Calcul taux de marge : (Prix vente - Prix achat)/Prix achat =&gt; avec prix vente HT (TVA diff si alcool ou huile d’olive)</a:t>
            </a:r>
            <a:endParaRPr/>
          </a:p>
          <a:p>
            <a:pPr indent="0" lvl="0" marL="0" rtl="0" algn="l">
              <a:lnSpc>
                <a:spcPct val="100000"/>
              </a:lnSpc>
              <a:spcBef>
                <a:spcPts val="0"/>
              </a:spcBef>
              <a:spcAft>
                <a:spcPts val="0"/>
              </a:spcAft>
              <a:buSzPts val="1100"/>
              <a:buNone/>
            </a:pPr>
            <a:r>
              <a:rPr lang="fr"/>
              <a:t>Groupement par catégorie de produits (4 alcools et 1 huile d’olive)</a:t>
            </a:r>
            <a:endParaRPr/>
          </a:p>
          <a:p>
            <a:pPr indent="0" lvl="0" marL="0" rtl="0" algn="l">
              <a:lnSpc>
                <a:spcPct val="100000"/>
              </a:lnSpc>
              <a:spcBef>
                <a:spcPts val="0"/>
              </a:spcBef>
              <a:spcAft>
                <a:spcPts val="0"/>
              </a:spcAft>
              <a:buSzPts val="1100"/>
              <a:buNone/>
            </a:pPr>
            <a:r>
              <a:rPr lang="fr"/>
              <a:t>Exclusion : 1 produit de marge &lt;0 (product_id : 4355), -86.4% de marge donc vendu à perte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sz="1000">
                <a:solidFill>
                  <a:schemeClr val="dk1"/>
                </a:solidFill>
                <a:highlight>
                  <a:srgbClr val="FFFFFF"/>
                </a:highlight>
              </a:rPr>
              <a:t>Plus l'indice de corrélation est proche de 1 (couleurs claires) =&gt; plus les 2 variables sont corrélées de manière positive.</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rPr lang="fr" sz="1000">
                <a:solidFill>
                  <a:schemeClr val="dk1"/>
                </a:solidFill>
                <a:highlight>
                  <a:srgbClr val="FFFFFF"/>
                </a:highlight>
              </a:rPr>
              <a:t>Idem plus l'indice est proche de -1 (couleurs foncées) =&gt; lorsqu'une variable augmente, la 2nde est corrélée à la 1ere et diminue en conséquence.</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000">
                <a:solidFill>
                  <a:schemeClr val="dk1"/>
                </a:solidFill>
                <a:highlight>
                  <a:srgbClr val="FFFFFF"/>
                </a:highlight>
              </a:rPr>
              <a:t>Si le chiffre est proche de 0 (couleurs violettes) =&gt; les 2 variables ne sont quasiment pas corrélées entre elles.</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fr" sz="1000">
                <a:solidFill>
                  <a:schemeClr val="dk1"/>
                </a:solidFill>
                <a:highlight>
                  <a:srgbClr val="FFFFFF"/>
                </a:highlight>
              </a:rPr>
              <a:t>Les 2 variables 'total_sales' et 'stock_quantity' sont corrélées positivement (+0.44) :  à priori ce n'est pas très logique.</a:t>
            </a:r>
            <a:endParaRPr sz="1000">
              <a:solidFill>
                <a:schemeClr val="dk1"/>
              </a:solidFill>
              <a:highlight>
                <a:srgbClr val="FFFFFF"/>
              </a:highlight>
            </a:endParaRPr>
          </a:p>
          <a:p>
            <a:pPr indent="0" lvl="0" marL="0" rtl="0" algn="l">
              <a:lnSpc>
                <a:spcPct val="115000"/>
              </a:lnSpc>
              <a:spcBef>
                <a:spcPts val="0"/>
              </a:spcBef>
              <a:spcAft>
                <a:spcPts val="0"/>
              </a:spcAft>
              <a:buSzPts val="1100"/>
              <a:buNone/>
            </a:pPr>
            <a:r>
              <a:rPr lang="fr" sz="1000">
                <a:solidFill>
                  <a:schemeClr val="dk1"/>
                </a:solidFill>
                <a:highlight>
                  <a:srgbClr val="FFFFFF"/>
                </a:highlight>
              </a:rPr>
              <a:t>Mais d'un point de vue opérationnel, lorsque des produits se vendent bien, l'entreprise peut vouloir </a:t>
            </a:r>
            <a:r>
              <a:rPr lang="fr" sz="1000">
                <a:solidFill>
                  <a:schemeClr val="dk1"/>
                </a:solidFill>
                <a:highlight>
                  <a:srgbClr val="FFFFFF"/>
                </a:highlight>
              </a:rPr>
              <a:t>pallier</a:t>
            </a:r>
            <a:r>
              <a:rPr lang="fr" sz="1000">
                <a:solidFill>
                  <a:schemeClr val="dk1"/>
                </a:solidFill>
                <a:highlight>
                  <a:srgbClr val="FFFFFF"/>
                </a:highlight>
              </a:rPr>
              <a:t> à d'éventuelles ruptures de stock en se </a:t>
            </a:r>
            <a:r>
              <a:rPr lang="fr" sz="1000">
                <a:solidFill>
                  <a:schemeClr val="dk1"/>
                </a:solidFill>
                <a:highlight>
                  <a:srgbClr val="FFFFFF"/>
                </a:highlight>
              </a:rPr>
              <a:t>réapprovisionnant</a:t>
            </a:r>
            <a:r>
              <a:rPr lang="fr" sz="1000">
                <a:solidFill>
                  <a:schemeClr val="dk1"/>
                </a:solidFill>
                <a:highlight>
                  <a:srgbClr val="FFFFFF"/>
                </a:highlight>
              </a:rPr>
              <a:t> d’avantage.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f9e8f156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13f9e8f156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0356" lvl="0" marL="457200" rtl="0" algn="l">
              <a:lnSpc>
                <a:spcPct val="75000"/>
              </a:lnSpc>
              <a:spcBef>
                <a:spcPts val="0"/>
              </a:spcBef>
              <a:spcAft>
                <a:spcPts val="0"/>
              </a:spcAft>
              <a:buClr>
                <a:srgbClr val="434343"/>
              </a:buClr>
              <a:buSzPts val="1288"/>
              <a:buFont typeface="Montserrat"/>
              <a:buChar char="●"/>
            </a:pPr>
            <a:r>
              <a:rPr lang="fr" sz="1287">
                <a:solidFill>
                  <a:srgbClr val="434343"/>
                </a:solidFill>
                <a:highlight>
                  <a:schemeClr val="lt1"/>
                </a:highlight>
                <a:latin typeface="Montserrat"/>
                <a:ea typeface="Montserrat"/>
                <a:cs typeface="Montserrat"/>
                <a:sym typeface="Montserrat"/>
              </a:rPr>
              <a:t>(Amélioration qualité de données )Pour diminuer le risque d’erreurs de saisies, nous préconisons d’instaurer des contrôles bloquants de cohérence dans les outils sur les saisies de prix et de quantités.</a:t>
            </a:r>
            <a:endParaRPr sz="1287">
              <a:solidFill>
                <a:srgbClr val="434343"/>
              </a:solidFill>
              <a:highlight>
                <a:schemeClr val="lt1"/>
              </a:highlight>
              <a:latin typeface="Montserrat"/>
              <a:ea typeface="Montserrat"/>
              <a:cs typeface="Montserrat"/>
              <a:sym typeface="Montserrat"/>
            </a:endParaRPr>
          </a:p>
          <a:p>
            <a:pPr indent="0" lvl="0" marL="457200" rtl="0" algn="l">
              <a:lnSpc>
                <a:spcPct val="75000"/>
              </a:lnSpc>
              <a:spcBef>
                <a:spcPts val="0"/>
              </a:spcBef>
              <a:spcAft>
                <a:spcPts val="0"/>
              </a:spcAft>
              <a:buClr>
                <a:schemeClr val="dk1"/>
              </a:buClr>
              <a:buSzPts val="1018"/>
              <a:buFont typeface="Arial"/>
              <a:buNone/>
            </a:pPr>
            <a:r>
              <a:t/>
            </a:r>
            <a:endParaRPr sz="1287">
              <a:solidFill>
                <a:srgbClr val="434343"/>
              </a:solidFill>
              <a:highlight>
                <a:schemeClr val="lt1"/>
              </a:highlight>
              <a:latin typeface="Montserrat"/>
              <a:ea typeface="Montserrat"/>
              <a:cs typeface="Montserrat"/>
              <a:sym typeface="Montserrat"/>
            </a:endParaRPr>
          </a:p>
          <a:p>
            <a:pPr indent="-310356" lvl="0" marL="457200" rtl="0" algn="l">
              <a:lnSpc>
                <a:spcPct val="75000"/>
              </a:lnSpc>
              <a:spcBef>
                <a:spcPts val="0"/>
              </a:spcBef>
              <a:spcAft>
                <a:spcPts val="0"/>
              </a:spcAft>
              <a:buClr>
                <a:srgbClr val="434343"/>
              </a:buClr>
              <a:buSzPts val="1288"/>
              <a:buFont typeface="Montserrat"/>
              <a:buChar char="●"/>
            </a:pPr>
            <a:r>
              <a:rPr lang="fr" sz="1287">
                <a:solidFill>
                  <a:srgbClr val="434343"/>
                </a:solidFill>
                <a:highlight>
                  <a:schemeClr val="lt1"/>
                </a:highlight>
                <a:latin typeface="Montserrat"/>
                <a:ea typeface="Montserrat"/>
                <a:cs typeface="Montserrat"/>
                <a:sym typeface="Montserrat"/>
              </a:rPr>
              <a:t>Nous recommandons de cibler les vins (top 1 en quantités vendues et CA, + l’un des plus forts taux de marge) : il serait intéressant de voir s’il n’est pas possible d’avoir moins de stock sur les vins pour faire baisser les coûts de stockage sans pour autant être en incapacité de répondre aux commandes des clients. </a:t>
            </a:r>
            <a:endParaRPr sz="1287">
              <a:solidFill>
                <a:srgbClr val="434343"/>
              </a:solidFill>
              <a:highlight>
                <a:schemeClr val="lt1"/>
              </a:highlight>
              <a:latin typeface="Montserrat"/>
              <a:ea typeface="Montserrat"/>
              <a:cs typeface="Montserrat"/>
              <a:sym typeface="Montserrat"/>
            </a:endParaRPr>
          </a:p>
          <a:p>
            <a:pPr indent="0" lvl="0" marL="457200" rtl="0" algn="l">
              <a:lnSpc>
                <a:spcPct val="75000"/>
              </a:lnSpc>
              <a:spcBef>
                <a:spcPts val="0"/>
              </a:spcBef>
              <a:spcAft>
                <a:spcPts val="0"/>
              </a:spcAft>
              <a:buClr>
                <a:schemeClr val="dk1"/>
              </a:buClr>
              <a:buSzPts val="1018"/>
              <a:buFont typeface="Arial"/>
              <a:buNone/>
            </a:pPr>
            <a:r>
              <a:t/>
            </a:r>
            <a:endParaRPr sz="1287">
              <a:solidFill>
                <a:srgbClr val="434343"/>
              </a:solidFill>
              <a:highlight>
                <a:schemeClr val="lt1"/>
              </a:highlight>
              <a:latin typeface="Montserrat"/>
              <a:ea typeface="Montserrat"/>
              <a:cs typeface="Montserrat"/>
              <a:sym typeface="Montserrat"/>
            </a:endParaRPr>
          </a:p>
          <a:p>
            <a:pPr indent="-310356" lvl="0" marL="457200" rtl="0" algn="l">
              <a:lnSpc>
                <a:spcPct val="75000"/>
              </a:lnSpc>
              <a:spcBef>
                <a:spcPts val="0"/>
              </a:spcBef>
              <a:spcAft>
                <a:spcPts val="0"/>
              </a:spcAft>
              <a:buClr>
                <a:srgbClr val="434343"/>
              </a:buClr>
              <a:buSzPts val="1288"/>
              <a:buFont typeface="Montserrat"/>
              <a:buChar char="●"/>
            </a:pPr>
            <a:r>
              <a:rPr lang="fr" sz="1287">
                <a:solidFill>
                  <a:srgbClr val="434343"/>
                </a:solidFill>
                <a:highlight>
                  <a:schemeClr val="lt1"/>
                </a:highlight>
                <a:latin typeface="Montserrat"/>
                <a:ea typeface="Montserrat"/>
                <a:cs typeface="Montserrat"/>
                <a:sym typeface="Montserrat"/>
              </a:rPr>
              <a:t>A contrario, il est préférable de ne pas trop concentrer les efforts sur les autres catégories dont les quantités vendues sont trop négligeables.</a:t>
            </a:r>
            <a:endParaRPr sz="1287">
              <a:solidFill>
                <a:srgbClr val="434343"/>
              </a:solidFill>
              <a:highlight>
                <a:schemeClr val="lt1"/>
              </a:highlight>
              <a:latin typeface="Montserrat"/>
              <a:ea typeface="Montserrat"/>
              <a:cs typeface="Montserrat"/>
              <a:sym typeface="Montserrat"/>
            </a:endParaRPr>
          </a:p>
          <a:p>
            <a:pPr indent="0" lvl="0" marL="457200" rtl="0" algn="l">
              <a:lnSpc>
                <a:spcPct val="75000"/>
              </a:lnSpc>
              <a:spcBef>
                <a:spcPts val="0"/>
              </a:spcBef>
              <a:spcAft>
                <a:spcPts val="0"/>
              </a:spcAft>
              <a:buClr>
                <a:schemeClr val="dk1"/>
              </a:buClr>
              <a:buSzPts val="1018"/>
              <a:buFont typeface="Arial"/>
              <a:buNone/>
            </a:pPr>
            <a:r>
              <a:t/>
            </a:r>
            <a:endParaRPr sz="1287">
              <a:solidFill>
                <a:srgbClr val="434343"/>
              </a:solidFill>
              <a:highlight>
                <a:schemeClr val="lt1"/>
              </a:highlight>
              <a:latin typeface="Montserrat"/>
              <a:ea typeface="Montserrat"/>
              <a:cs typeface="Montserrat"/>
              <a:sym typeface="Montserrat"/>
            </a:endParaRPr>
          </a:p>
          <a:p>
            <a:pPr indent="-310356" lvl="0" marL="457200" rtl="0" algn="l">
              <a:lnSpc>
                <a:spcPct val="75000"/>
              </a:lnSpc>
              <a:spcBef>
                <a:spcPts val="0"/>
              </a:spcBef>
              <a:spcAft>
                <a:spcPts val="0"/>
              </a:spcAft>
              <a:buClr>
                <a:srgbClr val="434343"/>
              </a:buClr>
              <a:buSzPts val="1288"/>
              <a:buFont typeface="Montserrat"/>
              <a:buChar char="●"/>
            </a:pPr>
            <a:r>
              <a:rPr lang="fr" sz="1287">
                <a:solidFill>
                  <a:srgbClr val="434343"/>
                </a:solidFill>
                <a:highlight>
                  <a:schemeClr val="lt1"/>
                </a:highlight>
                <a:latin typeface="Montserrat"/>
                <a:ea typeface="Montserrat"/>
                <a:cs typeface="Montserrat"/>
                <a:sym typeface="Montserrat"/>
              </a:rPr>
              <a:t>Les catégories cognac, wiskey et gin ont du potentiel avec un taux de marge compris entre 74%-82%. Il peut être judicieux de mettre en oeuvre des moyens marketing ou des actions commerciales ciblées sur pour accroître les ventes.  </a:t>
            </a:r>
            <a:endParaRPr sz="1287">
              <a:solidFill>
                <a:srgbClr val="434343"/>
              </a:solidFill>
              <a:highlight>
                <a:schemeClr val="lt1"/>
              </a:highlight>
              <a:latin typeface="Montserrat"/>
              <a:ea typeface="Montserrat"/>
              <a:cs typeface="Montserrat"/>
              <a:sym typeface="Montserrat"/>
            </a:endParaRPr>
          </a:p>
          <a:p>
            <a:pPr indent="0" lvl="0" marL="457200" rtl="0" algn="l">
              <a:lnSpc>
                <a:spcPct val="75000"/>
              </a:lnSpc>
              <a:spcBef>
                <a:spcPts val="0"/>
              </a:spcBef>
              <a:spcAft>
                <a:spcPts val="0"/>
              </a:spcAft>
              <a:buClr>
                <a:schemeClr val="dk1"/>
              </a:buClr>
              <a:buSzPts val="1018"/>
              <a:buFont typeface="Arial"/>
              <a:buNone/>
            </a:pPr>
            <a:r>
              <a:t/>
            </a:r>
            <a:endParaRPr sz="1287">
              <a:solidFill>
                <a:srgbClr val="434343"/>
              </a:solidFill>
              <a:highlight>
                <a:schemeClr val="lt1"/>
              </a:highlight>
              <a:latin typeface="Montserrat"/>
              <a:ea typeface="Montserrat"/>
              <a:cs typeface="Montserrat"/>
              <a:sym typeface="Montserrat"/>
            </a:endParaRPr>
          </a:p>
          <a:p>
            <a:pPr indent="-310356" lvl="0" marL="457200" rtl="0" algn="l">
              <a:lnSpc>
                <a:spcPct val="75000"/>
              </a:lnSpc>
              <a:spcBef>
                <a:spcPts val="0"/>
              </a:spcBef>
              <a:spcAft>
                <a:spcPts val="0"/>
              </a:spcAft>
              <a:buClr>
                <a:srgbClr val="434343"/>
              </a:buClr>
              <a:buSzPts val="1288"/>
              <a:buFont typeface="Montserrat"/>
              <a:buChar char="●"/>
            </a:pPr>
            <a:r>
              <a:rPr lang="fr" sz="1287">
                <a:solidFill>
                  <a:srgbClr val="434343"/>
                </a:solidFill>
                <a:highlight>
                  <a:schemeClr val="lt1"/>
                </a:highlight>
                <a:latin typeface="Montserrat"/>
                <a:ea typeface="Montserrat"/>
                <a:cs typeface="Montserrat"/>
                <a:sym typeface="Montserrat"/>
              </a:rPr>
              <a:t>Attention, la catégorie champagne a le taux de marge le plus faible mais nous avons remarqué que ce sont 3 références de champagne qui sont dans le top 3 du CA. Par ailleurs, 9 références de champagne sont dans le top 20 du CA.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f9e8f156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3f9e8f156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26216f2d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3126216f2d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0ed1d9b2f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310ed1d9b2f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sz="1000">
                <a:solidFill>
                  <a:schemeClr val="dk1"/>
                </a:solidFill>
                <a:highlight>
                  <a:srgbClr val="FFFFFF"/>
                </a:highlight>
              </a:rPr>
              <a:t>Nombre d'outliers &gt; 83.70€ : 31 valeurs.</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rPr lang="fr" sz="1000">
                <a:solidFill>
                  <a:schemeClr val="dk1"/>
                </a:solidFill>
                <a:highlight>
                  <a:srgbClr val="FFFFFF"/>
                </a:highlight>
              </a:rPr>
              <a:t>Prix mmin outlier : 85.6 €</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rPr lang="fr" sz="1000">
                <a:solidFill>
                  <a:schemeClr val="dk1"/>
                </a:solidFill>
                <a:highlight>
                  <a:srgbClr val="FFFFFF"/>
                </a:highlight>
              </a:rPr>
              <a:t>Prix max outlier : 225.0 €</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rPr lang="fr" sz="1000">
                <a:solidFill>
                  <a:schemeClr val="dk1"/>
                </a:solidFill>
                <a:highlight>
                  <a:srgbClr val="FFFFFF"/>
                </a:highlight>
              </a:rPr>
              <a:t>On constate que pour l'ensemble des 31 outliers, tous les produits ont été vendus au moins 1 fois : s'il y avait une erreur de tarification (prix trop élevé par rapport à la concurrence) alors les bouteilles n'auraient pas été vendues.</a:t>
            </a:r>
            <a:endParaRPr sz="10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fr" sz="1000">
                <a:solidFill>
                  <a:schemeClr val="dk1"/>
                </a:solidFill>
                <a:highlight>
                  <a:srgbClr val="FFFFFF"/>
                </a:highlight>
              </a:rPr>
              <a:t>Par ailleurs, si on recherche sur internet le prix des 3 premiers articles ci-dessous, on constate que le prix de vente est soit plus élevé, soit cohérent avec nos tarifs. Ce ne sont donc pas des valeurs aberrantes à proprement parler car ces prix sont justifiés.</a:t>
            </a:r>
            <a:endParaRPr sz="1000">
              <a:solidFill>
                <a:schemeClr val="dk1"/>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0ed1d9b2f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10ed1d9b2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fr"/>
              <a:t>Le Z-score indique combien d’écarts-types une valeur donnée est au-dessus ou en dessous de la moyenne.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0ed1d9b2f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10ed1d9b2f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0ed1d9b2f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310ed1d9b2f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txBox="1"/>
          <p:nvPr/>
        </p:nvSpPr>
        <p:spPr>
          <a:xfrm>
            <a:off x="773625" y="894800"/>
            <a:ext cx="7790100" cy="1710000"/>
          </a:xfrm>
          <a:prstGeom prst="rect">
            <a:avLst/>
          </a:prstGeom>
          <a:noFill/>
          <a:ln>
            <a:noFill/>
          </a:ln>
        </p:spPr>
        <p:txBody>
          <a:bodyPr anchorCtr="0" anchor="b" bIns="91425" lIns="91425" spcFirstLastPara="1" rIns="91425" wrap="square" tIns="91425">
            <a:normAutofit fontScale="55000" lnSpcReduction="20000"/>
          </a:bodyPr>
          <a:lstStyle/>
          <a:p>
            <a:pPr indent="0" lvl="0" marL="0" marR="0" rtl="0" algn="ctr">
              <a:lnSpc>
                <a:spcPct val="100000"/>
              </a:lnSpc>
              <a:spcBef>
                <a:spcPts val="0"/>
              </a:spcBef>
              <a:spcAft>
                <a:spcPts val="0"/>
              </a:spcAft>
              <a:buClr>
                <a:srgbClr val="000000"/>
              </a:buClr>
              <a:buSzPct val="90506"/>
              <a:buFont typeface="Arial"/>
              <a:buNone/>
            </a:pPr>
            <a:r>
              <a:rPr b="1" lang="fr" sz="5745">
                <a:solidFill>
                  <a:srgbClr val="F3F3F3"/>
                </a:solidFill>
                <a:latin typeface="Montserrat"/>
                <a:ea typeface="Montserrat"/>
                <a:cs typeface="Montserrat"/>
                <a:sym typeface="Montserrat"/>
              </a:rPr>
              <a:t>Bottleneck</a:t>
            </a:r>
            <a:endParaRPr b="1" sz="5745">
              <a:solidFill>
                <a:srgbClr val="F3F3F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lang="fr" sz="5200">
                <a:solidFill>
                  <a:srgbClr val="F3F3F3"/>
                </a:solidFill>
                <a:latin typeface="Montserrat"/>
                <a:ea typeface="Montserrat"/>
                <a:cs typeface="Montserrat"/>
                <a:sym typeface="Montserrat"/>
              </a:rPr>
              <a:t>-</a:t>
            </a:r>
            <a:endParaRPr sz="5200">
              <a:solidFill>
                <a:srgbClr val="F3F3F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lang="fr" sz="5200">
                <a:solidFill>
                  <a:srgbClr val="F3F3F3"/>
                </a:solidFill>
                <a:latin typeface="Montserrat"/>
                <a:ea typeface="Montserrat"/>
                <a:cs typeface="Montserrat"/>
                <a:sym typeface="Montserrat"/>
              </a:rPr>
              <a:t>Optimisez la gestion des données </a:t>
            </a:r>
            <a:endParaRPr sz="5200">
              <a:solidFill>
                <a:srgbClr val="F3F3F3"/>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lang="fr" sz="5200">
                <a:solidFill>
                  <a:srgbClr val="F3F3F3"/>
                </a:solidFill>
                <a:latin typeface="Montserrat"/>
                <a:ea typeface="Montserrat"/>
                <a:cs typeface="Montserrat"/>
                <a:sym typeface="Montserrat"/>
              </a:rPr>
              <a:t>d'une boutique avec Python</a:t>
            </a:r>
            <a:endParaRPr b="0" i="0" sz="5200" u="none" cap="none" strike="noStrike">
              <a:solidFill>
                <a:srgbClr val="F3F3F3"/>
              </a:solidFill>
              <a:latin typeface="Montserrat"/>
              <a:ea typeface="Montserrat"/>
              <a:cs typeface="Montserrat"/>
              <a:sym typeface="Montserrat"/>
            </a:endParaRPr>
          </a:p>
        </p:txBody>
      </p:sp>
      <p:sp>
        <p:nvSpPr>
          <p:cNvPr id="56" name="Google Shape;56;p1"/>
          <p:cNvSpPr txBox="1"/>
          <p:nvPr/>
        </p:nvSpPr>
        <p:spPr>
          <a:xfrm>
            <a:off x="4603439" y="3582173"/>
            <a:ext cx="3807600" cy="5343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800"/>
              <a:buFont typeface="Arial"/>
              <a:buNone/>
            </a:pPr>
            <a:r>
              <a:rPr lang="fr" sz="2000">
                <a:solidFill>
                  <a:schemeClr val="lt1"/>
                </a:solidFill>
                <a:latin typeface="Montserrat"/>
                <a:ea typeface="Montserrat"/>
                <a:cs typeface="Montserrat"/>
                <a:sym typeface="Montserrat"/>
              </a:rPr>
              <a:t>Eliane </a:t>
            </a:r>
            <a:r>
              <a:rPr lang="fr" sz="2000">
                <a:solidFill>
                  <a:schemeClr val="lt1"/>
                </a:solidFill>
                <a:latin typeface="Montserrat"/>
                <a:ea typeface="Montserrat"/>
                <a:cs typeface="Montserrat"/>
                <a:sym typeface="Montserrat"/>
              </a:rPr>
              <a:t>CAMUS</a:t>
            </a:r>
            <a:endParaRPr b="0" i="0" sz="2800" u="none" cap="none" strike="noStrike">
              <a:solidFill>
                <a:schemeClr val="lt1"/>
              </a:solidFill>
              <a:latin typeface="Montserrat"/>
              <a:ea typeface="Montserrat"/>
              <a:cs typeface="Montserrat"/>
              <a:sym typeface="Montserrat"/>
            </a:endParaRPr>
          </a:p>
        </p:txBody>
      </p:sp>
      <p:sp>
        <p:nvSpPr>
          <p:cNvPr id="57" name="Google Shape;57;p1"/>
          <p:cNvSpPr txBox="1"/>
          <p:nvPr/>
        </p:nvSpPr>
        <p:spPr>
          <a:xfrm>
            <a:off x="4603439" y="3975091"/>
            <a:ext cx="3807600" cy="5343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800"/>
              <a:buFont typeface="Arial"/>
              <a:buNone/>
            </a:pPr>
            <a:r>
              <a:rPr i="1" lang="fr" sz="2000">
                <a:solidFill>
                  <a:schemeClr val="lt1"/>
                </a:solidFill>
                <a:latin typeface="Montserrat"/>
                <a:ea typeface="Montserrat"/>
                <a:cs typeface="Montserrat"/>
                <a:sym typeface="Montserrat"/>
              </a:rPr>
              <a:t>Formation Data Analyst</a:t>
            </a:r>
            <a:endParaRPr b="0" i="1" sz="2800" u="none" cap="none" strike="noStrike">
              <a:solidFill>
                <a:schemeClr val="lt1"/>
              </a:solidFill>
              <a:latin typeface="Montserrat"/>
              <a:ea typeface="Montserrat"/>
              <a:cs typeface="Montserrat"/>
              <a:sym typeface="Montserrat"/>
            </a:endParaRPr>
          </a:p>
        </p:txBody>
      </p:sp>
      <p:sp>
        <p:nvSpPr>
          <p:cNvPr id="58" name="Google Shape;58;p1"/>
          <p:cNvSpPr txBox="1"/>
          <p:nvPr/>
        </p:nvSpPr>
        <p:spPr>
          <a:xfrm>
            <a:off x="4551227" y="4420258"/>
            <a:ext cx="3807600" cy="5343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800"/>
              <a:buFont typeface="Arial"/>
              <a:buNone/>
            </a:pPr>
            <a:r>
              <a:rPr i="1" lang="fr" sz="2000">
                <a:solidFill>
                  <a:schemeClr val="lt1"/>
                </a:solidFill>
                <a:latin typeface="Montserrat"/>
                <a:ea typeface="Montserrat"/>
                <a:cs typeface="Montserrat"/>
                <a:sym typeface="Montserrat"/>
              </a:rPr>
              <a:t>11.2024</a:t>
            </a:r>
            <a:endParaRPr b="0" i="1" sz="2800" u="none" cap="none" strike="noStrike">
              <a:solidFill>
                <a:schemeClr val="lt1"/>
              </a:solidFill>
              <a:latin typeface="Montserrat"/>
              <a:ea typeface="Montserrat"/>
              <a:cs typeface="Montserrat"/>
              <a:sym typeface="Montserrat"/>
            </a:endParaRPr>
          </a:p>
        </p:txBody>
      </p:sp>
      <p:pic>
        <p:nvPicPr>
          <p:cNvPr id="59" name="Google Shape;59;p1"/>
          <p:cNvPicPr preferRelativeResize="0"/>
          <p:nvPr/>
        </p:nvPicPr>
        <p:blipFill>
          <a:blip r:embed="rId3">
            <a:alphaModFix/>
          </a:blip>
          <a:stretch>
            <a:fillRect/>
          </a:stretch>
        </p:blipFill>
        <p:spPr>
          <a:xfrm>
            <a:off x="478825" y="3723625"/>
            <a:ext cx="1624249" cy="1037250"/>
          </a:xfrm>
          <a:prstGeom prst="rect">
            <a:avLst/>
          </a:prstGeom>
          <a:solidFill>
            <a:srgbClr val="004D40"/>
          </a:solidFill>
          <a:ln cap="flat" cmpd="sng" w="9525">
            <a:solidFill>
              <a:srgbClr val="595959"/>
            </a:solidFill>
            <a:prstDash val="solid"/>
            <a:round/>
            <a:headEnd len="sm" w="sm" type="none"/>
            <a:tailEnd len="sm" w="sm" type="none"/>
          </a:ln>
        </p:spPr>
      </p:pic>
      <p:sp>
        <p:nvSpPr>
          <p:cNvPr id="60" name="Google Shape;60;p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11938e9287_0_7"/>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311938e9287_0_7"/>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CA</a:t>
            </a:r>
            <a:endParaRPr b="0" i="0" sz="1370" u="none" cap="none" strike="noStrike">
              <a:solidFill>
                <a:srgbClr val="000000"/>
              </a:solidFill>
              <a:latin typeface="Arial"/>
              <a:ea typeface="Arial"/>
              <a:cs typeface="Arial"/>
              <a:sym typeface="Arial"/>
            </a:endParaRPr>
          </a:p>
        </p:txBody>
      </p:sp>
      <p:sp>
        <p:nvSpPr>
          <p:cNvPr id="140" name="Google Shape;140;g311938e9287_0_7"/>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311938e9287_0_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42" name="Google Shape;142;g311938e9287_0_7"/>
          <p:cNvPicPr preferRelativeResize="0"/>
          <p:nvPr/>
        </p:nvPicPr>
        <p:blipFill>
          <a:blip r:embed="rId3">
            <a:alphaModFix/>
          </a:blip>
          <a:stretch>
            <a:fillRect/>
          </a:stretch>
        </p:blipFill>
        <p:spPr>
          <a:xfrm>
            <a:off x="966663" y="1516500"/>
            <a:ext cx="7058280" cy="3448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11938e9287_0_17"/>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311938e9287_0_17"/>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CA</a:t>
            </a:r>
            <a:endParaRPr b="0" i="0" sz="1370" u="none" cap="none" strike="noStrike">
              <a:solidFill>
                <a:srgbClr val="000000"/>
              </a:solidFill>
              <a:latin typeface="Arial"/>
              <a:ea typeface="Arial"/>
              <a:cs typeface="Arial"/>
              <a:sym typeface="Arial"/>
            </a:endParaRPr>
          </a:p>
        </p:txBody>
      </p:sp>
      <p:sp>
        <p:nvSpPr>
          <p:cNvPr id="149" name="Google Shape;149;g311938e9287_0_17"/>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311938e9287_0_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51" name="Google Shape;151;g311938e9287_0_17"/>
          <p:cNvPicPr preferRelativeResize="0"/>
          <p:nvPr/>
        </p:nvPicPr>
        <p:blipFill>
          <a:blip r:embed="rId3">
            <a:alphaModFix/>
          </a:blip>
          <a:stretch>
            <a:fillRect/>
          </a:stretch>
        </p:blipFill>
        <p:spPr>
          <a:xfrm>
            <a:off x="941288" y="1649625"/>
            <a:ext cx="7170074" cy="301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10ed1d9b2f_0_66"/>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310ed1d9b2f_0_66"/>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Quantités</a:t>
            </a:r>
            <a:endParaRPr b="0" i="0" sz="1370" u="none" cap="none" strike="noStrike">
              <a:solidFill>
                <a:srgbClr val="000000"/>
              </a:solidFill>
              <a:latin typeface="Arial"/>
              <a:ea typeface="Arial"/>
              <a:cs typeface="Arial"/>
              <a:sym typeface="Arial"/>
            </a:endParaRPr>
          </a:p>
        </p:txBody>
      </p:sp>
      <p:sp>
        <p:nvSpPr>
          <p:cNvPr id="158" name="Google Shape;158;g310ed1d9b2f_0_66"/>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310ed1d9b2f_0_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60" name="Google Shape;160;g310ed1d9b2f_0_66"/>
          <p:cNvSpPr txBox="1"/>
          <p:nvPr>
            <p:ph idx="1" type="body"/>
          </p:nvPr>
        </p:nvSpPr>
        <p:spPr>
          <a:xfrm>
            <a:off x="534450" y="2064334"/>
            <a:ext cx="8075100" cy="2107500"/>
          </a:xfrm>
          <a:prstGeom prst="rect">
            <a:avLst/>
          </a:prstGeom>
          <a:noFill/>
          <a:ln>
            <a:noFill/>
          </a:ln>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434343"/>
              </a:buClr>
              <a:buSzPts val="1400"/>
              <a:buFont typeface="Montserrat"/>
              <a:buChar char="●"/>
            </a:pPr>
            <a:r>
              <a:rPr b="1" lang="fr" sz="1400">
                <a:solidFill>
                  <a:srgbClr val="434343"/>
                </a:solidFill>
                <a:latin typeface="Montserrat"/>
                <a:ea typeface="Montserrat"/>
                <a:cs typeface="Montserrat"/>
                <a:sym typeface="Montserrat"/>
              </a:rPr>
              <a:t>5 743 unités</a:t>
            </a:r>
            <a:r>
              <a:rPr lang="fr" sz="1400">
                <a:solidFill>
                  <a:srgbClr val="434343"/>
                </a:solidFill>
                <a:latin typeface="Montserrat"/>
                <a:ea typeface="Montserrat"/>
                <a:cs typeface="Montserrat"/>
                <a:sym typeface="Montserrat"/>
              </a:rPr>
              <a:t> ont été vendues sur</a:t>
            </a:r>
            <a:r>
              <a:rPr b="1" lang="fr" sz="1400">
                <a:solidFill>
                  <a:srgbClr val="434343"/>
                </a:solidFill>
                <a:latin typeface="Montserrat"/>
                <a:ea typeface="Montserrat"/>
                <a:cs typeface="Montserrat"/>
                <a:sym typeface="Montserrat"/>
              </a:rPr>
              <a:t> </a:t>
            </a:r>
            <a:r>
              <a:rPr lang="fr" sz="1400">
                <a:solidFill>
                  <a:srgbClr val="434343"/>
                </a:solidFill>
                <a:latin typeface="Montserrat"/>
                <a:ea typeface="Montserrat"/>
                <a:cs typeface="Montserrat"/>
                <a:sym typeface="Montserrat"/>
              </a:rPr>
              <a:t>le</a:t>
            </a:r>
            <a:r>
              <a:rPr lang="fr" sz="1400">
                <a:solidFill>
                  <a:srgbClr val="434343"/>
                </a:solidFill>
                <a:latin typeface="Montserrat"/>
                <a:ea typeface="Montserrat"/>
                <a:cs typeface="Montserrat"/>
                <a:sym typeface="Montserrat"/>
              </a:rPr>
              <a:t> site web (bons cadeau 25€ inclus) </a:t>
            </a:r>
            <a:endParaRPr sz="1400">
              <a:solidFill>
                <a:srgbClr val="434343"/>
              </a:solidFill>
              <a:latin typeface="Montserrat"/>
              <a:ea typeface="Montserrat"/>
              <a:cs typeface="Montserrat"/>
              <a:sym typeface="Montserrat"/>
            </a:endParaRPr>
          </a:p>
          <a:p>
            <a:pPr indent="-317500" lvl="0" marL="457200" rtl="0" algn="l">
              <a:spcBef>
                <a:spcPts val="0"/>
              </a:spcBef>
              <a:spcAft>
                <a:spcPts val="0"/>
              </a:spcAft>
              <a:buClr>
                <a:srgbClr val="434343"/>
              </a:buClr>
              <a:buSzPts val="1400"/>
              <a:buFont typeface="Montserrat"/>
              <a:buChar char="●"/>
            </a:pPr>
            <a:r>
              <a:rPr b="1" lang="fr" sz="1400">
                <a:solidFill>
                  <a:srgbClr val="434343"/>
                </a:solidFill>
                <a:latin typeface="Montserrat"/>
                <a:ea typeface="Montserrat"/>
                <a:cs typeface="Montserrat"/>
                <a:sym typeface="Montserrat"/>
              </a:rPr>
              <a:t>5 736 unités hors bons cadeau </a:t>
            </a:r>
            <a:r>
              <a:rPr lang="fr" sz="1400">
                <a:solidFill>
                  <a:srgbClr val="434343"/>
                </a:solidFill>
                <a:latin typeface="Montserrat"/>
                <a:ea typeface="Montserrat"/>
                <a:cs typeface="Montserrat"/>
                <a:sym typeface="Montserrat"/>
              </a:rPr>
              <a:t>ont été vendues sur</a:t>
            </a:r>
            <a:r>
              <a:rPr b="1" lang="fr" sz="1400">
                <a:solidFill>
                  <a:srgbClr val="434343"/>
                </a:solidFill>
                <a:latin typeface="Montserrat"/>
                <a:ea typeface="Montserrat"/>
                <a:cs typeface="Montserrat"/>
                <a:sym typeface="Montserrat"/>
              </a:rPr>
              <a:t> </a:t>
            </a:r>
            <a:r>
              <a:rPr lang="fr" sz="1400">
                <a:solidFill>
                  <a:srgbClr val="434343"/>
                </a:solidFill>
                <a:latin typeface="Montserrat"/>
                <a:ea typeface="Montserrat"/>
                <a:cs typeface="Montserrat"/>
                <a:sym typeface="Montserrat"/>
              </a:rPr>
              <a:t>le site web (hors bons cadeau 25€ inclus) </a:t>
            </a:r>
            <a:endParaRPr b="1" sz="14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b="1" sz="1400">
              <a:solidFill>
                <a:srgbClr val="434343"/>
              </a:solidFill>
              <a:latin typeface="Montserrat"/>
              <a:ea typeface="Montserrat"/>
              <a:cs typeface="Montserrat"/>
              <a:sym typeface="Montserrat"/>
            </a:endParaRPr>
          </a:p>
          <a:p>
            <a:pPr indent="-317500" lvl="0" marL="457200" rtl="0" algn="l">
              <a:spcBef>
                <a:spcPts val="0"/>
              </a:spcBef>
              <a:spcAft>
                <a:spcPts val="0"/>
              </a:spcAft>
              <a:buClr>
                <a:srgbClr val="434343"/>
              </a:buClr>
              <a:buSzPts val="1400"/>
              <a:buFont typeface="Montserrat"/>
              <a:buChar char="●"/>
            </a:pPr>
            <a:r>
              <a:rPr lang="fr" sz="1400">
                <a:solidFill>
                  <a:srgbClr val="434343"/>
                </a:solidFill>
                <a:latin typeface="Montserrat"/>
                <a:ea typeface="Montserrat"/>
                <a:cs typeface="Montserrat"/>
                <a:sym typeface="Montserrat"/>
              </a:rPr>
              <a:t>Le nombre d'articles représentant </a:t>
            </a:r>
            <a:r>
              <a:rPr b="1" lang="fr" sz="1400">
                <a:solidFill>
                  <a:srgbClr val="434343"/>
                </a:solidFill>
                <a:latin typeface="Montserrat"/>
                <a:ea typeface="Montserrat"/>
                <a:cs typeface="Montserrat"/>
                <a:sym typeface="Montserrat"/>
              </a:rPr>
              <a:t>80%</a:t>
            </a:r>
            <a:r>
              <a:rPr lang="fr" sz="1400">
                <a:solidFill>
                  <a:srgbClr val="434343"/>
                </a:solidFill>
                <a:latin typeface="Montserrat"/>
                <a:ea typeface="Montserrat"/>
                <a:cs typeface="Montserrat"/>
                <a:sym typeface="Montserrat"/>
              </a:rPr>
              <a:t> des ventes en quantité est de </a:t>
            </a:r>
            <a:r>
              <a:rPr b="1" lang="fr" sz="1400">
                <a:solidFill>
                  <a:srgbClr val="434343"/>
                </a:solidFill>
                <a:latin typeface="Montserrat"/>
                <a:ea typeface="Montserrat"/>
                <a:cs typeface="Montserrat"/>
                <a:sym typeface="Montserrat"/>
              </a:rPr>
              <a:t>432 articles</a:t>
            </a:r>
            <a:r>
              <a:rPr lang="fr" sz="1400">
                <a:solidFill>
                  <a:srgbClr val="434343"/>
                </a:solidFill>
                <a:latin typeface="Montserrat"/>
                <a:ea typeface="Montserrat"/>
                <a:cs typeface="Montserrat"/>
                <a:sym typeface="Montserrat"/>
              </a:rPr>
              <a:t>.</a:t>
            </a:r>
            <a:endParaRPr sz="14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400">
              <a:solidFill>
                <a:srgbClr val="434343"/>
              </a:solidFill>
              <a:latin typeface="Montserrat"/>
              <a:ea typeface="Montserrat"/>
              <a:cs typeface="Montserrat"/>
              <a:sym typeface="Montserrat"/>
            </a:endParaRPr>
          </a:p>
          <a:p>
            <a:pPr indent="-317500" lvl="0" marL="457200" rtl="0" algn="l">
              <a:spcBef>
                <a:spcPts val="0"/>
              </a:spcBef>
              <a:spcAft>
                <a:spcPts val="0"/>
              </a:spcAft>
              <a:buClr>
                <a:srgbClr val="434343"/>
              </a:buClr>
              <a:buSzPts val="1400"/>
              <a:buFont typeface="Montserrat"/>
              <a:buChar char="●"/>
            </a:pPr>
            <a:r>
              <a:rPr lang="fr" sz="1400">
                <a:solidFill>
                  <a:srgbClr val="434343"/>
                </a:solidFill>
                <a:latin typeface="Montserrat"/>
                <a:ea typeface="Montserrat"/>
                <a:cs typeface="Montserrat"/>
                <a:sym typeface="Montserrat"/>
              </a:rPr>
              <a:t>En proportion, ces articles représentent </a:t>
            </a:r>
            <a:r>
              <a:rPr b="1" lang="fr" sz="1400">
                <a:solidFill>
                  <a:srgbClr val="434343"/>
                </a:solidFill>
                <a:latin typeface="Montserrat"/>
                <a:ea typeface="Montserrat"/>
                <a:cs typeface="Montserrat"/>
                <a:sym typeface="Montserrat"/>
              </a:rPr>
              <a:t>60.59 %</a:t>
            </a:r>
            <a:r>
              <a:rPr lang="fr" sz="1400">
                <a:solidFill>
                  <a:srgbClr val="434343"/>
                </a:solidFill>
                <a:latin typeface="Montserrat"/>
                <a:ea typeface="Montserrat"/>
                <a:cs typeface="Montserrat"/>
                <a:sym typeface="Montserrat"/>
              </a:rPr>
              <a:t> du total du nombre d’articles total vendus sur le site web.</a:t>
            </a:r>
            <a:endParaRPr sz="800">
              <a:solidFill>
                <a:schemeClr val="dk1"/>
              </a:solidFill>
              <a:highlight>
                <a:srgbClr val="FFFFFF"/>
              </a:highlight>
            </a:endParaRPr>
          </a:p>
          <a:p>
            <a:pPr indent="0" lvl="0" marL="0" marR="0" rtl="0" algn="l">
              <a:lnSpc>
                <a:spcPct val="115000"/>
              </a:lnSpc>
              <a:spcBef>
                <a:spcPts val="0"/>
              </a:spcBef>
              <a:spcAft>
                <a:spcPts val="0"/>
              </a:spcAft>
              <a:buNone/>
            </a:pPr>
            <a:r>
              <a:t/>
            </a:r>
            <a:endParaRPr sz="1600">
              <a:solidFill>
                <a:srgbClr val="434343"/>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11938e9287_0_45"/>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311938e9287_0_45"/>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Quantités</a:t>
            </a:r>
            <a:endParaRPr b="0" i="0" sz="1370" u="none" cap="none" strike="noStrike">
              <a:solidFill>
                <a:srgbClr val="000000"/>
              </a:solidFill>
              <a:latin typeface="Arial"/>
              <a:ea typeface="Arial"/>
              <a:cs typeface="Arial"/>
              <a:sym typeface="Arial"/>
            </a:endParaRPr>
          </a:p>
        </p:txBody>
      </p:sp>
      <p:sp>
        <p:nvSpPr>
          <p:cNvPr id="167" name="Google Shape;167;g311938e9287_0_45"/>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311938e9287_0_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69" name="Google Shape;169;g311938e9287_0_45"/>
          <p:cNvPicPr preferRelativeResize="0"/>
          <p:nvPr/>
        </p:nvPicPr>
        <p:blipFill>
          <a:blip r:embed="rId3">
            <a:alphaModFix/>
          </a:blip>
          <a:stretch>
            <a:fillRect/>
          </a:stretch>
        </p:blipFill>
        <p:spPr>
          <a:xfrm>
            <a:off x="880736" y="1605300"/>
            <a:ext cx="7164115" cy="3281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11938e9287_0_26"/>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311938e9287_0_26"/>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Quantités</a:t>
            </a:r>
            <a:endParaRPr b="0" i="0" sz="1370" u="none" cap="none" strike="noStrike">
              <a:solidFill>
                <a:srgbClr val="000000"/>
              </a:solidFill>
              <a:latin typeface="Arial"/>
              <a:ea typeface="Arial"/>
              <a:cs typeface="Arial"/>
              <a:sym typeface="Arial"/>
            </a:endParaRPr>
          </a:p>
        </p:txBody>
      </p:sp>
      <p:sp>
        <p:nvSpPr>
          <p:cNvPr id="176" name="Google Shape;176;g311938e9287_0_26"/>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311938e9287_0_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78" name="Google Shape;178;g311938e9287_0_26"/>
          <p:cNvPicPr preferRelativeResize="0"/>
          <p:nvPr/>
        </p:nvPicPr>
        <p:blipFill>
          <a:blip r:embed="rId3">
            <a:alphaModFix/>
          </a:blip>
          <a:stretch>
            <a:fillRect/>
          </a:stretch>
        </p:blipFill>
        <p:spPr>
          <a:xfrm>
            <a:off x="865026" y="1709750"/>
            <a:ext cx="7141724" cy="2948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10ed1d9b2f_0_97"/>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310ed1d9b2f_0_97"/>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Stocks</a:t>
            </a:r>
            <a:endParaRPr b="0" i="0" sz="1370" u="none" cap="none" strike="noStrike">
              <a:solidFill>
                <a:srgbClr val="000000"/>
              </a:solidFill>
              <a:latin typeface="Arial"/>
              <a:ea typeface="Arial"/>
              <a:cs typeface="Arial"/>
              <a:sym typeface="Arial"/>
            </a:endParaRPr>
          </a:p>
        </p:txBody>
      </p:sp>
      <p:sp>
        <p:nvSpPr>
          <p:cNvPr id="185" name="Google Shape;185;g310ed1d9b2f_0_97"/>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310ed1d9b2f_0_9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7" name="Google Shape;187;g310ed1d9b2f_0_97"/>
          <p:cNvSpPr txBox="1"/>
          <p:nvPr>
            <p:ph idx="1" type="body"/>
          </p:nvPr>
        </p:nvSpPr>
        <p:spPr>
          <a:xfrm>
            <a:off x="435825" y="1709750"/>
            <a:ext cx="8455500" cy="3258000"/>
          </a:xfrm>
          <a:prstGeom prst="rect">
            <a:avLst/>
          </a:prstGeom>
          <a:noFill/>
          <a:ln>
            <a:noFill/>
          </a:ln>
        </p:spPr>
        <p:txBody>
          <a:bodyPr anchorCtr="0" anchor="t" bIns="91425" lIns="91425" spcFirstLastPara="1" rIns="91425" wrap="square" tIns="91425">
            <a:normAutofit lnSpcReduction="20000"/>
          </a:bodyPr>
          <a:lstStyle/>
          <a:p>
            <a:pPr indent="-330200" lvl="0" marL="457200" rtl="0" algn="l">
              <a:lnSpc>
                <a:spcPct val="85000"/>
              </a:lnSpc>
              <a:spcBef>
                <a:spcPts val="0"/>
              </a:spcBef>
              <a:spcAft>
                <a:spcPts val="0"/>
              </a:spcAft>
              <a:buClr>
                <a:srgbClr val="434343"/>
              </a:buClr>
              <a:buSzPts val="1600"/>
              <a:buFont typeface="Montserrat"/>
              <a:buChar char="●"/>
            </a:pPr>
            <a:r>
              <a:rPr lang="fr" sz="1600">
                <a:solidFill>
                  <a:srgbClr val="434343"/>
                </a:solidFill>
                <a:latin typeface="Montserrat"/>
                <a:ea typeface="Montserrat"/>
                <a:cs typeface="Montserrat"/>
                <a:sym typeface="Montserrat"/>
              </a:rPr>
              <a:t>Situation d’excès de stock : </a:t>
            </a:r>
            <a:endParaRPr sz="1600">
              <a:solidFill>
                <a:srgbClr val="434343"/>
              </a:solidFill>
              <a:latin typeface="Montserrat"/>
              <a:ea typeface="Montserrat"/>
              <a:cs typeface="Montserrat"/>
              <a:sym typeface="Montserrat"/>
            </a:endParaRPr>
          </a:p>
          <a:p>
            <a:pPr indent="0" lvl="0" marL="457200" rtl="0" algn="l">
              <a:lnSpc>
                <a:spcPct val="85000"/>
              </a:lnSpc>
              <a:spcBef>
                <a:spcPts val="0"/>
              </a:spcBef>
              <a:spcAft>
                <a:spcPts val="0"/>
              </a:spcAft>
              <a:buNone/>
            </a:pPr>
            <a:r>
              <a:t/>
            </a:r>
            <a:endParaRPr sz="1400">
              <a:solidFill>
                <a:srgbClr val="434343"/>
              </a:solidFill>
              <a:latin typeface="Montserrat"/>
              <a:ea typeface="Montserrat"/>
              <a:cs typeface="Montserrat"/>
              <a:sym typeface="Montserrat"/>
            </a:endParaRPr>
          </a:p>
          <a:p>
            <a:pPr indent="-317500" lvl="1" marL="914400" rtl="0" algn="l">
              <a:lnSpc>
                <a:spcPct val="85000"/>
              </a:lnSpc>
              <a:spcBef>
                <a:spcPts val="0"/>
              </a:spcBef>
              <a:spcAft>
                <a:spcPts val="0"/>
              </a:spcAft>
              <a:buClr>
                <a:srgbClr val="434343"/>
              </a:buClr>
              <a:buSzPts val="1400"/>
              <a:buFont typeface="Montserrat"/>
              <a:buChar char="○"/>
            </a:pPr>
            <a:r>
              <a:rPr lang="fr">
                <a:solidFill>
                  <a:srgbClr val="434343"/>
                </a:solidFill>
                <a:latin typeface="Montserrat"/>
                <a:ea typeface="Montserrat"/>
                <a:cs typeface="Montserrat"/>
                <a:sym typeface="Montserrat"/>
              </a:rPr>
              <a:t>La </a:t>
            </a:r>
            <a:r>
              <a:rPr b="1" lang="fr">
                <a:solidFill>
                  <a:srgbClr val="434343"/>
                </a:solidFill>
                <a:latin typeface="Montserrat"/>
                <a:ea typeface="Montserrat"/>
                <a:cs typeface="Montserrat"/>
                <a:sym typeface="Montserrat"/>
              </a:rPr>
              <a:t>r</a:t>
            </a:r>
            <a:r>
              <a:rPr b="1" lang="fr">
                <a:solidFill>
                  <a:srgbClr val="434343"/>
                </a:solidFill>
                <a:latin typeface="Montserrat"/>
                <a:ea typeface="Montserrat"/>
                <a:cs typeface="Montserrat"/>
                <a:sym typeface="Montserrat"/>
              </a:rPr>
              <a:t>otation moyenne</a:t>
            </a:r>
            <a:r>
              <a:rPr lang="fr">
                <a:solidFill>
                  <a:srgbClr val="434343"/>
                </a:solidFill>
                <a:latin typeface="Montserrat"/>
                <a:ea typeface="Montserrat"/>
                <a:cs typeface="Montserrat"/>
                <a:sym typeface="Montserrat"/>
              </a:rPr>
              <a:t> de stock de </a:t>
            </a:r>
            <a:r>
              <a:rPr b="1" lang="fr">
                <a:solidFill>
                  <a:srgbClr val="434343"/>
                </a:solidFill>
                <a:latin typeface="Montserrat"/>
                <a:ea typeface="Montserrat"/>
                <a:cs typeface="Montserrat"/>
                <a:sym typeface="Montserrat"/>
              </a:rPr>
              <a:t>0.44</a:t>
            </a:r>
            <a:r>
              <a:rPr lang="fr">
                <a:solidFill>
                  <a:srgbClr val="434343"/>
                </a:solidFill>
                <a:latin typeface="Montserrat"/>
                <a:ea typeface="Montserrat"/>
                <a:cs typeface="Montserrat"/>
                <a:sym typeface="Montserrat"/>
              </a:rPr>
              <a:t>.</a:t>
            </a:r>
            <a:endParaRPr>
              <a:solidFill>
                <a:srgbClr val="434343"/>
              </a:solidFill>
              <a:latin typeface="Montserrat"/>
              <a:ea typeface="Montserrat"/>
              <a:cs typeface="Montserrat"/>
              <a:sym typeface="Montserrat"/>
            </a:endParaRPr>
          </a:p>
          <a:p>
            <a:pPr indent="0" lvl="0" marL="0" rtl="0" algn="l">
              <a:lnSpc>
                <a:spcPct val="85000"/>
              </a:lnSpc>
              <a:spcBef>
                <a:spcPts val="0"/>
              </a:spcBef>
              <a:spcAft>
                <a:spcPts val="0"/>
              </a:spcAft>
              <a:buNone/>
            </a:pPr>
            <a:r>
              <a:t/>
            </a:r>
            <a:endParaRPr>
              <a:solidFill>
                <a:srgbClr val="434343"/>
              </a:solidFill>
              <a:latin typeface="Montserrat"/>
              <a:ea typeface="Montserrat"/>
              <a:cs typeface="Montserrat"/>
              <a:sym typeface="Montserrat"/>
            </a:endParaRPr>
          </a:p>
          <a:p>
            <a:pPr indent="-317500" lvl="1" marL="914400" marR="0" rtl="0" algn="l">
              <a:lnSpc>
                <a:spcPct val="85000"/>
              </a:lnSpc>
              <a:spcBef>
                <a:spcPts val="0"/>
              </a:spcBef>
              <a:spcAft>
                <a:spcPts val="0"/>
              </a:spcAft>
              <a:buClr>
                <a:srgbClr val="434343"/>
              </a:buClr>
              <a:buSzPts val="1400"/>
              <a:buFont typeface="Montserrat"/>
              <a:buChar char="○"/>
            </a:pPr>
            <a:r>
              <a:rPr lang="fr">
                <a:solidFill>
                  <a:srgbClr val="434343"/>
                </a:solidFill>
                <a:latin typeface="Montserrat"/>
                <a:ea typeface="Montserrat"/>
                <a:cs typeface="Montserrat"/>
                <a:sym typeface="Montserrat"/>
              </a:rPr>
              <a:t>Le </a:t>
            </a:r>
            <a:r>
              <a:rPr b="1" lang="fr">
                <a:solidFill>
                  <a:srgbClr val="434343"/>
                </a:solidFill>
                <a:latin typeface="Montserrat"/>
                <a:ea typeface="Montserrat"/>
                <a:cs typeface="Montserrat"/>
                <a:sym typeface="Montserrat"/>
              </a:rPr>
              <a:t>nombre moyen de mois</a:t>
            </a:r>
            <a:r>
              <a:rPr lang="fr">
                <a:solidFill>
                  <a:srgbClr val="434343"/>
                </a:solidFill>
                <a:latin typeface="Montserrat"/>
                <a:ea typeface="Montserrat"/>
                <a:cs typeface="Montserrat"/>
                <a:sym typeface="Montserrat"/>
              </a:rPr>
              <a:t> de stock est de </a:t>
            </a:r>
            <a:r>
              <a:rPr b="1" lang="fr">
                <a:solidFill>
                  <a:srgbClr val="434343"/>
                </a:solidFill>
                <a:latin typeface="Montserrat"/>
                <a:ea typeface="Montserrat"/>
                <a:cs typeface="Montserrat"/>
                <a:sym typeface="Montserrat"/>
              </a:rPr>
              <a:t>13 mois</a:t>
            </a:r>
            <a:r>
              <a:rPr lang="fr">
                <a:solidFill>
                  <a:srgbClr val="434343"/>
                </a:solidFill>
                <a:latin typeface="Montserrat"/>
                <a:ea typeface="Montserrat"/>
                <a:cs typeface="Montserrat"/>
                <a:sym typeface="Montserrat"/>
              </a:rPr>
              <a:t>.</a:t>
            </a:r>
            <a:endParaRPr>
              <a:solidFill>
                <a:srgbClr val="434343"/>
              </a:solidFill>
              <a:latin typeface="Montserrat"/>
              <a:ea typeface="Montserrat"/>
              <a:cs typeface="Montserrat"/>
              <a:sym typeface="Montserrat"/>
            </a:endParaRPr>
          </a:p>
          <a:p>
            <a:pPr indent="0" lvl="0" marL="0" marR="0" rtl="0" algn="l">
              <a:lnSpc>
                <a:spcPct val="85000"/>
              </a:lnSpc>
              <a:spcBef>
                <a:spcPts val="0"/>
              </a:spcBef>
              <a:spcAft>
                <a:spcPts val="0"/>
              </a:spcAft>
              <a:buNone/>
            </a:pPr>
            <a:r>
              <a:t/>
            </a:r>
            <a:endParaRPr>
              <a:solidFill>
                <a:srgbClr val="434343"/>
              </a:solidFill>
              <a:latin typeface="Montserrat"/>
              <a:ea typeface="Montserrat"/>
              <a:cs typeface="Montserrat"/>
              <a:sym typeface="Montserrat"/>
            </a:endParaRPr>
          </a:p>
          <a:p>
            <a:pPr indent="0" lvl="0" marL="0" marR="0" rtl="0" algn="l">
              <a:lnSpc>
                <a:spcPct val="85000"/>
              </a:lnSpc>
              <a:spcBef>
                <a:spcPts val="0"/>
              </a:spcBef>
              <a:spcAft>
                <a:spcPts val="0"/>
              </a:spcAft>
              <a:buNone/>
            </a:pPr>
            <a:r>
              <a:t/>
            </a:r>
            <a:endParaRPr>
              <a:solidFill>
                <a:srgbClr val="434343"/>
              </a:solidFill>
              <a:latin typeface="Montserrat"/>
              <a:ea typeface="Montserrat"/>
              <a:cs typeface="Montserrat"/>
              <a:sym typeface="Montserrat"/>
            </a:endParaRPr>
          </a:p>
          <a:p>
            <a:pPr indent="0" lvl="0" marL="0" marR="0" rtl="0" algn="l">
              <a:lnSpc>
                <a:spcPct val="85000"/>
              </a:lnSpc>
              <a:spcBef>
                <a:spcPts val="0"/>
              </a:spcBef>
              <a:spcAft>
                <a:spcPts val="0"/>
              </a:spcAft>
              <a:buNone/>
            </a:pPr>
            <a:r>
              <a:t/>
            </a:r>
            <a:endParaRPr sz="1400">
              <a:solidFill>
                <a:srgbClr val="434343"/>
              </a:solidFill>
              <a:latin typeface="Montserrat"/>
              <a:ea typeface="Montserrat"/>
              <a:cs typeface="Montserrat"/>
              <a:sym typeface="Montserrat"/>
            </a:endParaRPr>
          </a:p>
          <a:p>
            <a:pPr indent="-330200" lvl="0" marL="457200" marR="0" rtl="0" algn="l">
              <a:lnSpc>
                <a:spcPct val="85000"/>
              </a:lnSpc>
              <a:spcBef>
                <a:spcPts val="0"/>
              </a:spcBef>
              <a:spcAft>
                <a:spcPts val="0"/>
              </a:spcAft>
              <a:buClr>
                <a:srgbClr val="434343"/>
              </a:buClr>
              <a:buSzPts val="1600"/>
              <a:buFont typeface="Montserrat"/>
              <a:buChar char="●"/>
            </a:pPr>
            <a:r>
              <a:rPr lang="fr" sz="1600">
                <a:solidFill>
                  <a:srgbClr val="434343"/>
                </a:solidFill>
                <a:latin typeface="Montserrat"/>
                <a:ea typeface="Montserrat"/>
                <a:cs typeface="Montserrat"/>
                <a:sym typeface="Montserrat"/>
              </a:rPr>
              <a:t>Les quantités et la valorisation du stock final semblent très élevées : </a:t>
            </a:r>
            <a:endParaRPr sz="1600">
              <a:solidFill>
                <a:srgbClr val="434343"/>
              </a:solidFill>
              <a:latin typeface="Montserrat"/>
              <a:ea typeface="Montserrat"/>
              <a:cs typeface="Montserrat"/>
              <a:sym typeface="Montserrat"/>
            </a:endParaRPr>
          </a:p>
          <a:p>
            <a:pPr indent="0" lvl="0" marL="457200" marR="0" rtl="0" algn="l">
              <a:lnSpc>
                <a:spcPct val="85000"/>
              </a:lnSpc>
              <a:spcBef>
                <a:spcPts val="0"/>
              </a:spcBef>
              <a:spcAft>
                <a:spcPts val="0"/>
              </a:spcAft>
              <a:buNone/>
            </a:pPr>
            <a:r>
              <a:t/>
            </a:r>
            <a:endParaRPr sz="1400">
              <a:solidFill>
                <a:srgbClr val="434343"/>
              </a:solidFill>
              <a:latin typeface="Montserrat"/>
              <a:ea typeface="Montserrat"/>
              <a:cs typeface="Montserrat"/>
              <a:sym typeface="Montserrat"/>
            </a:endParaRPr>
          </a:p>
          <a:p>
            <a:pPr indent="-317500" lvl="1" marL="914400" marR="0" rtl="0" algn="l">
              <a:lnSpc>
                <a:spcPct val="85000"/>
              </a:lnSpc>
              <a:spcBef>
                <a:spcPts val="0"/>
              </a:spcBef>
              <a:spcAft>
                <a:spcPts val="0"/>
              </a:spcAft>
              <a:buClr>
                <a:srgbClr val="434343"/>
              </a:buClr>
              <a:buSzPts val="1400"/>
              <a:buFont typeface="Montserrat"/>
              <a:buChar char="○"/>
            </a:pPr>
            <a:r>
              <a:rPr b="1" lang="fr">
                <a:solidFill>
                  <a:srgbClr val="434343"/>
                </a:solidFill>
                <a:latin typeface="Montserrat"/>
                <a:ea typeface="Montserrat"/>
                <a:cs typeface="Montserrat"/>
                <a:sym typeface="Montserrat"/>
              </a:rPr>
              <a:t>Valorisation</a:t>
            </a:r>
            <a:r>
              <a:rPr lang="fr">
                <a:solidFill>
                  <a:srgbClr val="434343"/>
                </a:solidFill>
                <a:latin typeface="Montserrat"/>
                <a:ea typeface="Montserrat"/>
                <a:cs typeface="Montserrat"/>
                <a:sym typeface="Montserrat"/>
              </a:rPr>
              <a:t> totale finale : 				494 638 €</a:t>
            </a:r>
            <a:endParaRPr>
              <a:solidFill>
                <a:srgbClr val="434343"/>
              </a:solidFill>
              <a:latin typeface="Montserrat"/>
              <a:ea typeface="Montserrat"/>
              <a:cs typeface="Montserrat"/>
              <a:sym typeface="Montserrat"/>
            </a:endParaRPr>
          </a:p>
          <a:p>
            <a:pPr indent="0" lvl="0" marL="0" marR="0" rtl="0" algn="l">
              <a:lnSpc>
                <a:spcPct val="85000"/>
              </a:lnSpc>
              <a:spcBef>
                <a:spcPts val="0"/>
              </a:spcBef>
              <a:spcAft>
                <a:spcPts val="0"/>
              </a:spcAft>
              <a:buNone/>
            </a:pPr>
            <a:r>
              <a:t/>
            </a:r>
            <a:endParaRPr>
              <a:solidFill>
                <a:srgbClr val="434343"/>
              </a:solidFill>
              <a:latin typeface="Montserrat"/>
              <a:ea typeface="Montserrat"/>
              <a:cs typeface="Montserrat"/>
              <a:sym typeface="Montserrat"/>
            </a:endParaRPr>
          </a:p>
          <a:p>
            <a:pPr indent="-317500" lvl="1" marL="914400" marR="0" rtl="0" algn="l">
              <a:lnSpc>
                <a:spcPct val="85000"/>
              </a:lnSpc>
              <a:spcBef>
                <a:spcPts val="0"/>
              </a:spcBef>
              <a:spcAft>
                <a:spcPts val="0"/>
              </a:spcAft>
              <a:buClr>
                <a:srgbClr val="434343"/>
              </a:buClr>
              <a:buSzPts val="1400"/>
              <a:buFont typeface="Montserrat"/>
              <a:buChar char="○"/>
            </a:pPr>
            <a:r>
              <a:rPr b="1" lang="fr">
                <a:solidFill>
                  <a:srgbClr val="434343"/>
                </a:solidFill>
                <a:highlight>
                  <a:schemeClr val="lt1"/>
                </a:highlight>
                <a:latin typeface="Montserrat"/>
                <a:ea typeface="Montserrat"/>
                <a:cs typeface="Montserrat"/>
                <a:sym typeface="Montserrat"/>
              </a:rPr>
              <a:t>% Valorisation</a:t>
            </a:r>
            <a:r>
              <a:rPr lang="fr">
                <a:solidFill>
                  <a:srgbClr val="434343"/>
                </a:solidFill>
                <a:highlight>
                  <a:schemeClr val="lt1"/>
                </a:highlight>
                <a:latin typeface="Montserrat"/>
                <a:ea typeface="Montserrat"/>
                <a:cs typeface="Montserrat"/>
                <a:sym typeface="Montserrat"/>
              </a:rPr>
              <a:t> des stocks /  CA total : 		346 %</a:t>
            </a:r>
            <a:endParaRPr>
              <a:solidFill>
                <a:srgbClr val="434343"/>
              </a:solidFill>
              <a:latin typeface="Montserrat"/>
              <a:ea typeface="Montserrat"/>
              <a:cs typeface="Montserrat"/>
              <a:sym typeface="Montserrat"/>
            </a:endParaRPr>
          </a:p>
          <a:p>
            <a:pPr indent="0" lvl="0" marL="914400" marR="0" rtl="0" algn="l">
              <a:lnSpc>
                <a:spcPct val="85000"/>
              </a:lnSpc>
              <a:spcBef>
                <a:spcPts val="0"/>
              </a:spcBef>
              <a:spcAft>
                <a:spcPts val="0"/>
              </a:spcAft>
              <a:buNone/>
            </a:pPr>
            <a:r>
              <a:t/>
            </a:r>
            <a:endParaRPr>
              <a:solidFill>
                <a:srgbClr val="434343"/>
              </a:solidFill>
              <a:latin typeface="Montserrat"/>
              <a:ea typeface="Montserrat"/>
              <a:cs typeface="Montserrat"/>
              <a:sym typeface="Montserrat"/>
            </a:endParaRPr>
          </a:p>
          <a:p>
            <a:pPr indent="-317500" lvl="1" marL="914400" rtl="0" algn="l">
              <a:lnSpc>
                <a:spcPct val="85000"/>
              </a:lnSpc>
              <a:spcBef>
                <a:spcPts val="0"/>
              </a:spcBef>
              <a:spcAft>
                <a:spcPts val="0"/>
              </a:spcAft>
              <a:buClr>
                <a:srgbClr val="434343"/>
              </a:buClr>
              <a:buSzPts val="1400"/>
              <a:buFont typeface="Montserrat"/>
              <a:buChar char="○"/>
            </a:pPr>
            <a:r>
              <a:rPr b="1" lang="fr">
                <a:solidFill>
                  <a:srgbClr val="434343"/>
                </a:solidFill>
                <a:latin typeface="Montserrat"/>
                <a:ea typeface="Montserrat"/>
                <a:cs typeface="Montserrat"/>
                <a:sym typeface="Montserrat"/>
              </a:rPr>
              <a:t>Quantités</a:t>
            </a:r>
            <a:r>
              <a:rPr lang="fr">
                <a:solidFill>
                  <a:srgbClr val="434343"/>
                </a:solidFill>
                <a:latin typeface="Montserrat"/>
                <a:ea typeface="Montserrat"/>
                <a:cs typeface="Montserrat"/>
                <a:sym typeface="Montserrat"/>
              </a:rPr>
              <a:t> totales finales :					16 740 unités</a:t>
            </a:r>
            <a:endParaRPr>
              <a:solidFill>
                <a:srgbClr val="434343"/>
              </a:solidFill>
              <a:highlight>
                <a:schemeClr val="lt1"/>
              </a:highlight>
              <a:latin typeface="Montserrat"/>
              <a:ea typeface="Montserrat"/>
              <a:cs typeface="Montserrat"/>
              <a:sym typeface="Montserrat"/>
            </a:endParaRPr>
          </a:p>
          <a:p>
            <a:pPr indent="0" lvl="0" marL="914400" marR="0" rtl="0" algn="l">
              <a:lnSpc>
                <a:spcPct val="85000"/>
              </a:lnSpc>
              <a:spcBef>
                <a:spcPts val="0"/>
              </a:spcBef>
              <a:spcAft>
                <a:spcPts val="0"/>
              </a:spcAft>
              <a:buNone/>
            </a:pPr>
            <a:r>
              <a:t/>
            </a:r>
            <a:endParaRPr>
              <a:solidFill>
                <a:srgbClr val="434343"/>
              </a:solidFill>
              <a:highlight>
                <a:schemeClr val="lt1"/>
              </a:highlight>
              <a:latin typeface="Montserrat"/>
              <a:ea typeface="Montserrat"/>
              <a:cs typeface="Montserrat"/>
              <a:sym typeface="Montserrat"/>
            </a:endParaRPr>
          </a:p>
          <a:p>
            <a:pPr indent="-317500" lvl="1" marL="914400" marR="0" rtl="0" algn="l">
              <a:lnSpc>
                <a:spcPct val="85000"/>
              </a:lnSpc>
              <a:spcBef>
                <a:spcPts val="0"/>
              </a:spcBef>
              <a:spcAft>
                <a:spcPts val="0"/>
              </a:spcAft>
              <a:buClr>
                <a:srgbClr val="434343"/>
              </a:buClr>
              <a:buSzPts val="1400"/>
              <a:buFont typeface="Montserrat"/>
              <a:buChar char="○"/>
            </a:pPr>
            <a:r>
              <a:rPr b="1" lang="fr">
                <a:solidFill>
                  <a:srgbClr val="434343"/>
                </a:solidFill>
                <a:highlight>
                  <a:schemeClr val="lt1"/>
                </a:highlight>
                <a:latin typeface="Montserrat"/>
                <a:ea typeface="Montserrat"/>
                <a:cs typeface="Montserrat"/>
                <a:sym typeface="Montserrat"/>
              </a:rPr>
              <a:t>% Quantités</a:t>
            </a:r>
            <a:r>
              <a:rPr lang="fr">
                <a:solidFill>
                  <a:srgbClr val="434343"/>
                </a:solidFill>
                <a:highlight>
                  <a:schemeClr val="lt1"/>
                </a:highlight>
                <a:latin typeface="Montserrat"/>
                <a:ea typeface="Montserrat"/>
                <a:cs typeface="Montserrat"/>
                <a:sym typeface="Montserrat"/>
              </a:rPr>
              <a:t> vendues/ qu</a:t>
            </a:r>
            <a:r>
              <a:rPr lang="fr">
                <a:solidFill>
                  <a:srgbClr val="434343"/>
                </a:solidFill>
                <a:highlight>
                  <a:schemeClr val="lt1"/>
                </a:highlight>
                <a:latin typeface="Montserrat"/>
                <a:ea typeface="Montserrat"/>
                <a:cs typeface="Montserrat"/>
                <a:sym typeface="Montserrat"/>
              </a:rPr>
              <a:t>antités de stock </a:t>
            </a:r>
            <a:r>
              <a:rPr lang="fr">
                <a:solidFill>
                  <a:srgbClr val="434343"/>
                </a:solidFill>
                <a:highlight>
                  <a:schemeClr val="lt1"/>
                </a:highlight>
                <a:latin typeface="Montserrat"/>
                <a:ea typeface="Montserrat"/>
                <a:cs typeface="Montserrat"/>
                <a:sym typeface="Montserrat"/>
              </a:rPr>
              <a:t>: 	291 %</a:t>
            </a:r>
            <a:endParaRPr>
              <a:solidFill>
                <a:srgbClr val="434343"/>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10ed1d9b2f_0_74"/>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310ed1d9b2f_0_74"/>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Stocks</a:t>
            </a:r>
            <a:endParaRPr b="0" i="0" sz="1370" u="none" cap="none" strike="noStrike">
              <a:solidFill>
                <a:srgbClr val="000000"/>
              </a:solidFill>
              <a:latin typeface="Arial"/>
              <a:ea typeface="Arial"/>
              <a:cs typeface="Arial"/>
              <a:sym typeface="Arial"/>
            </a:endParaRPr>
          </a:p>
        </p:txBody>
      </p:sp>
      <p:sp>
        <p:nvSpPr>
          <p:cNvPr id="194" name="Google Shape;194;g310ed1d9b2f_0_74"/>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310ed1d9b2f_0_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196" name="Google Shape;196;g310ed1d9b2f_0_74"/>
          <p:cNvPicPr preferRelativeResize="0"/>
          <p:nvPr/>
        </p:nvPicPr>
        <p:blipFill>
          <a:blip r:embed="rId3">
            <a:alphaModFix/>
          </a:blip>
          <a:stretch>
            <a:fillRect/>
          </a:stretch>
        </p:blipFill>
        <p:spPr>
          <a:xfrm>
            <a:off x="152400" y="1904550"/>
            <a:ext cx="8839200" cy="24047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10ed1d9b2f_0_58"/>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310ed1d9b2f_0_58"/>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T</a:t>
            </a:r>
            <a:r>
              <a:rPr b="0" i="0" lang="fr" sz="1975" u="none" cap="none" strike="noStrike">
                <a:solidFill>
                  <a:srgbClr val="F3F3F3"/>
                </a:solidFill>
                <a:latin typeface="Montserrat"/>
                <a:ea typeface="Montserrat"/>
                <a:cs typeface="Montserrat"/>
                <a:sym typeface="Montserrat"/>
              </a:rPr>
              <a:t>aux de marge</a:t>
            </a:r>
            <a:endParaRPr b="0" i="0" sz="1370" u="none" cap="none" strike="noStrike">
              <a:solidFill>
                <a:srgbClr val="000000"/>
              </a:solidFill>
              <a:latin typeface="Arial"/>
              <a:ea typeface="Arial"/>
              <a:cs typeface="Arial"/>
              <a:sym typeface="Arial"/>
            </a:endParaRPr>
          </a:p>
        </p:txBody>
      </p:sp>
      <p:sp>
        <p:nvSpPr>
          <p:cNvPr id="203" name="Google Shape;203;g310ed1d9b2f_0_58"/>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310ed1d9b2f_0_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pic>
        <p:nvPicPr>
          <p:cNvPr id="205" name="Google Shape;205;g310ed1d9b2f_0_58"/>
          <p:cNvPicPr preferRelativeResize="0"/>
          <p:nvPr/>
        </p:nvPicPr>
        <p:blipFill>
          <a:blip r:embed="rId3">
            <a:alphaModFix/>
          </a:blip>
          <a:stretch>
            <a:fillRect/>
          </a:stretch>
        </p:blipFill>
        <p:spPr>
          <a:xfrm>
            <a:off x="865088" y="1709750"/>
            <a:ext cx="7331277" cy="306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7"/>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C</a:t>
            </a:r>
            <a:r>
              <a:rPr lang="fr" sz="1975">
                <a:solidFill>
                  <a:srgbClr val="F3F3F3"/>
                </a:solidFill>
                <a:latin typeface="Montserrat"/>
                <a:ea typeface="Montserrat"/>
                <a:cs typeface="Montserrat"/>
                <a:sym typeface="Montserrat"/>
              </a:rPr>
              <a:t>orrélations</a:t>
            </a:r>
            <a:endParaRPr b="0" i="0" sz="1370" u="none" cap="none" strike="noStrike">
              <a:solidFill>
                <a:srgbClr val="000000"/>
              </a:solidFill>
              <a:latin typeface="Arial"/>
              <a:ea typeface="Arial"/>
              <a:cs typeface="Arial"/>
              <a:sym typeface="Arial"/>
            </a:endParaRPr>
          </a:p>
        </p:txBody>
      </p:sp>
      <p:sp>
        <p:nvSpPr>
          <p:cNvPr id="212" name="Google Shape;212;p7"/>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pic>
        <p:nvPicPr>
          <p:cNvPr id="214" name="Google Shape;214;p7"/>
          <p:cNvPicPr preferRelativeResize="0"/>
          <p:nvPr/>
        </p:nvPicPr>
        <p:blipFill>
          <a:blip r:embed="rId3">
            <a:alphaModFix/>
          </a:blip>
          <a:stretch>
            <a:fillRect/>
          </a:stretch>
        </p:blipFill>
        <p:spPr>
          <a:xfrm>
            <a:off x="557275" y="1714550"/>
            <a:ext cx="8093422" cy="2084687"/>
          </a:xfrm>
          <a:prstGeom prst="rect">
            <a:avLst/>
          </a:prstGeom>
          <a:noFill/>
          <a:ln>
            <a:noFill/>
          </a:ln>
        </p:spPr>
      </p:pic>
      <p:sp>
        <p:nvSpPr>
          <p:cNvPr id="215" name="Google Shape;215;p7"/>
          <p:cNvSpPr txBox="1"/>
          <p:nvPr>
            <p:ph idx="1" type="body"/>
          </p:nvPr>
        </p:nvSpPr>
        <p:spPr>
          <a:xfrm>
            <a:off x="396138" y="4077675"/>
            <a:ext cx="8625000" cy="1005000"/>
          </a:xfrm>
          <a:prstGeom prst="rect">
            <a:avLst/>
          </a:prstGeom>
          <a:noFill/>
          <a:ln>
            <a:noFill/>
          </a:ln>
        </p:spPr>
        <p:txBody>
          <a:bodyPr anchorCtr="0" anchor="t" bIns="91425" lIns="91425" spcFirstLastPara="1" rIns="91425" wrap="square" tIns="91425">
            <a:normAutofit/>
          </a:bodyPr>
          <a:lstStyle/>
          <a:p>
            <a:pPr indent="-305911" lvl="0" marL="457200" marR="0" rtl="0" algn="l">
              <a:lnSpc>
                <a:spcPct val="95000"/>
              </a:lnSpc>
              <a:spcBef>
                <a:spcPts val="0"/>
              </a:spcBef>
              <a:spcAft>
                <a:spcPts val="0"/>
              </a:spcAft>
              <a:buClr>
                <a:srgbClr val="434343"/>
              </a:buClr>
              <a:buSzPts val="1218"/>
              <a:buFont typeface="Montserrat"/>
              <a:buChar char="●"/>
            </a:pPr>
            <a:r>
              <a:rPr lang="fr" sz="1217">
                <a:solidFill>
                  <a:srgbClr val="434343"/>
                </a:solidFill>
                <a:latin typeface="Montserrat"/>
                <a:ea typeface="Montserrat"/>
                <a:cs typeface="Montserrat"/>
                <a:sym typeface="Montserrat"/>
              </a:rPr>
              <a:t>Non corrélable  							=&gt; Indices entre -0.5 et +0.5</a:t>
            </a:r>
            <a:endParaRPr sz="1217">
              <a:solidFill>
                <a:srgbClr val="434343"/>
              </a:solidFill>
              <a:latin typeface="Montserrat"/>
              <a:ea typeface="Montserrat"/>
              <a:cs typeface="Montserrat"/>
              <a:sym typeface="Montserrat"/>
            </a:endParaRPr>
          </a:p>
          <a:p>
            <a:pPr indent="-305911" lvl="0" marL="457200" marR="0" rtl="0" algn="l">
              <a:lnSpc>
                <a:spcPct val="95000"/>
              </a:lnSpc>
              <a:spcBef>
                <a:spcPts val="0"/>
              </a:spcBef>
              <a:spcAft>
                <a:spcPts val="0"/>
              </a:spcAft>
              <a:buClr>
                <a:srgbClr val="434343"/>
              </a:buClr>
              <a:buSzPts val="1218"/>
              <a:buFont typeface="Montserrat"/>
              <a:buChar char="●"/>
            </a:pPr>
            <a:r>
              <a:rPr lang="fr" sz="1217">
                <a:solidFill>
                  <a:srgbClr val="434343"/>
                </a:solidFill>
                <a:latin typeface="Montserrat"/>
                <a:ea typeface="Montserrat"/>
                <a:cs typeface="Montserrat"/>
                <a:sym typeface="Montserrat"/>
              </a:rPr>
              <a:t>Price &amp;  total_sales (-0.52) 					=&gt; Prix augmentent, quantités diminuent</a:t>
            </a:r>
            <a:endParaRPr sz="1217">
              <a:solidFill>
                <a:srgbClr val="434343"/>
              </a:solidFill>
              <a:latin typeface="Montserrat"/>
              <a:ea typeface="Montserrat"/>
              <a:cs typeface="Montserrat"/>
              <a:sym typeface="Montserrat"/>
            </a:endParaRPr>
          </a:p>
          <a:p>
            <a:pPr indent="-305911" lvl="0" marL="457200" rtl="0" algn="l">
              <a:lnSpc>
                <a:spcPct val="95000"/>
              </a:lnSpc>
              <a:spcBef>
                <a:spcPts val="0"/>
              </a:spcBef>
              <a:spcAft>
                <a:spcPts val="0"/>
              </a:spcAft>
              <a:buClr>
                <a:srgbClr val="434343"/>
              </a:buClr>
              <a:buSzPts val="1218"/>
              <a:buFont typeface="Montserrat"/>
              <a:buChar char="●"/>
            </a:pPr>
            <a:r>
              <a:rPr lang="fr" sz="1217">
                <a:solidFill>
                  <a:srgbClr val="434343"/>
                </a:solidFill>
                <a:latin typeface="Montserrat"/>
                <a:ea typeface="Montserrat"/>
                <a:cs typeface="Montserrat"/>
                <a:sym typeface="Montserrat"/>
              </a:rPr>
              <a:t>Valorisation_stock_euros &amp; stock_quantity (+0.71)	=&gt; Plus le stock augmente, la valorisation aussi</a:t>
            </a:r>
            <a:endParaRPr sz="1217">
              <a:solidFill>
                <a:srgbClr val="434343"/>
              </a:solidFill>
              <a:latin typeface="Montserrat"/>
              <a:ea typeface="Montserrat"/>
              <a:cs typeface="Montserrat"/>
              <a:sym typeface="Montserrat"/>
            </a:endParaRPr>
          </a:p>
          <a:p>
            <a:pPr indent="-305911" lvl="0" marL="457200" rtl="0" algn="l">
              <a:lnSpc>
                <a:spcPct val="95000"/>
              </a:lnSpc>
              <a:spcBef>
                <a:spcPts val="0"/>
              </a:spcBef>
              <a:spcAft>
                <a:spcPts val="0"/>
              </a:spcAft>
              <a:buClr>
                <a:srgbClr val="434343"/>
              </a:buClr>
              <a:buSzPts val="1218"/>
              <a:buFont typeface="Montserrat"/>
              <a:buChar char="●"/>
            </a:pPr>
            <a:r>
              <a:rPr lang="fr" sz="1217">
                <a:solidFill>
                  <a:srgbClr val="434343"/>
                </a:solidFill>
                <a:latin typeface="Montserrat"/>
                <a:ea typeface="Montserrat"/>
                <a:cs typeface="Montserrat"/>
                <a:sym typeface="Montserrat"/>
              </a:rPr>
              <a:t>Total_sales &amp; stock_quantity (+0.44)				=&gt; Palier aux ruptures de stock</a:t>
            </a:r>
            <a:endParaRPr sz="1217">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3f9e8f1567_0_0"/>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13f9e8f1567_0_0"/>
          <p:cNvSpPr txBox="1"/>
          <p:nvPr/>
        </p:nvSpPr>
        <p:spPr>
          <a:xfrm>
            <a:off x="895525" y="337250"/>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500"/>
              <a:buFont typeface="Arial"/>
              <a:buNone/>
            </a:pPr>
            <a:r>
              <a:rPr b="0" i="0" lang="fr" sz="2500" u="none" cap="none" strike="noStrike">
                <a:solidFill>
                  <a:srgbClr val="F3F3F3"/>
                </a:solidFill>
                <a:latin typeface="Montserrat"/>
                <a:ea typeface="Montserrat"/>
                <a:cs typeface="Montserrat"/>
                <a:sym typeface="Montserrat"/>
              </a:rPr>
              <a:t>Actions pour la suite</a:t>
            </a:r>
            <a:endParaRPr b="0" i="0" sz="1400" u="none" cap="none" strike="noStrike">
              <a:solidFill>
                <a:srgbClr val="000000"/>
              </a:solidFill>
              <a:latin typeface="Arial"/>
              <a:ea typeface="Arial"/>
              <a:cs typeface="Arial"/>
              <a:sym typeface="Arial"/>
            </a:endParaRPr>
          </a:p>
        </p:txBody>
      </p:sp>
      <p:sp>
        <p:nvSpPr>
          <p:cNvPr id="222" name="Google Shape;222;g13f9e8f1567_0_0"/>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13f9e8f1567_0_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
        <p:nvSpPr>
          <p:cNvPr id="224" name="Google Shape;224;g13f9e8f1567_0_0"/>
          <p:cNvSpPr txBox="1"/>
          <p:nvPr>
            <p:ph idx="1" type="body"/>
          </p:nvPr>
        </p:nvSpPr>
        <p:spPr>
          <a:xfrm>
            <a:off x="740475" y="2106675"/>
            <a:ext cx="7731900" cy="2756700"/>
          </a:xfrm>
          <a:prstGeom prst="rect">
            <a:avLst/>
          </a:prstGeom>
          <a:noFill/>
          <a:ln>
            <a:noFill/>
          </a:ln>
        </p:spPr>
        <p:txBody>
          <a:bodyPr anchorCtr="0" anchor="t" bIns="91425" lIns="91425" spcFirstLastPara="1" rIns="91425" wrap="square" tIns="91425">
            <a:normAutofit/>
          </a:bodyPr>
          <a:lstStyle/>
          <a:p>
            <a:pPr indent="-316706" lvl="0" marL="457200" marR="0" rtl="0" algn="l">
              <a:lnSpc>
                <a:spcPct val="75000"/>
              </a:lnSpc>
              <a:spcBef>
                <a:spcPts val="0"/>
              </a:spcBef>
              <a:spcAft>
                <a:spcPts val="0"/>
              </a:spcAft>
              <a:buClr>
                <a:srgbClr val="434343"/>
              </a:buClr>
              <a:buSzPts val="1388"/>
              <a:buFont typeface="Montserrat"/>
              <a:buChar char="●"/>
            </a:pPr>
            <a:r>
              <a:rPr lang="fr" sz="1387">
                <a:solidFill>
                  <a:srgbClr val="434343"/>
                </a:solidFill>
                <a:highlight>
                  <a:schemeClr val="lt1"/>
                </a:highlight>
                <a:latin typeface="Montserrat"/>
                <a:ea typeface="Montserrat"/>
                <a:cs typeface="Montserrat"/>
                <a:sym typeface="Montserrat"/>
              </a:rPr>
              <a:t>Amélioration de la qualité des données : contrôles bloquants de cohérence</a:t>
            </a:r>
            <a:endParaRPr sz="1387">
              <a:solidFill>
                <a:srgbClr val="434343"/>
              </a:solidFill>
              <a:highlight>
                <a:schemeClr val="lt1"/>
              </a:highlight>
              <a:latin typeface="Montserrat"/>
              <a:ea typeface="Montserrat"/>
              <a:cs typeface="Montserrat"/>
              <a:sym typeface="Montserrat"/>
            </a:endParaRPr>
          </a:p>
          <a:p>
            <a:pPr indent="0" lvl="0" marL="457200" marR="0" rtl="0" algn="l">
              <a:lnSpc>
                <a:spcPct val="75000"/>
              </a:lnSpc>
              <a:spcBef>
                <a:spcPts val="0"/>
              </a:spcBef>
              <a:spcAft>
                <a:spcPts val="0"/>
              </a:spcAft>
              <a:buNone/>
            </a:pPr>
            <a:r>
              <a:t/>
            </a:r>
            <a:endParaRPr sz="1387">
              <a:solidFill>
                <a:srgbClr val="434343"/>
              </a:solidFill>
              <a:highlight>
                <a:schemeClr val="lt1"/>
              </a:highlight>
              <a:latin typeface="Montserrat"/>
              <a:ea typeface="Montserrat"/>
              <a:cs typeface="Montserrat"/>
              <a:sym typeface="Montserrat"/>
            </a:endParaRPr>
          </a:p>
          <a:p>
            <a:pPr indent="-316706" lvl="0" marL="457200" marR="0" rtl="0" algn="l">
              <a:lnSpc>
                <a:spcPct val="75000"/>
              </a:lnSpc>
              <a:spcBef>
                <a:spcPts val="0"/>
              </a:spcBef>
              <a:spcAft>
                <a:spcPts val="0"/>
              </a:spcAft>
              <a:buClr>
                <a:srgbClr val="434343"/>
              </a:buClr>
              <a:buSzPts val="1388"/>
              <a:buFont typeface="Montserrat"/>
              <a:buChar char="●"/>
            </a:pPr>
            <a:r>
              <a:rPr lang="fr" sz="1387">
                <a:solidFill>
                  <a:srgbClr val="434343"/>
                </a:solidFill>
                <a:highlight>
                  <a:schemeClr val="lt1"/>
                </a:highlight>
                <a:latin typeface="Montserrat"/>
                <a:ea typeface="Montserrat"/>
                <a:cs typeface="Montserrat"/>
                <a:sym typeface="Montserrat"/>
              </a:rPr>
              <a:t>Efforts à réaliser sur les stocks de la catégorie Vin pour diminuer les coûts de stockage</a:t>
            </a:r>
            <a:endParaRPr sz="1387">
              <a:solidFill>
                <a:srgbClr val="434343"/>
              </a:solidFill>
              <a:highlight>
                <a:schemeClr val="lt1"/>
              </a:highlight>
              <a:latin typeface="Montserrat"/>
              <a:ea typeface="Montserrat"/>
              <a:cs typeface="Montserrat"/>
              <a:sym typeface="Montserrat"/>
            </a:endParaRPr>
          </a:p>
          <a:p>
            <a:pPr indent="0" lvl="0" marL="457200" marR="0" rtl="0" algn="l">
              <a:lnSpc>
                <a:spcPct val="75000"/>
              </a:lnSpc>
              <a:spcBef>
                <a:spcPts val="0"/>
              </a:spcBef>
              <a:spcAft>
                <a:spcPts val="0"/>
              </a:spcAft>
              <a:buSzPts val="1018"/>
              <a:buNone/>
            </a:pPr>
            <a:r>
              <a:t/>
            </a:r>
            <a:endParaRPr sz="1387">
              <a:solidFill>
                <a:srgbClr val="434343"/>
              </a:solidFill>
              <a:highlight>
                <a:schemeClr val="lt1"/>
              </a:highlight>
              <a:latin typeface="Montserrat"/>
              <a:ea typeface="Montserrat"/>
              <a:cs typeface="Montserrat"/>
              <a:sym typeface="Montserrat"/>
            </a:endParaRPr>
          </a:p>
          <a:p>
            <a:pPr indent="-316706" lvl="0" marL="457200" marR="0" rtl="0" algn="l">
              <a:lnSpc>
                <a:spcPct val="75000"/>
              </a:lnSpc>
              <a:spcBef>
                <a:spcPts val="0"/>
              </a:spcBef>
              <a:spcAft>
                <a:spcPts val="0"/>
              </a:spcAft>
              <a:buClr>
                <a:srgbClr val="434343"/>
              </a:buClr>
              <a:buSzPts val="1388"/>
              <a:buFont typeface="Montserrat"/>
              <a:buChar char="●"/>
            </a:pPr>
            <a:r>
              <a:rPr lang="fr" sz="1387">
                <a:solidFill>
                  <a:srgbClr val="434343"/>
                </a:solidFill>
                <a:highlight>
                  <a:schemeClr val="lt1"/>
                </a:highlight>
                <a:latin typeface="Montserrat"/>
                <a:ea typeface="Montserrat"/>
                <a:cs typeface="Montserrat"/>
                <a:sym typeface="Montserrat"/>
              </a:rPr>
              <a:t>Ne pas trop se concentrer  sur les autres catégories dont les quantités vendues sont négligeables</a:t>
            </a:r>
            <a:endParaRPr sz="1387">
              <a:solidFill>
                <a:srgbClr val="434343"/>
              </a:solidFill>
              <a:highlight>
                <a:schemeClr val="lt1"/>
              </a:highlight>
              <a:latin typeface="Montserrat"/>
              <a:ea typeface="Montserrat"/>
              <a:cs typeface="Montserrat"/>
              <a:sym typeface="Montserrat"/>
            </a:endParaRPr>
          </a:p>
          <a:p>
            <a:pPr indent="0" lvl="0" marL="457200" marR="0" rtl="0" algn="l">
              <a:lnSpc>
                <a:spcPct val="75000"/>
              </a:lnSpc>
              <a:spcBef>
                <a:spcPts val="0"/>
              </a:spcBef>
              <a:spcAft>
                <a:spcPts val="0"/>
              </a:spcAft>
              <a:buSzPts val="1018"/>
              <a:buNone/>
            </a:pPr>
            <a:r>
              <a:t/>
            </a:r>
            <a:endParaRPr sz="1387">
              <a:solidFill>
                <a:srgbClr val="434343"/>
              </a:solidFill>
              <a:highlight>
                <a:schemeClr val="lt1"/>
              </a:highlight>
              <a:latin typeface="Montserrat"/>
              <a:ea typeface="Montserrat"/>
              <a:cs typeface="Montserrat"/>
              <a:sym typeface="Montserrat"/>
            </a:endParaRPr>
          </a:p>
          <a:p>
            <a:pPr indent="-316706" lvl="0" marL="457200" marR="0" rtl="0" algn="l">
              <a:lnSpc>
                <a:spcPct val="75000"/>
              </a:lnSpc>
              <a:spcBef>
                <a:spcPts val="0"/>
              </a:spcBef>
              <a:spcAft>
                <a:spcPts val="0"/>
              </a:spcAft>
              <a:buClr>
                <a:srgbClr val="434343"/>
              </a:buClr>
              <a:buSzPts val="1388"/>
              <a:buFont typeface="Montserrat"/>
              <a:buChar char="●"/>
            </a:pPr>
            <a:r>
              <a:rPr lang="fr" sz="1387">
                <a:solidFill>
                  <a:srgbClr val="434343"/>
                </a:solidFill>
                <a:highlight>
                  <a:schemeClr val="lt1"/>
                </a:highlight>
                <a:latin typeface="Montserrat"/>
                <a:ea typeface="Montserrat"/>
                <a:cs typeface="Montserrat"/>
                <a:sym typeface="Montserrat"/>
              </a:rPr>
              <a:t>Actions marketing ou commerciales </a:t>
            </a:r>
            <a:r>
              <a:rPr lang="fr" sz="1387">
                <a:solidFill>
                  <a:srgbClr val="434343"/>
                </a:solidFill>
                <a:highlight>
                  <a:schemeClr val="lt1"/>
                </a:highlight>
                <a:latin typeface="Montserrat"/>
                <a:ea typeface="Montserrat"/>
                <a:cs typeface="Montserrat"/>
                <a:sym typeface="Montserrat"/>
              </a:rPr>
              <a:t>ciblées à mettre en place </a:t>
            </a:r>
            <a:r>
              <a:rPr lang="fr" sz="1387">
                <a:solidFill>
                  <a:srgbClr val="434343"/>
                </a:solidFill>
                <a:highlight>
                  <a:schemeClr val="lt1"/>
                </a:highlight>
                <a:latin typeface="Montserrat"/>
                <a:ea typeface="Montserrat"/>
                <a:cs typeface="Montserrat"/>
                <a:sym typeface="Montserrat"/>
              </a:rPr>
              <a:t>pour accroître les ventes sur les catégories à fort potentiel (Cognac, </a:t>
            </a:r>
            <a:r>
              <a:rPr lang="fr" sz="1387">
                <a:solidFill>
                  <a:srgbClr val="434343"/>
                </a:solidFill>
                <a:highlight>
                  <a:schemeClr val="lt1"/>
                </a:highlight>
                <a:latin typeface="Montserrat"/>
                <a:ea typeface="Montserrat"/>
                <a:cs typeface="Montserrat"/>
                <a:sym typeface="Montserrat"/>
              </a:rPr>
              <a:t>Whisky</a:t>
            </a:r>
            <a:r>
              <a:rPr lang="fr" sz="1387">
                <a:solidFill>
                  <a:srgbClr val="434343"/>
                </a:solidFill>
                <a:highlight>
                  <a:schemeClr val="lt1"/>
                </a:highlight>
                <a:latin typeface="Montserrat"/>
                <a:ea typeface="Montserrat"/>
                <a:cs typeface="Montserrat"/>
                <a:sym typeface="Montserrat"/>
              </a:rPr>
              <a:t> et Gin)</a:t>
            </a:r>
            <a:endParaRPr sz="1387">
              <a:solidFill>
                <a:srgbClr val="434343"/>
              </a:solidFill>
              <a:highlight>
                <a:schemeClr val="lt1"/>
              </a:highlight>
              <a:latin typeface="Montserrat"/>
              <a:ea typeface="Montserrat"/>
              <a:cs typeface="Montserrat"/>
              <a:sym typeface="Montserrat"/>
            </a:endParaRPr>
          </a:p>
          <a:p>
            <a:pPr indent="0" lvl="0" marL="457200" marR="0" rtl="0" algn="l">
              <a:lnSpc>
                <a:spcPct val="75000"/>
              </a:lnSpc>
              <a:spcBef>
                <a:spcPts val="0"/>
              </a:spcBef>
              <a:spcAft>
                <a:spcPts val="0"/>
              </a:spcAft>
              <a:buSzPts val="1018"/>
              <a:buNone/>
            </a:pPr>
            <a:r>
              <a:t/>
            </a:r>
            <a:endParaRPr sz="1387">
              <a:solidFill>
                <a:srgbClr val="434343"/>
              </a:solidFill>
              <a:highlight>
                <a:schemeClr val="lt1"/>
              </a:highlight>
              <a:latin typeface="Montserrat"/>
              <a:ea typeface="Montserrat"/>
              <a:cs typeface="Montserrat"/>
              <a:sym typeface="Montserrat"/>
            </a:endParaRPr>
          </a:p>
          <a:p>
            <a:pPr indent="-316706" lvl="0" marL="457200" marR="0" rtl="0" algn="l">
              <a:lnSpc>
                <a:spcPct val="75000"/>
              </a:lnSpc>
              <a:spcBef>
                <a:spcPts val="0"/>
              </a:spcBef>
              <a:spcAft>
                <a:spcPts val="0"/>
              </a:spcAft>
              <a:buClr>
                <a:srgbClr val="434343"/>
              </a:buClr>
              <a:buSzPts val="1388"/>
              <a:buFont typeface="Montserrat"/>
              <a:buChar char="●"/>
            </a:pPr>
            <a:r>
              <a:rPr lang="fr" sz="1387">
                <a:solidFill>
                  <a:srgbClr val="434343"/>
                </a:solidFill>
                <a:highlight>
                  <a:schemeClr val="lt1"/>
                </a:highlight>
                <a:latin typeface="Montserrat"/>
                <a:ea typeface="Montserrat"/>
                <a:cs typeface="Montserrat"/>
                <a:sym typeface="Montserrat"/>
              </a:rPr>
              <a:t>Nous émettons une réserve sur la catégorie Champagne : malgré un taux de marge le plus faible, les références de champagne caracolent en top 3 et représentent presque 45% du  top 20 du CA.</a:t>
            </a:r>
            <a:endParaRPr sz="1387">
              <a:solidFill>
                <a:srgbClr val="434343"/>
              </a:solidFill>
              <a:highlight>
                <a:schemeClr val="lt1"/>
              </a:highlight>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idx="1" type="body"/>
          </p:nvPr>
        </p:nvSpPr>
        <p:spPr>
          <a:xfrm>
            <a:off x="1012825" y="1647925"/>
            <a:ext cx="7526400" cy="3266700"/>
          </a:xfrm>
          <a:prstGeom prst="rect">
            <a:avLst/>
          </a:prstGeom>
          <a:noFill/>
          <a:ln>
            <a:noFill/>
          </a:ln>
        </p:spPr>
        <p:txBody>
          <a:bodyPr anchorCtr="0" anchor="t" bIns="91425" lIns="91425" spcFirstLastPara="1" rIns="91425" wrap="square" tIns="91425">
            <a:normAutofit fontScale="92500" lnSpcReduction="20000"/>
          </a:bodyPr>
          <a:lstStyle/>
          <a:p>
            <a:pPr indent="-310832" lvl="0" marL="457200" rtl="0" algn="l">
              <a:lnSpc>
                <a:spcPct val="100000"/>
              </a:lnSpc>
              <a:spcBef>
                <a:spcPts val="0"/>
              </a:spcBef>
              <a:spcAft>
                <a:spcPts val="0"/>
              </a:spcAft>
              <a:buClr>
                <a:srgbClr val="434343"/>
              </a:buClr>
              <a:buSzPct val="100000"/>
              <a:buFont typeface="Montserrat"/>
              <a:buChar char="●"/>
            </a:pPr>
            <a:r>
              <a:rPr lang="fr" sz="1400">
                <a:solidFill>
                  <a:srgbClr val="434343"/>
                </a:solidFill>
                <a:latin typeface="Montserrat"/>
                <a:ea typeface="Montserrat"/>
                <a:cs typeface="Montserrat"/>
                <a:sym typeface="Montserrat"/>
                <a:extLst>
                  <a:ext uri="http://customooxmlschemas.google.com/">
                    <go:slidesCustomData xmlns:go="http://customooxmlschemas.google.com/" textRoundtripDataId="0"/>
                  </a:ext>
                </a:extLst>
              </a:rPr>
              <a:t>Analyses exploratoires des données …………………………………………………….…………………………….	3</a:t>
            </a:r>
            <a:endParaRPr sz="1400">
              <a:solidFill>
                <a:srgbClr val="434343"/>
              </a:solidFill>
              <a:latin typeface="Montserrat"/>
              <a:ea typeface="Montserrat"/>
              <a:cs typeface="Montserrat"/>
              <a:sym typeface="Montserrat"/>
              <a:extLst>
                <a:ext uri="http://customooxmlschemas.google.com/">
                  <go:slidesCustomData xmlns:go="http://customooxmlschemas.google.com/" textRoundtripDataId="1"/>
                </a:ext>
              </a:extLst>
            </a:endParaRPr>
          </a:p>
          <a:p>
            <a:pPr indent="0" lvl="0" marL="457200" rtl="0" algn="l">
              <a:lnSpc>
                <a:spcPct val="100000"/>
              </a:lnSpc>
              <a:spcBef>
                <a:spcPts val="0"/>
              </a:spcBef>
              <a:spcAft>
                <a:spcPts val="0"/>
              </a:spcAft>
              <a:buNone/>
            </a:pPr>
            <a:r>
              <a:t/>
            </a:r>
            <a:endParaRPr sz="1400">
              <a:solidFill>
                <a:srgbClr val="434343"/>
              </a:solidFill>
              <a:latin typeface="Montserrat"/>
              <a:ea typeface="Montserrat"/>
              <a:cs typeface="Montserrat"/>
              <a:sym typeface="Montserrat"/>
              <a:extLst>
                <a:ext uri="http://customooxmlschemas.google.com/">
                  <go:slidesCustomData xmlns:go="http://customooxmlschemas.google.com/" textRoundtripDataId="2"/>
                </a:ext>
              </a:extLst>
            </a:endParaRPr>
          </a:p>
          <a:p>
            <a:pPr indent="-310832" lvl="0" marL="457200" marR="0" rtl="0" algn="l">
              <a:lnSpc>
                <a:spcPct val="100000"/>
              </a:lnSpc>
              <a:spcBef>
                <a:spcPts val="0"/>
              </a:spcBef>
              <a:spcAft>
                <a:spcPts val="0"/>
              </a:spcAft>
              <a:buClr>
                <a:srgbClr val="434343"/>
              </a:buClr>
              <a:buSzPct val="100000"/>
              <a:buFont typeface="Montserrat"/>
              <a:buChar char="●"/>
            </a:pPr>
            <a:r>
              <a:rPr lang="fr" sz="1400">
                <a:solidFill>
                  <a:srgbClr val="434343"/>
                </a:solidFill>
                <a:latin typeface="Montserrat"/>
                <a:ea typeface="Montserrat"/>
                <a:cs typeface="Montserrat"/>
                <a:sym typeface="Montserrat"/>
              </a:rPr>
              <a:t>Fusion ou consolidations des données …………………………………………</a:t>
            </a:r>
            <a:r>
              <a:rPr lang="fr" sz="1400">
                <a:solidFill>
                  <a:srgbClr val="434343"/>
                </a:solidFill>
                <a:latin typeface="Montserrat"/>
                <a:ea typeface="Montserrat"/>
                <a:cs typeface="Montserrat"/>
                <a:sym typeface="Montserrat"/>
                <a:extLst>
                  <a:ext uri="http://customooxmlschemas.google.com/">
                    <go:slidesCustomData xmlns:go="http://customooxmlschemas.google.com/" textRoundtripDataId="3"/>
                  </a:ext>
                </a:extLst>
              </a:rPr>
              <a:t>………</a:t>
            </a:r>
            <a:r>
              <a:rPr lang="fr" sz="1400">
                <a:solidFill>
                  <a:srgbClr val="434343"/>
                </a:solidFill>
                <a:latin typeface="Montserrat"/>
                <a:ea typeface="Montserrat"/>
                <a:cs typeface="Montserrat"/>
                <a:sym typeface="Montserrat"/>
              </a:rPr>
              <a:t>…….</a:t>
            </a:r>
            <a:r>
              <a:rPr lang="fr" sz="1400">
                <a:solidFill>
                  <a:srgbClr val="434343"/>
                </a:solidFill>
                <a:latin typeface="Montserrat"/>
                <a:ea typeface="Montserrat"/>
                <a:cs typeface="Montserrat"/>
                <a:sym typeface="Montserrat"/>
                <a:extLst>
                  <a:ext uri="http://customooxmlschemas.google.com/">
                    <go:slidesCustomData xmlns:go="http://customooxmlschemas.google.com/" textRoundtripDataId="4"/>
                  </a:ext>
                </a:extLst>
              </a:rPr>
              <a:t>………………….</a:t>
            </a:r>
            <a:r>
              <a:rPr lang="fr" sz="1400">
                <a:solidFill>
                  <a:srgbClr val="434343"/>
                </a:solidFill>
                <a:latin typeface="Montserrat"/>
                <a:ea typeface="Montserrat"/>
                <a:cs typeface="Montserrat"/>
                <a:sym typeface="Montserrat"/>
              </a:rPr>
              <a:t>.	5</a:t>
            </a:r>
            <a:endParaRPr sz="14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400">
              <a:solidFill>
                <a:srgbClr val="434343"/>
              </a:solidFill>
              <a:latin typeface="Montserrat"/>
              <a:ea typeface="Montserrat"/>
              <a:cs typeface="Montserrat"/>
              <a:sym typeface="Montserrat"/>
            </a:endParaRPr>
          </a:p>
          <a:p>
            <a:pPr indent="-310832" lvl="0" marL="457200" marR="0" rtl="0" algn="l">
              <a:lnSpc>
                <a:spcPct val="100000"/>
              </a:lnSpc>
              <a:spcBef>
                <a:spcPts val="0"/>
              </a:spcBef>
              <a:spcAft>
                <a:spcPts val="0"/>
              </a:spcAft>
              <a:buClr>
                <a:srgbClr val="434343"/>
              </a:buClr>
              <a:buSzPct val="100000"/>
              <a:buFont typeface="Montserrat"/>
              <a:buChar char="●"/>
            </a:pPr>
            <a:r>
              <a:rPr lang="fr" sz="1400">
                <a:solidFill>
                  <a:srgbClr val="434343"/>
                </a:solidFill>
                <a:latin typeface="Montserrat"/>
                <a:ea typeface="Montserrat"/>
                <a:cs typeface="Montserrat"/>
                <a:sym typeface="Montserrat"/>
              </a:rPr>
              <a:t>Analyses univariées du prix : </a:t>
            </a:r>
            <a:endParaRPr sz="1400">
              <a:solidFill>
                <a:srgbClr val="434343"/>
              </a:solidFill>
              <a:latin typeface="Montserrat"/>
              <a:ea typeface="Montserrat"/>
              <a:cs typeface="Montserrat"/>
              <a:sym typeface="Montserrat"/>
            </a:endParaRPr>
          </a:p>
          <a:p>
            <a:pPr indent="-310832" lvl="1" marL="914400" marR="0" rtl="0" algn="l">
              <a:lnSpc>
                <a:spcPct val="100000"/>
              </a:lnSpc>
              <a:spcBef>
                <a:spcPts val="0"/>
              </a:spcBef>
              <a:spcAft>
                <a:spcPts val="0"/>
              </a:spcAft>
              <a:buClr>
                <a:srgbClr val="434343"/>
              </a:buClr>
              <a:buSzPct val="100000"/>
              <a:buFont typeface="Montserrat"/>
              <a:buChar char="○"/>
            </a:pPr>
            <a:r>
              <a:rPr lang="fr">
                <a:solidFill>
                  <a:srgbClr val="434343"/>
                </a:solidFill>
                <a:latin typeface="Montserrat"/>
                <a:ea typeface="Montserrat"/>
                <a:cs typeface="Montserrat"/>
                <a:sym typeface="Montserrat"/>
              </a:rPr>
              <a:t>Boxplot ……………………………………………………………………………………………………</a:t>
            </a:r>
            <a:r>
              <a:rPr lang="fr">
                <a:solidFill>
                  <a:srgbClr val="434343"/>
                </a:solidFill>
                <a:latin typeface="Montserrat"/>
                <a:ea typeface="Montserrat"/>
                <a:cs typeface="Montserrat"/>
                <a:sym typeface="Montserrat"/>
                <a:extLst>
                  <a:ext uri="http://customooxmlschemas.google.com/">
                    <go:slidesCustomData xmlns:go="http://customooxmlschemas.google.com/" textRoundtripDataId="5"/>
                  </a:ext>
                </a:extLst>
              </a:rPr>
              <a:t>………………….……</a:t>
            </a:r>
            <a:r>
              <a:rPr lang="fr">
                <a:solidFill>
                  <a:srgbClr val="434343"/>
                </a:solidFill>
                <a:latin typeface="Montserrat"/>
                <a:ea typeface="Montserrat"/>
                <a:cs typeface="Montserrat"/>
                <a:sym typeface="Montserrat"/>
              </a:rPr>
              <a:t>..	6</a:t>
            </a:r>
            <a:endParaRPr>
              <a:solidFill>
                <a:srgbClr val="434343"/>
              </a:solidFill>
              <a:latin typeface="Montserrat"/>
              <a:ea typeface="Montserrat"/>
              <a:cs typeface="Montserrat"/>
              <a:sym typeface="Montserrat"/>
            </a:endParaRPr>
          </a:p>
          <a:p>
            <a:pPr indent="-310832" lvl="1" marL="914400" marR="0" rtl="0" algn="l">
              <a:lnSpc>
                <a:spcPct val="100000"/>
              </a:lnSpc>
              <a:spcBef>
                <a:spcPts val="0"/>
              </a:spcBef>
              <a:spcAft>
                <a:spcPts val="0"/>
              </a:spcAft>
              <a:buClr>
                <a:srgbClr val="434343"/>
              </a:buClr>
              <a:buSzPct val="100000"/>
              <a:buFont typeface="Montserrat"/>
              <a:buChar char="○"/>
            </a:pPr>
            <a:r>
              <a:rPr lang="fr">
                <a:solidFill>
                  <a:srgbClr val="434343"/>
                </a:solidFill>
                <a:latin typeface="Montserrat"/>
                <a:ea typeface="Montserrat"/>
                <a:cs typeface="Montserrat"/>
                <a:sym typeface="Montserrat"/>
              </a:rPr>
              <a:t>Z-index …………………………………………………………………………………………………….</a:t>
            </a:r>
            <a:r>
              <a:rPr lang="fr">
                <a:solidFill>
                  <a:srgbClr val="434343"/>
                </a:solidFill>
                <a:latin typeface="Montserrat"/>
                <a:ea typeface="Montserrat"/>
                <a:cs typeface="Montserrat"/>
                <a:sym typeface="Montserrat"/>
                <a:extLst>
                  <a:ext uri="http://customooxmlschemas.google.com/">
                    <go:slidesCustomData xmlns:go="http://customooxmlschemas.google.com/" textRoundtripDataId="6"/>
                  </a:ext>
                </a:extLst>
              </a:rPr>
              <a:t>……………………</a:t>
            </a:r>
            <a:r>
              <a:rPr lang="fr">
                <a:solidFill>
                  <a:srgbClr val="434343"/>
                </a:solidFill>
                <a:latin typeface="Montserrat"/>
                <a:ea typeface="Montserrat"/>
                <a:cs typeface="Montserrat"/>
                <a:sym typeface="Montserrat"/>
              </a:rPr>
              <a:t>…..	7</a:t>
            </a:r>
            <a:endParaRPr>
              <a:solidFill>
                <a:srgbClr val="434343"/>
              </a:solidFill>
              <a:latin typeface="Montserrat"/>
              <a:ea typeface="Montserrat"/>
              <a:cs typeface="Montserrat"/>
              <a:sym typeface="Montserrat"/>
            </a:endParaRPr>
          </a:p>
          <a:p>
            <a:pPr indent="-310832" lvl="1" marL="914400" marR="0" rtl="0" algn="l">
              <a:lnSpc>
                <a:spcPct val="100000"/>
              </a:lnSpc>
              <a:spcBef>
                <a:spcPts val="0"/>
              </a:spcBef>
              <a:spcAft>
                <a:spcPts val="0"/>
              </a:spcAft>
              <a:buClr>
                <a:srgbClr val="434343"/>
              </a:buClr>
              <a:buSzPct val="100000"/>
              <a:buFont typeface="Montserrat"/>
              <a:buChar char="○"/>
            </a:pPr>
            <a:r>
              <a:rPr lang="fr">
                <a:solidFill>
                  <a:srgbClr val="434343"/>
                </a:solidFill>
                <a:latin typeface="Montserrat"/>
                <a:ea typeface="Montserrat"/>
                <a:cs typeface="Montserrat"/>
                <a:sym typeface="Montserrat"/>
              </a:rPr>
              <a:t>Intervalle interquantile …………………………………………………………….……….</a:t>
            </a:r>
            <a:r>
              <a:rPr lang="fr">
                <a:solidFill>
                  <a:srgbClr val="434343"/>
                </a:solidFill>
                <a:latin typeface="Montserrat"/>
                <a:ea typeface="Montserrat"/>
                <a:cs typeface="Montserrat"/>
                <a:sym typeface="Montserrat"/>
                <a:extLst>
                  <a:ext uri="http://customooxmlschemas.google.com/">
                    <go:slidesCustomData xmlns:go="http://customooxmlschemas.google.com/" textRoundtripDataId="7"/>
                  </a:ext>
                </a:extLst>
              </a:rPr>
              <a:t>………………….…</a:t>
            </a:r>
            <a:r>
              <a:rPr lang="fr">
                <a:solidFill>
                  <a:srgbClr val="434343"/>
                </a:solidFill>
                <a:latin typeface="Montserrat"/>
                <a:ea typeface="Montserrat"/>
                <a:cs typeface="Montserrat"/>
                <a:sym typeface="Montserrat"/>
              </a:rPr>
              <a:t>….	8</a:t>
            </a:r>
            <a:endParaRPr>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1400">
              <a:solidFill>
                <a:srgbClr val="434343"/>
              </a:solidFill>
              <a:latin typeface="Montserrat"/>
              <a:ea typeface="Montserrat"/>
              <a:cs typeface="Montserrat"/>
              <a:sym typeface="Montserrat"/>
            </a:endParaRPr>
          </a:p>
          <a:p>
            <a:pPr indent="-310832" lvl="0" marL="457200" marR="0" rtl="0" algn="l">
              <a:lnSpc>
                <a:spcPct val="100000"/>
              </a:lnSpc>
              <a:spcBef>
                <a:spcPts val="0"/>
              </a:spcBef>
              <a:spcAft>
                <a:spcPts val="0"/>
              </a:spcAft>
              <a:buClr>
                <a:srgbClr val="434343"/>
              </a:buClr>
              <a:buSzPct val="100000"/>
              <a:buFont typeface="Montserrat"/>
              <a:buChar char="●"/>
            </a:pPr>
            <a:r>
              <a:rPr lang="fr" sz="1400">
                <a:solidFill>
                  <a:srgbClr val="434343"/>
                </a:solidFill>
                <a:latin typeface="Montserrat"/>
                <a:ea typeface="Montserrat"/>
                <a:cs typeface="Montserrat"/>
                <a:sym typeface="Montserrat"/>
              </a:rPr>
              <a:t>Analyses complémentaires :</a:t>
            </a:r>
            <a:endParaRPr sz="1400">
              <a:solidFill>
                <a:srgbClr val="434343"/>
              </a:solidFill>
              <a:latin typeface="Montserrat"/>
              <a:ea typeface="Montserrat"/>
              <a:cs typeface="Montserrat"/>
              <a:sym typeface="Montserrat"/>
            </a:endParaRPr>
          </a:p>
          <a:p>
            <a:pPr indent="-310832" lvl="1" marL="914400" marR="0" rtl="0" algn="l">
              <a:lnSpc>
                <a:spcPct val="100000"/>
              </a:lnSpc>
              <a:spcBef>
                <a:spcPts val="0"/>
              </a:spcBef>
              <a:spcAft>
                <a:spcPts val="0"/>
              </a:spcAft>
              <a:buClr>
                <a:srgbClr val="434343"/>
              </a:buClr>
              <a:buSzPct val="100000"/>
              <a:buFont typeface="Montserrat"/>
              <a:buChar char="○"/>
            </a:pPr>
            <a:r>
              <a:rPr lang="fr">
                <a:solidFill>
                  <a:srgbClr val="434343"/>
                </a:solidFill>
                <a:latin typeface="Montserrat"/>
                <a:ea typeface="Montserrat"/>
                <a:cs typeface="Montserrat"/>
                <a:sym typeface="Montserrat"/>
              </a:rPr>
              <a:t>CA .……………………………………………………………………………………………………………………………………….	9</a:t>
            </a:r>
            <a:endParaRPr>
              <a:solidFill>
                <a:srgbClr val="434343"/>
              </a:solidFill>
              <a:latin typeface="Montserrat"/>
              <a:ea typeface="Montserrat"/>
              <a:cs typeface="Montserrat"/>
              <a:sym typeface="Montserrat"/>
            </a:endParaRPr>
          </a:p>
          <a:p>
            <a:pPr indent="-310832" lvl="1" marL="914400" marR="0" rtl="0" algn="l">
              <a:lnSpc>
                <a:spcPct val="100000"/>
              </a:lnSpc>
              <a:spcBef>
                <a:spcPts val="0"/>
              </a:spcBef>
              <a:spcAft>
                <a:spcPts val="0"/>
              </a:spcAft>
              <a:buClr>
                <a:srgbClr val="434343"/>
              </a:buClr>
              <a:buSzPct val="100000"/>
              <a:buFont typeface="Montserrat"/>
              <a:buChar char="○"/>
            </a:pPr>
            <a:r>
              <a:rPr lang="fr">
                <a:solidFill>
                  <a:srgbClr val="434343"/>
                </a:solidFill>
                <a:latin typeface="Montserrat"/>
                <a:ea typeface="Montserrat"/>
                <a:cs typeface="Montserrat"/>
                <a:sym typeface="Montserrat"/>
              </a:rPr>
              <a:t>Quantités ………………………………………………………………………………………………………………………….	12</a:t>
            </a:r>
            <a:endParaRPr>
              <a:solidFill>
                <a:srgbClr val="434343"/>
              </a:solidFill>
              <a:latin typeface="Montserrat"/>
              <a:ea typeface="Montserrat"/>
              <a:cs typeface="Montserrat"/>
              <a:sym typeface="Montserrat"/>
            </a:endParaRPr>
          </a:p>
          <a:p>
            <a:pPr indent="-310832" lvl="1" marL="914400" marR="0" rtl="0" algn="l">
              <a:lnSpc>
                <a:spcPct val="100000"/>
              </a:lnSpc>
              <a:spcBef>
                <a:spcPts val="0"/>
              </a:spcBef>
              <a:spcAft>
                <a:spcPts val="0"/>
              </a:spcAft>
              <a:buClr>
                <a:srgbClr val="434343"/>
              </a:buClr>
              <a:buSzPct val="100000"/>
              <a:buFont typeface="Montserrat"/>
              <a:buChar char="○"/>
            </a:pPr>
            <a:r>
              <a:rPr lang="fr">
                <a:solidFill>
                  <a:srgbClr val="434343"/>
                </a:solidFill>
                <a:latin typeface="Montserrat"/>
                <a:ea typeface="Montserrat"/>
                <a:cs typeface="Montserrat"/>
                <a:sym typeface="Montserrat"/>
              </a:rPr>
              <a:t>Stocks ………………………………………………………………………………………………………………………………..	15</a:t>
            </a:r>
            <a:endParaRPr>
              <a:solidFill>
                <a:srgbClr val="434343"/>
              </a:solidFill>
              <a:latin typeface="Montserrat"/>
              <a:ea typeface="Montserrat"/>
              <a:cs typeface="Montserrat"/>
              <a:sym typeface="Montserrat"/>
            </a:endParaRPr>
          </a:p>
          <a:p>
            <a:pPr indent="-310832" lvl="1" marL="914400" marR="0" rtl="0" algn="l">
              <a:lnSpc>
                <a:spcPct val="100000"/>
              </a:lnSpc>
              <a:spcBef>
                <a:spcPts val="0"/>
              </a:spcBef>
              <a:spcAft>
                <a:spcPts val="0"/>
              </a:spcAft>
              <a:buClr>
                <a:srgbClr val="434343"/>
              </a:buClr>
              <a:buSzPct val="100000"/>
              <a:buFont typeface="Montserrat"/>
              <a:buChar char="○"/>
            </a:pPr>
            <a:r>
              <a:rPr lang="fr">
                <a:solidFill>
                  <a:srgbClr val="434343"/>
                </a:solidFill>
                <a:latin typeface="Montserrat"/>
                <a:ea typeface="Montserrat"/>
                <a:cs typeface="Montserrat"/>
                <a:sym typeface="Montserrat"/>
              </a:rPr>
              <a:t>Taux de marge………………………………………………………………………………………………………………..	17</a:t>
            </a:r>
            <a:endParaRPr>
              <a:solidFill>
                <a:srgbClr val="434343"/>
              </a:solidFill>
              <a:latin typeface="Montserrat"/>
              <a:ea typeface="Montserrat"/>
              <a:cs typeface="Montserrat"/>
              <a:sym typeface="Montserrat"/>
            </a:endParaRPr>
          </a:p>
          <a:p>
            <a:pPr indent="-310832" lvl="1" marL="914400" marR="0" rtl="0" algn="l">
              <a:lnSpc>
                <a:spcPct val="100000"/>
              </a:lnSpc>
              <a:spcBef>
                <a:spcPts val="0"/>
              </a:spcBef>
              <a:spcAft>
                <a:spcPts val="0"/>
              </a:spcAft>
              <a:buClr>
                <a:srgbClr val="434343"/>
              </a:buClr>
              <a:buSzPct val="100000"/>
              <a:buFont typeface="Montserrat"/>
              <a:buChar char="○"/>
            </a:pPr>
            <a:r>
              <a:rPr lang="fr">
                <a:solidFill>
                  <a:srgbClr val="434343"/>
                </a:solidFill>
                <a:latin typeface="Montserrat"/>
                <a:ea typeface="Montserrat"/>
                <a:cs typeface="Montserrat"/>
                <a:sym typeface="Montserrat"/>
              </a:rPr>
              <a:t>Corrélations ……………………………………………………………………………………………………………………..	18</a:t>
            </a:r>
            <a:endParaRPr>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1400">
              <a:solidFill>
                <a:srgbClr val="434343"/>
              </a:solidFill>
              <a:latin typeface="Montserrat"/>
              <a:ea typeface="Montserrat"/>
              <a:cs typeface="Montserrat"/>
              <a:sym typeface="Montserrat"/>
            </a:endParaRPr>
          </a:p>
          <a:p>
            <a:pPr indent="-310832" lvl="0" marL="457200" marR="0" rtl="0" algn="l">
              <a:lnSpc>
                <a:spcPct val="100000"/>
              </a:lnSpc>
              <a:spcBef>
                <a:spcPts val="0"/>
              </a:spcBef>
              <a:spcAft>
                <a:spcPts val="0"/>
              </a:spcAft>
              <a:buClr>
                <a:srgbClr val="434343"/>
              </a:buClr>
              <a:buSzPct val="100000"/>
              <a:buFont typeface="Montserrat"/>
              <a:buChar char="●"/>
            </a:pPr>
            <a:r>
              <a:rPr lang="fr" sz="1400">
                <a:solidFill>
                  <a:srgbClr val="434343"/>
                </a:solidFill>
                <a:latin typeface="Montserrat"/>
                <a:ea typeface="Montserrat"/>
                <a:cs typeface="Montserrat"/>
                <a:sym typeface="Montserrat"/>
              </a:rPr>
              <a:t>Actions pour la suite ……………………………………………………………………………………………………………….	19</a:t>
            </a:r>
            <a:endParaRPr sz="14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1400">
              <a:solidFill>
                <a:srgbClr val="434343"/>
              </a:solidFill>
              <a:latin typeface="Montserrat"/>
              <a:ea typeface="Montserrat"/>
              <a:cs typeface="Montserrat"/>
              <a:sym typeface="Montserrat"/>
            </a:endParaRPr>
          </a:p>
          <a:p>
            <a:pPr indent="-310832" lvl="0" marL="457200" marR="0" rtl="0" algn="l">
              <a:lnSpc>
                <a:spcPct val="100000"/>
              </a:lnSpc>
              <a:spcBef>
                <a:spcPts val="0"/>
              </a:spcBef>
              <a:spcAft>
                <a:spcPts val="0"/>
              </a:spcAft>
              <a:buClr>
                <a:srgbClr val="434343"/>
              </a:buClr>
              <a:buSzPct val="100000"/>
              <a:buFont typeface="Montserrat"/>
              <a:buChar char="●"/>
            </a:pPr>
            <a:r>
              <a:rPr lang="fr" sz="1400">
                <a:solidFill>
                  <a:srgbClr val="434343"/>
                </a:solidFill>
                <a:latin typeface="Montserrat"/>
                <a:ea typeface="Montserrat"/>
                <a:cs typeface="Montserrat"/>
                <a:sym typeface="Montserrat"/>
              </a:rPr>
              <a:t>Point sur les compétences apprises ……………………………………………………………………………….	20</a:t>
            </a:r>
            <a:endParaRPr sz="1400">
              <a:solidFill>
                <a:srgbClr val="434343"/>
              </a:solidFill>
              <a:latin typeface="Montserrat"/>
              <a:ea typeface="Montserrat"/>
              <a:cs typeface="Montserrat"/>
              <a:sym typeface="Montserrat"/>
            </a:endParaRPr>
          </a:p>
        </p:txBody>
      </p:sp>
      <p:sp>
        <p:nvSpPr>
          <p:cNvPr id="66" name="Google Shape;66;p4"/>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B6D7A8"/>
              </a:highlight>
              <a:latin typeface="Arial"/>
              <a:ea typeface="Arial"/>
              <a:cs typeface="Arial"/>
              <a:sym typeface="Arial"/>
            </a:endParaRPr>
          </a:p>
        </p:txBody>
      </p:sp>
      <p:sp>
        <p:nvSpPr>
          <p:cNvPr id="67" name="Google Shape;67;p4"/>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
        <p:nvSpPr>
          <p:cNvPr id="69" name="Google Shape;69;p4"/>
          <p:cNvSpPr txBox="1"/>
          <p:nvPr/>
        </p:nvSpPr>
        <p:spPr>
          <a:xfrm>
            <a:off x="895525" y="337250"/>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Sommaire</a:t>
            </a:r>
            <a:r>
              <a:rPr b="0" i="0" lang="fr" sz="2500" u="none" cap="none" strike="noStrike">
                <a:solidFill>
                  <a:srgbClr val="F3F3F3"/>
                </a:solidFill>
                <a:latin typeface="Montserrat"/>
                <a:ea typeface="Montserrat"/>
                <a:cs typeface="Montserrat"/>
                <a:sym typeface="Montserrat"/>
                <a:extLst>
                  <a:ext uri="http://customooxmlschemas.google.com/">
                    <go:slidesCustomData xmlns:go="http://customooxmlschemas.google.com/" textRoundtripDataId="8"/>
                  </a:ext>
                </a:extLst>
              </a:rPr>
              <a:t> </a:t>
            </a:r>
            <a:endParaRPr b="0" i="0" sz="2500" u="none" cap="none" strike="noStrike">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3f9e8f1567_0_7"/>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13f9e8f1567_0_7"/>
          <p:cNvSpPr txBox="1"/>
          <p:nvPr/>
        </p:nvSpPr>
        <p:spPr>
          <a:xfrm>
            <a:off x="895525" y="337250"/>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500"/>
              <a:buFont typeface="Arial"/>
              <a:buNone/>
            </a:pPr>
            <a:r>
              <a:rPr b="0" i="0" lang="fr" sz="2500" u="none" cap="none" strike="noStrike">
                <a:solidFill>
                  <a:srgbClr val="F3F3F3"/>
                </a:solidFill>
                <a:latin typeface="Montserrat"/>
                <a:ea typeface="Montserrat"/>
                <a:cs typeface="Montserrat"/>
                <a:sym typeface="Montserrat"/>
              </a:rPr>
              <a:t>Point sur les compétences apprises</a:t>
            </a:r>
            <a:endParaRPr b="0" i="0" sz="1400" u="none" cap="none" strike="noStrike">
              <a:solidFill>
                <a:srgbClr val="000000"/>
              </a:solidFill>
              <a:latin typeface="Arial"/>
              <a:ea typeface="Arial"/>
              <a:cs typeface="Arial"/>
              <a:sym typeface="Arial"/>
            </a:endParaRPr>
          </a:p>
        </p:txBody>
      </p:sp>
      <p:sp>
        <p:nvSpPr>
          <p:cNvPr id="231" name="Google Shape;231;g13f9e8f1567_0_7"/>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3f9e8f1567_0_7"/>
          <p:cNvSpPr txBox="1"/>
          <p:nvPr>
            <p:ph idx="1" type="body"/>
          </p:nvPr>
        </p:nvSpPr>
        <p:spPr>
          <a:xfrm>
            <a:off x="660400" y="1861050"/>
            <a:ext cx="8316000" cy="3071100"/>
          </a:xfrm>
          <a:prstGeom prst="rect">
            <a:avLst/>
          </a:prstGeom>
          <a:noFill/>
          <a:ln>
            <a:noFill/>
          </a:ln>
        </p:spPr>
        <p:txBody>
          <a:bodyPr anchorCtr="0" anchor="t" bIns="91425" lIns="91425" spcFirstLastPara="1" rIns="91425" wrap="square" tIns="91425">
            <a:normAutofit/>
          </a:bodyPr>
          <a:lstStyle/>
          <a:p>
            <a:pPr indent="-304800" lvl="0" marL="457200" rtl="0" algn="l">
              <a:lnSpc>
                <a:spcPct val="105000"/>
              </a:lnSpc>
              <a:spcBef>
                <a:spcPts val="0"/>
              </a:spcBef>
              <a:spcAft>
                <a:spcPts val="0"/>
              </a:spcAft>
              <a:buClr>
                <a:srgbClr val="434343"/>
              </a:buClr>
              <a:buSzPts val="1200"/>
              <a:buFont typeface="Montserrat"/>
              <a:buChar char="●"/>
            </a:pPr>
            <a:r>
              <a:rPr b="1" lang="fr" sz="1400">
                <a:solidFill>
                  <a:schemeClr val="accent5"/>
                </a:solidFill>
                <a:latin typeface="Montserrat"/>
                <a:ea typeface="Montserrat"/>
                <a:cs typeface="Montserrat"/>
                <a:sym typeface="Montserrat"/>
              </a:rPr>
              <a:t>Qu’est-ce qui s’est bien passé pour vous dans ce travail de nettoyage ?</a:t>
            </a:r>
            <a:endParaRPr b="1" sz="1200">
              <a:solidFill>
                <a:srgbClr val="434343"/>
              </a:solidFill>
              <a:highlight>
                <a:schemeClr val="lt1"/>
              </a:highlight>
              <a:latin typeface="Montserrat"/>
              <a:ea typeface="Montserrat"/>
              <a:cs typeface="Montserrat"/>
              <a:sym typeface="Montserrat"/>
            </a:endParaRPr>
          </a:p>
          <a:p>
            <a:pPr indent="-317500" lvl="1" marL="914400" rtl="0" algn="l">
              <a:lnSpc>
                <a:spcPct val="105000"/>
              </a:lnSpc>
              <a:spcBef>
                <a:spcPts val="0"/>
              </a:spcBef>
              <a:spcAft>
                <a:spcPts val="0"/>
              </a:spcAft>
              <a:buClr>
                <a:srgbClr val="434343"/>
              </a:buClr>
              <a:buSzPts val="1400"/>
              <a:buFont typeface="Montserrat"/>
              <a:buChar char="○"/>
            </a:pPr>
            <a:r>
              <a:rPr lang="fr">
                <a:solidFill>
                  <a:srgbClr val="434343"/>
                </a:solidFill>
                <a:highlight>
                  <a:schemeClr val="lt1"/>
                </a:highlight>
                <a:latin typeface="Montserrat"/>
                <a:ea typeface="Montserrat"/>
                <a:cs typeface="Montserrat"/>
                <a:sym typeface="Montserrat"/>
              </a:rPr>
              <a:t>L’ensemble des calculs de CA, quantités, stock, marge…</a:t>
            </a:r>
            <a:endParaRPr>
              <a:solidFill>
                <a:srgbClr val="434343"/>
              </a:solidFill>
              <a:highlight>
                <a:schemeClr val="lt1"/>
              </a:highlight>
              <a:latin typeface="Montserrat"/>
              <a:ea typeface="Montserrat"/>
              <a:cs typeface="Montserrat"/>
              <a:sym typeface="Montserrat"/>
            </a:endParaRPr>
          </a:p>
          <a:p>
            <a:pPr indent="-317500" lvl="1" marL="914400" rtl="0" algn="l">
              <a:lnSpc>
                <a:spcPct val="105000"/>
              </a:lnSpc>
              <a:spcBef>
                <a:spcPts val="0"/>
              </a:spcBef>
              <a:spcAft>
                <a:spcPts val="0"/>
              </a:spcAft>
              <a:buClr>
                <a:srgbClr val="434343"/>
              </a:buClr>
              <a:buSzPts val="1400"/>
              <a:buFont typeface="Montserrat"/>
              <a:buChar char="○"/>
            </a:pPr>
            <a:r>
              <a:rPr lang="fr">
                <a:solidFill>
                  <a:srgbClr val="434343"/>
                </a:solidFill>
                <a:highlight>
                  <a:schemeClr val="lt1"/>
                </a:highlight>
                <a:latin typeface="Montserrat"/>
                <a:ea typeface="Montserrat"/>
                <a:cs typeface="Montserrat"/>
                <a:sym typeface="Montserrat"/>
              </a:rPr>
              <a:t>La réalisation des graphiques</a:t>
            </a:r>
            <a:endParaRPr>
              <a:solidFill>
                <a:srgbClr val="434343"/>
              </a:solidFill>
              <a:highlight>
                <a:schemeClr val="lt1"/>
              </a:highlight>
              <a:latin typeface="Montserrat"/>
              <a:ea typeface="Montserrat"/>
              <a:cs typeface="Montserrat"/>
              <a:sym typeface="Montserrat"/>
            </a:endParaRPr>
          </a:p>
          <a:p>
            <a:pPr indent="0" lvl="0" marL="457200" rtl="0" algn="l">
              <a:lnSpc>
                <a:spcPct val="105000"/>
              </a:lnSpc>
              <a:spcBef>
                <a:spcPts val="0"/>
              </a:spcBef>
              <a:spcAft>
                <a:spcPts val="0"/>
              </a:spcAft>
              <a:buNone/>
            </a:pPr>
            <a:r>
              <a:t/>
            </a:r>
            <a:endParaRPr sz="1400">
              <a:solidFill>
                <a:srgbClr val="434343"/>
              </a:solidFill>
              <a:highlight>
                <a:schemeClr val="lt1"/>
              </a:highlight>
              <a:latin typeface="Montserrat"/>
              <a:ea typeface="Montserrat"/>
              <a:cs typeface="Montserrat"/>
              <a:sym typeface="Montserrat"/>
            </a:endParaRPr>
          </a:p>
          <a:p>
            <a:pPr indent="-317500" lvl="0" marL="457200" rtl="0" algn="l">
              <a:lnSpc>
                <a:spcPct val="105000"/>
              </a:lnSpc>
              <a:spcBef>
                <a:spcPts val="0"/>
              </a:spcBef>
              <a:spcAft>
                <a:spcPts val="0"/>
              </a:spcAft>
              <a:buClr>
                <a:srgbClr val="434343"/>
              </a:buClr>
              <a:buSzPts val="1400"/>
              <a:buFont typeface="Montserrat"/>
              <a:buChar char="●"/>
            </a:pPr>
            <a:r>
              <a:rPr b="1" lang="fr" sz="1400">
                <a:solidFill>
                  <a:schemeClr val="accent5"/>
                </a:solidFill>
                <a:latin typeface="Montserrat"/>
                <a:ea typeface="Montserrat"/>
                <a:cs typeface="Montserrat"/>
                <a:sym typeface="Montserrat"/>
              </a:rPr>
              <a:t>Qu’est-ce que vous avez trouvé le plus difficile ?</a:t>
            </a:r>
            <a:endParaRPr b="1" sz="1400">
              <a:solidFill>
                <a:srgbClr val="434343"/>
              </a:solidFill>
              <a:highlight>
                <a:schemeClr val="lt1"/>
              </a:highlight>
              <a:latin typeface="Montserrat"/>
              <a:ea typeface="Montserrat"/>
              <a:cs typeface="Montserrat"/>
              <a:sym typeface="Montserrat"/>
            </a:endParaRPr>
          </a:p>
          <a:p>
            <a:pPr indent="-317500" lvl="1" marL="914400" rtl="0" algn="l">
              <a:lnSpc>
                <a:spcPct val="105000"/>
              </a:lnSpc>
              <a:spcBef>
                <a:spcPts val="0"/>
              </a:spcBef>
              <a:spcAft>
                <a:spcPts val="0"/>
              </a:spcAft>
              <a:buClr>
                <a:srgbClr val="434343"/>
              </a:buClr>
              <a:buSzPts val="1400"/>
              <a:buFont typeface="Montserrat"/>
              <a:buChar char="○"/>
            </a:pPr>
            <a:r>
              <a:rPr lang="fr">
                <a:solidFill>
                  <a:srgbClr val="434343"/>
                </a:solidFill>
                <a:highlight>
                  <a:schemeClr val="lt1"/>
                </a:highlight>
                <a:latin typeface="Montserrat"/>
                <a:ea typeface="Montserrat"/>
                <a:cs typeface="Montserrat"/>
                <a:sym typeface="Montserrat"/>
              </a:rPr>
              <a:t>L’ampleur des nettoyages à réaliser sur les données</a:t>
            </a:r>
            <a:endParaRPr>
              <a:solidFill>
                <a:srgbClr val="434343"/>
              </a:solidFill>
              <a:highlight>
                <a:schemeClr val="lt1"/>
              </a:highlight>
              <a:latin typeface="Montserrat"/>
              <a:ea typeface="Montserrat"/>
              <a:cs typeface="Montserrat"/>
              <a:sym typeface="Montserrat"/>
            </a:endParaRPr>
          </a:p>
          <a:p>
            <a:pPr indent="-317500" lvl="1" marL="914400" rtl="0" algn="l">
              <a:lnSpc>
                <a:spcPct val="105000"/>
              </a:lnSpc>
              <a:spcBef>
                <a:spcPts val="0"/>
              </a:spcBef>
              <a:spcAft>
                <a:spcPts val="0"/>
              </a:spcAft>
              <a:buClr>
                <a:srgbClr val="434343"/>
              </a:buClr>
              <a:buSzPts val="1400"/>
              <a:buFont typeface="Montserrat"/>
              <a:buChar char="○"/>
            </a:pPr>
            <a:r>
              <a:rPr lang="fr">
                <a:solidFill>
                  <a:srgbClr val="434343"/>
                </a:solidFill>
                <a:highlight>
                  <a:schemeClr val="lt1"/>
                </a:highlight>
                <a:latin typeface="Montserrat"/>
                <a:ea typeface="Montserrat"/>
                <a:cs typeface="Montserrat"/>
                <a:sym typeface="Montserrat"/>
              </a:rPr>
              <a:t>L’identification des doublons et des incohérences</a:t>
            </a:r>
            <a:endParaRPr>
              <a:solidFill>
                <a:srgbClr val="434343"/>
              </a:solidFill>
              <a:highlight>
                <a:schemeClr val="lt1"/>
              </a:highlight>
              <a:latin typeface="Montserrat"/>
              <a:ea typeface="Montserrat"/>
              <a:cs typeface="Montserrat"/>
              <a:sym typeface="Montserrat"/>
            </a:endParaRPr>
          </a:p>
          <a:p>
            <a:pPr indent="0" lvl="0" marL="457200" rtl="0" algn="l">
              <a:lnSpc>
                <a:spcPct val="105000"/>
              </a:lnSpc>
              <a:spcBef>
                <a:spcPts val="0"/>
              </a:spcBef>
              <a:spcAft>
                <a:spcPts val="0"/>
              </a:spcAft>
              <a:buNone/>
            </a:pPr>
            <a:r>
              <a:t/>
            </a:r>
            <a:endParaRPr sz="1400">
              <a:solidFill>
                <a:srgbClr val="434343"/>
              </a:solidFill>
              <a:highlight>
                <a:schemeClr val="lt1"/>
              </a:highlight>
              <a:latin typeface="Montserrat"/>
              <a:ea typeface="Montserrat"/>
              <a:cs typeface="Montserrat"/>
              <a:sym typeface="Montserrat"/>
            </a:endParaRPr>
          </a:p>
          <a:p>
            <a:pPr indent="-317500" lvl="0" marL="457200" rtl="0" algn="l">
              <a:lnSpc>
                <a:spcPct val="105000"/>
              </a:lnSpc>
              <a:spcBef>
                <a:spcPts val="0"/>
              </a:spcBef>
              <a:spcAft>
                <a:spcPts val="0"/>
              </a:spcAft>
              <a:buClr>
                <a:srgbClr val="434343"/>
              </a:buClr>
              <a:buSzPts val="1400"/>
              <a:buFont typeface="Montserrat"/>
              <a:buChar char="●"/>
            </a:pPr>
            <a:r>
              <a:rPr b="1" lang="fr" sz="1400">
                <a:solidFill>
                  <a:schemeClr val="accent5"/>
                </a:solidFill>
                <a:latin typeface="Montserrat"/>
                <a:ea typeface="Montserrat"/>
                <a:cs typeface="Montserrat"/>
                <a:sym typeface="Montserrat"/>
              </a:rPr>
              <a:t>Sur quelles tâches est-ce que vous pensez avoir besoin de plus d'entraînement ?</a:t>
            </a:r>
            <a:endParaRPr b="1" sz="1400">
              <a:solidFill>
                <a:srgbClr val="434343"/>
              </a:solidFill>
              <a:highlight>
                <a:schemeClr val="lt1"/>
              </a:highlight>
              <a:latin typeface="Montserrat"/>
              <a:ea typeface="Montserrat"/>
              <a:cs typeface="Montserrat"/>
              <a:sym typeface="Montserrat"/>
            </a:endParaRPr>
          </a:p>
          <a:p>
            <a:pPr indent="-317500" lvl="1" marL="914400" rtl="0" algn="l">
              <a:lnSpc>
                <a:spcPct val="105000"/>
              </a:lnSpc>
              <a:spcBef>
                <a:spcPts val="0"/>
              </a:spcBef>
              <a:spcAft>
                <a:spcPts val="0"/>
              </a:spcAft>
              <a:buClr>
                <a:srgbClr val="434343"/>
              </a:buClr>
              <a:buSzPts val="1400"/>
              <a:buFont typeface="Montserrat"/>
              <a:buChar char="○"/>
            </a:pPr>
            <a:r>
              <a:rPr lang="fr">
                <a:solidFill>
                  <a:srgbClr val="434343"/>
                </a:solidFill>
                <a:highlight>
                  <a:schemeClr val="lt1"/>
                </a:highlight>
                <a:latin typeface="Montserrat"/>
                <a:ea typeface="Montserrat"/>
                <a:cs typeface="Montserrat"/>
                <a:sym typeface="Montserrat"/>
              </a:rPr>
              <a:t>Sur les principales étapes de nettoyage des données</a:t>
            </a:r>
            <a:endParaRPr>
              <a:solidFill>
                <a:srgbClr val="434343"/>
              </a:solidFill>
              <a:highlight>
                <a:schemeClr val="lt1"/>
              </a:highlight>
              <a:latin typeface="Montserrat"/>
              <a:ea typeface="Montserrat"/>
              <a:cs typeface="Montserrat"/>
              <a:sym typeface="Montserrat"/>
            </a:endParaRPr>
          </a:p>
          <a:p>
            <a:pPr indent="-317500" lvl="1" marL="914400" rtl="0" algn="l">
              <a:lnSpc>
                <a:spcPct val="105000"/>
              </a:lnSpc>
              <a:spcBef>
                <a:spcPts val="0"/>
              </a:spcBef>
              <a:spcAft>
                <a:spcPts val="0"/>
              </a:spcAft>
              <a:buClr>
                <a:srgbClr val="434343"/>
              </a:buClr>
              <a:buSzPts val="1400"/>
              <a:buFont typeface="Montserrat"/>
              <a:buChar char="○"/>
            </a:pPr>
            <a:r>
              <a:rPr lang="fr">
                <a:solidFill>
                  <a:srgbClr val="434343"/>
                </a:solidFill>
                <a:highlight>
                  <a:schemeClr val="lt1"/>
                </a:highlight>
                <a:latin typeface="Montserrat"/>
                <a:ea typeface="Montserrat"/>
                <a:cs typeface="Montserrat"/>
                <a:sym typeface="Montserrat"/>
              </a:rPr>
              <a:t>Sur la partie technique (code)</a:t>
            </a:r>
            <a:endParaRPr>
              <a:solidFill>
                <a:srgbClr val="434343"/>
              </a:solidFill>
              <a:highlight>
                <a:schemeClr val="lt1"/>
              </a:highlight>
              <a:latin typeface="Montserrat"/>
              <a:ea typeface="Montserrat"/>
              <a:cs typeface="Montserrat"/>
              <a:sym typeface="Montserrat"/>
            </a:endParaRPr>
          </a:p>
        </p:txBody>
      </p:sp>
      <p:sp>
        <p:nvSpPr>
          <p:cNvPr id="233" name="Google Shape;233;g13f9e8f1567_0_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126216f2df_0_6"/>
          <p:cNvSpPr txBox="1"/>
          <p:nvPr>
            <p:ph idx="1" type="body"/>
          </p:nvPr>
        </p:nvSpPr>
        <p:spPr>
          <a:xfrm>
            <a:off x="751925" y="1543975"/>
            <a:ext cx="8520600" cy="3416400"/>
          </a:xfrm>
          <a:prstGeom prst="rect">
            <a:avLst/>
          </a:prstGeom>
          <a:noFill/>
          <a:ln>
            <a:noFill/>
          </a:ln>
        </p:spPr>
        <p:txBody>
          <a:bodyPr anchorCtr="0" anchor="t" bIns="91425" lIns="91425" spcFirstLastPara="1" rIns="91425" wrap="square" tIns="91425">
            <a:normAutofit/>
          </a:bodyPr>
          <a:lstStyle/>
          <a:p>
            <a:pPr indent="-336550" lvl="0" marL="457200" marR="0" rtl="0" algn="l">
              <a:lnSpc>
                <a:spcPct val="115000"/>
              </a:lnSpc>
              <a:spcBef>
                <a:spcPts val="0"/>
              </a:spcBef>
              <a:spcAft>
                <a:spcPts val="0"/>
              </a:spcAft>
              <a:buClr>
                <a:srgbClr val="434343"/>
              </a:buClr>
              <a:buSzPts val="1700"/>
              <a:buFont typeface="Montserrat"/>
              <a:buChar char="●"/>
            </a:pPr>
            <a:r>
              <a:rPr b="1" lang="fr" sz="1700">
                <a:solidFill>
                  <a:srgbClr val="434343"/>
                </a:solidFill>
                <a:latin typeface="Montserrat"/>
                <a:ea typeface="Montserrat"/>
                <a:cs typeface="Montserrat"/>
                <a:sym typeface="Montserrat"/>
              </a:rPr>
              <a:t>3 dataframes : </a:t>
            </a:r>
            <a:endParaRPr b="1" sz="17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700">
              <a:solidFill>
                <a:srgbClr val="434343"/>
              </a:solidFill>
              <a:latin typeface="Montserrat"/>
              <a:ea typeface="Montserrat"/>
              <a:cs typeface="Montserrat"/>
              <a:sym typeface="Montserrat"/>
            </a:endParaRPr>
          </a:p>
          <a:p>
            <a:pPr indent="-330200" lvl="1" marL="914400" marR="0" rtl="0" algn="l">
              <a:lnSpc>
                <a:spcPct val="115000"/>
              </a:lnSpc>
              <a:spcBef>
                <a:spcPts val="0"/>
              </a:spcBef>
              <a:spcAft>
                <a:spcPts val="0"/>
              </a:spcAft>
              <a:buClr>
                <a:schemeClr val="accent5"/>
              </a:buClr>
              <a:buSzPts val="1600"/>
              <a:buFont typeface="Montserrat"/>
              <a:buChar char="○"/>
            </a:pPr>
            <a:r>
              <a:rPr b="1" lang="fr" sz="1600">
                <a:solidFill>
                  <a:schemeClr val="accent5"/>
                </a:solidFill>
                <a:latin typeface="Montserrat"/>
                <a:ea typeface="Montserrat"/>
                <a:cs typeface="Montserrat"/>
                <a:sym typeface="Montserrat"/>
              </a:rPr>
              <a:t>ERP</a:t>
            </a:r>
            <a:endParaRPr b="1" sz="1600">
              <a:solidFill>
                <a:schemeClr val="accent5"/>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1600">
                <a:solidFill>
                  <a:srgbClr val="434343"/>
                </a:solidFill>
                <a:latin typeface="Montserrat"/>
                <a:ea typeface="Montserrat"/>
                <a:cs typeface="Montserrat"/>
                <a:sym typeface="Montserrat"/>
              </a:rPr>
              <a:t>Liste des produits, prix d’achat / de vente, stock final, vendu sur site</a:t>
            </a:r>
            <a:endParaRPr sz="1600">
              <a:solidFill>
                <a:srgbClr val="434343"/>
              </a:solidFill>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600">
              <a:solidFill>
                <a:srgbClr val="434343"/>
              </a:solidFill>
              <a:latin typeface="Montserrat"/>
              <a:ea typeface="Montserrat"/>
              <a:cs typeface="Montserrat"/>
              <a:sym typeface="Montserrat"/>
            </a:endParaRPr>
          </a:p>
          <a:p>
            <a:pPr indent="-330200" lvl="1" marL="914400" marR="0" rtl="0" algn="l">
              <a:lnSpc>
                <a:spcPct val="115000"/>
              </a:lnSpc>
              <a:spcBef>
                <a:spcPts val="0"/>
              </a:spcBef>
              <a:spcAft>
                <a:spcPts val="0"/>
              </a:spcAft>
              <a:buClr>
                <a:schemeClr val="accent5"/>
              </a:buClr>
              <a:buSzPts val="1600"/>
              <a:buFont typeface="Montserrat"/>
              <a:buChar char="○"/>
            </a:pPr>
            <a:r>
              <a:rPr b="1" lang="fr" sz="1600">
                <a:solidFill>
                  <a:schemeClr val="accent5"/>
                </a:solidFill>
                <a:latin typeface="Montserrat"/>
                <a:ea typeface="Montserrat"/>
                <a:cs typeface="Montserrat"/>
                <a:sym typeface="Montserrat"/>
              </a:rPr>
              <a:t>LIAISON</a:t>
            </a:r>
            <a:endParaRPr b="1" sz="1600">
              <a:solidFill>
                <a:schemeClr val="accent5"/>
              </a:solidFill>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1600">
                <a:solidFill>
                  <a:srgbClr val="434343"/>
                </a:solidFill>
                <a:latin typeface="Montserrat"/>
                <a:ea typeface="Montserrat"/>
                <a:cs typeface="Montserrat"/>
                <a:sym typeface="Montserrat"/>
              </a:rPr>
              <a:t>Correspondance n° produit entre ERP et WEB</a:t>
            </a:r>
            <a:endParaRPr sz="1600">
              <a:solidFill>
                <a:srgbClr val="434343"/>
              </a:solidFill>
              <a:latin typeface="Montserrat"/>
              <a:ea typeface="Montserrat"/>
              <a:cs typeface="Montserrat"/>
              <a:sym typeface="Montserrat"/>
            </a:endParaRPr>
          </a:p>
          <a:p>
            <a:pPr indent="0" lvl="0" marL="914400" marR="0" rtl="0" algn="l">
              <a:lnSpc>
                <a:spcPct val="115000"/>
              </a:lnSpc>
              <a:spcBef>
                <a:spcPts val="0"/>
              </a:spcBef>
              <a:spcAft>
                <a:spcPts val="0"/>
              </a:spcAft>
              <a:buNone/>
            </a:pPr>
            <a:r>
              <a:t/>
            </a:r>
            <a:endParaRPr sz="1600">
              <a:solidFill>
                <a:srgbClr val="434343"/>
              </a:solidFill>
              <a:latin typeface="Montserrat"/>
              <a:ea typeface="Montserrat"/>
              <a:cs typeface="Montserrat"/>
              <a:sym typeface="Montserrat"/>
            </a:endParaRPr>
          </a:p>
          <a:p>
            <a:pPr indent="-330200" lvl="1" marL="914400" marR="0" rtl="0" algn="l">
              <a:lnSpc>
                <a:spcPct val="115000"/>
              </a:lnSpc>
              <a:spcBef>
                <a:spcPts val="0"/>
              </a:spcBef>
              <a:spcAft>
                <a:spcPts val="0"/>
              </a:spcAft>
              <a:buClr>
                <a:srgbClr val="434343"/>
              </a:buClr>
              <a:buSzPts val="1600"/>
              <a:buFont typeface="Montserrat"/>
              <a:buChar char="○"/>
            </a:pPr>
            <a:r>
              <a:rPr b="1" lang="fr" sz="1600">
                <a:solidFill>
                  <a:schemeClr val="accent5"/>
                </a:solidFill>
                <a:latin typeface="Montserrat"/>
                <a:ea typeface="Montserrat"/>
                <a:cs typeface="Montserrat"/>
                <a:sym typeface="Montserrat"/>
              </a:rPr>
              <a:t>WEB</a:t>
            </a:r>
            <a:endParaRPr b="1" sz="1600">
              <a:solidFill>
                <a:srgbClr val="434343"/>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a:solidFill>
                  <a:srgbClr val="434343"/>
                </a:solidFill>
                <a:latin typeface="Montserrat"/>
                <a:ea typeface="Montserrat"/>
                <a:cs typeface="Montserrat"/>
                <a:sym typeface="Montserrat"/>
              </a:rPr>
              <a:t>		</a:t>
            </a:r>
            <a:r>
              <a:rPr lang="fr" sz="1600">
                <a:solidFill>
                  <a:srgbClr val="434343"/>
                </a:solidFill>
                <a:latin typeface="Montserrat"/>
                <a:ea typeface="Montserrat"/>
                <a:cs typeface="Montserrat"/>
                <a:sym typeface="Montserrat"/>
              </a:rPr>
              <a:t>Liste produits vendus sur le site, types de produits, </a:t>
            </a:r>
            <a:endParaRPr sz="1600">
              <a:solidFill>
                <a:srgbClr val="434343"/>
              </a:solidFill>
              <a:latin typeface="Montserrat"/>
              <a:ea typeface="Montserrat"/>
              <a:cs typeface="Montserrat"/>
              <a:sym typeface="Montserrat"/>
            </a:endParaRPr>
          </a:p>
          <a:p>
            <a:pPr indent="457200" lvl="0" marL="457200" marR="0" rtl="0" algn="l">
              <a:lnSpc>
                <a:spcPct val="115000"/>
              </a:lnSpc>
              <a:spcBef>
                <a:spcPts val="0"/>
              </a:spcBef>
              <a:spcAft>
                <a:spcPts val="0"/>
              </a:spcAft>
              <a:buNone/>
            </a:pPr>
            <a:r>
              <a:rPr lang="fr" sz="1600">
                <a:solidFill>
                  <a:srgbClr val="434343"/>
                </a:solidFill>
                <a:latin typeface="Montserrat"/>
                <a:ea typeface="Montserrat"/>
                <a:cs typeface="Montserrat"/>
                <a:sym typeface="Montserrat"/>
              </a:rPr>
              <a:t>quantités vendues, titres, descriptions, liens d’annonces…</a:t>
            </a:r>
            <a:endParaRPr>
              <a:solidFill>
                <a:srgbClr val="434343"/>
              </a:solidFill>
              <a:latin typeface="Montserrat"/>
              <a:ea typeface="Montserrat"/>
              <a:cs typeface="Montserrat"/>
              <a:sym typeface="Montserrat"/>
            </a:endParaRPr>
          </a:p>
        </p:txBody>
      </p:sp>
      <p:sp>
        <p:nvSpPr>
          <p:cNvPr id="75" name="Google Shape;75;g3126216f2df_0_6"/>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B6D7A8"/>
              </a:highlight>
              <a:latin typeface="Arial"/>
              <a:ea typeface="Arial"/>
              <a:cs typeface="Arial"/>
              <a:sym typeface="Arial"/>
            </a:endParaRPr>
          </a:p>
        </p:txBody>
      </p:sp>
      <p:sp>
        <p:nvSpPr>
          <p:cNvPr id="76" name="Google Shape;76;g3126216f2df_0_6"/>
          <p:cNvSpPr txBox="1"/>
          <p:nvPr/>
        </p:nvSpPr>
        <p:spPr>
          <a:xfrm>
            <a:off x="895525" y="337250"/>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500"/>
              <a:buFont typeface="Arial"/>
              <a:buNone/>
            </a:pPr>
            <a:r>
              <a:rPr b="0" i="0" lang="fr" sz="2500" u="none" cap="none" strike="noStrike">
                <a:solidFill>
                  <a:srgbClr val="F3F3F3"/>
                </a:solidFill>
                <a:latin typeface="Montserrat"/>
                <a:ea typeface="Montserrat"/>
                <a:cs typeface="Montserrat"/>
                <a:sym typeface="Montserrat"/>
                <a:extLst>
                  <a:ext uri="http://customooxmlschemas.google.com/">
                    <go:slidesCustomData xmlns:go="http://customooxmlschemas.google.com/" textRoundtripDataId="9"/>
                  </a:ext>
                </a:extLst>
              </a:rPr>
              <a:t>Analyses Exploratoires des Données </a:t>
            </a:r>
            <a:endParaRPr b="0" i="0" sz="2500" u="none" cap="none" strike="noStrike">
              <a:solidFill>
                <a:srgbClr val="F3F3F3"/>
              </a:solidFill>
              <a:latin typeface="Montserrat"/>
              <a:ea typeface="Montserrat"/>
              <a:cs typeface="Montserrat"/>
              <a:sym typeface="Montserrat"/>
            </a:endParaRPr>
          </a:p>
        </p:txBody>
      </p:sp>
      <p:sp>
        <p:nvSpPr>
          <p:cNvPr id="77" name="Google Shape;77;g3126216f2df_0_6"/>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3126216f2df_0_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10ed1d9b2f_0_23"/>
          <p:cNvSpPr txBox="1"/>
          <p:nvPr>
            <p:ph idx="1" type="body"/>
          </p:nvPr>
        </p:nvSpPr>
        <p:spPr>
          <a:xfrm>
            <a:off x="660400" y="154002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sz="1600">
              <a:solidFill>
                <a:srgbClr val="434343"/>
              </a:solidFill>
              <a:latin typeface="Montserrat"/>
              <a:ea typeface="Montserrat"/>
              <a:cs typeface="Montserrat"/>
              <a:sym typeface="Montserrat"/>
            </a:endParaRPr>
          </a:p>
          <a:p>
            <a:pPr indent="-342900" lvl="0" marL="457200" marR="0" rtl="0" algn="l">
              <a:lnSpc>
                <a:spcPct val="115000"/>
              </a:lnSpc>
              <a:spcBef>
                <a:spcPts val="0"/>
              </a:spcBef>
              <a:spcAft>
                <a:spcPts val="0"/>
              </a:spcAft>
              <a:buClr>
                <a:srgbClr val="434343"/>
              </a:buClr>
              <a:buSzPts val="1800"/>
              <a:buFont typeface="Montserrat"/>
              <a:buChar char="●"/>
            </a:pPr>
            <a:r>
              <a:rPr b="1" lang="fr">
                <a:solidFill>
                  <a:srgbClr val="434343"/>
                </a:solidFill>
                <a:latin typeface="Montserrat"/>
                <a:ea typeface="Montserrat"/>
                <a:cs typeface="Montserrat"/>
                <a:sym typeface="Montserrat"/>
              </a:rPr>
              <a:t>Traitements réalisés : </a:t>
            </a:r>
            <a:endParaRPr b="1">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600">
              <a:solidFill>
                <a:srgbClr val="434343"/>
              </a:solidFill>
              <a:latin typeface="Montserrat"/>
              <a:ea typeface="Montserrat"/>
              <a:cs typeface="Montserrat"/>
              <a:sym typeface="Montserrat"/>
            </a:endParaRPr>
          </a:p>
          <a:p>
            <a:pPr indent="-330200" lvl="1" marL="914400" rtl="0" algn="l">
              <a:spcBef>
                <a:spcPts val="0"/>
              </a:spcBef>
              <a:spcAft>
                <a:spcPts val="0"/>
              </a:spcAft>
              <a:buClr>
                <a:srgbClr val="434343"/>
              </a:buClr>
              <a:buSzPts val="1600"/>
              <a:buFont typeface="Montserrat"/>
              <a:buChar char="○"/>
            </a:pPr>
            <a:r>
              <a:rPr b="1" lang="fr" sz="1600">
                <a:solidFill>
                  <a:srgbClr val="434343"/>
                </a:solidFill>
                <a:latin typeface="Montserrat"/>
                <a:ea typeface="Montserrat"/>
                <a:cs typeface="Montserrat"/>
                <a:sym typeface="Montserrat"/>
              </a:rPr>
              <a:t>T</a:t>
            </a:r>
            <a:r>
              <a:rPr b="1" lang="fr" sz="1600">
                <a:solidFill>
                  <a:srgbClr val="434343"/>
                </a:solidFill>
                <a:latin typeface="Montserrat"/>
                <a:ea typeface="Montserrat"/>
                <a:cs typeface="Montserrat"/>
                <a:sym typeface="Montserrat"/>
              </a:rPr>
              <a:t>ypes de variables </a:t>
            </a:r>
            <a:r>
              <a:rPr lang="fr" sz="1600">
                <a:solidFill>
                  <a:srgbClr val="434343"/>
                </a:solidFill>
                <a:latin typeface="Montserrat"/>
                <a:ea typeface="Montserrat"/>
                <a:cs typeface="Montserrat"/>
                <a:sym typeface="Montserrat"/>
              </a:rPr>
              <a:t>modifiés (prix de type object par défaut)</a:t>
            </a:r>
            <a:endParaRPr sz="1600">
              <a:solidFill>
                <a:srgbClr val="434343"/>
              </a:solidFill>
              <a:latin typeface="Montserrat"/>
              <a:ea typeface="Montserrat"/>
              <a:cs typeface="Montserrat"/>
              <a:sym typeface="Montserrat"/>
            </a:endParaRPr>
          </a:p>
          <a:p>
            <a:pPr indent="-330200" lvl="1" marL="914400" rtl="0" algn="l">
              <a:spcBef>
                <a:spcPts val="0"/>
              </a:spcBef>
              <a:spcAft>
                <a:spcPts val="0"/>
              </a:spcAft>
              <a:buClr>
                <a:srgbClr val="434343"/>
              </a:buClr>
              <a:buSzPts val="1600"/>
              <a:buFont typeface="Montserrat"/>
              <a:buChar char="○"/>
            </a:pPr>
            <a:r>
              <a:rPr lang="fr" sz="1600">
                <a:solidFill>
                  <a:srgbClr val="434343"/>
                </a:solidFill>
                <a:latin typeface="Montserrat"/>
                <a:ea typeface="Montserrat"/>
                <a:cs typeface="Montserrat"/>
                <a:sym typeface="Montserrat"/>
              </a:rPr>
              <a:t>Identification et suppression des </a:t>
            </a:r>
            <a:r>
              <a:rPr b="1" lang="fr" sz="1600">
                <a:solidFill>
                  <a:srgbClr val="434343"/>
                </a:solidFill>
                <a:latin typeface="Montserrat"/>
                <a:ea typeface="Montserrat"/>
                <a:cs typeface="Montserrat"/>
                <a:sym typeface="Montserrat"/>
              </a:rPr>
              <a:t>doublons</a:t>
            </a:r>
            <a:endParaRPr b="1" sz="1600">
              <a:solidFill>
                <a:srgbClr val="434343"/>
              </a:solidFill>
              <a:latin typeface="Montserrat"/>
              <a:ea typeface="Montserrat"/>
              <a:cs typeface="Montserrat"/>
              <a:sym typeface="Montserrat"/>
            </a:endParaRPr>
          </a:p>
          <a:p>
            <a:pPr indent="-330200" lvl="1" marL="914400" rtl="0" algn="l">
              <a:spcBef>
                <a:spcPts val="0"/>
              </a:spcBef>
              <a:spcAft>
                <a:spcPts val="0"/>
              </a:spcAft>
              <a:buClr>
                <a:srgbClr val="434343"/>
              </a:buClr>
              <a:buSzPts val="1600"/>
              <a:buFont typeface="Montserrat"/>
              <a:buChar char="○"/>
            </a:pPr>
            <a:r>
              <a:rPr lang="fr" sz="1600">
                <a:solidFill>
                  <a:srgbClr val="434343"/>
                </a:solidFill>
                <a:latin typeface="Montserrat"/>
                <a:ea typeface="Montserrat"/>
                <a:cs typeface="Montserrat"/>
                <a:sym typeface="Montserrat"/>
              </a:rPr>
              <a:t>Détection des </a:t>
            </a:r>
            <a:r>
              <a:rPr b="1" lang="fr" sz="1600">
                <a:solidFill>
                  <a:srgbClr val="434343"/>
                </a:solidFill>
                <a:latin typeface="Montserrat"/>
                <a:ea typeface="Montserrat"/>
                <a:cs typeface="Montserrat"/>
                <a:sym typeface="Montserrat"/>
              </a:rPr>
              <a:t>incohérences</a:t>
            </a:r>
            <a:r>
              <a:rPr lang="fr" sz="1600">
                <a:solidFill>
                  <a:srgbClr val="434343"/>
                </a:solidFill>
                <a:latin typeface="Montserrat"/>
                <a:ea typeface="Montserrat"/>
                <a:cs typeface="Montserrat"/>
                <a:sym typeface="Montserrat"/>
              </a:rPr>
              <a:t> (stock status, prix et quantités &lt;0)</a:t>
            </a:r>
            <a:endParaRPr sz="1600">
              <a:solidFill>
                <a:srgbClr val="434343"/>
              </a:solidFill>
              <a:latin typeface="Montserrat"/>
              <a:ea typeface="Montserrat"/>
              <a:cs typeface="Montserrat"/>
              <a:sym typeface="Montserrat"/>
            </a:endParaRPr>
          </a:p>
          <a:p>
            <a:pPr indent="-330200" lvl="1" marL="914400" rtl="0" algn="l">
              <a:spcBef>
                <a:spcPts val="0"/>
              </a:spcBef>
              <a:spcAft>
                <a:spcPts val="0"/>
              </a:spcAft>
              <a:buClr>
                <a:srgbClr val="434343"/>
              </a:buClr>
              <a:buSzPts val="1600"/>
              <a:buFont typeface="Montserrat"/>
              <a:buChar char="○"/>
            </a:pPr>
            <a:r>
              <a:rPr b="1" lang="fr" sz="1600">
                <a:solidFill>
                  <a:srgbClr val="434343"/>
                </a:solidFill>
                <a:latin typeface="Montserrat"/>
                <a:ea typeface="Montserrat"/>
                <a:cs typeface="Montserrat"/>
                <a:sym typeface="Montserrat"/>
              </a:rPr>
              <a:t>Formatage</a:t>
            </a:r>
            <a:r>
              <a:rPr lang="fr" sz="1600">
                <a:solidFill>
                  <a:srgbClr val="434343"/>
                </a:solidFill>
                <a:latin typeface="Montserrat"/>
                <a:ea typeface="Montserrat"/>
                <a:cs typeface="Montserrat"/>
                <a:sym typeface="Montserrat"/>
              </a:rPr>
              <a:t> (, remplacées par des .)</a:t>
            </a:r>
            <a:endParaRPr sz="1600">
              <a:solidFill>
                <a:srgbClr val="434343"/>
              </a:solidFill>
              <a:latin typeface="Montserrat"/>
              <a:ea typeface="Montserrat"/>
              <a:cs typeface="Montserrat"/>
              <a:sym typeface="Montserrat"/>
            </a:endParaRPr>
          </a:p>
          <a:p>
            <a:pPr indent="-330200" lvl="1" marL="914400" rtl="0" algn="l">
              <a:spcBef>
                <a:spcPts val="0"/>
              </a:spcBef>
              <a:spcAft>
                <a:spcPts val="0"/>
              </a:spcAft>
              <a:buClr>
                <a:srgbClr val="434343"/>
              </a:buClr>
              <a:buSzPts val="1600"/>
              <a:buFont typeface="Montserrat"/>
              <a:buChar char="○"/>
            </a:pPr>
            <a:r>
              <a:rPr b="1" lang="fr" sz="1600">
                <a:solidFill>
                  <a:srgbClr val="434343"/>
                </a:solidFill>
                <a:latin typeface="Montserrat"/>
                <a:ea typeface="Montserrat"/>
                <a:cs typeface="Montserrat"/>
                <a:sym typeface="Montserrat"/>
              </a:rPr>
              <a:t>Suppression </a:t>
            </a:r>
            <a:r>
              <a:rPr lang="fr" sz="1600">
                <a:solidFill>
                  <a:srgbClr val="434343"/>
                </a:solidFill>
                <a:latin typeface="Montserrat"/>
                <a:ea typeface="Montserrat"/>
                <a:cs typeface="Montserrat"/>
                <a:sym typeface="Montserrat"/>
              </a:rPr>
              <a:t>de lignes (images d’annonces, incohérences…)</a:t>
            </a:r>
            <a:endParaRPr sz="1600">
              <a:solidFill>
                <a:srgbClr val="434343"/>
              </a:solidFill>
              <a:latin typeface="Montserrat"/>
              <a:ea typeface="Montserrat"/>
              <a:cs typeface="Montserrat"/>
              <a:sym typeface="Montserrat"/>
            </a:endParaRPr>
          </a:p>
          <a:p>
            <a:pPr indent="-330200" lvl="1" marL="914400" rtl="0" algn="l">
              <a:spcBef>
                <a:spcPts val="0"/>
              </a:spcBef>
              <a:spcAft>
                <a:spcPts val="0"/>
              </a:spcAft>
              <a:buClr>
                <a:srgbClr val="434343"/>
              </a:buClr>
              <a:buSzPts val="1600"/>
              <a:buFont typeface="Montserrat"/>
              <a:buChar char="○"/>
            </a:pPr>
            <a:r>
              <a:rPr b="1" lang="fr" sz="1600">
                <a:solidFill>
                  <a:srgbClr val="434343"/>
                </a:solidFill>
                <a:latin typeface="Montserrat"/>
                <a:ea typeface="Montserrat"/>
                <a:cs typeface="Montserrat"/>
                <a:sym typeface="Montserrat"/>
              </a:rPr>
              <a:t>Sélection </a:t>
            </a:r>
            <a:r>
              <a:rPr lang="fr" sz="1600">
                <a:solidFill>
                  <a:srgbClr val="434343"/>
                </a:solidFill>
                <a:latin typeface="Montserrat"/>
                <a:ea typeface="Montserrat"/>
                <a:cs typeface="Montserrat"/>
                <a:sym typeface="Montserrat"/>
              </a:rPr>
              <a:t>des colonnes à maintenir pour l’analyse</a:t>
            </a:r>
            <a:endParaRPr sz="1600">
              <a:solidFill>
                <a:srgbClr val="434343"/>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600">
              <a:solidFill>
                <a:srgbClr val="434343"/>
              </a:solidFill>
              <a:latin typeface="Montserrat"/>
              <a:ea typeface="Montserrat"/>
              <a:cs typeface="Montserrat"/>
              <a:sym typeface="Montserrat"/>
            </a:endParaRPr>
          </a:p>
        </p:txBody>
      </p:sp>
      <p:sp>
        <p:nvSpPr>
          <p:cNvPr id="84" name="Google Shape;84;g310ed1d9b2f_0_23"/>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a:effectLst>
            <a:outerShdw blurRad="57150" rotWithShape="0" algn="bl" dir="5400000" dist="19050">
              <a:srgbClr val="000000">
                <a:alpha val="4941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B6D7A8"/>
              </a:highlight>
              <a:latin typeface="Arial"/>
              <a:ea typeface="Arial"/>
              <a:cs typeface="Arial"/>
              <a:sym typeface="Arial"/>
            </a:endParaRPr>
          </a:p>
        </p:txBody>
      </p:sp>
      <p:sp>
        <p:nvSpPr>
          <p:cNvPr id="85" name="Google Shape;85;g310ed1d9b2f_0_23"/>
          <p:cNvSpPr txBox="1"/>
          <p:nvPr/>
        </p:nvSpPr>
        <p:spPr>
          <a:xfrm>
            <a:off x="895525" y="337250"/>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500"/>
              <a:buFont typeface="Arial"/>
              <a:buNone/>
            </a:pPr>
            <a:r>
              <a:rPr b="0" i="0" lang="fr" sz="2500" u="none" cap="none" strike="noStrike">
                <a:solidFill>
                  <a:srgbClr val="F3F3F3"/>
                </a:solidFill>
                <a:latin typeface="Montserrat"/>
                <a:ea typeface="Montserrat"/>
                <a:cs typeface="Montserrat"/>
                <a:sym typeface="Montserrat"/>
                <a:extLst>
                  <a:ext uri="http://customooxmlschemas.google.com/">
                    <go:slidesCustomData xmlns:go="http://customooxmlschemas.google.com/" textRoundtripDataId="10"/>
                  </a:ext>
                </a:extLst>
              </a:rPr>
              <a:t>Analyses Exploratoires des Données </a:t>
            </a:r>
            <a:endParaRPr b="0" i="0" sz="2500" u="none" cap="none" strike="noStrike">
              <a:solidFill>
                <a:srgbClr val="F3F3F3"/>
              </a:solidFill>
              <a:latin typeface="Montserrat"/>
              <a:ea typeface="Montserrat"/>
              <a:cs typeface="Montserrat"/>
              <a:sym typeface="Montserrat"/>
            </a:endParaRPr>
          </a:p>
        </p:txBody>
      </p:sp>
      <p:sp>
        <p:nvSpPr>
          <p:cNvPr id="86" name="Google Shape;86;g310ed1d9b2f_0_23"/>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310ed1d9b2f_0_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idx="1" type="body"/>
          </p:nvPr>
        </p:nvSpPr>
        <p:spPr>
          <a:xfrm>
            <a:off x="311700" y="1570825"/>
            <a:ext cx="8520600" cy="3486000"/>
          </a:xfrm>
          <a:prstGeom prst="rect">
            <a:avLst/>
          </a:prstGeom>
          <a:noFill/>
          <a:ln>
            <a:noFill/>
          </a:ln>
        </p:spPr>
        <p:txBody>
          <a:bodyPr anchorCtr="0" anchor="t" bIns="91425" lIns="91425" spcFirstLastPara="1" rIns="91425" wrap="square" tIns="91425">
            <a:normAutofit fontScale="85000" lnSpcReduction="20000"/>
          </a:bodyPr>
          <a:lstStyle/>
          <a:p>
            <a:pPr indent="-327321" lvl="0" marL="457200" marR="0" rtl="0" algn="l">
              <a:lnSpc>
                <a:spcPct val="115000"/>
              </a:lnSpc>
              <a:spcBef>
                <a:spcPts val="0"/>
              </a:spcBef>
              <a:spcAft>
                <a:spcPts val="0"/>
              </a:spcAft>
              <a:buClr>
                <a:srgbClr val="434343"/>
              </a:buClr>
              <a:buSzPct val="105783"/>
              <a:buFont typeface="Montserrat"/>
              <a:buChar char="●"/>
            </a:pPr>
            <a:r>
              <a:rPr b="1" lang="fr" sz="1729">
                <a:solidFill>
                  <a:schemeClr val="accent5"/>
                </a:solidFill>
                <a:latin typeface="Montserrat"/>
                <a:ea typeface="Montserrat"/>
                <a:cs typeface="Montserrat"/>
                <a:sym typeface="Montserrat"/>
              </a:rPr>
              <a:t>Choix des attributs :</a:t>
            </a:r>
            <a:endParaRPr b="1" sz="1829">
              <a:solidFill>
                <a:srgbClr val="434343"/>
              </a:solidFill>
              <a:highlight>
                <a:schemeClr val="lt1"/>
              </a:highlight>
              <a:latin typeface="Montserrat"/>
              <a:ea typeface="Montserrat"/>
              <a:cs typeface="Montserrat"/>
              <a:sym typeface="Montserrat"/>
            </a:endParaRPr>
          </a:p>
          <a:p>
            <a:pPr indent="-320357" lvl="1" marL="914400" marR="0" rtl="0" algn="l">
              <a:lnSpc>
                <a:spcPct val="115000"/>
              </a:lnSpc>
              <a:spcBef>
                <a:spcPts val="0"/>
              </a:spcBef>
              <a:spcAft>
                <a:spcPts val="0"/>
              </a:spcAft>
              <a:buClr>
                <a:srgbClr val="434343"/>
              </a:buClr>
              <a:buSzPct val="100000"/>
              <a:buFont typeface="Montserrat"/>
              <a:buChar char="○"/>
            </a:pPr>
            <a:r>
              <a:rPr lang="fr" sz="1700">
                <a:solidFill>
                  <a:srgbClr val="434343"/>
                </a:solidFill>
                <a:highlight>
                  <a:schemeClr val="lt1"/>
                </a:highlight>
                <a:latin typeface="Montserrat"/>
                <a:ea typeface="Montserrat"/>
                <a:cs typeface="Montserrat"/>
                <a:sym typeface="Montserrat"/>
              </a:rPr>
              <a:t>Nous conservons que ceux dont les valeurs ne sont pas vides ou pas à zéro. </a:t>
            </a:r>
            <a:endParaRPr sz="1700">
              <a:solidFill>
                <a:srgbClr val="434343"/>
              </a:solidFill>
              <a:highlight>
                <a:schemeClr val="lt1"/>
              </a:highlight>
              <a:latin typeface="Montserrat"/>
              <a:ea typeface="Montserrat"/>
              <a:cs typeface="Montserrat"/>
              <a:sym typeface="Montserrat"/>
            </a:endParaRPr>
          </a:p>
          <a:p>
            <a:pPr indent="-320357" lvl="1" marL="914400" marR="0" rtl="0" algn="l">
              <a:lnSpc>
                <a:spcPct val="115000"/>
              </a:lnSpc>
              <a:spcBef>
                <a:spcPts val="0"/>
              </a:spcBef>
              <a:spcAft>
                <a:spcPts val="0"/>
              </a:spcAft>
              <a:buClr>
                <a:srgbClr val="434343"/>
              </a:buClr>
              <a:buSzPct val="100000"/>
              <a:buFont typeface="Montserrat"/>
              <a:buChar char="○"/>
            </a:pPr>
            <a:r>
              <a:rPr lang="fr" sz="1700">
                <a:solidFill>
                  <a:srgbClr val="434343"/>
                </a:solidFill>
                <a:highlight>
                  <a:schemeClr val="lt1"/>
                </a:highlight>
                <a:latin typeface="Montserrat"/>
                <a:ea typeface="Montserrat"/>
                <a:cs typeface="Montserrat"/>
                <a:sym typeface="Montserrat"/>
              </a:rPr>
              <a:t>Pour les dates, on conserve uniquement le format GMT.</a:t>
            </a:r>
            <a:endParaRPr sz="1700">
              <a:solidFill>
                <a:srgbClr val="434343"/>
              </a:solidFill>
              <a:highlight>
                <a:schemeClr val="lt1"/>
              </a:highlight>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700">
              <a:solidFill>
                <a:srgbClr val="434343"/>
              </a:solidFill>
              <a:highlight>
                <a:schemeClr val="lt1"/>
              </a:highlight>
              <a:latin typeface="Montserrat"/>
              <a:ea typeface="Montserrat"/>
              <a:cs typeface="Montserrat"/>
              <a:sym typeface="Montserrat"/>
            </a:endParaRPr>
          </a:p>
          <a:p>
            <a:pPr indent="-320357" lvl="0" marL="457200" marR="0" rtl="0" algn="l">
              <a:lnSpc>
                <a:spcPct val="115000"/>
              </a:lnSpc>
              <a:spcBef>
                <a:spcPts val="0"/>
              </a:spcBef>
              <a:spcAft>
                <a:spcPts val="0"/>
              </a:spcAft>
              <a:buClr>
                <a:srgbClr val="434343"/>
              </a:buClr>
              <a:buSzPct val="98321"/>
              <a:buFont typeface="Montserrat"/>
              <a:buChar char="●"/>
            </a:pPr>
            <a:r>
              <a:rPr b="1" lang="fr" sz="1729">
                <a:solidFill>
                  <a:schemeClr val="accent5"/>
                </a:solidFill>
                <a:latin typeface="Montserrat"/>
                <a:ea typeface="Montserrat"/>
                <a:cs typeface="Montserrat"/>
                <a:sym typeface="Montserrat"/>
              </a:rPr>
              <a:t>Clés utilisés :</a:t>
            </a:r>
            <a:r>
              <a:rPr b="1" lang="fr" sz="1700">
                <a:solidFill>
                  <a:srgbClr val="434343"/>
                </a:solidFill>
                <a:highlight>
                  <a:schemeClr val="lt1"/>
                </a:highlight>
                <a:latin typeface="Montserrat"/>
                <a:ea typeface="Montserrat"/>
                <a:cs typeface="Montserrat"/>
                <a:sym typeface="Montserrat"/>
              </a:rPr>
              <a:t> </a:t>
            </a:r>
            <a:endParaRPr b="1" sz="1700">
              <a:solidFill>
                <a:srgbClr val="434343"/>
              </a:solidFill>
              <a:highlight>
                <a:schemeClr val="lt1"/>
              </a:highlight>
              <a:latin typeface="Montserrat"/>
              <a:ea typeface="Montserrat"/>
              <a:cs typeface="Montserrat"/>
              <a:sym typeface="Montserrat"/>
            </a:endParaRPr>
          </a:p>
          <a:p>
            <a:pPr indent="-320357" lvl="1" marL="914400" marR="0" rtl="0" algn="l">
              <a:lnSpc>
                <a:spcPct val="115000"/>
              </a:lnSpc>
              <a:spcBef>
                <a:spcPts val="0"/>
              </a:spcBef>
              <a:spcAft>
                <a:spcPts val="0"/>
              </a:spcAft>
              <a:buClr>
                <a:srgbClr val="434343"/>
              </a:buClr>
              <a:buSzPct val="100000"/>
              <a:buFont typeface="Montserrat"/>
              <a:buChar char="○"/>
            </a:pPr>
            <a:r>
              <a:rPr b="1" lang="fr" sz="1700">
                <a:solidFill>
                  <a:srgbClr val="434343"/>
                </a:solidFill>
                <a:highlight>
                  <a:schemeClr val="lt1"/>
                </a:highlight>
                <a:latin typeface="Montserrat"/>
                <a:ea typeface="Montserrat"/>
                <a:cs typeface="Montserrat"/>
                <a:sym typeface="Montserrat"/>
              </a:rPr>
              <a:t>1ere fusion </a:t>
            </a:r>
            <a:r>
              <a:rPr lang="fr" sz="1700">
                <a:solidFill>
                  <a:srgbClr val="434343"/>
                </a:solidFill>
                <a:highlight>
                  <a:schemeClr val="lt1"/>
                </a:highlight>
                <a:latin typeface="Montserrat"/>
                <a:ea typeface="Montserrat"/>
                <a:cs typeface="Montserrat"/>
                <a:sym typeface="Montserrat"/>
              </a:rPr>
              <a:t>: entre les dataframes ERP et LIAISON sur le “product_id”</a:t>
            </a:r>
            <a:endParaRPr sz="1700">
              <a:solidFill>
                <a:srgbClr val="434343"/>
              </a:solidFill>
              <a:highlight>
                <a:schemeClr val="lt1"/>
              </a:highlight>
              <a:latin typeface="Montserrat"/>
              <a:ea typeface="Montserrat"/>
              <a:cs typeface="Montserrat"/>
              <a:sym typeface="Montserrat"/>
            </a:endParaRPr>
          </a:p>
          <a:p>
            <a:pPr indent="-320357" lvl="1" marL="914400" marR="0" rtl="0" algn="l">
              <a:lnSpc>
                <a:spcPct val="115000"/>
              </a:lnSpc>
              <a:spcBef>
                <a:spcPts val="0"/>
              </a:spcBef>
              <a:spcAft>
                <a:spcPts val="0"/>
              </a:spcAft>
              <a:buClr>
                <a:srgbClr val="434343"/>
              </a:buClr>
              <a:buSzPct val="100000"/>
              <a:buFont typeface="Montserrat"/>
              <a:buChar char="○"/>
            </a:pPr>
            <a:r>
              <a:rPr b="1" lang="fr" sz="1700">
                <a:solidFill>
                  <a:srgbClr val="434343"/>
                </a:solidFill>
                <a:highlight>
                  <a:schemeClr val="lt1"/>
                </a:highlight>
                <a:latin typeface="Montserrat"/>
                <a:ea typeface="Montserrat"/>
                <a:cs typeface="Montserrat"/>
                <a:sym typeface="Montserrat"/>
              </a:rPr>
              <a:t>2e fusion</a:t>
            </a:r>
            <a:r>
              <a:rPr lang="fr" sz="1700">
                <a:solidFill>
                  <a:srgbClr val="434343"/>
                </a:solidFill>
                <a:highlight>
                  <a:schemeClr val="lt1"/>
                </a:highlight>
                <a:latin typeface="Montserrat"/>
                <a:ea typeface="Montserrat"/>
                <a:cs typeface="Montserrat"/>
                <a:sym typeface="Montserrat"/>
              </a:rPr>
              <a:t> : entre le dataframe précédent et le dataframe WEB sur le “id_web”</a:t>
            </a:r>
            <a:endParaRPr sz="1700">
              <a:solidFill>
                <a:srgbClr val="434343"/>
              </a:solidFill>
              <a:highlight>
                <a:schemeClr val="lt1"/>
              </a:highlight>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700">
              <a:solidFill>
                <a:srgbClr val="434343"/>
              </a:solidFill>
              <a:highlight>
                <a:schemeClr val="accent6"/>
              </a:highlight>
              <a:latin typeface="Montserrat"/>
              <a:ea typeface="Montserrat"/>
              <a:cs typeface="Montserrat"/>
              <a:sym typeface="Montserrat"/>
            </a:endParaRPr>
          </a:p>
          <a:p>
            <a:pPr indent="-320357" lvl="0" marL="457200" marR="0" rtl="0" algn="l">
              <a:lnSpc>
                <a:spcPct val="115000"/>
              </a:lnSpc>
              <a:spcBef>
                <a:spcPts val="0"/>
              </a:spcBef>
              <a:spcAft>
                <a:spcPts val="0"/>
              </a:spcAft>
              <a:buClr>
                <a:srgbClr val="434343"/>
              </a:buClr>
              <a:buSzPct val="98321"/>
              <a:buFont typeface="Montserrat"/>
              <a:buChar char="●"/>
            </a:pPr>
            <a:r>
              <a:rPr b="1" lang="fr" sz="1729">
                <a:solidFill>
                  <a:schemeClr val="accent5"/>
                </a:solidFill>
                <a:latin typeface="Montserrat"/>
                <a:ea typeface="Montserrat"/>
                <a:cs typeface="Montserrat"/>
                <a:sym typeface="Montserrat"/>
              </a:rPr>
              <a:t>Vigilances particulières  : </a:t>
            </a:r>
            <a:endParaRPr b="1" sz="1729">
              <a:solidFill>
                <a:schemeClr val="accent5"/>
              </a:solidFill>
              <a:latin typeface="Montserrat"/>
              <a:ea typeface="Montserrat"/>
              <a:cs typeface="Montserrat"/>
              <a:sym typeface="Montserrat"/>
            </a:endParaRPr>
          </a:p>
          <a:p>
            <a:pPr indent="-320357" lvl="1" marL="914400" marR="0" rtl="0" algn="l">
              <a:lnSpc>
                <a:spcPct val="115000"/>
              </a:lnSpc>
              <a:spcBef>
                <a:spcPts val="0"/>
              </a:spcBef>
              <a:spcAft>
                <a:spcPts val="0"/>
              </a:spcAft>
              <a:buClr>
                <a:srgbClr val="434343"/>
              </a:buClr>
              <a:buSzPct val="100000"/>
              <a:buFont typeface="Montserrat"/>
              <a:buChar char="○"/>
            </a:pPr>
            <a:r>
              <a:rPr b="1" lang="fr" sz="1700">
                <a:solidFill>
                  <a:srgbClr val="434343"/>
                </a:solidFill>
                <a:highlight>
                  <a:schemeClr val="lt1"/>
                </a:highlight>
                <a:latin typeface="Montserrat"/>
                <a:ea typeface="Montserrat"/>
                <a:cs typeface="Montserrat"/>
                <a:sym typeface="Montserrat"/>
              </a:rPr>
              <a:t>1ere fusion</a:t>
            </a:r>
            <a:r>
              <a:rPr lang="fr" sz="1700">
                <a:solidFill>
                  <a:srgbClr val="434343"/>
                </a:solidFill>
                <a:highlight>
                  <a:schemeClr val="lt1"/>
                </a:highlight>
                <a:latin typeface="Montserrat"/>
                <a:ea typeface="Montserrat"/>
                <a:cs typeface="Montserrat"/>
                <a:sym typeface="Montserrat"/>
              </a:rPr>
              <a:t> : 5 lignes en “right_only”, </a:t>
            </a:r>
            <a:endParaRPr sz="1700">
              <a:solidFill>
                <a:srgbClr val="434343"/>
              </a:solidFill>
              <a:highlight>
                <a:schemeClr val="lt1"/>
              </a:highlight>
              <a:latin typeface="Montserrat"/>
              <a:ea typeface="Montserrat"/>
              <a:cs typeface="Montserrat"/>
              <a:sym typeface="Montserrat"/>
            </a:endParaRPr>
          </a:p>
          <a:p>
            <a:pPr indent="0" lvl="0" marL="914400" marR="0" rtl="0" algn="l">
              <a:lnSpc>
                <a:spcPct val="115000"/>
              </a:lnSpc>
              <a:spcBef>
                <a:spcPts val="0"/>
              </a:spcBef>
              <a:spcAft>
                <a:spcPts val="0"/>
              </a:spcAft>
              <a:buNone/>
            </a:pPr>
            <a:r>
              <a:rPr lang="fr" sz="1700">
                <a:solidFill>
                  <a:srgbClr val="434343"/>
                </a:solidFill>
                <a:highlight>
                  <a:schemeClr val="lt1"/>
                </a:highlight>
                <a:latin typeface="Montserrat"/>
                <a:ea typeface="Montserrat"/>
                <a:cs typeface="Montserrat"/>
                <a:sym typeface="Montserrat"/>
              </a:rPr>
              <a:t>Correspondent aux lignes supprimées dans le dataframe ERP (nettoyage de données)</a:t>
            </a:r>
            <a:endParaRPr sz="1700">
              <a:solidFill>
                <a:srgbClr val="434343"/>
              </a:solidFill>
              <a:highlight>
                <a:schemeClr val="lt1"/>
              </a:highlight>
              <a:latin typeface="Montserrat"/>
              <a:ea typeface="Montserrat"/>
              <a:cs typeface="Montserrat"/>
              <a:sym typeface="Montserrat"/>
            </a:endParaRPr>
          </a:p>
          <a:p>
            <a:pPr indent="-320357" lvl="1" marL="914400" marR="0" rtl="0" algn="l">
              <a:lnSpc>
                <a:spcPct val="115000"/>
              </a:lnSpc>
              <a:spcBef>
                <a:spcPts val="0"/>
              </a:spcBef>
              <a:spcAft>
                <a:spcPts val="0"/>
              </a:spcAft>
              <a:buClr>
                <a:srgbClr val="434343"/>
              </a:buClr>
              <a:buSzPct val="100000"/>
              <a:buFont typeface="Montserrat"/>
              <a:buChar char="○"/>
            </a:pPr>
            <a:r>
              <a:rPr b="1" lang="fr" sz="1700">
                <a:solidFill>
                  <a:srgbClr val="434343"/>
                </a:solidFill>
                <a:highlight>
                  <a:schemeClr val="lt1"/>
                </a:highlight>
                <a:latin typeface="Montserrat"/>
                <a:ea typeface="Montserrat"/>
                <a:cs typeface="Montserrat"/>
                <a:sym typeface="Montserrat"/>
              </a:rPr>
              <a:t>2e fusion</a:t>
            </a:r>
            <a:r>
              <a:rPr lang="fr" sz="1700">
                <a:solidFill>
                  <a:srgbClr val="434343"/>
                </a:solidFill>
                <a:highlight>
                  <a:schemeClr val="lt1"/>
                </a:highlight>
                <a:latin typeface="Montserrat"/>
                <a:ea typeface="Montserrat"/>
                <a:cs typeface="Montserrat"/>
                <a:sym typeface="Montserrat"/>
              </a:rPr>
              <a:t> : 108 valeurs non correspondantes dont 1 </a:t>
            </a:r>
            <a:r>
              <a:rPr lang="fr" sz="1700">
                <a:solidFill>
                  <a:srgbClr val="434343"/>
                </a:solidFill>
                <a:highlight>
                  <a:schemeClr val="lt1"/>
                </a:highlight>
                <a:latin typeface="Montserrat"/>
                <a:ea typeface="Montserrat"/>
                <a:cs typeface="Montserrat"/>
                <a:sym typeface="Montserrat"/>
              </a:rPr>
              <a:t>“right_only” et 107 “left_only” (l’id web n’est pas présent dans le dataframe WEB)</a:t>
            </a:r>
            <a:endParaRPr sz="1700">
              <a:solidFill>
                <a:srgbClr val="434343"/>
              </a:solidFill>
              <a:highlight>
                <a:schemeClr val="lt1"/>
              </a:highlight>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a:solidFill>
                <a:srgbClr val="434343"/>
              </a:solidFill>
              <a:latin typeface="Montserrat"/>
              <a:ea typeface="Montserrat"/>
              <a:cs typeface="Montserrat"/>
              <a:sym typeface="Montserrat"/>
            </a:endParaRPr>
          </a:p>
        </p:txBody>
      </p:sp>
      <p:sp>
        <p:nvSpPr>
          <p:cNvPr id="93" name="Google Shape;93;p5"/>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txBox="1"/>
          <p:nvPr/>
        </p:nvSpPr>
        <p:spPr>
          <a:xfrm>
            <a:off x="895525" y="337250"/>
            <a:ext cx="8520600" cy="5727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2500"/>
              <a:buFont typeface="Arial"/>
              <a:buNone/>
            </a:pPr>
            <a:r>
              <a:rPr b="0" i="0" lang="fr" sz="2500" u="none" cap="none" strike="noStrike">
                <a:solidFill>
                  <a:srgbClr val="F3F3F3"/>
                </a:solidFill>
                <a:latin typeface="Montserrat"/>
                <a:ea typeface="Montserrat"/>
                <a:cs typeface="Montserrat"/>
                <a:sym typeface="Montserrat"/>
              </a:rPr>
              <a:t>Fusion ou consolidations des données</a:t>
            </a:r>
            <a:endParaRPr b="0" i="0" sz="2500" u="none" cap="none" strike="noStrike">
              <a:solidFill>
                <a:srgbClr val="F3F3F3"/>
              </a:solidFill>
              <a:latin typeface="Montserrat"/>
              <a:ea typeface="Montserrat"/>
              <a:cs typeface="Montserrat"/>
              <a:sym typeface="Montserrat"/>
            </a:endParaRPr>
          </a:p>
        </p:txBody>
      </p:sp>
      <p:sp>
        <p:nvSpPr>
          <p:cNvPr id="95" name="Google Shape;95;p5"/>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 type="body"/>
          </p:nvPr>
        </p:nvSpPr>
        <p:spPr>
          <a:xfrm>
            <a:off x="508000" y="3735000"/>
            <a:ext cx="8212200" cy="13200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5000"/>
              </a:lnSpc>
              <a:spcBef>
                <a:spcPts val="0"/>
              </a:spcBef>
              <a:spcAft>
                <a:spcPts val="0"/>
              </a:spcAft>
              <a:buClr>
                <a:srgbClr val="434343"/>
              </a:buClr>
              <a:buSzPts val="1100"/>
              <a:buFont typeface="Montserrat"/>
              <a:buChar char="●"/>
            </a:pPr>
            <a:r>
              <a:rPr lang="fr" sz="1100">
                <a:solidFill>
                  <a:srgbClr val="434343"/>
                </a:solidFill>
                <a:latin typeface="Montserrat"/>
                <a:ea typeface="Montserrat"/>
                <a:cs typeface="Montserrat"/>
                <a:sym typeface="Montserrat"/>
              </a:rPr>
              <a:t>Le </a:t>
            </a:r>
            <a:r>
              <a:rPr b="1" lang="fr" sz="1100">
                <a:solidFill>
                  <a:srgbClr val="434343"/>
                </a:solidFill>
                <a:latin typeface="Montserrat"/>
                <a:ea typeface="Montserrat"/>
                <a:cs typeface="Montserrat"/>
                <a:sym typeface="Montserrat"/>
              </a:rPr>
              <a:t>1er quartile</a:t>
            </a:r>
            <a:r>
              <a:rPr lang="fr" sz="1100">
                <a:solidFill>
                  <a:srgbClr val="434343"/>
                </a:solidFill>
                <a:latin typeface="Montserrat"/>
                <a:ea typeface="Montserrat"/>
                <a:cs typeface="Montserrat"/>
                <a:sym typeface="Montserrat"/>
              </a:rPr>
              <a:t> est de </a:t>
            </a:r>
            <a:r>
              <a:rPr b="1" lang="fr" sz="1100">
                <a:solidFill>
                  <a:srgbClr val="434343"/>
                </a:solidFill>
                <a:latin typeface="Montserrat"/>
                <a:ea typeface="Montserrat"/>
                <a:cs typeface="Montserrat"/>
                <a:sym typeface="Montserrat"/>
              </a:rPr>
              <a:t>14.05 €</a:t>
            </a:r>
            <a:r>
              <a:rPr lang="fr" sz="1100">
                <a:solidFill>
                  <a:srgbClr val="434343"/>
                </a:solidFill>
                <a:latin typeface="Montserrat"/>
                <a:ea typeface="Montserrat"/>
                <a:cs typeface="Montserrat"/>
                <a:sym typeface="Montserrat"/>
              </a:rPr>
              <a:t> et le </a:t>
            </a:r>
            <a:r>
              <a:rPr b="1" lang="fr" sz="1100">
                <a:solidFill>
                  <a:srgbClr val="434343"/>
                </a:solidFill>
                <a:latin typeface="Montserrat"/>
                <a:ea typeface="Montserrat"/>
                <a:cs typeface="Montserrat"/>
                <a:sym typeface="Montserrat"/>
              </a:rPr>
              <a:t>3e quartile</a:t>
            </a:r>
            <a:r>
              <a:rPr lang="fr" sz="1100">
                <a:solidFill>
                  <a:srgbClr val="434343"/>
                </a:solidFill>
                <a:latin typeface="Montserrat"/>
                <a:ea typeface="Montserrat"/>
                <a:cs typeface="Montserrat"/>
                <a:sym typeface="Montserrat"/>
              </a:rPr>
              <a:t> de </a:t>
            </a:r>
            <a:r>
              <a:rPr b="1" lang="fr" sz="1100">
                <a:solidFill>
                  <a:srgbClr val="434343"/>
                </a:solidFill>
                <a:latin typeface="Montserrat"/>
                <a:ea typeface="Montserrat"/>
                <a:cs typeface="Montserrat"/>
                <a:sym typeface="Montserrat"/>
              </a:rPr>
              <a:t>42 €</a:t>
            </a:r>
            <a:endParaRPr b="1" sz="1100">
              <a:solidFill>
                <a:srgbClr val="434343"/>
              </a:solidFill>
              <a:latin typeface="Montserrat"/>
              <a:ea typeface="Montserrat"/>
              <a:cs typeface="Montserrat"/>
              <a:sym typeface="Montserrat"/>
            </a:endParaRPr>
          </a:p>
          <a:p>
            <a:pPr indent="-298450" lvl="0" marL="457200" marR="0" rtl="0" algn="l">
              <a:lnSpc>
                <a:spcPct val="105000"/>
              </a:lnSpc>
              <a:spcBef>
                <a:spcPts val="0"/>
              </a:spcBef>
              <a:spcAft>
                <a:spcPts val="0"/>
              </a:spcAft>
              <a:buClr>
                <a:srgbClr val="434343"/>
              </a:buClr>
              <a:buSzPts val="1100"/>
              <a:buFont typeface="Montserrat"/>
              <a:buChar char="●"/>
            </a:pPr>
            <a:r>
              <a:rPr lang="fr" sz="1100">
                <a:solidFill>
                  <a:srgbClr val="434343"/>
                </a:solidFill>
                <a:latin typeface="Montserrat"/>
                <a:ea typeface="Montserrat"/>
                <a:cs typeface="Montserrat"/>
                <a:sym typeface="Montserrat"/>
              </a:rPr>
              <a:t>L’</a:t>
            </a:r>
            <a:r>
              <a:rPr b="1" lang="fr" sz="1100">
                <a:solidFill>
                  <a:srgbClr val="434343"/>
                </a:solidFill>
                <a:latin typeface="Montserrat"/>
                <a:ea typeface="Montserrat"/>
                <a:cs typeface="Montserrat"/>
                <a:sym typeface="Montserrat"/>
              </a:rPr>
              <a:t>interquartile</a:t>
            </a:r>
            <a:r>
              <a:rPr lang="fr" sz="1100">
                <a:solidFill>
                  <a:srgbClr val="434343"/>
                </a:solidFill>
                <a:latin typeface="Montserrat"/>
                <a:ea typeface="Montserrat"/>
                <a:cs typeface="Montserrat"/>
                <a:sym typeface="Montserrat"/>
              </a:rPr>
              <a:t> est fixé à </a:t>
            </a:r>
            <a:r>
              <a:rPr b="1" lang="fr" sz="1100">
                <a:solidFill>
                  <a:srgbClr val="434343"/>
                </a:solidFill>
                <a:latin typeface="Montserrat"/>
                <a:ea typeface="Montserrat"/>
                <a:cs typeface="Montserrat"/>
                <a:sym typeface="Montserrat"/>
              </a:rPr>
              <a:t>27.95 €</a:t>
            </a:r>
            <a:endParaRPr b="1" sz="1100">
              <a:solidFill>
                <a:srgbClr val="434343"/>
              </a:solidFill>
              <a:latin typeface="Montserrat"/>
              <a:ea typeface="Montserrat"/>
              <a:cs typeface="Montserrat"/>
              <a:sym typeface="Montserrat"/>
            </a:endParaRPr>
          </a:p>
          <a:p>
            <a:pPr indent="0" lvl="0" marL="457200" marR="0" rtl="0" algn="l">
              <a:lnSpc>
                <a:spcPct val="105000"/>
              </a:lnSpc>
              <a:spcBef>
                <a:spcPts val="0"/>
              </a:spcBef>
              <a:spcAft>
                <a:spcPts val="0"/>
              </a:spcAft>
              <a:buNone/>
            </a:pPr>
            <a:r>
              <a:t/>
            </a:r>
            <a:endParaRPr sz="1100">
              <a:solidFill>
                <a:srgbClr val="434343"/>
              </a:solidFill>
              <a:latin typeface="Montserrat"/>
              <a:ea typeface="Montserrat"/>
              <a:cs typeface="Montserrat"/>
              <a:sym typeface="Montserrat"/>
            </a:endParaRPr>
          </a:p>
          <a:p>
            <a:pPr indent="-298450" lvl="0" marL="457200" marR="0" rtl="0" algn="l">
              <a:lnSpc>
                <a:spcPct val="105000"/>
              </a:lnSpc>
              <a:spcBef>
                <a:spcPts val="0"/>
              </a:spcBef>
              <a:spcAft>
                <a:spcPts val="0"/>
              </a:spcAft>
              <a:buClr>
                <a:srgbClr val="434343"/>
              </a:buClr>
              <a:buSzPts val="1100"/>
              <a:buFont typeface="Montserrat"/>
              <a:buChar char="●"/>
            </a:pPr>
            <a:r>
              <a:rPr lang="fr" sz="1100">
                <a:solidFill>
                  <a:srgbClr val="434343"/>
                </a:solidFill>
                <a:latin typeface="Montserrat"/>
                <a:ea typeface="Montserrat"/>
                <a:cs typeface="Montserrat"/>
                <a:sym typeface="Montserrat"/>
              </a:rPr>
              <a:t>La </a:t>
            </a:r>
            <a:r>
              <a:rPr b="1" lang="fr" sz="1100">
                <a:solidFill>
                  <a:srgbClr val="434343"/>
                </a:solidFill>
                <a:latin typeface="Montserrat"/>
                <a:ea typeface="Montserrat"/>
                <a:cs typeface="Montserrat"/>
                <a:sym typeface="Montserrat"/>
              </a:rPr>
              <a:t>borne supérieure</a:t>
            </a:r>
            <a:r>
              <a:rPr lang="fr" sz="1100">
                <a:solidFill>
                  <a:srgbClr val="434343"/>
                </a:solidFill>
                <a:latin typeface="Montserrat"/>
                <a:ea typeface="Montserrat"/>
                <a:cs typeface="Montserrat"/>
                <a:sym typeface="Montserrat"/>
              </a:rPr>
              <a:t> du boxplot est fixée à </a:t>
            </a:r>
            <a:r>
              <a:rPr b="1" lang="fr" sz="1100">
                <a:solidFill>
                  <a:srgbClr val="434343"/>
                </a:solidFill>
                <a:latin typeface="Montserrat"/>
                <a:ea typeface="Montserrat"/>
                <a:cs typeface="Montserrat"/>
                <a:sym typeface="Montserrat"/>
              </a:rPr>
              <a:t>83.92 €</a:t>
            </a:r>
            <a:r>
              <a:rPr lang="fr" sz="1100">
                <a:solidFill>
                  <a:srgbClr val="434343"/>
                </a:solidFill>
                <a:latin typeface="Montserrat"/>
                <a:ea typeface="Montserrat"/>
                <a:cs typeface="Montserrat"/>
                <a:sym typeface="Montserrat"/>
              </a:rPr>
              <a:t> (</a:t>
            </a:r>
            <a:r>
              <a:rPr b="1" lang="fr" sz="1100">
                <a:solidFill>
                  <a:srgbClr val="434343"/>
                </a:solidFill>
                <a:latin typeface="Montserrat"/>
                <a:ea typeface="Montserrat"/>
                <a:cs typeface="Montserrat"/>
                <a:sym typeface="Montserrat"/>
              </a:rPr>
              <a:t>31 outliers</a:t>
            </a:r>
            <a:r>
              <a:rPr lang="fr" sz="1100">
                <a:solidFill>
                  <a:srgbClr val="434343"/>
                </a:solidFill>
                <a:latin typeface="Montserrat"/>
                <a:ea typeface="Montserrat"/>
                <a:cs typeface="Montserrat"/>
                <a:sym typeface="Montserrat"/>
              </a:rPr>
              <a:t> allant de </a:t>
            </a:r>
            <a:r>
              <a:rPr lang="fr" sz="1100">
                <a:solidFill>
                  <a:srgbClr val="434343"/>
                </a:solidFill>
                <a:latin typeface="Montserrat"/>
                <a:ea typeface="Montserrat"/>
                <a:cs typeface="Montserrat"/>
                <a:sym typeface="Montserrat"/>
              </a:rPr>
              <a:t>85.6 € à 225 €, soit </a:t>
            </a:r>
            <a:r>
              <a:rPr b="1" lang="fr" sz="1100">
                <a:solidFill>
                  <a:srgbClr val="434343"/>
                </a:solidFill>
                <a:latin typeface="Montserrat"/>
                <a:ea typeface="Montserrat"/>
                <a:cs typeface="Montserrat"/>
                <a:sym typeface="Montserrat"/>
              </a:rPr>
              <a:t>4.35%</a:t>
            </a:r>
            <a:r>
              <a:rPr lang="fr" sz="1100">
                <a:solidFill>
                  <a:srgbClr val="434343"/>
                </a:solidFill>
                <a:latin typeface="Montserrat"/>
                <a:ea typeface="Montserrat"/>
                <a:cs typeface="Montserrat"/>
                <a:sym typeface="Montserrat"/>
              </a:rPr>
              <a:t>).</a:t>
            </a:r>
            <a:endParaRPr sz="1100">
              <a:solidFill>
                <a:srgbClr val="434343"/>
              </a:solidFill>
              <a:latin typeface="Montserrat"/>
              <a:ea typeface="Montserrat"/>
              <a:cs typeface="Montserrat"/>
              <a:sym typeface="Montserrat"/>
            </a:endParaRPr>
          </a:p>
          <a:p>
            <a:pPr indent="-298450" lvl="0" marL="457200" marR="0" rtl="0" algn="l">
              <a:lnSpc>
                <a:spcPct val="105000"/>
              </a:lnSpc>
              <a:spcBef>
                <a:spcPts val="0"/>
              </a:spcBef>
              <a:spcAft>
                <a:spcPts val="0"/>
              </a:spcAft>
              <a:buClr>
                <a:srgbClr val="434343"/>
              </a:buClr>
              <a:buSzPts val="1100"/>
              <a:buFont typeface="Montserrat"/>
              <a:buChar char="●"/>
            </a:pPr>
            <a:r>
              <a:rPr lang="fr" sz="1100">
                <a:solidFill>
                  <a:srgbClr val="434343"/>
                </a:solidFill>
                <a:latin typeface="Montserrat"/>
                <a:ea typeface="Montserrat"/>
                <a:cs typeface="Montserrat"/>
                <a:sym typeface="Montserrat"/>
              </a:rPr>
              <a:t>Ces valeurs ne sont pas aberrantes car les tarifs de vente sont justifiés (nombre de ventes, comparaison en ligne)</a:t>
            </a:r>
            <a:endParaRPr sz="1100">
              <a:solidFill>
                <a:srgbClr val="434343"/>
              </a:solidFill>
              <a:latin typeface="Montserrat"/>
              <a:ea typeface="Montserrat"/>
              <a:cs typeface="Montserrat"/>
              <a:sym typeface="Montserrat"/>
            </a:endParaRPr>
          </a:p>
        </p:txBody>
      </p:sp>
      <p:sp>
        <p:nvSpPr>
          <p:cNvPr id="102" name="Google Shape;102;p6"/>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
        <p:nvSpPr>
          <p:cNvPr id="105" name="Google Shape;105;p6"/>
          <p:cNvSpPr txBox="1"/>
          <p:nvPr/>
        </p:nvSpPr>
        <p:spPr>
          <a:xfrm>
            <a:off x="895525" y="328500"/>
            <a:ext cx="8520600" cy="7332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4875"/>
              <a:buFont typeface="Arial"/>
              <a:buNone/>
            </a:pPr>
            <a:r>
              <a:rPr i="0" lang="fr" sz="2383" u="none" cap="none" strike="noStrike">
                <a:solidFill>
                  <a:srgbClr val="F3F3F3"/>
                </a:solidFill>
                <a:latin typeface="Montserrat"/>
                <a:ea typeface="Montserrat"/>
                <a:cs typeface="Montserrat"/>
                <a:sym typeface="Montserrat"/>
              </a:rPr>
              <a:t>Analyses univariées du prix : </a:t>
            </a:r>
            <a:endParaRPr i="0" sz="2383" u="none" cap="none" strike="noStrike">
              <a:solidFill>
                <a:srgbClr val="F3F3F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ct val="110389"/>
              <a:buFont typeface="Arial"/>
              <a:buNone/>
            </a:pPr>
            <a:r>
              <a:rPr lang="fr" sz="2264">
                <a:solidFill>
                  <a:srgbClr val="F3F3F3"/>
                </a:solidFill>
                <a:latin typeface="Montserrat"/>
                <a:ea typeface="Montserrat"/>
                <a:cs typeface="Montserrat"/>
                <a:sym typeface="Montserrat"/>
              </a:rPr>
              <a:t>Boxplot</a:t>
            </a:r>
            <a:endParaRPr b="0" i="0" sz="2264" u="none" cap="none" strike="noStrike">
              <a:solidFill>
                <a:srgbClr val="F3F3F3"/>
              </a:solidFill>
              <a:latin typeface="Montserrat"/>
              <a:ea typeface="Montserrat"/>
              <a:cs typeface="Montserrat"/>
              <a:sym typeface="Montserrat"/>
            </a:endParaRPr>
          </a:p>
        </p:txBody>
      </p:sp>
      <p:pic>
        <p:nvPicPr>
          <p:cNvPr id="106" name="Google Shape;106;p6"/>
          <p:cNvPicPr preferRelativeResize="0"/>
          <p:nvPr/>
        </p:nvPicPr>
        <p:blipFill>
          <a:blip r:embed="rId3">
            <a:alphaModFix/>
          </a:blip>
          <a:stretch>
            <a:fillRect/>
          </a:stretch>
        </p:blipFill>
        <p:spPr>
          <a:xfrm>
            <a:off x="971725" y="1551400"/>
            <a:ext cx="6524825" cy="220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10ed1d9b2f_0_2"/>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310ed1d9b2f_0_2"/>
          <p:cNvSpPr txBox="1"/>
          <p:nvPr/>
        </p:nvSpPr>
        <p:spPr>
          <a:xfrm>
            <a:off x="908575" y="255150"/>
            <a:ext cx="8520600" cy="788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500"/>
              <a:buFont typeface="Arial"/>
              <a:buNone/>
            </a:pPr>
            <a:r>
              <a:rPr b="0" i="0" lang="fr" sz="2291" u="none" cap="none" strike="noStrike">
                <a:solidFill>
                  <a:srgbClr val="F3F3F3"/>
                </a:solidFill>
                <a:latin typeface="Montserrat"/>
                <a:ea typeface="Montserrat"/>
                <a:cs typeface="Montserrat"/>
                <a:sym typeface="Montserrat"/>
              </a:rPr>
              <a:t>Analyses univariées du prix </a:t>
            </a:r>
            <a:r>
              <a:rPr lang="fr" sz="2291">
                <a:solidFill>
                  <a:srgbClr val="F3F3F3"/>
                </a:solidFill>
                <a:latin typeface="Montserrat"/>
                <a:ea typeface="Montserrat"/>
                <a:cs typeface="Montserrat"/>
                <a:sym typeface="Montserrat"/>
              </a:rPr>
              <a:t>:</a:t>
            </a:r>
            <a:r>
              <a:rPr b="0" i="0" lang="fr" sz="2291" u="none" cap="none" strike="noStrike">
                <a:solidFill>
                  <a:srgbClr val="F3F3F3"/>
                </a:solidFill>
                <a:latin typeface="Montserrat"/>
                <a:ea typeface="Montserrat"/>
                <a:cs typeface="Montserrat"/>
                <a:sym typeface="Montserrat"/>
              </a:rPr>
              <a:t> </a:t>
            </a:r>
            <a:endParaRPr b="0" i="0" sz="2291" u="none" cap="none" strike="noStrike">
              <a:solidFill>
                <a:srgbClr val="F3F3F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500"/>
              <a:buFont typeface="Arial"/>
              <a:buNone/>
            </a:pPr>
            <a:r>
              <a:rPr lang="fr" sz="1900">
                <a:solidFill>
                  <a:srgbClr val="F3F3F3"/>
                </a:solidFill>
                <a:latin typeface="Montserrat"/>
                <a:ea typeface="Montserrat"/>
                <a:cs typeface="Montserrat"/>
                <a:sym typeface="Montserrat"/>
              </a:rPr>
              <a:t>Z-index</a:t>
            </a:r>
            <a:endParaRPr b="0" i="0" sz="1900" u="none" cap="none" strike="noStrike">
              <a:solidFill>
                <a:srgbClr val="F3F3F3"/>
              </a:solidFill>
              <a:latin typeface="Montserrat"/>
              <a:ea typeface="Montserrat"/>
              <a:cs typeface="Montserrat"/>
              <a:sym typeface="Montserrat"/>
            </a:endParaRPr>
          </a:p>
        </p:txBody>
      </p:sp>
      <p:sp>
        <p:nvSpPr>
          <p:cNvPr id="113" name="Google Shape;113;g310ed1d9b2f_0_2"/>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310ed1d9b2f_0_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
        <p:nvSpPr>
          <p:cNvPr id="115" name="Google Shape;115;g310ed1d9b2f_0_2"/>
          <p:cNvSpPr txBox="1"/>
          <p:nvPr>
            <p:ph idx="1" type="body"/>
          </p:nvPr>
        </p:nvSpPr>
        <p:spPr>
          <a:xfrm>
            <a:off x="862075" y="1913076"/>
            <a:ext cx="6709500" cy="3031800"/>
          </a:xfrm>
          <a:prstGeom prst="rect">
            <a:avLst/>
          </a:prstGeom>
          <a:noFill/>
          <a:ln>
            <a:noFill/>
          </a:ln>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Clr>
                <a:srgbClr val="434343"/>
              </a:buClr>
              <a:buSzPct val="100000"/>
              <a:buFont typeface="Montserrat"/>
              <a:buChar char="●"/>
            </a:pPr>
            <a:r>
              <a:rPr lang="fr" sz="1500">
                <a:solidFill>
                  <a:srgbClr val="434343"/>
                </a:solidFill>
                <a:latin typeface="Montserrat"/>
                <a:ea typeface="Montserrat"/>
                <a:cs typeface="Montserrat"/>
                <a:sym typeface="Montserrat"/>
              </a:rPr>
              <a:t>La </a:t>
            </a:r>
            <a:r>
              <a:rPr b="1" lang="fr" sz="1500">
                <a:solidFill>
                  <a:srgbClr val="434343"/>
                </a:solidFill>
                <a:latin typeface="Montserrat"/>
                <a:ea typeface="Montserrat"/>
                <a:cs typeface="Montserrat"/>
                <a:sym typeface="Montserrat"/>
              </a:rPr>
              <a:t>moyenne</a:t>
            </a:r>
            <a:r>
              <a:rPr lang="fr" sz="1500">
                <a:solidFill>
                  <a:srgbClr val="434343"/>
                </a:solidFill>
                <a:latin typeface="Montserrat"/>
                <a:ea typeface="Montserrat"/>
                <a:cs typeface="Montserrat"/>
                <a:sym typeface="Montserrat"/>
              </a:rPr>
              <a:t> du prix est de </a:t>
            </a:r>
            <a:r>
              <a:rPr b="1" lang="fr" sz="1500">
                <a:solidFill>
                  <a:srgbClr val="434343"/>
                </a:solidFill>
                <a:latin typeface="Montserrat"/>
                <a:ea typeface="Montserrat"/>
                <a:cs typeface="Montserrat"/>
                <a:sym typeface="Montserrat"/>
              </a:rPr>
              <a:t>32.32 €</a:t>
            </a:r>
            <a:endParaRPr b="1" sz="1500">
              <a:solidFill>
                <a:srgbClr val="434343"/>
              </a:solidFill>
              <a:latin typeface="Montserrat"/>
              <a:ea typeface="Montserrat"/>
              <a:cs typeface="Montserrat"/>
              <a:sym typeface="Montserrat"/>
            </a:endParaRPr>
          </a:p>
          <a:p>
            <a:pPr indent="0" lvl="0" marL="457200" rtl="0" algn="l">
              <a:spcBef>
                <a:spcPts val="0"/>
              </a:spcBef>
              <a:spcAft>
                <a:spcPts val="0"/>
              </a:spcAft>
              <a:buNone/>
            </a:pPr>
            <a:r>
              <a:t/>
            </a:r>
            <a:endParaRPr sz="1500">
              <a:solidFill>
                <a:srgbClr val="434343"/>
              </a:solidFill>
              <a:latin typeface="Montserrat"/>
              <a:ea typeface="Montserrat"/>
              <a:cs typeface="Montserrat"/>
              <a:sym typeface="Montserrat"/>
            </a:endParaRPr>
          </a:p>
          <a:p>
            <a:pPr indent="-316706" lvl="0" marL="457200" rtl="0" algn="l">
              <a:spcBef>
                <a:spcPts val="0"/>
              </a:spcBef>
              <a:spcAft>
                <a:spcPts val="0"/>
              </a:spcAft>
              <a:buClr>
                <a:srgbClr val="434343"/>
              </a:buClr>
              <a:buSzPct val="100000"/>
              <a:buFont typeface="Montserrat"/>
              <a:buChar char="●"/>
            </a:pPr>
            <a:r>
              <a:rPr lang="fr" sz="1500">
                <a:solidFill>
                  <a:srgbClr val="434343"/>
                </a:solidFill>
                <a:latin typeface="Montserrat"/>
                <a:ea typeface="Montserrat"/>
                <a:cs typeface="Montserrat"/>
                <a:sym typeface="Montserrat"/>
              </a:rPr>
              <a:t>L’</a:t>
            </a:r>
            <a:r>
              <a:rPr b="1" lang="fr" sz="1500">
                <a:solidFill>
                  <a:srgbClr val="434343"/>
                </a:solidFill>
                <a:latin typeface="Montserrat"/>
                <a:ea typeface="Montserrat"/>
                <a:cs typeface="Montserrat"/>
                <a:sym typeface="Montserrat"/>
              </a:rPr>
              <a:t>écart-type</a:t>
            </a:r>
            <a:r>
              <a:rPr lang="fr" sz="1500">
                <a:solidFill>
                  <a:srgbClr val="434343"/>
                </a:solidFill>
                <a:latin typeface="Montserrat"/>
                <a:ea typeface="Montserrat"/>
                <a:cs typeface="Montserrat"/>
                <a:sym typeface="Montserrat"/>
              </a:rPr>
              <a:t> du prix est de </a:t>
            </a:r>
            <a:r>
              <a:rPr b="1" lang="fr" sz="1500">
                <a:solidFill>
                  <a:srgbClr val="434343"/>
                </a:solidFill>
                <a:latin typeface="Montserrat"/>
                <a:ea typeface="Montserrat"/>
                <a:cs typeface="Montserrat"/>
                <a:sym typeface="Montserrat"/>
              </a:rPr>
              <a:t>27.61 €</a:t>
            </a:r>
            <a:endParaRPr b="1" sz="1500">
              <a:solidFill>
                <a:srgbClr val="434343"/>
              </a:solidFill>
              <a:latin typeface="Montserrat"/>
              <a:ea typeface="Montserrat"/>
              <a:cs typeface="Montserrat"/>
              <a:sym typeface="Montserrat"/>
            </a:endParaRPr>
          </a:p>
          <a:p>
            <a:pPr indent="0" lvl="0" marL="457200" rtl="0" algn="l">
              <a:spcBef>
                <a:spcPts val="0"/>
              </a:spcBef>
              <a:spcAft>
                <a:spcPts val="0"/>
              </a:spcAft>
              <a:buNone/>
            </a:pPr>
            <a:r>
              <a:t/>
            </a:r>
            <a:endParaRPr b="1" sz="1500">
              <a:solidFill>
                <a:srgbClr val="434343"/>
              </a:solidFill>
              <a:latin typeface="Montserrat"/>
              <a:ea typeface="Montserrat"/>
              <a:cs typeface="Montserrat"/>
              <a:sym typeface="Montserrat"/>
            </a:endParaRPr>
          </a:p>
          <a:p>
            <a:pPr indent="-316706" lvl="0" marL="457200" marR="0" rtl="0" algn="l">
              <a:lnSpc>
                <a:spcPct val="115000"/>
              </a:lnSpc>
              <a:spcBef>
                <a:spcPts val="0"/>
              </a:spcBef>
              <a:spcAft>
                <a:spcPts val="0"/>
              </a:spcAft>
              <a:buClr>
                <a:srgbClr val="434343"/>
              </a:buClr>
              <a:buSzPct val="100000"/>
              <a:buFont typeface="Montserrat"/>
              <a:buChar char="●"/>
            </a:pPr>
            <a:r>
              <a:rPr b="1" lang="fr" sz="1500">
                <a:solidFill>
                  <a:srgbClr val="434343"/>
                </a:solidFill>
                <a:latin typeface="Montserrat"/>
                <a:ea typeface="Montserrat"/>
                <a:cs typeface="Montserrat"/>
                <a:sym typeface="Montserrat"/>
              </a:rPr>
              <a:t>13 articles</a:t>
            </a:r>
            <a:r>
              <a:rPr lang="fr" sz="1500">
                <a:solidFill>
                  <a:srgbClr val="434343"/>
                </a:solidFill>
                <a:latin typeface="Montserrat"/>
                <a:ea typeface="Montserrat"/>
                <a:cs typeface="Montserrat"/>
                <a:sym typeface="Montserrat"/>
              </a:rPr>
              <a:t> sont considérés comme </a:t>
            </a:r>
            <a:r>
              <a:rPr b="1" lang="fr" sz="1500">
                <a:solidFill>
                  <a:srgbClr val="434343"/>
                </a:solidFill>
                <a:latin typeface="Montserrat"/>
                <a:ea typeface="Montserrat"/>
                <a:cs typeface="Montserrat"/>
                <a:sym typeface="Montserrat"/>
              </a:rPr>
              <a:t>outliers (</a:t>
            </a:r>
            <a:r>
              <a:rPr b="1" lang="fr" sz="1500">
                <a:solidFill>
                  <a:srgbClr val="434343"/>
                </a:solidFill>
                <a:latin typeface="Montserrat"/>
                <a:ea typeface="Montserrat"/>
                <a:cs typeface="Montserrat"/>
                <a:sym typeface="Montserrat"/>
              </a:rPr>
              <a:t>Z-score &gt;3.)</a:t>
            </a:r>
            <a:endParaRPr b="1" sz="1500">
              <a:solidFill>
                <a:srgbClr val="434343"/>
              </a:solidFill>
              <a:latin typeface="Montserrat"/>
              <a:ea typeface="Montserrat"/>
              <a:cs typeface="Montserrat"/>
              <a:sym typeface="Montserrat"/>
            </a:endParaRPr>
          </a:p>
          <a:p>
            <a:pPr indent="-316706" lvl="0" marL="457200" rtl="0" algn="l">
              <a:spcBef>
                <a:spcPts val="0"/>
              </a:spcBef>
              <a:spcAft>
                <a:spcPts val="0"/>
              </a:spcAft>
              <a:buClr>
                <a:srgbClr val="434343"/>
              </a:buClr>
              <a:buSzPct val="100000"/>
              <a:buFont typeface="Montserrat"/>
              <a:buChar char="●"/>
            </a:pPr>
            <a:r>
              <a:rPr lang="fr" sz="1500">
                <a:solidFill>
                  <a:srgbClr val="434343"/>
                </a:solidFill>
                <a:latin typeface="Montserrat"/>
                <a:ea typeface="Montserrat"/>
                <a:cs typeface="Montserrat"/>
                <a:sym typeface="Montserrat"/>
              </a:rPr>
              <a:t>La </a:t>
            </a:r>
            <a:r>
              <a:rPr b="1" lang="fr" sz="1500">
                <a:solidFill>
                  <a:srgbClr val="434343"/>
                </a:solidFill>
                <a:latin typeface="Montserrat"/>
                <a:ea typeface="Montserrat"/>
                <a:cs typeface="Montserrat"/>
                <a:sym typeface="Montserrat"/>
              </a:rPr>
              <a:t>proportion</a:t>
            </a:r>
            <a:r>
              <a:rPr lang="fr" sz="1500">
                <a:solidFill>
                  <a:srgbClr val="434343"/>
                </a:solidFill>
                <a:latin typeface="Montserrat"/>
                <a:ea typeface="Montserrat"/>
                <a:cs typeface="Montserrat"/>
                <a:sym typeface="Montserrat"/>
              </a:rPr>
              <a:t> d'articles outliers représente </a:t>
            </a:r>
            <a:r>
              <a:rPr b="1" lang="fr" sz="1500">
                <a:solidFill>
                  <a:srgbClr val="434343"/>
                </a:solidFill>
                <a:latin typeface="Montserrat"/>
                <a:ea typeface="Montserrat"/>
                <a:cs typeface="Montserrat"/>
                <a:sym typeface="Montserrat"/>
              </a:rPr>
              <a:t>1.82 %</a:t>
            </a:r>
            <a:endParaRPr b="1" sz="15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500">
              <a:solidFill>
                <a:srgbClr val="434343"/>
              </a:solidFill>
              <a:latin typeface="Montserrat"/>
              <a:ea typeface="Montserrat"/>
              <a:cs typeface="Montserrat"/>
              <a:sym typeface="Montserrat"/>
            </a:endParaRPr>
          </a:p>
          <a:p>
            <a:pPr indent="0" lvl="0" marL="457200" rtl="0" algn="l">
              <a:spcBef>
                <a:spcPts val="0"/>
              </a:spcBef>
              <a:spcAft>
                <a:spcPts val="0"/>
              </a:spcAft>
              <a:buNone/>
            </a:pPr>
            <a:r>
              <a:t/>
            </a:r>
            <a:endParaRPr sz="1500">
              <a:solidFill>
                <a:srgbClr val="434343"/>
              </a:solidFill>
              <a:latin typeface="Montserrat"/>
              <a:ea typeface="Montserrat"/>
              <a:cs typeface="Montserrat"/>
              <a:sym typeface="Montserrat"/>
            </a:endParaRPr>
          </a:p>
          <a:p>
            <a:pPr indent="-316706" lvl="0" marL="457200" marR="0" rtl="0" algn="l">
              <a:lnSpc>
                <a:spcPct val="115000"/>
              </a:lnSpc>
              <a:spcBef>
                <a:spcPts val="0"/>
              </a:spcBef>
              <a:spcAft>
                <a:spcPts val="0"/>
              </a:spcAft>
              <a:buClr>
                <a:srgbClr val="434343"/>
              </a:buClr>
              <a:buSzPct val="100000"/>
              <a:buFont typeface="Montserrat"/>
              <a:buChar char="●"/>
            </a:pPr>
            <a:r>
              <a:rPr lang="fr" sz="1500">
                <a:solidFill>
                  <a:srgbClr val="434343"/>
                </a:solidFill>
                <a:latin typeface="Montserrat"/>
                <a:ea typeface="Montserrat"/>
                <a:cs typeface="Montserrat"/>
                <a:sym typeface="Montserrat"/>
              </a:rPr>
              <a:t>Le </a:t>
            </a:r>
            <a:r>
              <a:rPr lang="fr" sz="1500">
                <a:solidFill>
                  <a:srgbClr val="434343"/>
                </a:solidFill>
                <a:latin typeface="Montserrat"/>
                <a:ea typeface="Montserrat"/>
                <a:cs typeface="Montserrat"/>
                <a:sym typeface="Montserrat"/>
              </a:rPr>
              <a:t>seuil du prix est de </a:t>
            </a:r>
            <a:r>
              <a:rPr b="1" lang="fr" sz="1500">
                <a:solidFill>
                  <a:srgbClr val="434343"/>
                </a:solidFill>
                <a:latin typeface="Montserrat"/>
                <a:ea typeface="Montserrat"/>
                <a:cs typeface="Montserrat"/>
                <a:sym typeface="Montserrat"/>
              </a:rPr>
              <a:t>116.40€</a:t>
            </a:r>
            <a:r>
              <a:rPr lang="fr" sz="1500">
                <a:solidFill>
                  <a:srgbClr val="434343"/>
                </a:solidFill>
                <a:latin typeface="Montserrat"/>
                <a:ea typeface="Montserrat"/>
                <a:cs typeface="Montserrat"/>
                <a:sym typeface="Montserrat"/>
              </a:rPr>
              <a:t> pour un </a:t>
            </a:r>
            <a:r>
              <a:rPr b="1" lang="fr" sz="1500">
                <a:solidFill>
                  <a:srgbClr val="434343"/>
                </a:solidFill>
                <a:latin typeface="Montserrat"/>
                <a:ea typeface="Montserrat"/>
                <a:cs typeface="Montserrat"/>
                <a:sym typeface="Montserrat"/>
              </a:rPr>
              <a:t>Z-score &gt;3</a:t>
            </a:r>
            <a:r>
              <a:rPr lang="fr" sz="1500">
                <a:solidFill>
                  <a:srgbClr val="434343"/>
                </a:solidFill>
                <a:latin typeface="Montserrat"/>
                <a:ea typeface="Montserrat"/>
                <a:cs typeface="Montserrat"/>
                <a:sym typeface="Montserrat"/>
              </a:rPr>
              <a:t>.</a:t>
            </a:r>
            <a:endParaRPr sz="15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500">
              <a:solidFill>
                <a:srgbClr val="434343"/>
              </a:solidFill>
              <a:latin typeface="Montserrat"/>
              <a:ea typeface="Montserrat"/>
              <a:cs typeface="Montserrat"/>
              <a:sym typeface="Montserrat"/>
            </a:endParaRPr>
          </a:p>
          <a:p>
            <a:pPr indent="-316706" lvl="0" marL="457200" marR="0" rtl="0" algn="l">
              <a:lnSpc>
                <a:spcPct val="115000"/>
              </a:lnSpc>
              <a:spcBef>
                <a:spcPts val="0"/>
              </a:spcBef>
              <a:spcAft>
                <a:spcPts val="0"/>
              </a:spcAft>
              <a:buClr>
                <a:srgbClr val="434343"/>
              </a:buClr>
              <a:buSzPct val="100000"/>
              <a:buFont typeface="Montserrat"/>
              <a:buChar char="●"/>
            </a:pPr>
            <a:r>
              <a:rPr lang="fr" sz="1500">
                <a:solidFill>
                  <a:srgbClr val="434343"/>
                </a:solidFill>
                <a:latin typeface="Montserrat"/>
                <a:ea typeface="Montserrat"/>
                <a:cs typeface="Montserrat"/>
                <a:sym typeface="Montserrat"/>
              </a:rPr>
              <a:t>Cela signifie que tous les prix &gt; 166.40€ sont des valeurs potentiellement aberrantes.</a:t>
            </a:r>
            <a:endParaRPr sz="1500">
              <a:solidFill>
                <a:srgbClr val="434343"/>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1700">
              <a:solidFill>
                <a:srgbClr val="434343"/>
              </a:solidFill>
              <a:highlight>
                <a:schemeClr val="accent6"/>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10ed1d9b2f_0_9"/>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310ed1d9b2f_0_9"/>
          <p:cNvSpPr txBox="1"/>
          <p:nvPr/>
        </p:nvSpPr>
        <p:spPr>
          <a:xfrm>
            <a:off x="941350" y="233750"/>
            <a:ext cx="8520600" cy="7596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500"/>
              <a:buFont typeface="Arial"/>
              <a:buNone/>
            </a:pPr>
            <a:r>
              <a:rPr b="0" i="0" lang="fr" sz="2200" u="none" cap="none" strike="noStrike">
                <a:solidFill>
                  <a:srgbClr val="F3F3F3"/>
                </a:solidFill>
                <a:latin typeface="Montserrat"/>
                <a:ea typeface="Montserrat"/>
                <a:cs typeface="Montserrat"/>
                <a:sym typeface="Montserrat"/>
              </a:rPr>
              <a:t>Analyses univariées du prix </a:t>
            </a:r>
            <a:r>
              <a:rPr lang="fr" sz="2200">
                <a:solidFill>
                  <a:srgbClr val="F3F3F3"/>
                </a:solidFill>
                <a:latin typeface="Montserrat"/>
                <a:ea typeface="Montserrat"/>
                <a:cs typeface="Montserrat"/>
                <a:sym typeface="Montserrat"/>
              </a:rPr>
              <a:t>:</a:t>
            </a:r>
            <a:r>
              <a:rPr b="0" i="0" lang="fr" sz="2200" u="none" cap="none" strike="noStrike">
                <a:solidFill>
                  <a:srgbClr val="F3F3F3"/>
                </a:solidFill>
                <a:latin typeface="Montserrat"/>
                <a:ea typeface="Montserrat"/>
                <a:cs typeface="Montserrat"/>
                <a:sym typeface="Montserrat"/>
              </a:rPr>
              <a:t> </a:t>
            </a:r>
            <a:endParaRPr b="0" i="0" sz="2200" u="none" cap="none" strike="noStrike">
              <a:solidFill>
                <a:srgbClr val="F3F3F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500"/>
              <a:buFont typeface="Arial"/>
              <a:buNone/>
            </a:pPr>
            <a:r>
              <a:rPr lang="fr" sz="1900">
                <a:solidFill>
                  <a:srgbClr val="F3F3F3"/>
                </a:solidFill>
                <a:latin typeface="Montserrat"/>
                <a:ea typeface="Montserrat"/>
                <a:cs typeface="Montserrat"/>
                <a:sym typeface="Montserrat"/>
              </a:rPr>
              <a:t>Intervalle</a:t>
            </a:r>
            <a:r>
              <a:rPr lang="fr" sz="1900">
                <a:solidFill>
                  <a:srgbClr val="F3F3F3"/>
                </a:solidFill>
                <a:latin typeface="Montserrat"/>
                <a:ea typeface="Montserrat"/>
                <a:cs typeface="Montserrat"/>
                <a:sym typeface="Montserrat"/>
              </a:rPr>
              <a:t> interquartile</a:t>
            </a:r>
            <a:endParaRPr b="0" i="0" sz="1900" u="none" cap="none" strike="noStrike">
              <a:solidFill>
                <a:srgbClr val="F3F3F3"/>
              </a:solidFill>
              <a:latin typeface="Montserrat"/>
              <a:ea typeface="Montserrat"/>
              <a:cs typeface="Montserrat"/>
              <a:sym typeface="Montserrat"/>
            </a:endParaRPr>
          </a:p>
        </p:txBody>
      </p:sp>
      <p:sp>
        <p:nvSpPr>
          <p:cNvPr id="122" name="Google Shape;122;g310ed1d9b2f_0_9"/>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310ed1d9b2f_0_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fr"/>
              <a:t>‹#›</a:t>
            </a:fld>
            <a:endParaRPr/>
          </a:p>
        </p:txBody>
      </p:sp>
      <p:sp>
        <p:nvSpPr>
          <p:cNvPr id="124" name="Google Shape;124;g310ed1d9b2f_0_9"/>
          <p:cNvSpPr txBox="1"/>
          <p:nvPr>
            <p:ph idx="1" type="body"/>
          </p:nvPr>
        </p:nvSpPr>
        <p:spPr>
          <a:xfrm>
            <a:off x="785875" y="1913076"/>
            <a:ext cx="6709500" cy="3031800"/>
          </a:xfrm>
          <a:prstGeom prst="rect">
            <a:avLst/>
          </a:prstGeom>
          <a:noFill/>
          <a:ln>
            <a:noFill/>
          </a:ln>
        </p:spPr>
        <p:txBody>
          <a:bodyPr anchorCtr="0" anchor="t" bIns="91425" lIns="91425" spcFirstLastPara="1" rIns="91425" wrap="square" tIns="91425">
            <a:normAutofit/>
          </a:bodyPr>
          <a:lstStyle/>
          <a:p>
            <a:pPr indent="-336550" lvl="0" marL="457200" marR="0" rtl="0" algn="l">
              <a:lnSpc>
                <a:spcPct val="115000"/>
              </a:lnSpc>
              <a:spcBef>
                <a:spcPts val="0"/>
              </a:spcBef>
              <a:spcAft>
                <a:spcPts val="0"/>
              </a:spcAft>
              <a:buClr>
                <a:srgbClr val="434343"/>
              </a:buClr>
              <a:buSzPts val="1700"/>
              <a:buFont typeface="Montserrat"/>
              <a:buChar char="●"/>
            </a:pPr>
            <a:r>
              <a:rPr lang="fr" sz="1700">
                <a:solidFill>
                  <a:srgbClr val="434343"/>
                </a:solidFill>
                <a:latin typeface="Montserrat"/>
                <a:ea typeface="Montserrat"/>
                <a:cs typeface="Montserrat"/>
                <a:sym typeface="Montserrat"/>
              </a:rPr>
              <a:t>Ici nous considérons qu’une valeur aberrante aura un z-score associé </a:t>
            </a:r>
            <a:r>
              <a:rPr b="1" lang="fr" sz="1700">
                <a:solidFill>
                  <a:srgbClr val="434343"/>
                </a:solidFill>
                <a:latin typeface="Montserrat"/>
                <a:ea typeface="Montserrat"/>
                <a:cs typeface="Montserrat"/>
                <a:sym typeface="Montserrat"/>
              </a:rPr>
              <a:t>&gt;=2</a:t>
            </a:r>
            <a:r>
              <a:rPr lang="fr" sz="1700">
                <a:solidFill>
                  <a:srgbClr val="434343"/>
                </a:solidFill>
                <a:latin typeface="Montserrat"/>
                <a:ea typeface="Montserrat"/>
                <a:cs typeface="Montserrat"/>
                <a:sym typeface="Montserrat"/>
              </a:rPr>
              <a:t>.</a:t>
            </a:r>
            <a:endParaRPr sz="17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700">
              <a:solidFill>
                <a:srgbClr val="434343"/>
              </a:solidFill>
              <a:latin typeface="Montserrat"/>
              <a:ea typeface="Montserrat"/>
              <a:cs typeface="Montserrat"/>
              <a:sym typeface="Montserrat"/>
            </a:endParaRPr>
          </a:p>
          <a:p>
            <a:pPr indent="-336550" lvl="0" marL="457200" marR="0" rtl="0" algn="l">
              <a:lnSpc>
                <a:spcPct val="115000"/>
              </a:lnSpc>
              <a:spcBef>
                <a:spcPts val="0"/>
              </a:spcBef>
              <a:spcAft>
                <a:spcPts val="0"/>
              </a:spcAft>
              <a:buClr>
                <a:srgbClr val="434343"/>
              </a:buClr>
              <a:buSzPts val="1700"/>
              <a:buFont typeface="Montserrat"/>
              <a:buChar char="●"/>
            </a:pPr>
            <a:r>
              <a:rPr b="1" lang="fr" sz="1700">
                <a:solidFill>
                  <a:srgbClr val="434343"/>
                </a:solidFill>
                <a:latin typeface="Montserrat"/>
                <a:ea typeface="Montserrat"/>
                <a:cs typeface="Montserrat"/>
                <a:sym typeface="Montserrat"/>
              </a:rPr>
              <a:t>29 articles</a:t>
            </a:r>
            <a:r>
              <a:rPr lang="fr" sz="1700">
                <a:solidFill>
                  <a:srgbClr val="434343"/>
                </a:solidFill>
                <a:latin typeface="Montserrat"/>
                <a:ea typeface="Montserrat"/>
                <a:cs typeface="Montserrat"/>
                <a:sym typeface="Montserrat"/>
              </a:rPr>
              <a:t> sont considérés comme outliers </a:t>
            </a:r>
            <a:endParaRPr sz="17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700">
              <a:solidFill>
                <a:srgbClr val="434343"/>
              </a:solidFill>
              <a:latin typeface="Montserrat"/>
              <a:ea typeface="Montserrat"/>
              <a:cs typeface="Montserrat"/>
              <a:sym typeface="Montserrat"/>
            </a:endParaRPr>
          </a:p>
          <a:p>
            <a:pPr indent="-336550" lvl="0" marL="457200" marR="0" rtl="0" algn="l">
              <a:lnSpc>
                <a:spcPct val="115000"/>
              </a:lnSpc>
              <a:spcBef>
                <a:spcPts val="0"/>
              </a:spcBef>
              <a:spcAft>
                <a:spcPts val="0"/>
              </a:spcAft>
              <a:buClr>
                <a:srgbClr val="434343"/>
              </a:buClr>
              <a:buSzPts val="1700"/>
              <a:buFont typeface="Montserrat"/>
              <a:buChar char="●"/>
            </a:pPr>
            <a:r>
              <a:rPr lang="fr" sz="1700">
                <a:solidFill>
                  <a:srgbClr val="434343"/>
                </a:solidFill>
                <a:latin typeface="Montserrat"/>
                <a:ea typeface="Montserrat"/>
                <a:cs typeface="Montserrat"/>
                <a:sym typeface="Montserrat"/>
              </a:rPr>
              <a:t>La </a:t>
            </a:r>
            <a:r>
              <a:rPr b="1" lang="fr" sz="1700">
                <a:solidFill>
                  <a:srgbClr val="434343"/>
                </a:solidFill>
                <a:latin typeface="Montserrat"/>
                <a:ea typeface="Montserrat"/>
                <a:cs typeface="Montserrat"/>
                <a:sym typeface="Montserrat"/>
              </a:rPr>
              <a:t>proportion</a:t>
            </a:r>
            <a:r>
              <a:rPr lang="fr" sz="1700">
                <a:solidFill>
                  <a:srgbClr val="434343"/>
                </a:solidFill>
                <a:latin typeface="Montserrat"/>
                <a:ea typeface="Montserrat"/>
                <a:cs typeface="Montserrat"/>
                <a:sym typeface="Montserrat"/>
              </a:rPr>
              <a:t> d'articles outliers représente </a:t>
            </a:r>
            <a:r>
              <a:rPr b="1" lang="fr" sz="1700">
                <a:solidFill>
                  <a:srgbClr val="434343"/>
                </a:solidFill>
                <a:latin typeface="Montserrat"/>
                <a:ea typeface="Montserrat"/>
                <a:cs typeface="Montserrat"/>
                <a:sym typeface="Montserrat"/>
              </a:rPr>
              <a:t>4.07 %</a:t>
            </a:r>
            <a:endParaRPr b="1" sz="17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10ed1d9b2f_0_49"/>
          <p:cNvSpPr/>
          <p:nvPr/>
        </p:nvSpPr>
        <p:spPr>
          <a:xfrm>
            <a:off x="0" y="0"/>
            <a:ext cx="9144000" cy="1390200"/>
          </a:xfrm>
          <a:prstGeom prst="rect">
            <a:avLst/>
          </a:prstGeom>
          <a:solidFill>
            <a:srgbClr val="004D4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310ed1d9b2f_0_49"/>
          <p:cNvSpPr txBox="1"/>
          <p:nvPr/>
        </p:nvSpPr>
        <p:spPr>
          <a:xfrm>
            <a:off x="958650" y="285050"/>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2500"/>
              <a:buFont typeface="Arial"/>
              <a:buNone/>
            </a:pPr>
            <a:r>
              <a:rPr b="0" i="0" lang="fr" sz="1975" u="none" cap="none" strike="noStrike">
                <a:solidFill>
                  <a:srgbClr val="F3F3F3"/>
                </a:solidFill>
                <a:latin typeface="Montserrat"/>
                <a:ea typeface="Montserrat"/>
                <a:cs typeface="Montserrat"/>
                <a:sym typeface="Montserrat"/>
              </a:rPr>
              <a:t>Analyses complémentaires </a:t>
            </a:r>
            <a:r>
              <a:rPr lang="fr" sz="1975">
                <a:solidFill>
                  <a:srgbClr val="F3F3F3"/>
                </a:solidFill>
                <a:latin typeface="Montserrat"/>
                <a:ea typeface="Montserrat"/>
                <a:cs typeface="Montserrat"/>
                <a:sym typeface="Montserrat"/>
              </a:rPr>
              <a:t>:</a:t>
            </a:r>
            <a:endParaRPr sz="1370"/>
          </a:p>
          <a:p>
            <a:pPr indent="0" lvl="0" marL="0" marR="0" rtl="0" algn="l">
              <a:lnSpc>
                <a:spcPct val="80000"/>
              </a:lnSpc>
              <a:spcBef>
                <a:spcPts val="0"/>
              </a:spcBef>
              <a:spcAft>
                <a:spcPts val="0"/>
              </a:spcAft>
              <a:buClr>
                <a:srgbClr val="000000"/>
              </a:buClr>
              <a:buSzPts val="2500"/>
              <a:buFont typeface="Arial"/>
              <a:buNone/>
            </a:pPr>
            <a:r>
              <a:rPr lang="fr" sz="1975">
                <a:solidFill>
                  <a:srgbClr val="F3F3F3"/>
                </a:solidFill>
                <a:latin typeface="Montserrat"/>
                <a:ea typeface="Montserrat"/>
                <a:cs typeface="Montserrat"/>
                <a:sym typeface="Montserrat"/>
              </a:rPr>
              <a:t>CA</a:t>
            </a:r>
            <a:endParaRPr b="0" i="0" sz="1370" u="none" cap="none" strike="noStrike">
              <a:solidFill>
                <a:srgbClr val="000000"/>
              </a:solidFill>
              <a:latin typeface="Arial"/>
              <a:ea typeface="Arial"/>
              <a:cs typeface="Arial"/>
              <a:sym typeface="Arial"/>
            </a:endParaRPr>
          </a:p>
        </p:txBody>
      </p:sp>
      <p:sp>
        <p:nvSpPr>
          <p:cNvPr id="131" name="Google Shape;131;g310ed1d9b2f_0_49"/>
          <p:cNvSpPr/>
          <p:nvPr/>
        </p:nvSpPr>
        <p:spPr>
          <a:xfrm>
            <a:off x="1012175" y="993350"/>
            <a:ext cx="452700" cy="504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310ed1d9b2f_0_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33" name="Google Shape;133;g310ed1d9b2f_0_49"/>
          <p:cNvSpPr txBox="1"/>
          <p:nvPr>
            <p:ph idx="1" type="body"/>
          </p:nvPr>
        </p:nvSpPr>
        <p:spPr>
          <a:xfrm>
            <a:off x="382050" y="2064325"/>
            <a:ext cx="8337600" cy="2107500"/>
          </a:xfrm>
          <a:prstGeom prst="rect">
            <a:avLst/>
          </a:prstGeom>
          <a:noFill/>
          <a:ln>
            <a:noFill/>
          </a:ln>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434343"/>
              </a:buClr>
              <a:buSzPts val="1400"/>
              <a:buFont typeface="Montserrat"/>
              <a:buChar char="●"/>
            </a:pPr>
            <a:r>
              <a:rPr lang="fr" sz="1400">
                <a:solidFill>
                  <a:srgbClr val="434343"/>
                </a:solidFill>
                <a:latin typeface="Montserrat"/>
                <a:ea typeface="Montserrat"/>
                <a:cs typeface="Montserrat"/>
                <a:sym typeface="Montserrat"/>
              </a:rPr>
              <a:t>Le </a:t>
            </a:r>
            <a:r>
              <a:rPr b="1" lang="fr" sz="1400">
                <a:solidFill>
                  <a:srgbClr val="434343"/>
                </a:solidFill>
                <a:latin typeface="Montserrat"/>
                <a:ea typeface="Montserrat"/>
                <a:cs typeface="Montserrat"/>
                <a:sym typeface="Montserrat"/>
              </a:rPr>
              <a:t>CA total</a:t>
            </a:r>
            <a:r>
              <a:rPr lang="fr" sz="1400">
                <a:solidFill>
                  <a:srgbClr val="434343"/>
                </a:solidFill>
                <a:latin typeface="Montserrat"/>
                <a:ea typeface="Montserrat"/>
                <a:cs typeface="Montserrat"/>
                <a:sym typeface="Montserrat"/>
              </a:rPr>
              <a:t> du site web (bons cadeau 25€ inclus) </a:t>
            </a:r>
            <a:r>
              <a:rPr lang="fr" sz="1400">
                <a:solidFill>
                  <a:srgbClr val="434343"/>
                </a:solidFill>
                <a:latin typeface="Montserrat"/>
                <a:ea typeface="Montserrat"/>
                <a:cs typeface="Montserrat"/>
                <a:sym typeface="Montserrat"/>
              </a:rPr>
              <a:t>est de </a:t>
            </a:r>
            <a:r>
              <a:rPr b="1" lang="fr" sz="1400">
                <a:solidFill>
                  <a:srgbClr val="434343"/>
                </a:solidFill>
                <a:latin typeface="Montserrat"/>
                <a:ea typeface="Montserrat"/>
                <a:cs typeface="Montserrat"/>
                <a:sym typeface="Montserrat"/>
              </a:rPr>
              <a:t>143 324.10</a:t>
            </a:r>
            <a:r>
              <a:rPr lang="fr" sz="1400">
                <a:solidFill>
                  <a:srgbClr val="434343"/>
                </a:solidFill>
                <a:latin typeface="Montserrat"/>
                <a:ea typeface="Montserrat"/>
                <a:cs typeface="Montserrat"/>
                <a:sym typeface="Montserrat"/>
              </a:rPr>
              <a:t> </a:t>
            </a:r>
            <a:r>
              <a:rPr b="1" lang="fr" sz="1400">
                <a:solidFill>
                  <a:srgbClr val="434343"/>
                </a:solidFill>
                <a:latin typeface="Montserrat"/>
                <a:ea typeface="Montserrat"/>
                <a:cs typeface="Montserrat"/>
                <a:sym typeface="Montserrat"/>
              </a:rPr>
              <a:t>€</a:t>
            </a:r>
            <a:endParaRPr b="1" sz="1400">
              <a:solidFill>
                <a:srgbClr val="434343"/>
              </a:solidFill>
              <a:latin typeface="Montserrat"/>
              <a:ea typeface="Montserrat"/>
              <a:cs typeface="Montserrat"/>
              <a:sym typeface="Montserrat"/>
            </a:endParaRPr>
          </a:p>
          <a:p>
            <a:pPr indent="0" lvl="0" marL="457200" rtl="0" algn="l">
              <a:spcBef>
                <a:spcPts val="0"/>
              </a:spcBef>
              <a:spcAft>
                <a:spcPts val="0"/>
              </a:spcAft>
              <a:buNone/>
            </a:pPr>
            <a:r>
              <a:t/>
            </a:r>
            <a:endParaRPr b="1" sz="1400">
              <a:solidFill>
                <a:srgbClr val="434343"/>
              </a:solidFill>
              <a:latin typeface="Montserrat"/>
              <a:ea typeface="Montserrat"/>
              <a:cs typeface="Montserrat"/>
              <a:sym typeface="Montserrat"/>
            </a:endParaRPr>
          </a:p>
          <a:p>
            <a:pPr indent="-317500" lvl="0" marL="457200" marR="0" rtl="0" algn="l">
              <a:lnSpc>
                <a:spcPct val="115000"/>
              </a:lnSpc>
              <a:spcBef>
                <a:spcPts val="0"/>
              </a:spcBef>
              <a:spcAft>
                <a:spcPts val="0"/>
              </a:spcAft>
              <a:buClr>
                <a:srgbClr val="434343"/>
              </a:buClr>
              <a:buSzPts val="1400"/>
              <a:buFont typeface="Montserrat"/>
              <a:buChar char="●"/>
            </a:pPr>
            <a:r>
              <a:rPr lang="fr" sz="1400">
                <a:solidFill>
                  <a:srgbClr val="434343"/>
                </a:solidFill>
                <a:latin typeface="Montserrat"/>
                <a:ea typeface="Montserrat"/>
                <a:cs typeface="Montserrat"/>
                <a:sym typeface="Montserrat"/>
              </a:rPr>
              <a:t>Le </a:t>
            </a:r>
            <a:r>
              <a:rPr b="1" lang="fr" sz="1400">
                <a:solidFill>
                  <a:srgbClr val="434343"/>
                </a:solidFill>
                <a:latin typeface="Montserrat"/>
                <a:ea typeface="Montserrat"/>
                <a:cs typeface="Montserrat"/>
                <a:sym typeface="Montserrat"/>
              </a:rPr>
              <a:t>CA total</a:t>
            </a:r>
            <a:r>
              <a:rPr lang="fr" sz="1400">
                <a:solidFill>
                  <a:srgbClr val="434343"/>
                </a:solidFill>
                <a:latin typeface="Montserrat"/>
                <a:ea typeface="Montserrat"/>
                <a:cs typeface="Montserrat"/>
                <a:sym typeface="Montserrat"/>
              </a:rPr>
              <a:t> </a:t>
            </a:r>
            <a:r>
              <a:rPr b="1" lang="fr" sz="1400">
                <a:solidFill>
                  <a:srgbClr val="434343"/>
                </a:solidFill>
                <a:latin typeface="Montserrat"/>
                <a:ea typeface="Montserrat"/>
                <a:cs typeface="Montserrat"/>
                <a:sym typeface="Montserrat"/>
              </a:rPr>
              <a:t>hors bons cadeau</a:t>
            </a:r>
            <a:r>
              <a:rPr lang="fr" sz="1400">
                <a:solidFill>
                  <a:srgbClr val="434343"/>
                </a:solidFill>
                <a:latin typeface="Montserrat"/>
                <a:ea typeface="Montserrat"/>
                <a:cs typeface="Montserrat"/>
                <a:sym typeface="Montserrat"/>
              </a:rPr>
              <a:t> du site web (hors bons cadeau 25€) est de </a:t>
            </a:r>
            <a:r>
              <a:rPr b="1" lang="fr" sz="1400">
                <a:solidFill>
                  <a:srgbClr val="434343"/>
                </a:solidFill>
                <a:latin typeface="Montserrat"/>
                <a:ea typeface="Montserrat"/>
                <a:cs typeface="Montserrat"/>
                <a:sym typeface="Montserrat"/>
              </a:rPr>
              <a:t>143 149.10 €</a:t>
            </a:r>
            <a:endParaRPr b="1" sz="14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b="1" sz="1400">
              <a:solidFill>
                <a:srgbClr val="434343"/>
              </a:solidFill>
              <a:latin typeface="Montserrat"/>
              <a:ea typeface="Montserrat"/>
              <a:cs typeface="Montserrat"/>
              <a:sym typeface="Montserrat"/>
            </a:endParaRPr>
          </a:p>
          <a:p>
            <a:pPr indent="-317500" lvl="0" marL="457200" rtl="0" algn="l">
              <a:spcBef>
                <a:spcPts val="0"/>
              </a:spcBef>
              <a:spcAft>
                <a:spcPts val="0"/>
              </a:spcAft>
              <a:buClr>
                <a:srgbClr val="434343"/>
              </a:buClr>
              <a:buSzPts val="1400"/>
              <a:buFont typeface="Montserrat"/>
              <a:buChar char="●"/>
            </a:pPr>
            <a:r>
              <a:rPr lang="fr" sz="1400">
                <a:solidFill>
                  <a:srgbClr val="434343"/>
                </a:solidFill>
                <a:latin typeface="Montserrat"/>
                <a:ea typeface="Montserrat"/>
                <a:cs typeface="Montserrat"/>
                <a:sym typeface="Montserrat"/>
              </a:rPr>
              <a:t>Le nombre d'articles représentant </a:t>
            </a:r>
            <a:r>
              <a:rPr b="1" lang="fr" sz="1400">
                <a:solidFill>
                  <a:srgbClr val="434343"/>
                </a:solidFill>
                <a:latin typeface="Montserrat"/>
                <a:ea typeface="Montserrat"/>
                <a:cs typeface="Montserrat"/>
                <a:sym typeface="Montserrat"/>
              </a:rPr>
              <a:t>80%</a:t>
            </a:r>
            <a:r>
              <a:rPr lang="fr" sz="1400">
                <a:solidFill>
                  <a:srgbClr val="434343"/>
                </a:solidFill>
                <a:latin typeface="Montserrat"/>
                <a:ea typeface="Montserrat"/>
                <a:cs typeface="Montserrat"/>
                <a:sym typeface="Montserrat"/>
              </a:rPr>
              <a:t> du CA est de </a:t>
            </a:r>
            <a:r>
              <a:rPr b="1" lang="fr" sz="1400">
                <a:solidFill>
                  <a:srgbClr val="434343"/>
                </a:solidFill>
                <a:latin typeface="Montserrat"/>
                <a:ea typeface="Montserrat"/>
                <a:cs typeface="Montserrat"/>
                <a:sym typeface="Montserrat"/>
              </a:rPr>
              <a:t>433 articles</a:t>
            </a:r>
            <a:r>
              <a:rPr lang="fr" sz="1400">
                <a:solidFill>
                  <a:srgbClr val="434343"/>
                </a:solidFill>
                <a:latin typeface="Montserrat"/>
                <a:ea typeface="Montserrat"/>
                <a:cs typeface="Montserrat"/>
                <a:sym typeface="Montserrat"/>
              </a:rPr>
              <a:t>.</a:t>
            </a:r>
            <a:endParaRPr sz="1400">
              <a:solidFill>
                <a:srgbClr val="434343"/>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1400">
              <a:solidFill>
                <a:srgbClr val="434343"/>
              </a:solidFill>
              <a:latin typeface="Montserrat"/>
              <a:ea typeface="Montserrat"/>
              <a:cs typeface="Montserrat"/>
              <a:sym typeface="Montserrat"/>
            </a:endParaRPr>
          </a:p>
          <a:p>
            <a:pPr indent="-317500" lvl="0" marL="457200" rtl="0" algn="l">
              <a:spcBef>
                <a:spcPts val="0"/>
              </a:spcBef>
              <a:spcAft>
                <a:spcPts val="0"/>
              </a:spcAft>
              <a:buClr>
                <a:srgbClr val="434343"/>
              </a:buClr>
              <a:buSzPts val="1400"/>
              <a:buFont typeface="Montserrat"/>
              <a:buChar char="●"/>
            </a:pPr>
            <a:r>
              <a:rPr lang="fr" sz="1400">
                <a:solidFill>
                  <a:srgbClr val="434343"/>
                </a:solidFill>
                <a:latin typeface="Montserrat"/>
                <a:ea typeface="Montserrat"/>
                <a:cs typeface="Montserrat"/>
                <a:sym typeface="Montserrat"/>
              </a:rPr>
              <a:t>En proportion, ces articles représentent </a:t>
            </a:r>
            <a:r>
              <a:rPr b="1" lang="fr" sz="1400">
                <a:solidFill>
                  <a:srgbClr val="434343"/>
                </a:solidFill>
                <a:latin typeface="Montserrat"/>
                <a:ea typeface="Montserrat"/>
                <a:cs typeface="Montserrat"/>
                <a:sym typeface="Montserrat"/>
              </a:rPr>
              <a:t>60.73 %</a:t>
            </a:r>
            <a:r>
              <a:rPr lang="fr" sz="1400">
                <a:solidFill>
                  <a:srgbClr val="434343"/>
                </a:solidFill>
                <a:latin typeface="Montserrat"/>
                <a:ea typeface="Montserrat"/>
                <a:cs typeface="Montserrat"/>
                <a:sym typeface="Montserrat"/>
              </a:rPr>
              <a:t> du total du nombre d’articles total vendus sur le site web.</a:t>
            </a:r>
            <a:endParaRPr sz="800">
              <a:solidFill>
                <a:schemeClr val="dk1"/>
              </a:solidFill>
              <a:highlight>
                <a:srgbClr val="FFFFFF"/>
              </a:highlight>
            </a:endParaRPr>
          </a:p>
          <a:p>
            <a:pPr indent="0" lvl="0" marL="0" marR="0" rtl="0" algn="l">
              <a:lnSpc>
                <a:spcPct val="115000"/>
              </a:lnSpc>
              <a:spcBef>
                <a:spcPts val="0"/>
              </a:spcBef>
              <a:spcAft>
                <a:spcPts val="0"/>
              </a:spcAft>
              <a:buNone/>
            </a:pPr>
            <a:r>
              <a:t/>
            </a:r>
            <a:endParaRPr sz="1600">
              <a:solidFill>
                <a:srgbClr val="43434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