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VMKqRBRQnuEjwqv3cb0u2h/yy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p:nvPr>
            <p:ph idx="2" type="pic"/>
          </p:nvPr>
        </p:nvSpPr>
        <p:spPr>
          <a:xfrm>
            <a:off x="5183188" y="987425"/>
            <a:ext cx="6172200" cy="4873500"/>
          </a:xfrm>
          <a:prstGeom prst="rect">
            <a:avLst/>
          </a:prstGeom>
          <a:noFill/>
          <a:ln>
            <a:noFill/>
          </a:ln>
        </p:spPr>
      </p:sp>
      <p:sp>
        <p:nvSpPr>
          <p:cNvPr id="64" name="Google Shape;64;p2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fr-FR">
                <a:solidFill>
                  <a:schemeClr val="lt1"/>
                </a:solidFill>
                <a:latin typeface="Montserrat"/>
                <a:ea typeface="Montserrat"/>
                <a:cs typeface="Montserrat"/>
                <a:sym typeface="Montserrat"/>
              </a:rPr>
              <a:t>Cahier des charges</a:t>
            </a:r>
            <a:endParaRPr b="1">
              <a:solidFill>
                <a:schemeClr val="lt1"/>
              </a:solidFill>
              <a:latin typeface="Montserrat"/>
              <a:ea typeface="Montserrat"/>
              <a:cs typeface="Montserrat"/>
              <a:sym typeface="Montserrat"/>
            </a:endParaRPr>
          </a:p>
        </p:txBody>
      </p:sp>
      <p:sp>
        <p:nvSpPr>
          <p:cNvPr id="85" name="Google Shape;85;p1"/>
          <p:cNvSpPr txBox="1"/>
          <p:nvPr>
            <p:ph idx="1" type="subTitle"/>
          </p:nvPr>
        </p:nvSpPr>
        <p:spPr>
          <a:xfrm>
            <a:off x="1524000" y="3602053"/>
            <a:ext cx="9144000" cy="2041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fr-FR">
                <a:solidFill>
                  <a:schemeClr val="lt1"/>
                </a:solidFill>
                <a:latin typeface="Montserrat"/>
                <a:ea typeface="Montserrat"/>
                <a:cs typeface="Montserrat"/>
                <a:sym typeface="Montserrat"/>
              </a:rPr>
              <a:t>Élaboration d’un Portfolio </a:t>
            </a:r>
            <a:endParaRPr b="1">
              <a:solidFill>
                <a:schemeClr val="lt1"/>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2400"/>
              <a:buNone/>
            </a:pPr>
            <a:r>
              <a:t/>
            </a:r>
            <a:endParaRPr b="1">
              <a:solidFill>
                <a:schemeClr val="lt1"/>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2400"/>
              <a:buNone/>
            </a:pPr>
            <a:r>
              <a:t/>
            </a:r>
            <a:endParaRPr b="1">
              <a:solidFill>
                <a:schemeClr val="lt1"/>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2400"/>
              <a:buNone/>
            </a:pPr>
            <a:r>
              <a:t/>
            </a:r>
            <a:endParaRPr b="1">
              <a:solidFill>
                <a:schemeClr val="lt1"/>
              </a:solidFill>
              <a:latin typeface="Montserrat"/>
              <a:ea typeface="Montserrat"/>
              <a:cs typeface="Montserrat"/>
              <a:sym typeface="Montserrat"/>
            </a:endParaRPr>
          </a:p>
          <a:p>
            <a:pPr indent="0" lvl="0" marL="0" rtl="0" algn="ctr">
              <a:lnSpc>
                <a:spcPct val="90000"/>
              </a:lnSpc>
              <a:spcBef>
                <a:spcPts val="0"/>
              </a:spcBef>
              <a:spcAft>
                <a:spcPts val="0"/>
              </a:spcAft>
              <a:buClr>
                <a:schemeClr val="dk1"/>
              </a:buClr>
              <a:buSzPts val="2400"/>
              <a:buNone/>
            </a:pPr>
            <a:r>
              <a:rPr b="1" lang="fr-FR">
                <a:solidFill>
                  <a:schemeClr val="lt1"/>
                </a:solidFill>
                <a:latin typeface="Montserrat"/>
                <a:ea typeface="Montserrat"/>
                <a:cs typeface="Montserrat"/>
                <a:sym typeface="Montserrat"/>
              </a:rPr>
              <a:t>Eliane CAMUS</a:t>
            </a:r>
            <a:endParaRPr b="1">
              <a:solidFill>
                <a:schemeClr val="lt1"/>
              </a:solidFill>
              <a:latin typeface="Montserrat"/>
              <a:ea typeface="Montserrat"/>
              <a:cs typeface="Montserrat"/>
              <a:sym typeface="Montserrat"/>
            </a:endParaRPr>
          </a:p>
        </p:txBody>
      </p:sp>
      <p:sp>
        <p:nvSpPr>
          <p:cNvPr id="86" name="Google Shape;86;p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Qualité et performance (2)</a:t>
            </a:r>
            <a:endParaRPr b="1">
              <a:solidFill>
                <a:srgbClr val="1155CC"/>
              </a:solidFill>
              <a:latin typeface="Montserrat"/>
              <a:ea typeface="Montserrat"/>
              <a:cs typeface="Montserrat"/>
              <a:sym typeface="Montserrat"/>
            </a:endParaRPr>
          </a:p>
        </p:txBody>
      </p:sp>
      <p:sp>
        <p:nvSpPr>
          <p:cNvPr id="148" name="Google Shape;148;p10"/>
          <p:cNvSpPr txBox="1"/>
          <p:nvPr>
            <p:ph idx="1" type="body"/>
          </p:nvPr>
        </p:nvSpPr>
        <p:spPr>
          <a:xfrm>
            <a:off x="838200" y="1766950"/>
            <a:ext cx="10515600" cy="4410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50000"/>
              </a:lnSpc>
              <a:spcBef>
                <a:spcPts val="0"/>
              </a:spcBef>
              <a:spcAft>
                <a:spcPts val="0"/>
              </a:spcAft>
              <a:buSzPct val="112500"/>
              <a:buNone/>
            </a:pPr>
            <a:r>
              <a:rPr b="1" lang="fr-FR" sz="1600">
                <a:solidFill>
                  <a:srgbClr val="1155CC"/>
                </a:solidFill>
                <a:latin typeface="Montserrat"/>
                <a:ea typeface="Montserrat"/>
                <a:cs typeface="Montserrat"/>
                <a:sym typeface="Montserrat"/>
              </a:rPr>
              <a:t>KPIs à suivre pour vérifier le bon déroulé du projet </a:t>
            </a:r>
            <a:r>
              <a:rPr b="1" lang="fr-FR" sz="1600">
                <a:solidFill>
                  <a:srgbClr val="1155CC"/>
                </a:solidFill>
                <a:latin typeface="Montserrat"/>
                <a:ea typeface="Montserrat"/>
                <a:cs typeface="Montserrat"/>
                <a:sym typeface="Montserrat"/>
              </a:rPr>
              <a:t>: </a:t>
            </a:r>
            <a:endParaRPr b="1" sz="1600">
              <a:solidFill>
                <a:srgbClr val="1155CC"/>
              </a:solidFill>
              <a:latin typeface="Montserrat"/>
              <a:ea typeface="Montserrat"/>
              <a:cs typeface="Montserrat"/>
              <a:sym typeface="Montserrat"/>
            </a:endParaRPr>
          </a:p>
          <a:p>
            <a:pPr indent="0" lvl="0" marL="0" rtl="0" algn="l">
              <a:lnSpc>
                <a:spcPct val="150000"/>
              </a:lnSpc>
              <a:spcBef>
                <a:spcPts val="0"/>
              </a:spcBef>
              <a:spcAft>
                <a:spcPts val="0"/>
              </a:spcAft>
              <a:buSzPct val="128571"/>
              <a:buNone/>
            </a:pPr>
            <a:r>
              <a:t/>
            </a:r>
            <a:endParaRPr b="1" sz="1400">
              <a:latin typeface="Montserrat"/>
              <a:ea typeface="Montserrat"/>
              <a:cs typeface="Montserrat"/>
              <a:sym typeface="Montserrat"/>
            </a:endParaRPr>
          </a:p>
          <a:p>
            <a:pPr indent="-304165" lvl="0" marL="914400" rtl="0" algn="l">
              <a:lnSpc>
                <a:spcPct val="150000"/>
              </a:lnSpc>
              <a:spcBef>
                <a:spcPts val="0"/>
              </a:spcBef>
              <a:spcAft>
                <a:spcPts val="0"/>
              </a:spcAft>
              <a:buSzPct val="100000"/>
              <a:buFont typeface="Montserrat"/>
              <a:buAutoNum type="arabicPeriod"/>
            </a:pPr>
            <a:r>
              <a:rPr b="1" lang="fr-FR" sz="1400">
                <a:latin typeface="Montserrat"/>
                <a:ea typeface="Montserrat"/>
                <a:cs typeface="Montserrat"/>
                <a:sym typeface="Montserrat"/>
              </a:rPr>
              <a:t>Coûts : </a:t>
            </a:r>
            <a:r>
              <a:rPr lang="fr-FR" sz="1400">
                <a:latin typeface="Montserrat"/>
                <a:ea typeface="Montserrat"/>
                <a:cs typeface="Montserrat"/>
                <a:sym typeface="Montserrat"/>
              </a:rPr>
              <a:t>								Opérationnel : Coût du </a:t>
            </a:r>
            <a:r>
              <a:rPr lang="fr-FR" sz="1400">
                <a:latin typeface="Montserrat"/>
                <a:ea typeface="Montserrat"/>
                <a:cs typeface="Montserrat"/>
                <a:sym typeface="Montserrat"/>
              </a:rPr>
              <a:t>carburant au km par vol</a:t>
            </a:r>
            <a:endParaRPr sz="1400">
              <a:latin typeface="Montserrat"/>
              <a:ea typeface="Montserrat"/>
              <a:cs typeface="Montserrat"/>
              <a:sym typeface="Montserrat"/>
            </a:endParaRPr>
          </a:p>
          <a:p>
            <a:pPr indent="0" lvl="0" marL="457200" rtl="0" algn="l">
              <a:lnSpc>
                <a:spcPct val="150000"/>
              </a:lnSpc>
              <a:spcBef>
                <a:spcPts val="0"/>
              </a:spcBef>
              <a:spcAft>
                <a:spcPts val="0"/>
              </a:spcAft>
              <a:buNone/>
            </a:pPr>
            <a:r>
              <a:rPr lang="fr-FR" sz="1400">
                <a:latin typeface="Montserrat"/>
                <a:ea typeface="Montserrat"/>
                <a:cs typeface="Montserrat"/>
                <a:sym typeface="Montserrat"/>
              </a:rPr>
              <a:t>										Projet : </a:t>
            </a:r>
            <a:r>
              <a:rPr lang="fr-FR" sz="1400">
                <a:latin typeface="Montserrat"/>
                <a:ea typeface="Montserrat"/>
                <a:cs typeface="Montserrat"/>
                <a:sym typeface="Montserrat"/>
              </a:rPr>
              <a:t>Écart budgétaire du projet (€ / %)</a:t>
            </a:r>
            <a:endParaRPr sz="1400">
              <a:latin typeface="Montserrat"/>
              <a:ea typeface="Montserrat"/>
              <a:cs typeface="Montserrat"/>
              <a:sym typeface="Montserrat"/>
            </a:endParaRPr>
          </a:p>
          <a:p>
            <a:pPr indent="0" lvl="0" marL="457200" rtl="0" algn="l">
              <a:lnSpc>
                <a:spcPct val="150000"/>
              </a:lnSpc>
              <a:spcBef>
                <a:spcPts val="0"/>
              </a:spcBef>
              <a:spcAft>
                <a:spcPts val="0"/>
              </a:spcAft>
              <a:buNone/>
            </a:pPr>
            <a:r>
              <a:rPr lang="fr-FR" sz="1400">
                <a:latin typeface="Montserrat"/>
                <a:ea typeface="Montserrat"/>
                <a:cs typeface="Montserrat"/>
                <a:sym typeface="Montserrat"/>
              </a:rPr>
              <a:t>										Projet : Coût par panne évitée</a:t>
            </a:r>
            <a:endParaRPr sz="1400">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400">
              <a:latin typeface="Montserrat"/>
              <a:ea typeface="Montserrat"/>
              <a:cs typeface="Montserrat"/>
              <a:sym typeface="Montserrat"/>
            </a:endParaRPr>
          </a:p>
          <a:p>
            <a:pPr indent="-304165" lvl="0" marL="914400" rtl="0" algn="l">
              <a:lnSpc>
                <a:spcPct val="150000"/>
              </a:lnSpc>
              <a:spcBef>
                <a:spcPts val="0"/>
              </a:spcBef>
              <a:spcAft>
                <a:spcPts val="0"/>
              </a:spcAft>
              <a:buSzPct val="100000"/>
              <a:buFont typeface="Montserrat"/>
              <a:buAutoNum type="arabicPeriod"/>
            </a:pPr>
            <a:r>
              <a:rPr b="1" lang="fr-FR" sz="1400">
                <a:latin typeface="Montserrat"/>
                <a:ea typeface="Montserrat"/>
                <a:cs typeface="Montserrat"/>
                <a:sym typeface="Montserrat"/>
              </a:rPr>
              <a:t>Délais :</a:t>
            </a:r>
            <a:r>
              <a:rPr b="1" lang="fr-FR" sz="1400">
                <a:latin typeface="Montserrat"/>
                <a:ea typeface="Montserrat"/>
                <a:cs typeface="Montserrat"/>
                <a:sym typeface="Montserrat"/>
              </a:rPr>
              <a:t> </a:t>
            </a:r>
            <a:r>
              <a:rPr lang="fr-FR" sz="1400">
                <a:latin typeface="Montserrat"/>
                <a:ea typeface="Montserrat"/>
                <a:cs typeface="Montserrat"/>
                <a:sym typeface="Montserrat"/>
              </a:rPr>
              <a:t>								Temps moyen entre chaque panne</a:t>
            </a:r>
            <a:endParaRPr sz="1400">
              <a:latin typeface="Montserrat"/>
              <a:ea typeface="Montserrat"/>
              <a:cs typeface="Montserrat"/>
              <a:sym typeface="Montserrat"/>
            </a:endParaRPr>
          </a:p>
          <a:p>
            <a:pPr indent="457200" lvl="0" marL="4572000" rtl="0" algn="l">
              <a:lnSpc>
                <a:spcPct val="150000"/>
              </a:lnSpc>
              <a:spcBef>
                <a:spcPts val="0"/>
              </a:spcBef>
              <a:spcAft>
                <a:spcPts val="0"/>
              </a:spcAft>
              <a:buNone/>
            </a:pPr>
            <a:r>
              <a:rPr lang="fr-FR" sz="1400">
                <a:latin typeface="Montserrat"/>
                <a:ea typeface="Montserrat"/>
                <a:cs typeface="Montserrat"/>
                <a:sym typeface="Montserrat"/>
              </a:rPr>
              <a:t>Durée moyenne d’arrêt par appareil</a:t>
            </a:r>
            <a:endParaRPr sz="1400">
              <a:latin typeface="Montserrat"/>
              <a:ea typeface="Montserrat"/>
              <a:cs typeface="Montserrat"/>
              <a:sym typeface="Montserrat"/>
            </a:endParaRPr>
          </a:p>
          <a:p>
            <a:pPr indent="0" lvl="0" marL="4572000" rtl="0" algn="l">
              <a:lnSpc>
                <a:spcPct val="150000"/>
              </a:lnSpc>
              <a:spcBef>
                <a:spcPts val="0"/>
              </a:spcBef>
              <a:spcAft>
                <a:spcPts val="0"/>
              </a:spcAft>
              <a:buNone/>
            </a:pPr>
            <a:r>
              <a:t/>
            </a:r>
            <a:endParaRPr sz="1400">
              <a:latin typeface="Montserrat"/>
              <a:ea typeface="Montserrat"/>
              <a:cs typeface="Montserrat"/>
              <a:sym typeface="Montserrat"/>
            </a:endParaRPr>
          </a:p>
          <a:p>
            <a:pPr indent="-304165" lvl="0" marL="914400" rtl="0" algn="l">
              <a:lnSpc>
                <a:spcPct val="150000"/>
              </a:lnSpc>
              <a:spcBef>
                <a:spcPts val="0"/>
              </a:spcBef>
              <a:spcAft>
                <a:spcPts val="0"/>
              </a:spcAft>
              <a:buSzPct val="100000"/>
              <a:buFont typeface="Montserrat"/>
              <a:buAutoNum type="arabicPeriod"/>
            </a:pPr>
            <a:r>
              <a:rPr b="1" lang="fr-FR" sz="1400">
                <a:latin typeface="Montserrat"/>
                <a:ea typeface="Montserrat"/>
                <a:cs typeface="Montserrat"/>
                <a:sym typeface="Montserrat"/>
              </a:rPr>
              <a:t>Qualité </a:t>
            </a:r>
            <a:r>
              <a:rPr b="1" lang="fr-FR" sz="1400">
                <a:latin typeface="Montserrat"/>
                <a:ea typeface="Montserrat"/>
                <a:cs typeface="Montserrat"/>
                <a:sym typeface="Montserrat"/>
              </a:rPr>
              <a:t>: 	</a:t>
            </a:r>
            <a:r>
              <a:rPr lang="fr-FR" sz="1400">
                <a:latin typeface="Montserrat"/>
                <a:ea typeface="Montserrat"/>
                <a:cs typeface="Montserrat"/>
                <a:sym typeface="Montserrat"/>
              </a:rPr>
              <a:t>							% de pannes évitées (prédictions)</a:t>
            </a:r>
            <a:endParaRPr sz="1400">
              <a:latin typeface="Montserrat"/>
              <a:ea typeface="Montserrat"/>
              <a:cs typeface="Montserrat"/>
              <a:sym typeface="Montserrat"/>
            </a:endParaRPr>
          </a:p>
          <a:p>
            <a:pPr indent="457200" lvl="0" marL="4572000" rtl="0" algn="l">
              <a:lnSpc>
                <a:spcPct val="150000"/>
              </a:lnSpc>
              <a:spcBef>
                <a:spcPts val="0"/>
              </a:spcBef>
              <a:spcAft>
                <a:spcPts val="0"/>
              </a:spcAft>
              <a:buNone/>
            </a:pPr>
            <a:r>
              <a:rPr lang="fr-FR" sz="1400">
                <a:latin typeface="Montserrat"/>
                <a:ea typeface="Montserrat"/>
                <a:cs typeface="Montserrat"/>
                <a:sym typeface="Montserrat"/>
              </a:rPr>
              <a:t>%, d’anomalies détectées en amont de la panne</a:t>
            </a:r>
            <a:endParaRPr sz="1400">
              <a:latin typeface="Montserrat"/>
              <a:ea typeface="Montserrat"/>
              <a:cs typeface="Montserrat"/>
              <a:sym typeface="Montserrat"/>
            </a:endParaRPr>
          </a:p>
          <a:p>
            <a:pPr indent="457200" lvl="0" marL="4572000" rtl="0" algn="l">
              <a:lnSpc>
                <a:spcPct val="150000"/>
              </a:lnSpc>
              <a:spcBef>
                <a:spcPts val="0"/>
              </a:spcBef>
              <a:spcAft>
                <a:spcPts val="0"/>
              </a:spcAft>
              <a:buNone/>
            </a:pPr>
            <a:r>
              <a:rPr lang="fr-FR" sz="1400">
                <a:latin typeface="Montserrat"/>
                <a:ea typeface="Montserrat"/>
                <a:cs typeface="Montserrat"/>
                <a:sym typeface="Montserrat"/>
              </a:rPr>
              <a:t>% de satisfaction client</a:t>
            </a:r>
            <a:endParaRPr sz="1400">
              <a:latin typeface="Montserrat"/>
              <a:ea typeface="Montserrat"/>
              <a:cs typeface="Montserrat"/>
              <a:sym typeface="Montserrat"/>
            </a:endParaRPr>
          </a:p>
          <a:p>
            <a:pPr indent="457200" lvl="0" marL="4572000" rtl="0" algn="l">
              <a:lnSpc>
                <a:spcPct val="150000"/>
              </a:lnSpc>
              <a:spcBef>
                <a:spcPts val="0"/>
              </a:spcBef>
              <a:spcAft>
                <a:spcPts val="0"/>
              </a:spcAft>
              <a:buNone/>
            </a:pPr>
            <a:r>
              <a:rPr lang="fr-FR" sz="1400">
                <a:latin typeface="Montserrat"/>
                <a:ea typeface="Montserrat"/>
                <a:cs typeface="Montserrat"/>
                <a:sym typeface="Montserrat"/>
              </a:rPr>
              <a:t>% de panne moyen par vol</a:t>
            </a:r>
            <a:endParaRPr sz="1400">
              <a:latin typeface="Montserrat"/>
              <a:ea typeface="Montserrat"/>
              <a:cs typeface="Montserrat"/>
              <a:sym typeface="Montserrat"/>
            </a:endParaRPr>
          </a:p>
          <a:p>
            <a:pPr indent="0" lvl="0" marL="4572000" rtl="0" algn="l">
              <a:lnSpc>
                <a:spcPct val="150000"/>
              </a:lnSpc>
              <a:spcBef>
                <a:spcPts val="0"/>
              </a:spcBef>
              <a:spcAft>
                <a:spcPts val="0"/>
              </a:spcAft>
              <a:buNone/>
            </a:pPr>
            <a:r>
              <a:t/>
            </a:r>
            <a:endParaRPr sz="1400">
              <a:latin typeface="Montserrat"/>
              <a:ea typeface="Montserrat"/>
              <a:cs typeface="Montserrat"/>
              <a:sym typeface="Montserrat"/>
            </a:endParaRPr>
          </a:p>
          <a:p>
            <a:pPr indent="-304165" lvl="0" marL="914400" rtl="0" algn="l">
              <a:lnSpc>
                <a:spcPct val="150000"/>
              </a:lnSpc>
              <a:spcBef>
                <a:spcPts val="0"/>
              </a:spcBef>
              <a:spcAft>
                <a:spcPts val="0"/>
              </a:spcAft>
              <a:buSzPct val="100000"/>
              <a:buFont typeface="Montserrat"/>
              <a:buAutoNum type="arabicPeriod"/>
            </a:pPr>
            <a:r>
              <a:rPr b="1" lang="fr-FR" sz="1400">
                <a:latin typeface="Montserrat"/>
                <a:ea typeface="Montserrat"/>
                <a:cs typeface="Montserrat"/>
                <a:sym typeface="Montserrat"/>
              </a:rPr>
              <a:t>Efficacité et avancement du projet </a:t>
            </a:r>
            <a:r>
              <a:rPr b="1" lang="fr-FR" sz="1400">
                <a:latin typeface="Montserrat"/>
                <a:ea typeface="Montserrat"/>
                <a:cs typeface="Montserrat"/>
                <a:sym typeface="Montserrat"/>
              </a:rPr>
              <a:t>: 	</a:t>
            </a:r>
            <a:r>
              <a:rPr lang="fr-FR" sz="1400">
                <a:latin typeface="Montserrat"/>
                <a:ea typeface="Montserrat"/>
                <a:cs typeface="Montserrat"/>
                <a:sym typeface="Montserrat"/>
              </a:rPr>
              <a:t>		Ecart entre planning prévu et réalisé (en jours / %)</a:t>
            </a:r>
            <a:endParaRPr sz="1400">
              <a:latin typeface="Montserrat"/>
              <a:ea typeface="Montserrat"/>
              <a:cs typeface="Montserrat"/>
              <a:sym typeface="Montserrat"/>
            </a:endParaRPr>
          </a:p>
          <a:p>
            <a:pPr indent="0" lvl="0" marL="0" rtl="0" algn="l">
              <a:lnSpc>
                <a:spcPct val="150000"/>
              </a:lnSpc>
              <a:spcBef>
                <a:spcPts val="0"/>
              </a:spcBef>
              <a:spcAft>
                <a:spcPts val="0"/>
              </a:spcAft>
              <a:buNone/>
            </a:pPr>
            <a:r>
              <a:rPr lang="fr-FR" sz="1400">
                <a:latin typeface="Montserrat"/>
                <a:ea typeface="Montserrat"/>
                <a:cs typeface="Montserrat"/>
                <a:sym typeface="Montserrat"/>
              </a:rPr>
              <a:t>											% d’avancement des livrables</a:t>
            </a:r>
            <a:endParaRPr sz="1400">
              <a:latin typeface="Montserrat"/>
              <a:ea typeface="Montserrat"/>
              <a:cs typeface="Montserrat"/>
              <a:sym typeface="Montserrat"/>
            </a:endParaRPr>
          </a:p>
          <a:p>
            <a:pPr indent="0" lvl="0" marL="457200" rtl="0" algn="l">
              <a:lnSpc>
                <a:spcPct val="150000"/>
              </a:lnSpc>
              <a:spcBef>
                <a:spcPts val="0"/>
              </a:spcBef>
              <a:spcAft>
                <a:spcPts val="0"/>
              </a:spcAft>
              <a:buNone/>
            </a:pPr>
            <a:r>
              <a:rPr lang="fr-FR" sz="1400">
                <a:latin typeface="Montserrat"/>
                <a:ea typeface="Montserrat"/>
                <a:cs typeface="Montserrat"/>
                <a:sym typeface="Montserrat"/>
              </a:rPr>
              <a:t>										% de tâches du projet terminées</a:t>
            </a:r>
            <a:endParaRPr sz="1400">
              <a:latin typeface="Montserrat"/>
              <a:ea typeface="Montserrat"/>
              <a:cs typeface="Montserrat"/>
              <a:sym typeface="Montserrat"/>
            </a:endParaRPr>
          </a:p>
          <a:p>
            <a:pPr indent="0" lvl="0" marL="457200" rtl="0" algn="l">
              <a:lnSpc>
                <a:spcPct val="150000"/>
              </a:lnSpc>
              <a:spcBef>
                <a:spcPts val="0"/>
              </a:spcBef>
              <a:spcAft>
                <a:spcPts val="0"/>
              </a:spcAft>
              <a:buNone/>
            </a:pPr>
            <a:r>
              <a:rPr lang="fr-FR" sz="1400">
                <a:latin typeface="Montserrat"/>
                <a:ea typeface="Montserrat"/>
                <a:cs typeface="Montserrat"/>
                <a:sym typeface="Montserrat"/>
              </a:rPr>
              <a:t>										% de satisfaction des clients internes</a:t>
            </a:r>
            <a:endParaRPr sz="1400">
              <a:latin typeface="Montserrat"/>
              <a:ea typeface="Montserrat"/>
              <a:cs typeface="Montserrat"/>
              <a:sym typeface="Montserrat"/>
            </a:endParaRPr>
          </a:p>
        </p:txBody>
      </p:sp>
      <p:sp>
        <p:nvSpPr>
          <p:cNvPr id="149" name="Google Shape;149;p1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Rétroplanning</a:t>
            </a:r>
            <a:endParaRPr b="1">
              <a:solidFill>
                <a:srgbClr val="1155CC"/>
              </a:solidFill>
              <a:latin typeface="Montserrat"/>
              <a:ea typeface="Montserrat"/>
              <a:cs typeface="Montserrat"/>
              <a:sym typeface="Montserrat"/>
            </a:endParaRPr>
          </a:p>
        </p:txBody>
      </p:sp>
      <p:sp>
        <p:nvSpPr>
          <p:cNvPr id="155" name="Google Shape;155;p11"/>
          <p:cNvSpPr txBox="1"/>
          <p:nvPr>
            <p:ph idx="1" type="body"/>
          </p:nvPr>
        </p:nvSpPr>
        <p:spPr>
          <a:xfrm>
            <a:off x="916600" y="2219750"/>
            <a:ext cx="10888800" cy="39390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fr-FR" sz="1800">
                <a:solidFill>
                  <a:srgbClr val="1155CC"/>
                </a:solidFill>
                <a:latin typeface="Montserrat"/>
                <a:ea typeface="Montserrat"/>
                <a:cs typeface="Montserrat"/>
                <a:sym typeface="Montserrat"/>
              </a:rPr>
              <a:t>Liste synthétique des dates clés de livraison du projet : </a:t>
            </a:r>
            <a:endParaRPr b="1" sz="1800">
              <a:solidFill>
                <a:srgbClr val="1155CC"/>
              </a:solidFill>
              <a:latin typeface="Montserrat"/>
              <a:ea typeface="Montserrat"/>
              <a:cs typeface="Montserrat"/>
              <a:sym typeface="Montserrat"/>
            </a:endParaRPr>
          </a:p>
          <a:p>
            <a:pPr indent="0" lvl="0" marL="0" rtl="0" algn="l">
              <a:lnSpc>
                <a:spcPct val="80000"/>
              </a:lnSpc>
              <a:spcBef>
                <a:spcPts val="0"/>
              </a:spcBef>
              <a:spcAft>
                <a:spcPts val="0"/>
              </a:spcAft>
              <a:buNone/>
            </a:pPr>
            <a:r>
              <a:t/>
            </a:r>
            <a:endParaRPr sz="1500">
              <a:latin typeface="Montserrat"/>
              <a:ea typeface="Montserrat"/>
              <a:cs typeface="Montserrat"/>
              <a:sym typeface="Montserrat"/>
            </a:endParaRPr>
          </a:p>
          <a:p>
            <a:pPr indent="0" lvl="0" marL="0" rtl="0" algn="l">
              <a:lnSpc>
                <a:spcPct val="80000"/>
              </a:lnSpc>
              <a:spcBef>
                <a:spcPts val="0"/>
              </a:spcBef>
              <a:spcAft>
                <a:spcPts val="0"/>
              </a:spcAft>
              <a:buNone/>
            </a:pPr>
            <a:r>
              <a:t/>
            </a:r>
            <a:endParaRPr sz="1500">
              <a:latin typeface="Montserrat"/>
              <a:ea typeface="Montserrat"/>
              <a:cs typeface="Montserrat"/>
              <a:sym typeface="Montserrat"/>
            </a:endParaRPr>
          </a:p>
          <a:p>
            <a:pPr indent="0" lvl="0" marL="457200" rtl="0" algn="l">
              <a:lnSpc>
                <a:spcPct val="80000"/>
              </a:lnSpc>
              <a:spcBef>
                <a:spcPts val="0"/>
              </a:spcBef>
              <a:spcAft>
                <a:spcPts val="0"/>
              </a:spcAft>
              <a:buNone/>
            </a:pPr>
            <a:r>
              <a:t/>
            </a:r>
            <a:endParaRPr sz="1500">
              <a:latin typeface="Montserrat"/>
              <a:ea typeface="Montserrat"/>
              <a:cs typeface="Montserrat"/>
              <a:sym typeface="Montserrat"/>
            </a:endParaRPr>
          </a:p>
          <a:p>
            <a:pPr indent="-323850" lvl="1" marL="914400" rtl="0" algn="l">
              <a:lnSpc>
                <a:spcPct val="80000"/>
              </a:lnSpc>
              <a:spcBef>
                <a:spcPts val="0"/>
              </a:spcBef>
              <a:spcAft>
                <a:spcPts val="0"/>
              </a:spcAft>
              <a:buSzPts val="1500"/>
              <a:buFont typeface="Montserrat"/>
              <a:buChar char="•"/>
            </a:pPr>
            <a:r>
              <a:rPr b="1" lang="fr-FR" sz="1500">
                <a:latin typeface="Montserrat"/>
                <a:ea typeface="Montserrat"/>
                <a:cs typeface="Montserrat"/>
                <a:sym typeface="Montserrat"/>
              </a:rPr>
              <a:t>Carte mentale : 	</a:t>
            </a:r>
            <a:r>
              <a:rPr lang="fr-FR" sz="1500">
                <a:latin typeface="Montserrat"/>
                <a:ea typeface="Montserrat"/>
                <a:cs typeface="Montserrat"/>
                <a:sym typeface="Montserrat"/>
              </a:rPr>
              <a:t>						18/07/25</a:t>
            </a:r>
            <a:endParaRPr sz="1500">
              <a:latin typeface="Montserrat"/>
              <a:ea typeface="Montserrat"/>
              <a:cs typeface="Montserrat"/>
              <a:sym typeface="Montserrat"/>
            </a:endParaRPr>
          </a:p>
          <a:p>
            <a:pPr indent="0" lvl="0" marL="914400" rtl="0" algn="l">
              <a:lnSpc>
                <a:spcPct val="80000"/>
              </a:lnSpc>
              <a:spcBef>
                <a:spcPts val="0"/>
              </a:spcBef>
              <a:spcAft>
                <a:spcPts val="0"/>
              </a:spcAft>
              <a:buNone/>
            </a:pPr>
            <a:r>
              <a:t/>
            </a:r>
            <a:endParaRPr sz="1500">
              <a:latin typeface="Montserrat"/>
              <a:ea typeface="Montserrat"/>
              <a:cs typeface="Montserrat"/>
              <a:sym typeface="Montserrat"/>
            </a:endParaRPr>
          </a:p>
          <a:p>
            <a:pPr indent="-323850" lvl="1" marL="914400" rtl="0" algn="l">
              <a:lnSpc>
                <a:spcPct val="80000"/>
              </a:lnSpc>
              <a:spcBef>
                <a:spcPts val="0"/>
              </a:spcBef>
              <a:spcAft>
                <a:spcPts val="0"/>
              </a:spcAft>
              <a:buSzPts val="1500"/>
              <a:buFont typeface="Montserrat"/>
              <a:buChar char="•"/>
            </a:pPr>
            <a:r>
              <a:rPr b="1" lang="fr-FR" sz="1500">
                <a:latin typeface="Montserrat"/>
                <a:ea typeface="Montserrat"/>
                <a:cs typeface="Montserrat"/>
                <a:sym typeface="Montserrat"/>
              </a:rPr>
              <a:t>Analyse du besoin client : 	</a:t>
            </a:r>
            <a:r>
              <a:rPr lang="fr-FR" sz="1500">
                <a:latin typeface="Montserrat"/>
                <a:ea typeface="Montserrat"/>
                <a:cs typeface="Montserrat"/>
                <a:sym typeface="Montserrat"/>
              </a:rPr>
              <a:t>				22/07/25</a:t>
            </a:r>
            <a:endParaRPr sz="1500">
              <a:latin typeface="Montserrat"/>
              <a:ea typeface="Montserrat"/>
              <a:cs typeface="Montserrat"/>
              <a:sym typeface="Montserrat"/>
            </a:endParaRPr>
          </a:p>
          <a:p>
            <a:pPr indent="-323850" lvl="1" marL="914400" rtl="0" algn="l">
              <a:lnSpc>
                <a:spcPct val="80000"/>
              </a:lnSpc>
              <a:spcBef>
                <a:spcPts val="0"/>
              </a:spcBef>
              <a:spcAft>
                <a:spcPts val="0"/>
              </a:spcAft>
              <a:buSzPts val="1500"/>
              <a:buFont typeface="Montserrat"/>
              <a:buChar char="•"/>
            </a:pPr>
            <a:r>
              <a:rPr b="1" lang="fr-FR" sz="1500">
                <a:latin typeface="Montserrat"/>
                <a:ea typeface="Montserrat"/>
                <a:cs typeface="Montserrat"/>
                <a:sym typeface="Montserrat"/>
              </a:rPr>
              <a:t>Cahier des charges du projet : 	</a:t>
            </a:r>
            <a:r>
              <a:rPr lang="fr-FR" sz="1500">
                <a:latin typeface="Montserrat"/>
                <a:ea typeface="Montserrat"/>
                <a:cs typeface="Montserrat"/>
                <a:sym typeface="Montserrat"/>
              </a:rPr>
              <a:t>			23</a:t>
            </a:r>
            <a:r>
              <a:rPr lang="fr-FR" sz="1500">
                <a:latin typeface="Montserrat"/>
                <a:ea typeface="Montserrat"/>
                <a:cs typeface="Montserrat"/>
                <a:sym typeface="Montserrat"/>
              </a:rPr>
              <a:t>/07/25</a:t>
            </a:r>
            <a:endParaRPr sz="1500">
              <a:latin typeface="Montserrat"/>
              <a:ea typeface="Montserrat"/>
              <a:cs typeface="Montserrat"/>
              <a:sym typeface="Montserrat"/>
            </a:endParaRPr>
          </a:p>
          <a:p>
            <a:pPr indent="0" lvl="0" marL="457200" rtl="0" algn="l">
              <a:lnSpc>
                <a:spcPct val="80000"/>
              </a:lnSpc>
              <a:spcBef>
                <a:spcPts val="0"/>
              </a:spcBef>
              <a:spcAft>
                <a:spcPts val="0"/>
              </a:spcAft>
              <a:buNone/>
            </a:pPr>
            <a:r>
              <a:t/>
            </a:r>
            <a:endParaRPr sz="1500">
              <a:latin typeface="Montserrat"/>
              <a:ea typeface="Montserrat"/>
              <a:cs typeface="Montserrat"/>
              <a:sym typeface="Montserrat"/>
            </a:endParaRPr>
          </a:p>
          <a:p>
            <a:pPr indent="0" lvl="0" marL="0" rtl="0" algn="l">
              <a:lnSpc>
                <a:spcPct val="80000"/>
              </a:lnSpc>
              <a:spcBef>
                <a:spcPts val="0"/>
              </a:spcBef>
              <a:spcAft>
                <a:spcPts val="0"/>
              </a:spcAft>
              <a:buNone/>
            </a:pPr>
            <a:r>
              <a:t/>
            </a:r>
            <a:endParaRPr sz="1500">
              <a:latin typeface="Montserrat"/>
              <a:ea typeface="Montserrat"/>
              <a:cs typeface="Montserrat"/>
              <a:sym typeface="Montserrat"/>
            </a:endParaRPr>
          </a:p>
          <a:p>
            <a:pPr indent="-323850" lvl="1" marL="914400" rtl="0" algn="l">
              <a:lnSpc>
                <a:spcPct val="80000"/>
              </a:lnSpc>
              <a:spcBef>
                <a:spcPts val="0"/>
              </a:spcBef>
              <a:spcAft>
                <a:spcPts val="0"/>
              </a:spcAft>
              <a:buSzPts val="1500"/>
              <a:buFont typeface="Montserrat"/>
              <a:buChar char="•"/>
            </a:pPr>
            <a:r>
              <a:rPr b="1" lang="fr-FR" sz="1500">
                <a:latin typeface="Montserrat"/>
                <a:ea typeface="Montserrat"/>
                <a:cs typeface="Montserrat"/>
                <a:sym typeface="Montserrat"/>
              </a:rPr>
              <a:t>Tableau de bord du profil : </a:t>
            </a:r>
            <a:r>
              <a:rPr lang="fr-FR" sz="1500">
                <a:latin typeface="Montserrat"/>
                <a:ea typeface="Montserrat"/>
                <a:cs typeface="Montserrat"/>
                <a:sym typeface="Montserrat"/>
              </a:rPr>
              <a:t>					09</a:t>
            </a:r>
            <a:r>
              <a:rPr lang="fr-FR" sz="1500">
                <a:latin typeface="Montserrat"/>
                <a:ea typeface="Montserrat"/>
                <a:cs typeface="Montserrat"/>
                <a:sym typeface="Montserrat"/>
              </a:rPr>
              <a:t>/08/25</a:t>
            </a:r>
            <a:endParaRPr sz="1500">
              <a:latin typeface="Montserrat"/>
              <a:ea typeface="Montserrat"/>
              <a:cs typeface="Montserrat"/>
              <a:sym typeface="Montserrat"/>
            </a:endParaRPr>
          </a:p>
          <a:p>
            <a:pPr indent="-323850" lvl="1" marL="914400" rtl="0" algn="l">
              <a:lnSpc>
                <a:spcPct val="80000"/>
              </a:lnSpc>
              <a:spcBef>
                <a:spcPts val="0"/>
              </a:spcBef>
              <a:spcAft>
                <a:spcPts val="0"/>
              </a:spcAft>
              <a:buSzPts val="1500"/>
              <a:buFont typeface="Montserrat"/>
              <a:buChar char="•"/>
            </a:pPr>
            <a:r>
              <a:rPr b="1" lang="fr-FR" sz="1500">
                <a:latin typeface="Montserrat"/>
                <a:ea typeface="Montserrat"/>
                <a:cs typeface="Montserrat"/>
                <a:sym typeface="Montserrat"/>
              </a:rPr>
              <a:t>Tableau de bord de veille métier :	</a:t>
            </a:r>
            <a:r>
              <a:rPr lang="fr-FR" sz="1500">
                <a:latin typeface="Montserrat"/>
                <a:ea typeface="Montserrat"/>
                <a:cs typeface="Montserrat"/>
                <a:sym typeface="Montserrat"/>
              </a:rPr>
              <a:t>		13</a:t>
            </a:r>
            <a:r>
              <a:rPr lang="fr-FR" sz="1500">
                <a:latin typeface="Montserrat"/>
                <a:ea typeface="Montserrat"/>
                <a:cs typeface="Montserrat"/>
                <a:sym typeface="Montserrat"/>
              </a:rPr>
              <a:t>/08/25</a:t>
            </a:r>
            <a:r>
              <a:rPr lang="fr-FR" sz="1500">
                <a:latin typeface="Montserrat"/>
                <a:ea typeface="Montserrat"/>
                <a:cs typeface="Montserrat"/>
                <a:sym typeface="Montserrat"/>
              </a:rPr>
              <a:t> </a:t>
            </a:r>
            <a:endParaRPr sz="1500">
              <a:latin typeface="Montserrat"/>
              <a:ea typeface="Montserrat"/>
              <a:cs typeface="Montserrat"/>
              <a:sym typeface="Montserrat"/>
            </a:endParaRPr>
          </a:p>
          <a:p>
            <a:pPr indent="0" lvl="0" marL="914400" rtl="0" algn="l">
              <a:lnSpc>
                <a:spcPct val="80000"/>
              </a:lnSpc>
              <a:spcBef>
                <a:spcPts val="0"/>
              </a:spcBef>
              <a:spcAft>
                <a:spcPts val="0"/>
              </a:spcAft>
              <a:buNone/>
            </a:pPr>
            <a:r>
              <a:t/>
            </a:r>
            <a:endParaRPr sz="1500">
              <a:latin typeface="Montserrat"/>
              <a:ea typeface="Montserrat"/>
              <a:cs typeface="Montserrat"/>
              <a:sym typeface="Montserrat"/>
            </a:endParaRPr>
          </a:p>
          <a:p>
            <a:pPr indent="-323850" lvl="1" marL="914400" rtl="0" algn="l">
              <a:lnSpc>
                <a:spcPct val="80000"/>
              </a:lnSpc>
              <a:spcBef>
                <a:spcPts val="0"/>
              </a:spcBef>
              <a:spcAft>
                <a:spcPts val="0"/>
              </a:spcAft>
              <a:buSzPts val="1500"/>
              <a:buFont typeface="Montserrat"/>
              <a:buChar char="•"/>
            </a:pPr>
            <a:r>
              <a:rPr b="1" lang="fr-FR" sz="1500">
                <a:latin typeface="Montserrat"/>
                <a:ea typeface="Montserrat"/>
                <a:cs typeface="Montserrat"/>
                <a:sym typeface="Montserrat"/>
              </a:rPr>
              <a:t>Documentation Tableau : 	</a:t>
            </a:r>
            <a:r>
              <a:rPr lang="fr-FR" sz="1500">
                <a:latin typeface="Montserrat"/>
                <a:ea typeface="Montserrat"/>
                <a:cs typeface="Montserrat"/>
                <a:sym typeface="Montserrat"/>
              </a:rPr>
              <a:t>				14/08/25</a:t>
            </a:r>
            <a:endParaRPr sz="1500">
              <a:latin typeface="Montserrat"/>
              <a:ea typeface="Montserrat"/>
              <a:cs typeface="Montserrat"/>
              <a:sym typeface="Montserrat"/>
            </a:endParaRPr>
          </a:p>
          <a:p>
            <a:pPr indent="-323850" lvl="1" marL="914400" rtl="0" algn="l">
              <a:lnSpc>
                <a:spcPct val="80000"/>
              </a:lnSpc>
              <a:spcBef>
                <a:spcPts val="0"/>
              </a:spcBef>
              <a:spcAft>
                <a:spcPts val="0"/>
              </a:spcAft>
              <a:buSzPts val="1500"/>
              <a:buFont typeface="Montserrat"/>
              <a:buChar char="•"/>
            </a:pPr>
            <a:r>
              <a:rPr b="1" lang="fr-FR" sz="1500">
                <a:latin typeface="Montserrat"/>
                <a:ea typeface="Montserrat"/>
                <a:cs typeface="Montserrat"/>
                <a:sym typeface="Montserrat"/>
              </a:rPr>
              <a:t>Vidéo de formation Tableau : </a:t>
            </a:r>
            <a:r>
              <a:rPr lang="fr-FR" sz="1500">
                <a:latin typeface="Montserrat"/>
                <a:ea typeface="Montserrat"/>
                <a:cs typeface="Montserrat"/>
                <a:sym typeface="Montserrat"/>
              </a:rPr>
              <a:t>				20/08/25</a:t>
            </a:r>
            <a:endParaRPr sz="1500">
              <a:latin typeface="Montserrat"/>
              <a:ea typeface="Montserrat"/>
              <a:cs typeface="Montserrat"/>
              <a:sym typeface="Montserrat"/>
            </a:endParaRPr>
          </a:p>
          <a:p>
            <a:pPr indent="0" lvl="0" marL="0" rtl="0" algn="l">
              <a:lnSpc>
                <a:spcPct val="80000"/>
              </a:lnSpc>
              <a:spcBef>
                <a:spcPts val="0"/>
              </a:spcBef>
              <a:spcAft>
                <a:spcPts val="0"/>
              </a:spcAft>
              <a:buNone/>
            </a:pPr>
            <a:r>
              <a:t/>
            </a:r>
            <a:endParaRPr sz="1500">
              <a:latin typeface="Montserrat"/>
              <a:ea typeface="Montserrat"/>
              <a:cs typeface="Montserrat"/>
              <a:sym typeface="Montserrat"/>
            </a:endParaRPr>
          </a:p>
          <a:p>
            <a:pPr indent="-323850" lvl="1" marL="914400" rtl="0" algn="l">
              <a:lnSpc>
                <a:spcPct val="80000"/>
              </a:lnSpc>
              <a:spcBef>
                <a:spcPts val="0"/>
              </a:spcBef>
              <a:spcAft>
                <a:spcPts val="0"/>
              </a:spcAft>
              <a:buSzPts val="1500"/>
              <a:buFont typeface="Montserrat"/>
              <a:buChar char="•"/>
            </a:pPr>
            <a:r>
              <a:rPr b="1" lang="fr-FR" sz="1500">
                <a:latin typeface="Montserrat"/>
                <a:ea typeface="Montserrat"/>
                <a:cs typeface="Montserrat"/>
                <a:sym typeface="Montserrat"/>
              </a:rPr>
              <a:t>Portfolio Github : 		</a:t>
            </a:r>
            <a:r>
              <a:rPr lang="fr-FR" sz="1500">
                <a:latin typeface="Montserrat"/>
                <a:ea typeface="Montserrat"/>
                <a:cs typeface="Montserrat"/>
                <a:sym typeface="Montserrat"/>
              </a:rPr>
              <a:t>					21/08/25</a:t>
            </a:r>
            <a:endParaRPr sz="1500">
              <a:latin typeface="Montserrat"/>
              <a:ea typeface="Montserrat"/>
              <a:cs typeface="Montserrat"/>
              <a:sym typeface="Montserrat"/>
            </a:endParaRPr>
          </a:p>
          <a:p>
            <a:pPr indent="0" lvl="0" marL="0" rtl="0" algn="l">
              <a:lnSpc>
                <a:spcPct val="80000"/>
              </a:lnSpc>
              <a:spcBef>
                <a:spcPts val="0"/>
              </a:spcBef>
              <a:spcAft>
                <a:spcPts val="0"/>
              </a:spcAft>
              <a:buNone/>
            </a:pPr>
            <a:r>
              <a:t/>
            </a:r>
            <a:endParaRPr sz="1500">
              <a:latin typeface="Montserrat"/>
              <a:ea typeface="Montserrat"/>
              <a:cs typeface="Montserrat"/>
              <a:sym typeface="Montserrat"/>
            </a:endParaRPr>
          </a:p>
        </p:txBody>
      </p:sp>
      <p:sp>
        <p:nvSpPr>
          <p:cNvPr id="156" name="Google Shape;156;p1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90" name="Shape 90"/>
        <p:cNvGrpSpPr/>
        <p:nvPr/>
      </p:nvGrpSpPr>
      <p:grpSpPr>
        <a:xfrm>
          <a:off x="0" y="0"/>
          <a:ext cx="0" cy="0"/>
          <a:chOff x="0" y="0"/>
          <a:chExt cx="0" cy="0"/>
        </a:xfrm>
      </p:grpSpPr>
      <p:sp>
        <p:nvSpPr>
          <p:cNvPr id="91" name="Google Shape;91;p2"/>
          <p:cNvSpPr txBox="1"/>
          <p:nvPr>
            <p:ph type="title"/>
          </p:nvPr>
        </p:nvSpPr>
        <p:spPr>
          <a:xfrm>
            <a:off x="838200" y="337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chemeClr val="lt1"/>
                </a:solidFill>
                <a:latin typeface="Montserrat"/>
                <a:ea typeface="Montserrat"/>
                <a:cs typeface="Montserrat"/>
                <a:sym typeface="Montserrat"/>
              </a:rPr>
              <a:t>Sommaire</a:t>
            </a:r>
            <a:endParaRPr b="1">
              <a:solidFill>
                <a:schemeClr val="lt1"/>
              </a:solidFill>
              <a:latin typeface="Montserrat"/>
              <a:ea typeface="Montserrat"/>
              <a:cs typeface="Montserrat"/>
              <a:sym typeface="Montserrat"/>
            </a:endParaRPr>
          </a:p>
        </p:txBody>
      </p:sp>
      <p:sp>
        <p:nvSpPr>
          <p:cNvPr id="92" name="Google Shape;92;p2"/>
          <p:cNvSpPr txBox="1"/>
          <p:nvPr>
            <p:ph idx="1" type="body"/>
          </p:nvPr>
        </p:nvSpPr>
        <p:spPr>
          <a:xfrm>
            <a:off x="981425" y="1887850"/>
            <a:ext cx="10515600" cy="4351200"/>
          </a:xfrm>
          <a:prstGeom prst="rect">
            <a:avLst/>
          </a:prstGeom>
          <a:noFill/>
          <a:ln>
            <a:noFill/>
          </a:ln>
        </p:spPr>
        <p:txBody>
          <a:bodyPr anchorCtr="0" anchor="t" bIns="45700" lIns="91425" spcFirstLastPara="1" rIns="91425" wrap="square" tIns="45700">
            <a:noAutofit/>
          </a:bodyPr>
          <a:lstStyle/>
          <a:p>
            <a:pPr indent="-226059" lvl="0" marL="228600" rtl="0" algn="l">
              <a:lnSpc>
                <a:spcPct val="87000"/>
              </a:lnSpc>
              <a:spcBef>
                <a:spcPts val="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Présentation du projet</a:t>
            </a:r>
            <a:endParaRPr sz="2460">
              <a:solidFill>
                <a:schemeClr val="lt1"/>
              </a:solidFill>
              <a:latin typeface="Montserrat"/>
              <a:ea typeface="Montserrat"/>
              <a:cs typeface="Montserrat"/>
              <a:sym typeface="Montserrat"/>
            </a:endParaRPr>
          </a:p>
          <a:p>
            <a:pPr indent="-226059" lvl="0" marL="228600" rtl="0" algn="l">
              <a:lnSpc>
                <a:spcPct val="87000"/>
              </a:lnSpc>
              <a:spcBef>
                <a:spcPts val="180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Enjeux et objectifs</a:t>
            </a:r>
            <a:endParaRPr sz="1760">
              <a:solidFill>
                <a:schemeClr val="lt1"/>
              </a:solidFill>
              <a:latin typeface="Montserrat"/>
              <a:ea typeface="Montserrat"/>
              <a:cs typeface="Montserrat"/>
              <a:sym typeface="Montserrat"/>
            </a:endParaRPr>
          </a:p>
          <a:p>
            <a:pPr indent="-226059" lvl="0" marL="228600" rtl="0" algn="l">
              <a:lnSpc>
                <a:spcPct val="87000"/>
              </a:lnSpc>
              <a:spcBef>
                <a:spcPts val="180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Équipe projet</a:t>
            </a:r>
            <a:endParaRPr sz="1760">
              <a:solidFill>
                <a:schemeClr val="lt1"/>
              </a:solidFill>
              <a:latin typeface="Montserrat"/>
              <a:ea typeface="Montserrat"/>
              <a:cs typeface="Montserrat"/>
              <a:sym typeface="Montserrat"/>
            </a:endParaRPr>
          </a:p>
          <a:p>
            <a:pPr indent="-226059" lvl="0" marL="228600" rtl="0" algn="l">
              <a:lnSpc>
                <a:spcPct val="87000"/>
              </a:lnSpc>
              <a:spcBef>
                <a:spcPts val="180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Spécifications ergonomiques</a:t>
            </a:r>
            <a:endParaRPr sz="1760">
              <a:solidFill>
                <a:schemeClr val="lt1"/>
              </a:solidFill>
              <a:latin typeface="Montserrat"/>
              <a:ea typeface="Montserrat"/>
              <a:cs typeface="Montserrat"/>
              <a:sym typeface="Montserrat"/>
            </a:endParaRPr>
          </a:p>
          <a:p>
            <a:pPr indent="-226059" lvl="0" marL="228600" rtl="0" algn="l">
              <a:lnSpc>
                <a:spcPct val="87000"/>
              </a:lnSpc>
              <a:spcBef>
                <a:spcPts val="180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Spécifications fonctionnelles</a:t>
            </a:r>
            <a:endParaRPr sz="1760">
              <a:solidFill>
                <a:schemeClr val="lt1"/>
              </a:solidFill>
              <a:latin typeface="Montserrat"/>
              <a:ea typeface="Montserrat"/>
              <a:cs typeface="Montserrat"/>
              <a:sym typeface="Montserrat"/>
            </a:endParaRPr>
          </a:p>
          <a:p>
            <a:pPr indent="-226059" lvl="0" marL="228600" rtl="0" algn="l">
              <a:lnSpc>
                <a:spcPct val="87000"/>
              </a:lnSpc>
              <a:spcBef>
                <a:spcPts val="180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Spécifications techniques</a:t>
            </a:r>
            <a:endParaRPr sz="1760">
              <a:solidFill>
                <a:schemeClr val="lt1"/>
              </a:solidFill>
              <a:latin typeface="Montserrat"/>
              <a:ea typeface="Montserrat"/>
              <a:cs typeface="Montserrat"/>
              <a:sym typeface="Montserrat"/>
            </a:endParaRPr>
          </a:p>
          <a:p>
            <a:pPr indent="-226059" lvl="0" marL="228600" rtl="0" algn="l">
              <a:lnSpc>
                <a:spcPct val="87000"/>
              </a:lnSpc>
              <a:spcBef>
                <a:spcPts val="180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Contraintes techniques et réglementaires</a:t>
            </a:r>
            <a:endParaRPr sz="1760">
              <a:solidFill>
                <a:schemeClr val="lt1"/>
              </a:solidFill>
              <a:latin typeface="Montserrat"/>
              <a:ea typeface="Montserrat"/>
              <a:cs typeface="Montserrat"/>
              <a:sym typeface="Montserrat"/>
            </a:endParaRPr>
          </a:p>
          <a:p>
            <a:pPr indent="-226059" lvl="0" marL="228600" rtl="0" algn="l">
              <a:lnSpc>
                <a:spcPct val="87000"/>
              </a:lnSpc>
              <a:spcBef>
                <a:spcPts val="180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Qualité et performance</a:t>
            </a:r>
            <a:endParaRPr sz="1760">
              <a:solidFill>
                <a:schemeClr val="lt1"/>
              </a:solidFill>
              <a:latin typeface="Montserrat"/>
              <a:ea typeface="Montserrat"/>
              <a:cs typeface="Montserrat"/>
              <a:sym typeface="Montserrat"/>
            </a:endParaRPr>
          </a:p>
          <a:p>
            <a:pPr indent="-226058" lvl="0" marL="228600" rtl="0" algn="l">
              <a:lnSpc>
                <a:spcPct val="87000"/>
              </a:lnSpc>
              <a:spcBef>
                <a:spcPts val="1800"/>
              </a:spcBef>
              <a:spcAft>
                <a:spcPts val="0"/>
              </a:spcAft>
              <a:buClr>
                <a:schemeClr val="lt1"/>
              </a:buClr>
              <a:buSzPts val="1760"/>
              <a:buFont typeface="Montserrat"/>
              <a:buAutoNum type="arabicPeriod"/>
            </a:pPr>
            <a:r>
              <a:rPr lang="fr-FR" sz="1760">
                <a:solidFill>
                  <a:schemeClr val="lt1"/>
                </a:solidFill>
                <a:latin typeface="Montserrat"/>
                <a:ea typeface="Montserrat"/>
                <a:cs typeface="Montserrat"/>
                <a:sym typeface="Montserrat"/>
              </a:rPr>
              <a:t>Rétroplanning</a:t>
            </a:r>
            <a:endParaRPr sz="2460">
              <a:solidFill>
                <a:schemeClr val="lt1"/>
              </a:solidFill>
              <a:latin typeface="Montserrat"/>
              <a:ea typeface="Montserrat"/>
              <a:cs typeface="Montserrat"/>
              <a:sym typeface="Montserrat"/>
            </a:endParaRPr>
          </a:p>
        </p:txBody>
      </p:sp>
      <p:sp>
        <p:nvSpPr>
          <p:cNvPr id="93" name="Google Shape;93;p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Présentation du projet</a:t>
            </a:r>
            <a:endParaRPr b="1">
              <a:solidFill>
                <a:srgbClr val="1155CC"/>
              </a:solidFill>
              <a:latin typeface="Montserrat"/>
              <a:ea typeface="Montserrat"/>
              <a:cs typeface="Montserrat"/>
              <a:sym typeface="Montserrat"/>
            </a:endParaRPr>
          </a:p>
        </p:txBody>
      </p:sp>
      <p:sp>
        <p:nvSpPr>
          <p:cNvPr id="99" name="Google Shape;99;p3"/>
          <p:cNvSpPr txBox="1"/>
          <p:nvPr>
            <p:ph idx="1" type="body"/>
          </p:nvPr>
        </p:nvSpPr>
        <p:spPr>
          <a:xfrm>
            <a:off x="838200" y="1755925"/>
            <a:ext cx="10515600" cy="4616100"/>
          </a:xfrm>
          <a:prstGeom prst="rect">
            <a:avLst/>
          </a:prstGeom>
          <a:noFill/>
          <a:ln>
            <a:noFill/>
          </a:ln>
        </p:spPr>
        <p:txBody>
          <a:bodyPr anchorCtr="0" anchor="t" bIns="45700" lIns="91425" spcFirstLastPara="1" rIns="91425" wrap="square" tIns="45700">
            <a:normAutofit/>
          </a:bodyPr>
          <a:lstStyle/>
          <a:p>
            <a:pPr indent="-317500" lvl="0" marL="457200" rtl="0" algn="l">
              <a:lnSpc>
                <a:spcPct val="115000"/>
              </a:lnSpc>
              <a:spcBef>
                <a:spcPts val="0"/>
              </a:spcBef>
              <a:spcAft>
                <a:spcPts val="0"/>
              </a:spcAft>
              <a:buSzPts val="1400"/>
              <a:buFont typeface="Montserrat"/>
              <a:buChar char="•"/>
            </a:pPr>
            <a:r>
              <a:rPr lang="fr-FR" sz="1400">
                <a:latin typeface="Montserrat"/>
                <a:ea typeface="Montserrat"/>
                <a:cs typeface="Montserrat"/>
                <a:sym typeface="Montserrat"/>
              </a:rPr>
              <a:t>AéroWorld est une entreprise française qui opère dans l'industrie aéronautique depuis plus de 50 ans. Elle se spécialise dans la conception, le développement, la fabrication et la maintenance des avions (transport et commerciaux) et des hélicoptères, et compte des milliers d'employés à travers différents pays</a:t>
            </a:r>
            <a:endParaRPr sz="14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400">
              <a:latin typeface="Montserrat"/>
              <a:ea typeface="Montserrat"/>
              <a:cs typeface="Montserrat"/>
              <a:sym typeface="Montserrat"/>
            </a:endParaRPr>
          </a:p>
          <a:p>
            <a:pPr indent="-317500" lvl="0" marL="457200" rtl="0" algn="l">
              <a:lnSpc>
                <a:spcPct val="115000"/>
              </a:lnSpc>
              <a:spcBef>
                <a:spcPts val="0"/>
              </a:spcBef>
              <a:spcAft>
                <a:spcPts val="0"/>
              </a:spcAft>
              <a:buSzPts val="1400"/>
              <a:buFont typeface="Montserrat"/>
              <a:buChar char="•"/>
            </a:pPr>
            <a:r>
              <a:rPr lang="fr-FR" sz="1400">
                <a:latin typeface="Montserrat"/>
                <a:ea typeface="Montserrat"/>
                <a:cs typeface="Montserrat"/>
                <a:sym typeface="Montserrat"/>
              </a:rPr>
              <a:t>En tant qu'entreprise de très grande taille, AéroWorld génère et collecte une quantité massive de données provenant des essais en vol, opérations en temps réel, capteurs embarqués, systèmes de maintenance, données clients</a:t>
            </a:r>
            <a:endParaRPr sz="14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400">
              <a:latin typeface="Montserrat"/>
              <a:ea typeface="Montserrat"/>
              <a:cs typeface="Montserrat"/>
              <a:sym typeface="Montserrat"/>
            </a:endParaRPr>
          </a:p>
          <a:p>
            <a:pPr indent="-317500" lvl="0" marL="457200" marR="0" rtl="0" algn="l">
              <a:lnSpc>
                <a:spcPct val="115000"/>
              </a:lnSpc>
              <a:spcBef>
                <a:spcPts val="0"/>
              </a:spcBef>
              <a:spcAft>
                <a:spcPts val="0"/>
              </a:spcAft>
              <a:buSzPts val="1400"/>
              <a:buFont typeface="Montserrat"/>
              <a:buChar char="•"/>
            </a:pPr>
            <a:r>
              <a:rPr lang="fr-FR" sz="1400">
                <a:latin typeface="Montserrat"/>
                <a:ea typeface="Montserrat"/>
                <a:cs typeface="Montserrat"/>
                <a:sym typeface="Montserrat"/>
              </a:rPr>
              <a:t>AéroWorld fait principalement face à ces contraintes : </a:t>
            </a:r>
            <a:endParaRPr sz="1400">
              <a:latin typeface="Montserrat"/>
              <a:ea typeface="Montserrat"/>
              <a:cs typeface="Montserrat"/>
              <a:sym typeface="Montserrat"/>
            </a:endParaRPr>
          </a:p>
          <a:p>
            <a:pPr indent="-317500" lvl="1" marL="914400" marR="0" rtl="0" algn="l">
              <a:lnSpc>
                <a:spcPct val="115000"/>
              </a:lnSpc>
              <a:spcBef>
                <a:spcPts val="0"/>
              </a:spcBef>
              <a:spcAft>
                <a:spcPts val="0"/>
              </a:spcAft>
              <a:buSzPts val="1400"/>
              <a:buFont typeface="Montserrat"/>
              <a:buChar char="•"/>
            </a:pPr>
            <a:r>
              <a:rPr lang="fr-FR" sz="1400">
                <a:latin typeface="Montserrat"/>
                <a:ea typeface="Montserrat"/>
                <a:cs typeface="Montserrat"/>
                <a:sym typeface="Montserrat"/>
              </a:rPr>
              <a:t>Mise en place de systèmes robustes de gestion de la data (infra puissante, techniques d’analyses avancées, apprentissage via l’IA)</a:t>
            </a:r>
            <a:endParaRPr sz="1400">
              <a:latin typeface="Montserrat"/>
              <a:ea typeface="Montserrat"/>
              <a:cs typeface="Montserrat"/>
              <a:sym typeface="Montserrat"/>
            </a:endParaRPr>
          </a:p>
          <a:p>
            <a:pPr indent="-317500" lvl="1" marL="914400" marR="0" rtl="0" algn="l">
              <a:lnSpc>
                <a:spcPct val="115000"/>
              </a:lnSpc>
              <a:spcBef>
                <a:spcPts val="0"/>
              </a:spcBef>
              <a:spcAft>
                <a:spcPts val="0"/>
              </a:spcAft>
              <a:buSzPts val="1400"/>
              <a:buFont typeface="Montserrat"/>
              <a:buChar char="•"/>
            </a:pPr>
            <a:r>
              <a:rPr lang="fr-FR" sz="1400">
                <a:latin typeface="Montserrat"/>
                <a:ea typeface="Montserrat"/>
                <a:cs typeface="Montserrat"/>
                <a:sym typeface="Montserrat"/>
              </a:rPr>
              <a:t>Défi de l'intégration des différentes sources de données (consolidation et harmonisation)</a:t>
            </a:r>
            <a:endParaRPr sz="1400">
              <a:latin typeface="Montserrat"/>
              <a:ea typeface="Montserrat"/>
              <a:cs typeface="Montserrat"/>
              <a:sym typeface="Montserrat"/>
            </a:endParaRPr>
          </a:p>
          <a:p>
            <a:pPr indent="-317500" lvl="1" marL="914400" marR="0" rtl="0" algn="l">
              <a:lnSpc>
                <a:spcPct val="115000"/>
              </a:lnSpc>
              <a:spcBef>
                <a:spcPts val="0"/>
              </a:spcBef>
              <a:spcAft>
                <a:spcPts val="0"/>
              </a:spcAft>
              <a:buSzPts val="1400"/>
              <a:buFont typeface="Montserrat"/>
              <a:buChar char="•"/>
            </a:pPr>
            <a:r>
              <a:rPr lang="fr-FR" sz="1400">
                <a:latin typeface="Montserrat"/>
                <a:ea typeface="Montserrat"/>
                <a:cs typeface="Montserrat"/>
                <a:sym typeface="Montserrat"/>
              </a:rPr>
              <a:t>Protection de la confidentialité et de la sécurité des données (prévention des cyberattaques, confidentialité sur données d’avantage concurrentielles et données clients)</a:t>
            </a:r>
            <a:endParaRPr sz="14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400">
              <a:latin typeface="Montserrat"/>
              <a:ea typeface="Montserrat"/>
              <a:cs typeface="Montserrat"/>
              <a:sym typeface="Montserrat"/>
            </a:endParaRPr>
          </a:p>
          <a:p>
            <a:pPr indent="-317500" lvl="0" marL="457200" marR="0" rtl="0" algn="l">
              <a:lnSpc>
                <a:spcPct val="115000"/>
              </a:lnSpc>
              <a:spcBef>
                <a:spcPts val="0"/>
              </a:spcBef>
              <a:spcAft>
                <a:spcPts val="0"/>
              </a:spcAft>
              <a:buSzPts val="1400"/>
              <a:buFont typeface="Montserrat"/>
              <a:buChar char="•"/>
            </a:pPr>
            <a:r>
              <a:rPr lang="fr-FR" sz="1400">
                <a:latin typeface="Montserrat"/>
                <a:ea typeface="Montserrat"/>
                <a:cs typeface="Montserrat"/>
                <a:sym typeface="Montserrat"/>
              </a:rPr>
              <a:t>AéroWorld souhaite recruter un Chef de projet en analyse de données. Dans cette optique, elle procèdera à l’évaluation des candidats en analysant leurs portfolios et livrables attendus</a:t>
            </a:r>
            <a:endParaRPr sz="1400">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latin typeface="Montserrat"/>
              <a:ea typeface="Montserrat"/>
              <a:cs typeface="Montserrat"/>
              <a:sym typeface="Montserrat"/>
            </a:endParaRPr>
          </a:p>
        </p:txBody>
      </p:sp>
      <p:sp>
        <p:nvSpPr>
          <p:cNvPr id="100" name="Google Shape;100;p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Enjeux et objectifs</a:t>
            </a:r>
            <a:endParaRPr b="1">
              <a:solidFill>
                <a:srgbClr val="1155CC"/>
              </a:solidFill>
              <a:latin typeface="Montserrat"/>
              <a:ea typeface="Montserrat"/>
              <a:cs typeface="Montserrat"/>
              <a:sym typeface="Montserrat"/>
            </a:endParaRPr>
          </a:p>
        </p:txBody>
      </p:sp>
      <p:sp>
        <p:nvSpPr>
          <p:cNvPr id="106" name="Google Shape;106;p4"/>
          <p:cNvSpPr txBox="1"/>
          <p:nvPr>
            <p:ph idx="1" type="body"/>
          </p:nvPr>
        </p:nvSpPr>
        <p:spPr>
          <a:xfrm>
            <a:off x="838200" y="1998875"/>
            <a:ext cx="10515600" cy="4357500"/>
          </a:xfrm>
          <a:prstGeom prst="rect">
            <a:avLst/>
          </a:prstGeom>
          <a:noFill/>
          <a:ln>
            <a:noFill/>
          </a:ln>
        </p:spPr>
        <p:txBody>
          <a:bodyPr anchorCtr="0" anchor="t" bIns="45700" lIns="91425" spcFirstLastPara="1" rIns="91425" wrap="square" tIns="45700">
            <a:normAutofit fontScale="92500" lnSpcReduction="20000"/>
          </a:bodyPr>
          <a:lstStyle/>
          <a:p>
            <a:pPr indent="-172232" lvl="0" marL="269999" rtl="0" algn="l">
              <a:spcBef>
                <a:spcPts val="1000"/>
              </a:spcBef>
              <a:spcAft>
                <a:spcPts val="0"/>
              </a:spcAft>
              <a:buClr>
                <a:srgbClr val="1155CC"/>
              </a:buClr>
              <a:buSzPct val="100000"/>
              <a:buFont typeface="Montserrat"/>
              <a:buChar char="•"/>
            </a:pPr>
            <a:r>
              <a:rPr b="1" lang="fr-FR" sz="1400">
                <a:solidFill>
                  <a:srgbClr val="1155CC"/>
                </a:solidFill>
                <a:latin typeface="Montserrat"/>
                <a:ea typeface="Montserrat"/>
                <a:cs typeface="Montserrat"/>
                <a:sym typeface="Montserrat"/>
              </a:rPr>
              <a:t>Besoins de l’entreprise/ du client : </a:t>
            </a:r>
            <a:endParaRPr b="1" sz="1400">
              <a:solidFill>
                <a:srgbClr val="1155CC"/>
              </a:solidFill>
              <a:latin typeface="Montserrat"/>
              <a:ea typeface="Montserrat"/>
              <a:cs typeface="Montserrat"/>
              <a:sym typeface="Montserrat"/>
            </a:endParaRPr>
          </a:p>
          <a:p>
            <a:pPr indent="-644400" lvl="0" marL="914400" rtl="0" algn="l">
              <a:spcBef>
                <a:spcPts val="1000"/>
              </a:spcBef>
              <a:spcAft>
                <a:spcPts val="0"/>
              </a:spcAft>
              <a:buNone/>
            </a:pPr>
            <a:r>
              <a:rPr lang="fr-FR" sz="1400">
                <a:latin typeface="Montserrat"/>
                <a:ea typeface="Montserrat"/>
                <a:cs typeface="Montserrat"/>
                <a:sym typeface="Montserrat"/>
              </a:rPr>
              <a:t>Recrutement d’un chef de projet Data Analyst avec un profil expérimenté et polyvalent</a:t>
            </a:r>
            <a:endParaRPr sz="1400">
              <a:latin typeface="Montserrat"/>
              <a:ea typeface="Montserrat"/>
              <a:cs typeface="Montserrat"/>
              <a:sym typeface="Montserrat"/>
            </a:endParaRPr>
          </a:p>
          <a:p>
            <a:pPr indent="0" lvl="0" marL="457200" rtl="0" algn="l">
              <a:lnSpc>
                <a:spcPct val="90000"/>
              </a:lnSpc>
              <a:spcBef>
                <a:spcPts val="0"/>
              </a:spcBef>
              <a:spcAft>
                <a:spcPts val="0"/>
              </a:spcAft>
              <a:buNone/>
            </a:pPr>
            <a:r>
              <a:t/>
            </a:r>
            <a:endParaRPr sz="1400">
              <a:latin typeface="Montserrat"/>
              <a:ea typeface="Montserrat"/>
              <a:cs typeface="Montserrat"/>
              <a:sym typeface="Montserrat"/>
            </a:endParaRPr>
          </a:p>
          <a:p>
            <a:pPr indent="-133032" lvl="0" marL="228600" rtl="0" algn="l">
              <a:lnSpc>
                <a:spcPct val="90000"/>
              </a:lnSpc>
              <a:spcBef>
                <a:spcPts val="1000"/>
              </a:spcBef>
              <a:spcAft>
                <a:spcPts val="0"/>
              </a:spcAft>
              <a:buClr>
                <a:srgbClr val="1155CC"/>
              </a:buClr>
              <a:buSzPct val="100000"/>
              <a:buFont typeface="Montserrat"/>
              <a:buChar char="•"/>
            </a:pPr>
            <a:r>
              <a:rPr b="1" lang="fr-FR" sz="1400">
                <a:solidFill>
                  <a:srgbClr val="1155CC"/>
                </a:solidFill>
                <a:latin typeface="Montserrat"/>
                <a:ea typeface="Montserrat"/>
                <a:cs typeface="Montserrat"/>
                <a:sym typeface="Montserrat"/>
              </a:rPr>
              <a:t>Raisons du besoin : </a:t>
            </a:r>
            <a:endParaRPr b="1" sz="1400">
              <a:solidFill>
                <a:srgbClr val="1155CC"/>
              </a:solidFill>
              <a:latin typeface="Montserrat"/>
              <a:ea typeface="Montserrat"/>
              <a:cs typeface="Montserrat"/>
              <a:sym typeface="Montserrat"/>
            </a:endParaRPr>
          </a:p>
          <a:p>
            <a:pPr indent="-310832" lvl="1" marL="914400" rtl="0" algn="l">
              <a:lnSpc>
                <a:spcPct val="90000"/>
              </a:lnSpc>
              <a:spcBef>
                <a:spcPts val="1000"/>
              </a:spcBef>
              <a:spcAft>
                <a:spcPts val="0"/>
              </a:spcAft>
              <a:buSzPct val="100000"/>
              <a:buFont typeface="Montserrat"/>
              <a:buChar char="•"/>
            </a:pPr>
            <a:r>
              <a:rPr lang="fr-FR" sz="1400">
                <a:latin typeface="Montserrat"/>
                <a:ea typeface="Montserrat"/>
                <a:cs typeface="Montserrat"/>
                <a:sym typeface="Montserrat"/>
              </a:rPr>
              <a:t>Transformer les données disponibles en informations stratégiques pour améliorer la conception d’avions</a:t>
            </a:r>
            <a:endParaRPr sz="1400">
              <a:latin typeface="Montserrat"/>
              <a:ea typeface="Montserrat"/>
              <a:cs typeface="Montserrat"/>
              <a:sym typeface="Montserrat"/>
            </a:endParaRPr>
          </a:p>
          <a:p>
            <a:pPr indent="-310832" lvl="1" marL="914400" rtl="0" algn="l">
              <a:lnSpc>
                <a:spcPct val="90000"/>
              </a:lnSpc>
              <a:spcBef>
                <a:spcPts val="1000"/>
              </a:spcBef>
              <a:spcAft>
                <a:spcPts val="0"/>
              </a:spcAft>
              <a:buSzPct val="100000"/>
              <a:buFont typeface="Montserrat"/>
              <a:buChar char="•"/>
            </a:pPr>
            <a:r>
              <a:rPr lang="fr-FR" sz="1400">
                <a:latin typeface="Montserrat"/>
                <a:ea typeface="Montserrat"/>
                <a:cs typeface="Montserrat"/>
                <a:sym typeface="Montserrat"/>
              </a:rPr>
              <a:t>O</a:t>
            </a:r>
            <a:r>
              <a:rPr lang="fr-FR" sz="1400">
                <a:latin typeface="Montserrat"/>
                <a:ea typeface="Montserrat"/>
                <a:cs typeface="Montserrat"/>
                <a:sym typeface="Montserrat"/>
              </a:rPr>
              <a:t>ptimiser les performances opérationnelles</a:t>
            </a:r>
            <a:endParaRPr sz="1400">
              <a:latin typeface="Montserrat"/>
              <a:ea typeface="Montserrat"/>
              <a:cs typeface="Montserrat"/>
              <a:sym typeface="Montserrat"/>
            </a:endParaRPr>
          </a:p>
          <a:p>
            <a:pPr indent="-310832" lvl="1" marL="914400" rtl="0" algn="l">
              <a:lnSpc>
                <a:spcPct val="90000"/>
              </a:lnSpc>
              <a:spcBef>
                <a:spcPts val="1000"/>
              </a:spcBef>
              <a:spcAft>
                <a:spcPts val="0"/>
              </a:spcAft>
              <a:buSzPct val="100000"/>
              <a:buFont typeface="Montserrat"/>
              <a:buChar char="•"/>
            </a:pPr>
            <a:r>
              <a:rPr lang="fr-FR" sz="1400">
                <a:latin typeface="Montserrat"/>
                <a:ea typeface="Montserrat"/>
                <a:cs typeface="Montserrat"/>
                <a:sym typeface="Montserrat"/>
              </a:rPr>
              <a:t>P</a:t>
            </a:r>
            <a:r>
              <a:rPr lang="fr-FR" sz="1400">
                <a:latin typeface="Montserrat"/>
                <a:ea typeface="Montserrat"/>
                <a:cs typeface="Montserrat"/>
                <a:sym typeface="Montserrat"/>
              </a:rPr>
              <a:t>révoir les besoins en maintenance</a:t>
            </a:r>
            <a:endParaRPr sz="1400">
              <a:latin typeface="Montserrat"/>
              <a:ea typeface="Montserrat"/>
              <a:cs typeface="Montserrat"/>
              <a:sym typeface="Montserrat"/>
            </a:endParaRPr>
          </a:p>
          <a:p>
            <a:pPr indent="-310832" lvl="1" marL="914400" rtl="0" algn="l">
              <a:lnSpc>
                <a:spcPct val="90000"/>
              </a:lnSpc>
              <a:spcBef>
                <a:spcPts val="1000"/>
              </a:spcBef>
              <a:spcAft>
                <a:spcPts val="0"/>
              </a:spcAft>
              <a:buSzPct val="100000"/>
              <a:buFont typeface="Montserrat"/>
              <a:buChar char="•"/>
            </a:pPr>
            <a:r>
              <a:rPr lang="fr-FR" sz="1400">
                <a:latin typeface="Montserrat"/>
                <a:ea typeface="Montserrat"/>
                <a:cs typeface="Montserrat"/>
                <a:sym typeface="Montserrat"/>
              </a:rPr>
              <a:t>Garantir la sécurité des vols</a:t>
            </a:r>
            <a:endParaRPr sz="1400">
              <a:latin typeface="Montserrat"/>
              <a:ea typeface="Montserrat"/>
              <a:cs typeface="Montserrat"/>
              <a:sym typeface="Montserrat"/>
            </a:endParaRPr>
          </a:p>
          <a:p>
            <a:pPr indent="0" lvl="0" marL="914400" rtl="0" algn="l">
              <a:lnSpc>
                <a:spcPct val="90000"/>
              </a:lnSpc>
              <a:spcBef>
                <a:spcPts val="1000"/>
              </a:spcBef>
              <a:spcAft>
                <a:spcPts val="0"/>
              </a:spcAft>
              <a:buNone/>
            </a:pPr>
            <a:r>
              <a:t/>
            </a:r>
            <a:endParaRPr sz="1400">
              <a:latin typeface="Montserrat"/>
              <a:ea typeface="Montserrat"/>
              <a:cs typeface="Montserrat"/>
              <a:sym typeface="Montserrat"/>
            </a:endParaRPr>
          </a:p>
          <a:p>
            <a:pPr indent="-133032" lvl="0" marL="228600" rtl="0" algn="l">
              <a:lnSpc>
                <a:spcPct val="90000"/>
              </a:lnSpc>
              <a:spcBef>
                <a:spcPts val="1000"/>
              </a:spcBef>
              <a:spcAft>
                <a:spcPts val="0"/>
              </a:spcAft>
              <a:buClr>
                <a:srgbClr val="1155CC"/>
              </a:buClr>
              <a:buSzPct val="100000"/>
              <a:buFont typeface="Montserrat"/>
              <a:buChar char="•"/>
            </a:pPr>
            <a:r>
              <a:rPr b="1" lang="fr-FR" sz="1400">
                <a:solidFill>
                  <a:srgbClr val="1155CC"/>
                </a:solidFill>
                <a:latin typeface="Montserrat"/>
                <a:ea typeface="Montserrat"/>
                <a:cs typeface="Montserrat"/>
                <a:sym typeface="Montserrat"/>
              </a:rPr>
              <a:t>Objectifs SMART d’élaboration d’un portfolio : </a:t>
            </a:r>
            <a:endParaRPr b="1" sz="1400">
              <a:solidFill>
                <a:srgbClr val="1155CC"/>
              </a:solidFill>
              <a:latin typeface="Montserrat"/>
              <a:ea typeface="Montserrat"/>
              <a:cs typeface="Montserrat"/>
              <a:sym typeface="Montserrat"/>
            </a:endParaRPr>
          </a:p>
          <a:p>
            <a:pPr indent="-310832" lvl="1" marL="914400" rtl="0" algn="l">
              <a:spcBef>
                <a:spcPts val="1000"/>
              </a:spcBef>
              <a:spcAft>
                <a:spcPts val="0"/>
              </a:spcAft>
              <a:buSzPct val="100000"/>
              <a:buFont typeface="Montserrat"/>
              <a:buChar char="•"/>
            </a:pPr>
            <a:r>
              <a:rPr b="1" i="1" lang="fr-FR" sz="1400">
                <a:latin typeface="Montserrat"/>
                <a:ea typeface="Montserrat"/>
                <a:cs typeface="Montserrat"/>
                <a:sym typeface="Montserrat"/>
              </a:rPr>
              <a:t>SMART : </a:t>
            </a:r>
            <a:r>
              <a:rPr b="1" lang="fr-FR" sz="1400">
                <a:latin typeface="Montserrat"/>
                <a:ea typeface="Montserrat"/>
                <a:cs typeface="Montserrat"/>
                <a:sym typeface="Montserrat"/>
              </a:rPr>
              <a:t>	</a:t>
            </a:r>
            <a:r>
              <a:rPr lang="fr-FR" sz="1400">
                <a:latin typeface="Montserrat"/>
                <a:ea typeface="Montserrat"/>
                <a:cs typeface="Montserrat"/>
                <a:sym typeface="Montserrat"/>
              </a:rPr>
              <a:t>		</a:t>
            </a:r>
            <a:r>
              <a:rPr lang="fr-FR" sz="1400">
                <a:latin typeface="Montserrat"/>
                <a:ea typeface="Montserrat"/>
                <a:cs typeface="Montserrat"/>
                <a:sym typeface="Montserrat"/>
              </a:rPr>
              <a:t>Spécifique, Mesurable, Atteignable, Réaliste, Temporellement défini</a:t>
            </a:r>
            <a:endParaRPr sz="1400">
              <a:latin typeface="Montserrat"/>
              <a:ea typeface="Montserrat"/>
              <a:cs typeface="Montserrat"/>
              <a:sym typeface="Montserrat"/>
            </a:endParaRPr>
          </a:p>
          <a:p>
            <a:pPr indent="-310832" lvl="1" marL="914400" rtl="0" algn="l">
              <a:lnSpc>
                <a:spcPct val="90000"/>
              </a:lnSpc>
              <a:spcBef>
                <a:spcPts val="1000"/>
              </a:spcBef>
              <a:spcAft>
                <a:spcPts val="0"/>
              </a:spcAft>
              <a:buSzPct val="100000"/>
              <a:buFont typeface="Montserrat"/>
              <a:buChar char="•"/>
            </a:pPr>
            <a:r>
              <a:rPr b="1" i="1" lang="fr-FR" sz="1400">
                <a:latin typeface="Montserrat"/>
                <a:ea typeface="Montserrat"/>
                <a:cs typeface="Montserrat"/>
                <a:sym typeface="Montserrat"/>
              </a:rPr>
              <a:t>Objectif principal :</a:t>
            </a:r>
            <a:r>
              <a:rPr lang="fr-FR" sz="1400">
                <a:latin typeface="Montserrat"/>
                <a:ea typeface="Montserrat"/>
                <a:cs typeface="Montserrat"/>
                <a:sym typeface="Montserrat"/>
              </a:rPr>
              <a:t> 	Création d’un portfolio visuel qui met en avant les soft et hard skills du candidat consultant en data analysis, gestion de projets et veille technologique</a:t>
            </a:r>
            <a:endParaRPr sz="1400">
              <a:latin typeface="Montserrat"/>
              <a:ea typeface="Montserrat"/>
              <a:cs typeface="Montserrat"/>
              <a:sym typeface="Montserrat"/>
            </a:endParaRPr>
          </a:p>
          <a:p>
            <a:pPr indent="-310832" lvl="1" marL="914400" rtl="0" algn="l">
              <a:lnSpc>
                <a:spcPct val="90000"/>
              </a:lnSpc>
              <a:spcBef>
                <a:spcPts val="1000"/>
              </a:spcBef>
              <a:spcAft>
                <a:spcPts val="0"/>
              </a:spcAft>
              <a:buSzPct val="100000"/>
              <a:buFont typeface="Montserrat"/>
              <a:buChar char="•"/>
            </a:pPr>
            <a:r>
              <a:rPr b="1" i="1" lang="fr-FR" sz="1400">
                <a:latin typeface="Montserrat"/>
                <a:ea typeface="Montserrat"/>
                <a:cs typeface="Montserrat"/>
                <a:sym typeface="Montserrat"/>
              </a:rPr>
              <a:t>Objectifs secondaires :</a:t>
            </a:r>
            <a:r>
              <a:rPr lang="fr-FR" sz="1400">
                <a:latin typeface="Montserrat"/>
                <a:ea typeface="Montserrat"/>
                <a:cs typeface="Montserrat"/>
                <a:sym typeface="Montserrat"/>
              </a:rPr>
              <a:t> </a:t>
            </a:r>
            <a:endParaRPr sz="1400">
              <a:latin typeface="Montserrat"/>
              <a:ea typeface="Montserrat"/>
              <a:cs typeface="Montserrat"/>
              <a:sym typeface="Montserrat"/>
            </a:endParaRPr>
          </a:p>
          <a:p>
            <a:pPr indent="-310832" lvl="2" marL="1371600" rtl="0" algn="l">
              <a:lnSpc>
                <a:spcPct val="90000"/>
              </a:lnSpc>
              <a:spcBef>
                <a:spcPts val="1000"/>
              </a:spcBef>
              <a:spcAft>
                <a:spcPts val="0"/>
              </a:spcAft>
              <a:buSzPct val="100000"/>
              <a:buFont typeface="Montserrat"/>
              <a:buChar char="•"/>
            </a:pPr>
            <a:r>
              <a:rPr lang="fr-FR" sz="1400">
                <a:latin typeface="Montserrat"/>
                <a:ea typeface="Montserrat"/>
                <a:cs typeface="Montserrat"/>
                <a:sym typeface="Montserrat"/>
              </a:rPr>
              <a:t>Capacité à structurer le portfolio de façon à répondre aux attentes d’AéroWorld</a:t>
            </a:r>
            <a:endParaRPr sz="1400">
              <a:latin typeface="Montserrat"/>
              <a:ea typeface="Montserrat"/>
              <a:cs typeface="Montserrat"/>
              <a:sym typeface="Montserrat"/>
            </a:endParaRPr>
          </a:p>
          <a:p>
            <a:pPr indent="-310832" lvl="2" marL="1371600" rtl="0" algn="l">
              <a:lnSpc>
                <a:spcPct val="90000"/>
              </a:lnSpc>
              <a:spcBef>
                <a:spcPts val="1000"/>
              </a:spcBef>
              <a:spcAft>
                <a:spcPts val="0"/>
              </a:spcAft>
              <a:buSzPct val="100000"/>
              <a:buFont typeface="Montserrat"/>
              <a:buChar char="•"/>
            </a:pPr>
            <a:r>
              <a:rPr lang="fr-FR" sz="1400">
                <a:latin typeface="Montserrat"/>
                <a:ea typeface="Montserrat"/>
                <a:cs typeface="Montserrat"/>
                <a:sym typeface="Montserrat"/>
              </a:rPr>
              <a:t>Démonstration des capacités techniques (maîtrise de langages, prises en main d’outils, capacité à produire des visualisations pertinentes et impactantes) </a:t>
            </a:r>
            <a:endParaRPr sz="1400">
              <a:latin typeface="Montserrat"/>
              <a:ea typeface="Montserrat"/>
              <a:cs typeface="Montserrat"/>
              <a:sym typeface="Montserrat"/>
            </a:endParaRPr>
          </a:p>
          <a:p>
            <a:pPr indent="-310832" lvl="2" marL="1371600" rtl="0" algn="l">
              <a:lnSpc>
                <a:spcPct val="90000"/>
              </a:lnSpc>
              <a:spcBef>
                <a:spcPts val="1000"/>
              </a:spcBef>
              <a:spcAft>
                <a:spcPts val="0"/>
              </a:spcAft>
              <a:buSzPct val="100000"/>
              <a:buFont typeface="Montserrat"/>
              <a:buChar char="•"/>
            </a:pPr>
            <a:r>
              <a:rPr lang="fr-FR" sz="1400">
                <a:latin typeface="Montserrat"/>
                <a:ea typeface="Montserrat"/>
                <a:cs typeface="Montserrat"/>
                <a:sym typeface="Montserrat"/>
              </a:rPr>
              <a:t>Effectuer une présentation claire et visuelle pour fournir de support à l’entretien oral</a:t>
            </a:r>
            <a:endParaRPr sz="1400">
              <a:latin typeface="Montserrat"/>
              <a:ea typeface="Montserrat"/>
              <a:cs typeface="Montserrat"/>
              <a:sym typeface="Montserrat"/>
            </a:endParaRPr>
          </a:p>
        </p:txBody>
      </p:sp>
      <p:sp>
        <p:nvSpPr>
          <p:cNvPr id="107" name="Google Shape;107;p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Équipe projet</a:t>
            </a:r>
            <a:endParaRPr b="1">
              <a:solidFill>
                <a:srgbClr val="1155CC"/>
              </a:solidFill>
              <a:latin typeface="Montserrat"/>
              <a:ea typeface="Montserrat"/>
              <a:cs typeface="Montserrat"/>
              <a:sym typeface="Montserrat"/>
            </a:endParaRPr>
          </a:p>
        </p:txBody>
      </p:sp>
      <p:sp>
        <p:nvSpPr>
          <p:cNvPr id="113" name="Google Shape;113;p5"/>
          <p:cNvSpPr txBox="1"/>
          <p:nvPr>
            <p:ph idx="1" type="body"/>
          </p:nvPr>
        </p:nvSpPr>
        <p:spPr>
          <a:xfrm>
            <a:off x="838200" y="2286000"/>
            <a:ext cx="10515600" cy="3890700"/>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rgbClr val="1155CC"/>
              </a:buClr>
              <a:buSzPts val="1400"/>
              <a:buFont typeface="Montserrat"/>
              <a:buChar char="•"/>
            </a:pPr>
            <a:r>
              <a:rPr b="1" lang="fr-FR" sz="1400">
                <a:solidFill>
                  <a:srgbClr val="1155CC"/>
                </a:solidFill>
                <a:latin typeface="Montserrat"/>
                <a:ea typeface="Montserrat"/>
                <a:cs typeface="Montserrat"/>
                <a:sym typeface="Montserrat"/>
              </a:rPr>
              <a:t>Composition de l’équipe projet :</a:t>
            </a:r>
            <a:endParaRPr b="1" sz="1400">
              <a:solidFill>
                <a:srgbClr val="1155CC"/>
              </a:solidFill>
              <a:latin typeface="Montserrat"/>
              <a:ea typeface="Montserrat"/>
              <a:cs typeface="Montserrat"/>
              <a:sym typeface="Montserrat"/>
            </a:endParaRPr>
          </a:p>
          <a:p>
            <a:pPr indent="0" lvl="0" marL="457200" rtl="0" algn="l">
              <a:lnSpc>
                <a:spcPct val="90000"/>
              </a:lnSpc>
              <a:spcBef>
                <a:spcPts val="0"/>
              </a:spcBef>
              <a:spcAft>
                <a:spcPts val="0"/>
              </a:spcAft>
              <a:buNone/>
            </a:pPr>
            <a:r>
              <a:t/>
            </a:r>
            <a:endParaRPr b="1"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fr-FR" sz="1400">
                <a:latin typeface="Montserrat"/>
                <a:ea typeface="Montserrat"/>
                <a:cs typeface="Montserrat"/>
                <a:sym typeface="Montserrat"/>
              </a:rPr>
              <a:t>Candidat consultant</a:t>
            </a:r>
            <a:endParaRPr sz="1400">
              <a:latin typeface="Montserrat"/>
              <a:ea typeface="Montserrat"/>
              <a:cs typeface="Montserrat"/>
              <a:sym typeface="Montserrat"/>
            </a:endParaRPr>
          </a:p>
          <a:p>
            <a:pPr indent="0" lvl="0" marL="914400" rtl="0" algn="l">
              <a:spcBef>
                <a:spcPts val="0"/>
              </a:spcBef>
              <a:spcAft>
                <a:spcPts val="0"/>
              </a:spcAft>
              <a:buNone/>
            </a:pPr>
            <a:r>
              <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fr-FR" sz="1400">
                <a:latin typeface="Montserrat"/>
                <a:ea typeface="Montserrat"/>
                <a:cs typeface="Montserrat"/>
                <a:sym typeface="Montserrat"/>
              </a:rPr>
              <a:t>Hailey (manager hiérarchique)</a:t>
            </a:r>
            <a:endParaRPr b="1" sz="1400">
              <a:latin typeface="Montserrat"/>
              <a:ea typeface="Montserrat"/>
              <a:cs typeface="Montserrat"/>
              <a:sym typeface="Montserrat"/>
            </a:endParaRPr>
          </a:p>
          <a:p>
            <a:pPr indent="0" lvl="0" marL="0" rtl="0" algn="l">
              <a:lnSpc>
                <a:spcPct val="90000"/>
              </a:lnSpc>
              <a:spcBef>
                <a:spcPts val="0"/>
              </a:spcBef>
              <a:spcAft>
                <a:spcPts val="0"/>
              </a:spcAft>
              <a:buNone/>
            </a:pPr>
            <a:r>
              <a:t/>
            </a:r>
            <a:endParaRPr sz="1400">
              <a:latin typeface="Montserrat"/>
              <a:ea typeface="Montserrat"/>
              <a:cs typeface="Montserrat"/>
              <a:sym typeface="Montserrat"/>
            </a:endParaRPr>
          </a:p>
          <a:p>
            <a:pPr indent="0" lvl="0" marL="0" rtl="0" algn="l">
              <a:lnSpc>
                <a:spcPct val="90000"/>
              </a:lnSpc>
              <a:spcBef>
                <a:spcPts val="0"/>
              </a:spcBef>
              <a:spcAft>
                <a:spcPts val="0"/>
              </a:spcAft>
              <a:buNone/>
            </a:pPr>
            <a:r>
              <a:t/>
            </a:r>
            <a:endParaRPr sz="1400">
              <a:latin typeface="Montserrat"/>
              <a:ea typeface="Montserrat"/>
              <a:cs typeface="Montserrat"/>
              <a:sym typeface="Montserrat"/>
            </a:endParaRPr>
          </a:p>
          <a:p>
            <a:pPr indent="0" lvl="0" marL="0" rtl="0" algn="l">
              <a:lnSpc>
                <a:spcPct val="90000"/>
              </a:lnSpc>
              <a:spcBef>
                <a:spcPts val="0"/>
              </a:spcBef>
              <a:spcAft>
                <a:spcPts val="0"/>
              </a:spcAft>
              <a:buNone/>
            </a:pPr>
            <a:r>
              <a:t/>
            </a:r>
            <a:endParaRPr sz="1400">
              <a:latin typeface="Montserrat"/>
              <a:ea typeface="Montserrat"/>
              <a:cs typeface="Montserrat"/>
              <a:sym typeface="Montserrat"/>
            </a:endParaRPr>
          </a:p>
          <a:p>
            <a:pPr indent="-139700" lvl="0" marL="228600" rtl="0" algn="l">
              <a:lnSpc>
                <a:spcPct val="90000"/>
              </a:lnSpc>
              <a:spcBef>
                <a:spcPts val="0"/>
              </a:spcBef>
              <a:spcAft>
                <a:spcPts val="0"/>
              </a:spcAft>
              <a:buClr>
                <a:srgbClr val="1155CC"/>
              </a:buClr>
              <a:buSzPts val="1400"/>
              <a:buFont typeface="Montserrat"/>
              <a:buChar char="•"/>
            </a:pPr>
            <a:r>
              <a:rPr b="1" lang="fr-FR" sz="1400">
                <a:solidFill>
                  <a:srgbClr val="1155CC"/>
                </a:solidFill>
                <a:latin typeface="Montserrat"/>
                <a:ea typeface="Montserrat"/>
                <a:cs typeface="Montserrat"/>
                <a:sym typeface="Montserrat"/>
              </a:rPr>
              <a:t>Qui travaille sur le projet :</a:t>
            </a:r>
            <a:endParaRPr b="1" sz="1400">
              <a:solidFill>
                <a:srgbClr val="1155CC"/>
              </a:solidFill>
              <a:latin typeface="Montserrat"/>
              <a:ea typeface="Montserrat"/>
              <a:cs typeface="Montserrat"/>
              <a:sym typeface="Montserrat"/>
            </a:endParaRPr>
          </a:p>
          <a:p>
            <a:pPr indent="0" lvl="0" marL="457200" rtl="0" algn="l">
              <a:lnSpc>
                <a:spcPct val="90000"/>
              </a:lnSpc>
              <a:spcBef>
                <a:spcPts val="0"/>
              </a:spcBef>
              <a:spcAft>
                <a:spcPts val="0"/>
              </a:spcAft>
              <a:buNone/>
            </a:pPr>
            <a:r>
              <a:t/>
            </a:r>
            <a:endParaRPr b="1" sz="1400">
              <a:latin typeface="Montserrat"/>
              <a:ea typeface="Montserrat"/>
              <a:cs typeface="Montserrat"/>
              <a:sym typeface="Montserrat"/>
            </a:endParaRPr>
          </a:p>
          <a:p>
            <a:pPr indent="-406400" lvl="1" marL="914400" marR="0" rtl="0" algn="l">
              <a:lnSpc>
                <a:spcPct val="90000"/>
              </a:lnSpc>
              <a:spcBef>
                <a:spcPts val="0"/>
              </a:spcBef>
              <a:spcAft>
                <a:spcPts val="0"/>
              </a:spcAft>
              <a:buSzPts val="2800"/>
              <a:buFont typeface="Montserrat"/>
              <a:buChar char="•"/>
            </a:pPr>
            <a:r>
              <a:rPr lang="fr-FR" sz="1400">
                <a:latin typeface="Montserrat"/>
                <a:ea typeface="Montserrat"/>
                <a:cs typeface="Montserrat"/>
                <a:sym typeface="Montserrat"/>
              </a:rPr>
              <a:t>Équipes</a:t>
            </a:r>
            <a:r>
              <a:rPr lang="fr-FR" sz="1400">
                <a:latin typeface="Montserrat"/>
                <a:ea typeface="Montserrat"/>
                <a:cs typeface="Montserrat"/>
                <a:sym typeface="Montserrat"/>
              </a:rPr>
              <a:t> métier et RH chez le client Aéroworld</a:t>
            </a:r>
            <a:endParaRPr sz="1400">
              <a:latin typeface="Montserrat"/>
              <a:ea typeface="Montserrat"/>
              <a:cs typeface="Montserrat"/>
              <a:sym typeface="Montserrat"/>
            </a:endParaRPr>
          </a:p>
          <a:p>
            <a:pPr indent="-406400" lvl="1" marL="914400" marR="0" rtl="0" algn="l">
              <a:lnSpc>
                <a:spcPct val="90000"/>
              </a:lnSpc>
              <a:spcBef>
                <a:spcPts val="0"/>
              </a:spcBef>
              <a:spcAft>
                <a:spcPts val="0"/>
              </a:spcAft>
              <a:buSzPts val="2800"/>
              <a:buFont typeface="Montserrat"/>
              <a:buChar char="•"/>
            </a:pPr>
            <a:r>
              <a:rPr lang="fr-FR" sz="1400">
                <a:latin typeface="Montserrat"/>
                <a:ea typeface="Montserrat"/>
                <a:cs typeface="Montserrat"/>
                <a:sym typeface="Montserrat"/>
              </a:rPr>
              <a:t>Candidat consultant, Hailey (manager hiérarchique) et Suzanne  (chargée de placer les consultants auprès du client Aéroworld)</a:t>
            </a:r>
            <a:br>
              <a:rPr lang="fr-FR">
                <a:latin typeface="Montserrat"/>
                <a:ea typeface="Montserrat"/>
                <a:cs typeface="Montserrat"/>
                <a:sym typeface="Montserrat"/>
              </a:rPr>
            </a:br>
            <a:endParaRPr>
              <a:latin typeface="Montserrat"/>
              <a:ea typeface="Montserrat"/>
              <a:cs typeface="Montserrat"/>
              <a:sym typeface="Montserrat"/>
            </a:endParaRPr>
          </a:p>
        </p:txBody>
      </p:sp>
      <p:sp>
        <p:nvSpPr>
          <p:cNvPr id="114" name="Google Shape;114;p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Spécifications ergonomiques</a:t>
            </a:r>
            <a:endParaRPr b="1">
              <a:solidFill>
                <a:srgbClr val="1155CC"/>
              </a:solidFill>
              <a:latin typeface="Montserrat"/>
              <a:ea typeface="Montserrat"/>
              <a:cs typeface="Montserrat"/>
              <a:sym typeface="Montserrat"/>
            </a:endParaRPr>
          </a:p>
        </p:txBody>
      </p:sp>
      <p:sp>
        <p:nvSpPr>
          <p:cNvPr id="120" name="Google Shape;120;p6"/>
          <p:cNvSpPr txBox="1"/>
          <p:nvPr>
            <p:ph idx="1" type="body"/>
          </p:nvPr>
        </p:nvSpPr>
        <p:spPr>
          <a:xfrm>
            <a:off x="838200" y="2286000"/>
            <a:ext cx="10515600" cy="3890700"/>
          </a:xfrm>
          <a:prstGeom prst="rect">
            <a:avLst/>
          </a:prstGeom>
          <a:noFill/>
          <a:ln>
            <a:noFill/>
          </a:ln>
        </p:spPr>
        <p:txBody>
          <a:bodyPr anchorCtr="0" anchor="t" bIns="45700" lIns="91425" spcFirstLastPara="1" rIns="91425" wrap="square" tIns="45700">
            <a:normAutofit/>
          </a:bodyPr>
          <a:lstStyle/>
          <a:p>
            <a:pPr indent="-139700" lvl="0" marL="228600" rtl="0" algn="l">
              <a:lnSpc>
                <a:spcPct val="90000"/>
              </a:lnSpc>
              <a:spcBef>
                <a:spcPts val="0"/>
              </a:spcBef>
              <a:spcAft>
                <a:spcPts val="0"/>
              </a:spcAft>
              <a:buClr>
                <a:srgbClr val="1155CC"/>
              </a:buClr>
              <a:buSzPts val="1400"/>
              <a:buFont typeface="Montserrat"/>
              <a:buChar char="•"/>
            </a:pPr>
            <a:r>
              <a:rPr b="1" lang="fr-FR" sz="1400">
                <a:solidFill>
                  <a:srgbClr val="1155CC"/>
                </a:solidFill>
                <a:latin typeface="Montserrat"/>
                <a:ea typeface="Montserrat"/>
                <a:cs typeface="Montserrat"/>
                <a:sym typeface="Montserrat"/>
              </a:rPr>
              <a:t>Principes ergonomiques du portfolio : </a:t>
            </a:r>
            <a:endParaRPr b="1" sz="1400">
              <a:solidFill>
                <a:srgbClr val="1155CC"/>
              </a:solidFill>
              <a:latin typeface="Montserrat"/>
              <a:ea typeface="Montserrat"/>
              <a:cs typeface="Montserrat"/>
              <a:sym typeface="Montserrat"/>
            </a:endParaRPr>
          </a:p>
          <a:p>
            <a:pPr indent="0" lvl="0" marL="457200" rtl="0" algn="l">
              <a:lnSpc>
                <a:spcPct val="90000"/>
              </a:lnSpc>
              <a:spcBef>
                <a:spcPts val="0"/>
              </a:spcBef>
              <a:spcAft>
                <a:spcPts val="0"/>
              </a:spcAft>
              <a:buNone/>
            </a:pPr>
            <a:r>
              <a:t/>
            </a:r>
            <a:endParaRPr b="1" sz="1400">
              <a:latin typeface="Montserrat"/>
              <a:ea typeface="Montserrat"/>
              <a:cs typeface="Montserrat"/>
              <a:sym typeface="Montserrat"/>
            </a:endParaRPr>
          </a:p>
          <a:p>
            <a:pPr indent="-317500" lvl="1" marL="914400" rtl="0" algn="l">
              <a:lnSpc>
                <a:spcPct val="90000"/>
              </a:lnSpc>
              <a:spcBef>
                <a:spcPts val="0"/>
              </a:spcBef>
              <a:spcAft>
                <a:spcPts val="0"/>
              </a:spcAft>
              <a:buSzPts val="1400"/>
              <a:buFont typeface="Montserrat"/>
              <a:buChar char="•"/>
            </a:pPr>
            <a:r>
              <a:rPr lang="fr-FR" sz="1400">
                <a:latin typeface="Montserrat"/>
                <a:ea typeface="Montserrat"/>
                <a:cs typeface="Montserrat"/>
                <a:sym typeface="Montserrat"/>
              </a:rPr>
              <a:t>Portfolio lisible sur tous types de supports</a:t>
            </a:r>
            <a:endParaRPr sz="1400">
              <a:latin typeface="Montserrat"/>
              <a:ea typeface="Montserrat"/>
              <a:cs typeface="Montserrat"/>
              <a:sym typeface="Montserrat"/>
            </a:endParaRPr>
          </a:p>
          <a:p>
            <a:pPr indent="-317500" lvl="1" marL="914400" rtl="0" algn="l">
              <a:lnSpc>
                <a:spcPct val="90000"/>
              </a:lnSpc>
              <a:spcBef>
                <a:spcPts val="0"/>
              </a:spcBef>
              <a:spcAft>
                <a:spcPts val="0"/>
              </a:spcAft>
              <a:buSzPts val="1400"/>
              <a:buFont typeface="Montserrat"/>
              <a:buChar char="•"/>
            </a:pPr>
            <a:r>
              <a:rPr lang="fr-FR" sz="1400">
                <a:latin typeface="Montserrat"/>
                <a:ea typeface="Montserrat"/>
                <a:cs typeface="Montserrat"/>
                <a:sym typeface="Montserrat"/>
              </a:rPr>
              <a:t>Visuel clair et épuré</a:t>
            </a:r>
            <a:endParaRPr sz="1400">
              <a:latin typeface="Montserrat"/>
              <a:ea typeface="Montserrat"/>
              <a:cs typeface="Montserrat"/>
              <a:sym typeface="Montserrat"/>
            </a:endParaRPr>
          </a:p>
          <a:p>
            <a:pPr indent="-317500" lvl="1" marL="914400" rtl="0" algn="l">
              <a:lnSpc>
                <a:spcPct val="90000"/>
              </a:lnSpc>
              <a:spcBef>
                <a:spcPts val="0"/>
              </a:spcBef>
              <a:spcAft>
                <a:spcPts val="0"/>
              </a:spcAft>
              <a:buSzPts val="1400"/>
              <a:buFont typeface="Montserrat"/>
              <a:buChar char="•"/>
            </a:pPr>
            <a:r>
              <a:rPr lang="fr-FR" sz="1400">
                <a:latin typeface="Montserrat"/>
                <a:ea typeface="Montserrat"/>
                <a:cs typeface="Montserrat"/>
                <a:sym typeface="Montserrat"/>
              </a:rPr>
              <a:t>Hiérarchie visuelle</a:t>
            </a:r>
            <a:endParaRPr sz="1400">
              <a:latin typeface="Montserrat"/>
              <a:ea typeface="Montserrat"/>
              <a:cs typeface="Montserrat"/>
              <a:sym typeface="Montserrat"/>
            </a:endParaRPr>
          </a:p>
          <a:p>
            <a:pPr indent="-317500" lvl="1" marL="914400" rtl="0" algn="l">
              <a:lnSpc>
                <a:spcPct val="90000"/>
              </a:lnSpc>
              <a:spcBef>
                <a:spcPts val="0"/>
              </a:spcBef>
              <a:spcAft>
                <a:spcPts val="0"/>
              </a:spcAft>
              <a:buSzPts val="1400"/>
              <a:buFont typeface="Montserrat"/>
              <a:buChar char="•"/>
            </a:pPr>
            <a:r>
              <a:rPr lang="fr-FR" sz="1400">
                <a:latin typeface="Montserrat"/>
                <a:ea typeface="Montserrat"/>
                <a:cs typeface="Montserrat"/>
                <a:sym typeface="Montserrat"/>
              </a:rPr>
              <a:t>Chargement rapide</a:t>
            </a:r>
            <a:endParaRPr sz="1400">
              <a:latin typeface="Montserrat"/>
              <a:ea typeface="Montserrat"/>
              <a:cs typeface="Montserrat"/>
              <a:sym typeface="Montserrat"/>
            </a:endParaRPr>
          </a:p>
          <a:p>
            <a:pPr indent="-317500" lvl="1" marL="914400" rtl="0" algn="l">
              <a:lnSpc>
                <a:spcPct val="90000"/>
              </a:lnSpc>
              <a:spcBef>
                <a:spcPts val="0"/>
              </a:spcBef>
              <a:spcAft>
                <a:spcPts val="0"/>
              </a:spcAft>
              <a:buSzPts val="1400"/>
              <a:buFont typeface="Montserrat"/>
              <a:buChar char="•"/>
            </a:pPr>
            <a:r>
              <a:rPr lang="fr-FR" sz="1400">
                <a:latin typeface="Montserrat"/>
                <a:ea typeface="Montserrat"/>
                <a:cs typeface="Montserrat"/>
                <a:sym typeface="Montserrat"/>
              </a:rPr>
              <a:t>Accessibilité des couleurs</a:t>
            </a:r>
            <a:endParaRPr sz="1400">
              <a:latin typeface="Montserrat"/>
              <a:ea typeface="Montserrat"/>
              <a:cs typeface="Montserrat"/>
              <a:sym typeface="Montserrat"/>
            </a:endParaRPr>
          </a:p>
          <a:p>
            <a:pPr indent="0" lvl="0" marL="914400" rtl="0" algn="l">
              <a:lnSpc>
                <a:spcPct val="90000"/>
              </a:lnSpc>
              <a:spcBef>
                <a:spcPts val="0"/>
              </a:spcBef>
              <a:spcAft>
                <a:spcPts val="0"/>
              </a:spcAft>
              <a:buNone/>
            </a:pPr>
            <a:r>
              <a:t/>
            </a:r>
            <a:endParaRPr sz="1400">
              <a:latin typeface="Montserrat"/>
              <a:ea typeface="Montserrat"/>
              <a:cs typeface="Montserrat"/>
              <a:sym typeface="Montserrat"/>
            </a:endParaRPr>
          </a:p>
          <a:p>
            <a:pPr indent="0" lvl="0" marL="0" rtl="0" algn="l">
              <a:lnSpc>
                <a:spcPct val="90000"/>
              </a:lnSpc>
              <a:spcBef>
                <a:spcPts val="0"/>
              </a:spcBef>
              <a:spcAft>
                <a:spcPts val="0"/>
              </a:spcAft>
              <a:buNone/>
            </a:pPr>
            <a:r>
              <a:t/>
            </a:r>
            <a:endParaRPr sz="1400">
              <a:latin typeface="Montserrat"/>
              <a:ea typeface="Montserrat"/>
              <a:cs typeface="Montserrat"/>
              <a:sym typeface="Montserrat"/>
            </a:endParaRPr>
          </a:p>
          <a:p>
            <a:pPr indent="-139700" lvl="0" marL="228600" rtl="0" algn="l">
              <a:lnSpc>
                <a:spcPct val="90000"/>
              </a:lnSpc>
              <a:spcBef>
                <a:spcPts val="0"/>
              </a:spcBef>
              <a:spcAft>
                <a:spcPts val="0"/>
              </a:spcAft>
              <a:buClr>
                <a:srgbClr val="1155CC"/>
              </a:buClr>
              <a:buSzPts val="1400"/>
              <a:buFont typeface="Montserrat"/>
              <a:buChar char="•"/>
            </a:pPr>
            <a:r>
              <a:rPr b="1" lang="fr-FR" sz="1400">
                <a:solidFill>
                  <a:srgbClr val="1155CC"/>
                </a:solidFill>
                <a:latin typeface="Montserrat"/>
                <a:ea typeface="Montserrat"/>
                <a:cs typeface="Montserrat"/>
                <a:sym typeface="Montserrat"/>
              </a:rPr>
              <a:t>Principes de navigation et UX design : </a:t>
            </a:r>
            <a:endParaRPr b="1" sz="1400">
              <a:solidFill>
                <a:srgbClr val="1155CC"/>
              </a:solidFill>
              <a:latin typeface="Montserrat"/>
              <a:ea typeface="Montserrat"/>
              <a:cs typeface="Montserrat"/>
              <a:sym typeface="Montserrat"/>
            </a:endParaRPr>
          </a:p>
          <a:p>
            <a:pPr indent="0" lvl="0" marL="457200" rtl="0" algn="l">
              <a:lnSpc>
                <a:spcPct val="90000"/>
              </a:lnSpc>
              <a:spcBef>
                <a:spcPts val="0"/>
              </a:spcBef>
              <a:spcAft>
                <a:spcPts val="0"/>
              </a:spcAft>
              <a:buNone/>
            </a:pPr>
            <a:r>
              <a:t/>
            </a:r>
            <a:endParaRPr b="1"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fr-FR" sz="1400">
                <a:latin typeface="Montserrat"/>
                <a:ea typeface="Montserrat"/>
                <a:cs typeface="Montserrat"/>
                <a:sym typeface="Montserrat"/>
              </a:rPr>
              <a:t>Structure claire : Rubriques claires et définies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fr-FR" sz="1400">
                <a:latin typeface="Montserrat"/>
                <a:ea typeface="Montserrat"/>
                <a:cs typeface="Montserrat"/>
                <a:sym typeface="Montserrat"/>
              </a:rPr>
              <a:t>URL visibles (ex : lien profil LinkedIn) et lisibles (pas trop compliqués)</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fr-FR" sz="1400">
                <a:latin typeface="Montserrat"/>
                <a:ea typeface="Montserrat"/>
                <a:cs typeface="Montserrat"/>
                <a:sym typeface="Montserrat"/>
              </a:rPr>
              <a:t>Une “one-page” : tout est sur une seule page (Accueil, Projets, Contact…).</a:t>
            </a:r>
            <a:endParaRPr sz="1400">
              <a:latin typeface="Montserrat"/>
              <a:ea typeface="Montserrat"/>
              <a:cs typeface="Montserrat"/>
              <a:sym typeface="Montserrat"/>
            </a:endParaRPr>
          </a:p>
          <a:p>
            <a:pPr indent="-317500" lvl="1" marL="914400" rtl="0" algn="l">
              <a:spcBef>
                <a:spcPts val="0"/>
              </a:spcBef>
              <a:spcAft>
                <a:spcPts val="0"/>
              </a:spcAft>
              <a:buSzPts val="1400"/>
              <a:buFont typeface="Montserrat"/>
              <a:buChar char="•"/>
            </a:pPr>
            <a:r>
              <a:rPr lang="fr-FR" sz="1400">
                <a:latin typeface="Montserrat"/>
                <a:ea typeface="Montserrat"/>
                <a:cs typeface="Montserrat"/>
                <a:sym typeface="Montserrat"/>
              </a:rPr>
              <a:t>Création d’un menu : barre de navigation simple en haut de la page (Accueil, Projets, CV/compétences, Contact) qui permet de pointer directement sur la rubrique en question (utilisation d’ancres HTML)</a:t>
            </a:r>
            <a:endParaRPr sz="1400">
              <a:latin typeface="Montserrat"/>
              <a:ea typeface="Montserrat"/>
              <a:cs typeface="Montserrat"/>
              <a:sym typeface="Montserrat"/>
            </a:endParaRPr>
          </a:p>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121" name="Google Shape;121;p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Spécifications fonctionnelles</a:t>
            </a:r>
            <a:endParaRPr b="1">
              <a:solidFill>
                <a:srgbClr val="1155CC"/>
              </a:solidFill>
              <a:latin typeface="Montserrat"/>
              <a:ea typeface="Montserrat"/>
              <a:cs typeface="Montserrat"/>
              <a:sym typeface="Montserrat"/>
            </a:endParaRPr>
          </a:p>
        </p:txBody>
      </p:sp>
      <p:sp>
        <p:nvSpPr>
          <p:cNvPr id="127" name="Google Shape;127;p7"/>
          <p:cNvSpPr txBox="1"/>
          <p:nvPr>
            <p:ph idx="1" type="body"/>
          </p:nvPr>
        </p:nvSpPr>
        <p:spPr>
          <a:xfrm>
            <a:off x="838200" y="1744875"/>
            <a:ext cx="10515600" cy="4431900"/>
          </a:xfrm>
          <a:prstGeom prst="rect">
            <a:avLst/>
          </a:prstGeom>
          <a:noFill/>
          <a:ln>
            <a:noFill/>
          </a:ln>
        </p:spPr>
        <p:txBody>
          <a:bodyPr anchorCtr="0" anchor="t" bIns="45700" lIns="91425" spcFirstLastPara="1" rIns="91425" wrap="square" tIns="45700">
            <a:normAutofit fontScale="62500" lnSpcReduction="20000"/>
          </a:bodyPr>
          <a:lstStyle/>
          <a:p>
            <a:pPr indent="0" lvl="0" marL="0" marR="0" rtl="0" algn="l">
              <a:lnSpc>
                <a:spcPct val="90000"/>
              </a:lnSpc>
              <a:spcBef>
                <a:spcPts val="1000"/>
              </a:spcBef>
              <a:spcAft>
                <a:spcPts val="0"/>
              </a:spcAft>
              <a:buNone/>
            </a:pPr>
            <a:r>
              <a:rPr b="1" lang="fr-FR" sz="2400">
                <a:solidFill>
                  <a:srgbClr val="1155CC"/>
                </a:solidFill>
                <a:latin typeface="Montserrat"/>
                <a:ea typeface="Montserrat"/>
                <a:cs typeface="Montserrat"/>
                <a:sym typeface="Montserrat"/>
              </a:rPr>
              <a:t>Fonctionnalités à mettre en place :</a:t>
            </a:r>
            <a:endParaRPr b="1" sz="2400">
              <a:solidFill>
                <a:srgbClr val="1155CC"/>
              </a:solidFill>
              <a:latin typeface="Montserrat"/>
              <a:ea typeface="Montserrat"/>
              <a:cs typeface="Montserrat"/>
              <a:sym typeface="Montserrat"/>
            </a:endParaRPr>
          </a:p>
          <a:p>
            <a:pPr indent="-185737" lvl="1" marL="685800" marR="0" rtl="0" algn="l">
              <a:lnSpc>
                <a:spcPct val="90000"/>
              </a:lnSpc>
              <a:spcBef>
                <a:spcPts val="1000"/>
              </a:spcBef>
              <a:spcAft>
                <a:spcPts val="0"/>
              </a:spcAft>
              <a:buSzPct val="75000"/>
              <a:buFont typeface="Montserrat"/>
              <a:buChar char="•"/>
            </a:pPr>
            <a:r>
              <a:rPr lang="fr-FR">
                <a:latin typeface="Montserrat"/>
                <a:ea typeface="Montserrat"/>
                <a:cs typeface="Montserrat"/>
                <a:sym typeface="Montserrat"/>
              </a:rPr>
              <a:t>Prise en compte du besoin client et de ses potentielles évolutions</a:t>
            </a:r>
            <a:endParaRPr>
              <a:latin typeface="Montserrat"/>
              <a:ea typeface="Montserrat"/>
              <a:cs typeface="Montserrat"/>
              <a:sym typeface="Montserrat"/>
            </a:endParaRPr>
          </a:p>
          <a:p>
            <a:pPr indent="-185737" lvl="1" marL="685800" marR="0" rtl="0" algn="l">
              <a:lnSpc>
                <a:spcPct val="90000"/>
              </a:lnSpc>
              <a:spcBef>
                <a:spcPts val="1000"/>
              </a:spcBef>
              <a:spcAft>
                <a:spcPts val="0"/>
              </a:spcAft>
              <a:buSzPct val="75000"/>
              <a:buFont typeface="Montserrat"/>
              <a:buChar char="•"/>
            </a:pPr>
            <a:r>
              <a:rPr lang="fr-FR">
                <a:latin typeface="Montserrat"/>
                <a:ea typeface="Montserrat"/>
                <a:cs typeface="Montserrat"/>
                <a:sym typeface="Montserrat"/>
              </a:rPr>
              <a:t>Prise en compte de la législation française et européenne (RGPD)</a:t>
            </a:r>
            <a:endParaRPr>
              <a:latin typeface="Montserrat"/>
              <a:ea typeface="Montserrat"/>
              <a:cs typeface="Montserrat"/>
              <a:sym typeface="Montserrat"/>
            </a:endParaRPr>
          </a:p>
          <a:p>
            <a:pPr indent="-185737" lvl="1" marL="685800" marR="0" rtl="0" algn="l">
              <a:lnSpc>
                <a:spcPct val="90000"/>
              </a:lnSpc>
              <a:spcBef>
                <a:spcPts val="1000"/>
              </a:spcBef>
              <a:spcAft>
                <a:spcPts val="0"/>
              </a:spcAft>
              <a:buSzPct val="75000"/>
              <a:buFont typeface="Montserrat"/>
              <a:buChar char="•"/>
            </a:pPr>
            <a:r>
              <a:rPr lang="fr-FR">
                <a:latin typeface="Montserrat"/>
                <a:ea typeface="Montserrat"/>
                <a:cs typeface="Montserrat"/>
                <a:sym typeface="Montserrat"/>
              </a:rPr>
              <a:t>Prise en compte des livrables attendus par le client (2 tableaux de bord)</a:t>
            </a:r>
            <a:endParaRPr>
              <a:latin typeface="Montserrat"/>
              <a:ea typeface="Montserrat"/>
              <a:cs typeface="Montserrat"/>
              <a:sym typeface="Montserrat"/>
            </a:endParaRPr>
          </a:p>
          <a:p>
            <a:pPr indent="0" lvl="0" marL="0" marR="0" rtl="0" algn="l">
              <a:lnSpc>
                <a:spcPct val="90000"/>
              </a:lnSpc>
              <a:spcBef>
                <a:spcPts val="1000"/>
              </a:spcBef>
              <a:spcAft>
                <a:spcPts val="0"/>
              </a:spcAft>
              <a:buNone/>
            </a:pPr>
            <a:r>
              <a:t/>
            </a:r>
            <a:endParaRPr sz="2400">
              <a:latin typeface="Montserrat"/>
              <a:ea typeface="Montserrat"/>
              <a:cs typeface="Montserrat"/>
              <a:sym typeface="Montserrat"/>
            </a:endParaRPr>
          </a:p>
          <a:p>
            <a:pPr indent="0" lvl="0" marL="0" marR="0" rtl="0" algn="l">
              <a:lnSpc>
                <a:spcPct val="90000"/>
              </a:lnSpc>
              <a:spcBef>
                <a:spcPts val="1000"/>
              </a:spcBef>
              <a:spcAft>
                <a:spcPts val="0"/>
              </a:spcAft>
              <a:buNone/>
            </a:pPr>
            <a:r>
              <a:rPr b="1" lang="fr-FR" sz="2400">
                <a:solidFill>
                  <a:srgbClr val="1155CC"/>
                </a:solidFill>
                <a:latin typeface="Montserrat"/>
                <a:ea typeface="Montserrat"/>
                <a:cs typeface="Montserrat"/>
                <a:sym typeface="Montserrat"/>
              </a:rPr>
              <a:t>Section “Projets” : </a:t>
            </a:r>
            <a:endParaRPr b="1" sz="2400">
              <a:solidFill>
                <a:srgbClr val="1155CC"/>
              </a:solidFill>
              <a:latin typeface="Montserrat"/>
              <a:ea typeface="Montserrat"/>
              <a:cs typeface="Montserrat"/>
              <a:sym typeface="Montserrat"/>
            </a:endParaRPr>
          </a:p>
          <a:p>
            <a:pPr indent="-185737" lvl="1" marL="685800" marR="0" rtl="0" algn="l">
              <a:lnSpc>
                <a:spcPct val="90000"/>
              </a:lnSpc>
              <a:spcBef>
                <a:spcPts val="1000"/>
              </a:spcBef>
              <a:spcAft>
                <a:spcPts val="0"/>
              </a:spcAft>
              <a:buSzPct val="75000"/>
              <a:buFont typeface="Montserrat"/>
              <a:buChar char="•"/>
            </a:pPr>
            <a:r>
              <a:rPr lang="fr-FR" sz="2400">
                <a:latin typeface="Montserrat"/>
                <a:ea typeface="Montserrat"/>
                <a:cs typeface="Montserrat"/>
                <a:sym typeface="Montserrat"/>
              </a:rPr>
              <a:t>Chaque projet est représenté dans une section visuelle cliquable</a:t>
            </a:r>
            <a:endParaRPr sz="2400">
              <a:latin typeface="Montserrat"/>
              <a:ea typeface="Montserrat"/>
              <a:cs typeface="Montserrat"/>
              <a:sym typeface="Montserrat"/>
            </a:endParaRPr>
          </a:p>
          <a:p>
            <a:pPr indent="-185737" lvl="1" marL="685800" marR="0" rtl="0" algn="l">
              <a:lnSpc>
                <a:spcPct val="90000"/>
              </a:lnSpc>
              <a:spcBef>
                <a:spcPts val="1000"/>
              </a:spcBef>
              <a:spcAft>
                <a:spcPts val="0"/>
              </a:spcAft>
              <a:buSzPct val="75000"/>
              <a:buFont typeface="Montserrat"/>
              <a:buChar char="•"/>
            </a:pPr>
            <a:r>
              <a:rPr lang="fr-FR" sz="2400">
                <a:latin typeface="Montserrat"/>
                <a:ea typeface="Montserrat"/>
                <a:cs typeface="Montserrat"/>
                <a:sym typeface="Montserrat"/>
              </a:rPr>
              <a:t>Projets peuvent être filtrés par catégorie</a:t>
            </a:r>
            <a:endParaRPr sz="2400">
              <a:latin typeface="Montserrat"/>
              <a:ea typeface="Montserrat"/>
              <a:cs typeface="Montserrat"/>
              <a:sym typeface="Montserrat"/>
            </a:endParaRPr>
          </a:p>
          <a:p>
            <a:pPr indent="-185737" lvl="1" marL="685800" marR="0" rtl="0" algn="l">
              <a:lnSpc>
                <a:spcPct val="90000"/>
              </a:lnSpc>
              <a:spcBef>
                <a:spcPts val="1000"/>
              </a:spcBef>
              <a:spcAft>
                <a:spcPts val="0"/>
              </a:spcAft>
              <a:buSzPct val="75000"/>
              <a:buFont typeface="Montserrat"/>
              <a:buChar char="•"/>
            </a:pPr>
            <a:r>
              <a:rPr lang="fr-FR" sz="2400">
                <a:latin typeface="Montserrat"/>
                <a:ea typeface="Montserrat"/>
                <a:cs typeface="Montserrat"/>
                <a:sym typeface="Montserrat"/>
              </a:rPr>
              <a:t>Chaque projet doit comporter une description rapide, la liste des soft skills et des compétences</a:t>
            </a:r>
            <a:endParaRPr sz="2400">
              <a:latin typeface="Montserrat"/>
              <a:ea typeface="Montserrat"/>
              <a:cs typeface="Montserrat"/>
              <a:sym typeface="Montserrat"/>
            </a:endParaRPr>
          </a:p>
          <a:p>
            <a:pPr indent="0" lvl="0" marL="0" marR="0" rtl="0" algn="l">
              <a:lnSpc>
                <a:spcPct val="90000"/>
              </a:lnSpc>
              <a:spcBef>
                <a:spcPts val="1000"/>
              </a:spcBef>
              <a:spcAft>
                <a:spcPts val="0"/>
              </a:spcAft>
              <a:buNone/>
            </a:pPr>
            <a:r>
              <a:t/>
            </a:r>
            <a:endParaRPr sz="2400">
              <a:latin typeface="Montserrat"/>
              <a:ea typeface="Montserrat"/>
              <a:cs typeface="Montserrat"/>
              <a:sym typeface="Montserrat"/>
            </a:endParaRPr>
          </a:p>
          <a:p>
            <a:pPr indent="0" lvl="0" marL="0" marR="0" rtl="0" algn="l">
              <a:lnSpc>
                <a:spcPct val="90000"/>
              </a:lnSpc>
              <a:spcBef>
                <a:spcPts val="1000"/>
              </a:spcBef>
              <a:spcAft>
                <a:spcPts val="0"/>
              </a:spcAft>
              <a:buNone/>
            </a:pPr>
            <a:r>
              <a:rPr b="1" lang="fr-FR" sz="2400">
                <a:solidFill>
                  <a:srgbClr val="1155CC"/>
                </a:solidFill>
                <a:latin typeface="Montserrat"/>
                <a:ea typeface="Montserrat"/>
                <a:cs typeface="Montserrat"/>
                <a:sym typeface="Montserrat"/>
              </a:rPr>
              <a:t>Section “Tableau de bord de veille” :</a:t>
            </a:r>
            <a:endParaRPr b="1" sz="2400">
              <a:solidFill>
                <a:srgbClr val="1155CC"/>
              </a:solidFill>
              <a:latin typeface="Montserrat"/>
              <a:ea typeface="Montserrat"/>
              <a:cs typeface="Montserrat"/>
              <a:sym typeface="Montserrat"/>
            </a:endParaRPr>
          </a:p>
          <a:p>
            <a:pPr indent="-185737" lvl="1" marL="685800" marR="0" rtl="0" algn="l">
              <a:lnSpc>
                <a:spcPct val="90000"/>
              </a:lnSpc>
              <a:spcBef>
                <a:spcPts val="1000"/>
              </a:spcBef>
              <a:spcAft>
                <a:spcPts val="0"/>
              </a:spcAft>
              <a:buSzPct val="75000"/>
              <a:buFont typeface="Montserrat"/>
              <a:buChar char="•"/>
            </a:pPr>
            <a:r>
              <a:rPr lang="fr-FR" sz="2400">
                <a:latin typeface="Montserrat"/>
                <a:ea typeface="Montserrat"/>
                <a:cs typeface="Montserrat"/>
                <a:sym typeface="Montserrat"/>
              </a:rPr>
              <a:t>Utiliser Feedly pour les flux d’actualités</a:t>
            </a:r>
            <a:endParaRPr sz="2400">
              <a:latin typeface="Montserrat"/>
              <a:ea typeface="Montserrat"/>
              <a:cs typeface="Montserrat"/>
              <a:sym typeface="Montserrat"/>
            </a:endParaRPr>
          </a:p>
          <a:p>
            <a:pPr indent="-185737" lvl="1" marL="685800" marR="0" rtl="0" algn="l">
              <a:lnSpc>
                <a:spcPct val="90000"/>
              </a:lnSpc>
              <a:spcBef>
                <a:spcPts val="1000"/>
              </a:spcBef>
              <a:spcAft>
                <a:spcPts val="0"/>
              </a:spcAft>
              <a:buSzPct val="75000"/>
              <a:buFont typeface="Montserrat"/>
              <a:buChar char="•"/>
            </a:pPr>
            <a:r>
              <a:rPr lang="fr-FR">
                <a:latin typeface="Montserrat"/>
                <a:ea typeface="Montserrat"/>
                <a:cs typeface="Montserrat"/>
                <a:sym typeface="Montserrat"/>
              </a:rPr>
              <a:t>Ajouter des indicateurs</a:t>
            </a:r>
            <a:endParaRPr sz="2400">
              <a:latin typeface="Montserrat"/>
              <a:ea typeface="Montserrat"/>
              <a:cs typeface="Montserrat"/>
              <a:sym typeface="Montserrat"/>
            </a:endParaRPr>
          </a:p>
          <a:p>
            <a:pPr indent="0" lvl="0" marL="0" marR="0" rtl="0" algn="l">
              <a:lnSpc>
                <a:spcPct val="90000"/>
              </a:lnSpc>
              <a:spcBef>
                <a:spcPts val="1000"/>
              </a:spcBef>
              <a:spcAft>
                <a:spcPts val="0"/>
              </a:spcAft>
              <a:buNone/>
            </a:pPr>
            <a:r>
              <a:t/>
            </a:r>
            <a:endParaRPr sz="2400">
              <a:latin typeface="Montserrat"/>
              <a:ea typeface="Montserrat"/>
              <a:cs typeface="Montserrat"/>
              <a:sym typeface="Montserrat"/>
            </a:endParaRPr>
          </a:p>
          <a:p>
            <a:pPr indent="0" lvl="0" marL="228600" rtl="0" algn="l">
              <a:lnSpc>
                <a:spcPct val="90000"/>
              </a:lnSpc>
              <a:spcBef>
                <a:spcPts val="1000"/>
              </a:spcBef>
              <a:spcAft>
                <a:spcPts val="1000"/>
              </a:spcAft>
              <a:buSzPct val="64285"/>
              <a:buNone/>
            </a:pPr>
            <a:r>
              <a:t/>
            </a:r>
            <a:endParaRPr/>
          </a:p>
        </p:txBody>
      </p:sp>
      <p:sp>
        <p:nvSpPr>
          <p:cNvPr id="128" name="Google Shape;128;p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Contraintes et spécificités techniques et réglementaires</a:t>
            </a:r>
            <a:endParaRPr b="1">
              <a:solidFill>
                <a:srgbClr val="1155CC"/>
              </a:solidFill>
              <a:latin typeface="Montserrat"/>
              <a:ea typeface="Montserrat"/>
              <a:cs typeface="Montserrat"/>
              <a:sym typeface="Montserrat"/>
            </a:endParaRPr>
          </a:p>
        </p:txBody>
      </p:sp>
      <p:sp>
        <p:nvSpPr>
          <p:cNvPr id="134" name="Google Shape;134;p8"/>
          <p:cNvSpPr txBox="1"/>
          <p:nvPr>
            <p:ph idx="1" type="body"/>
          </p:nvPr>
        </p:nvSpPr>
        <p:spPr>
          <a:xfrm>
            <a:off x="684700" y="2308075"/>
            <a:ext cx="10669200" cy="386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latin typeface="Montserrat"/>
              <a:ea typeface="Montserrat"/>
              <a:cs typeface="Montserrat"/>
              <a:sym typeface="Montserrat"/>
            </a:endParaRPr>
          </a:p>
          <a:p>
            <a:pPr indent="-203200" lvl="1" marL="685800" marR="0" rtl="0" algn="l">
              <a:lnSpc>
                <a:spcPct val="90000"/>
              </a:lnSpc>
              <a:spcBef>
                <a:spcPts val="1000"/>
              </a:spcBef>
              <a:spcAft>
                <a:spcPts val="0"/>
              </a:spcAft>
              <a:buSzPts val="1400"/>
              <a:buFont typeface="Montserrat"/>
              <a:buChar char="•"/>
            </a:pPr>
            <a:r>
              <a:rPr b="1" lang="fr-FR" sz="1400">
                <a:latin typeface="Montserrat"/>
                <a:ea typeface="Montserrat"/>
                <a:cs typeface="Montserrat"/>
                <a:sym typeface="Montserrat"/>
              </a:rPr>
              <a:t>Nom de l'hébergeur : </a:t>
            </a:r>
            <a:r>
              <a:rPr lang="fr-FR" sz="1400">
                <a:latin typeface="Montserrat"/>
                <a:ea typeface="Montserrat"/>
                <a:cs typeface="Montserrat"/>
                <a:sym typeface="Montserrat"/>
              </a:rPr>
              <a:t>		GitHub</a:t>
            </a:r>
            <a:endParaRPr sz="1400">
              <a:latin typeface="Montserrat"/>
              <a:ea typeface="Montserrat"/>
              <a:cs typeface="Montserrat"/>
              <a:sym typeface="Montserrat"/>
            </a:endParaRPr>
          </a:p>
          <a:p>
            <a:pPr indent="-203200" lvl="1" marL="685800" marR="0" rtl="0" algn="l">
              <a:lnSpc>
                <a:spcPct val="90000"/>
              </a:lnSpc>
              <a:spcBef>
                <a:spcPts val="1000"/>
              </a:spcBef>
              <a:spcAft>
                <a:spcPts val="0"/>
              </a:spcAft>
              <a:buSzPts val="1400"/>
              <a:buFont typeface="Montserrat"/>
              <a:buChar char="•"/>
            </a:pPr>
            <a:r>
              <a:rPr b="1" lang="fr-FR" sz="1400">
                <a:latin typeface="Montserrat"/>
                <a:ea typeface="Montserrat"/>
                <a:cs typeface="Montserrat"/>
                <a:sym typeface="Montserrat"/>
              </a:rPr>
              <a:t>Nom de domaine :</a:t>
            </a:r>
            <a:r>
              <a:rPr lang="fr-FR" sz="1400">
                <a:latin typeface="Montserrat"/>
                <a:ea typeface="Montserrat"/>
                <a:cs typeface="Montserrat"/>
                <a:sym typeface="Montserrat"/>
              </a:rPr>
              <a:t> 		</a:t>
            </a:r>
            <a:r>
              <a:rPr lang="fr-FR" sz="1400">
                <a:latin typeface="Montserrat"/>
                <a:ea typeface="Montserrat"/>
                <a:cs typeface="Montserrat"/>
                <a:sym typeface="Montserrat"/>
              </a:rPr>
              <a:t>https://elianecamus.github.io</a:t>
            </a:r>
            <a:endParaRPr sz="1400">
              <a:latin typeface="Montserrat"/>
              <a:ea typeface="Montserrat"/>
              <a:cs typeface="Montserrat"/>
              <a:sym typeface="Montserrat"/>
            </a:endParaRPr>
          </a:p>
          <a:p>
            <a:pPr indent="-203200" lvl="1" marL="685800" marR="0" rtl="0" algn="l">
              <a:lnSpc>
                <a:spcPct val="90000"/>
              </a:lnSpc>
              <a:spcBef>
                <a:spcPts val="1000"/>
              </a:spcBef>
              <a:spcAft>
                <a:spcPts val="0"/>
              </a:spcAft>
              <a:buSzPts val="1400"/>
              <a:buFont typeface="Montserrat"/>
              <a:buChar char="•"/>
            </a:pPr>
            <a:r>
              <a:rPr b="1" lang="fr-FR" sz="1400">
                <a:latin typeface="Montserrat"/>
                <a:ea typeface="Montserrat"/>
                <a:cs typeface="Montserrat"/>
                <a:sym typeface="Montserrat"/>
              </a:rPr>
              <a:t>Compatibilité : </a:t>
            </a:r>
            <a:r>
              <a:rPr lang="fr-FR" sz="1400">
                <a:latin typeface="Montserrat"/>
                <a:ea typeface="Montserrat"/>
                <a:cs typeface="Montserrat"/>
                <a:sym typeface="Montserrat"/>
              </a:rPr>
              <a:t>			Navigation web + adaptation format smartphone</a:t>
            </a:r>
            <a:endParaRPr sz="1400">
              <a:latin typeface="Montserrat"/>
              <a:ea typeface="Montserrat"/>
              <a:cs typeface="Montserrat"/>
              <a:sym typeface="Montserrat"/>
            </a:endParaRPr>
          </a:p>
          <a:p>
            <a:pPr indent="-203200" lvl="1" marL="685800" marR="0" rtl="0" algn="l">
              <a:lnSpc>
                <a:spcPct val="90000"/>
              </a:lnSpc>
              <a:spcBef>
                <a:spcPts val="1000"/>
              </a:spcBef>
              <a:spcAft>
                <a:spcPts val="0"/>
              </a:spcAft>
              <a:buSzPts val="1400"/>
              <a:buFont typeface="Montserrat"/>
              <a:buChar char="•"/>
            </a:pPr>
            <a:r>
              <a:rPr b="1" lang="fr-FR" sz="1400">
                <a:latin typeface="Montserrat"/>
                <a:ea typeface="Montserrat"/>
                <a:cs typeface="Montserrat"/>
                <a:sym typeface="Montserrat"/>
              </a:rPr>
              <a:t>CMS et extensions :</a:t>
            </a:r>
            <a:r>
              <a:rPr lang="fr-FR" sz="1400">
                <a:latin typeface="Montserrat"/>
                <a:ea typeface="Montserrat"/>
                <a:cs typeface="Montserrat"/>
                <a:sym typeface="Montserrat"/>
              </a:rPr>
              <a:t> 		A définir</a:t>
            </a:r>
            <a:endParaRPr sz="1400">
              <a:latin typeface="Montserrat"/>
              <a:ea typeface="Montserrat"/>
              <a:cs typeface="Montserrat"/>
              <a:sym typeface="Montserrat"/>
            </a:endParaRPr>
          </a:p>
          <a:p>
            <a:pPr indent="-203200" lvl="1" marL="685800" marR="0" rtl="0" algn="l">
              <a:lnSpc>
                <a:spcPct val="90000"/>
              </a:lnSpc>
              <a:spcBef>
                <a:spcPts val="1000"/>
              </a:spcBef>
              <a:spcAft>
                <a:spcPts val="0"/>
              </a:spcAft>
              <a:buSzPts val="1400"/>
              <a:buFont typeface="Montserrat"/>
              <a:buChar char="•"/>
            </a:pPr>
            <a:r>
              <a:rPr b="1" lang="fr-FR" sz="1400">
                <a:latin typeface="Montserrat"/>
                <a:ea typeface="Montserrat"/>
                <a:cs typeface="Montserrat"/>
                <a:sym typeface="Montserrat"/>
              </a:rPr>
              <a:t>Pratiques en sécurité et sauvegarde : </a:t>
            </a:r>
            <a:endParaRPr b="1" sz="1400">
              <a:latin typeface="Montserrat"/>
              <a:ea typeface="Montserrat"/>
              <a:cs typeface="Montserrat"/>
              <a:sym typeface="Montserrat"/>
            </a:endParaRPr>
          </a:p>
          <a:p>
            <a:pPr indent="0" lvl="0" marL="719999" marR="0" rtl="0" algn="l">
              <a:lnSpc>
                <a:spcPct val="90000"/>
              </a:lnSpc>
              <a:spcBef>
                <a:spcPts val="1000"/>
              </a:spcBef>
              <a:spcAft>
                <a:spcPts val="0"/>
              </a:spcAft>
              <a:buNone/>
            </a:pPr>
            <a:r>
              <a:rPr lang="fr-FR" sz="1400">
                <a:latin typeface="Montserrat"/>
                <a:ea typeface="Montserrat"/>
                <a:cs typeface="Montserrat"/>
                <a:sym typeface="Montserrat"/>
              </a:rPr>
              <a:t>Activation de la double authentification (2FA), sauvegardes locales et cloud régulières, </a:t>
            </a:r>
            <a:endParaRPr sz="1400">
              <a:latin typeface="Montserrat"/>
              <a:ea typeface="Montserrat"/>
              <a:cs typeface="Montserrat"/>
              <a:sym typeface="Montserrat"/>
            </a:endParaRPr>
          </a:p>
          <a:p>
            <a:pPr indent="-203200" lvl="1" marL="685800" marR="0" rtl="0" algn="l">
              <a:lnSpc>
                <a:spcPct val="90000"/>
              </a:lnSpc>
              <a:spcBef>
                <a:spcPts val="1000"/>
              </a:spcBef>
              <a:spcAft>
                <a:spcPts val="0"/>
              </a:spcAft>
              <a:buSzPts val="1400"/>
              <a:buFont typeface="Montserrat"/>
              <a:buChar char="•"/>
            </a:pPr>
            <a:r>
              <a:rPr b="1" lang="fr-FR" sz="1400">
                <a:latin typeface="Montserrat"/>
                <a:ea typeface="Montserrat"/>
                <a:cs typeface="Montserrat"/>
                <a:sym typeface="Montserrat"/>
              </a:rPr>
              <a:t>Respect du RGPD : </a:t>
            </a:r>
            <a:r>
              <a:rPr lang="fr-FR" sz="1400">
                <a:latin typeface="Montserrat"/>
                <a:ea typeface="Montserrat"/>
                <a:cs typeface="Montserrat"/>
                <a:sym typeface="Montserrat"/>
              </a:rPr>
              <a:t>		Aucune information sensible ou confidentielle ne doit figurer dans le portfolio</a:t>
            </a:r>
            <a:endParaRPr sz="1400">
              <a:latin typeface="Montserrat"/>
              <a:ea typeface="Montserrat"/>
              <a:cs typeface="Montserrat"/>
              <a:sym typeface="Montserrat"/>
            </a:endParaRPr>
          </a:p>
          <a:p>
            <a:pPr indent="0" lvl="0" marL="228600" rtl="0" algn="l">
              <a:lnSpc>
                <a:spcPct val="90000"/>
              </a:lnSpc>
              <a:spcBef>
                <a:spcPts val="1000"/>
              </a:spcBef>
              <a:spcAft>
                <a:spcPts val="0"/>
              </a:spcAft>
              <a:buSzPts val="1800"/>
              <a:buNone/>
            </a:pPr>
            <a:r>
              <a:t/>
            </a:r>
            <a:endParaRPr/>
          </a:p>
        </p:txBody>
      </p:sp>
      <p:sp>
        <p:nvSpPr>
          <p:cNvPr id="135" name="Google Shape;135;p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fr-FR">
                <a:solidFill>
                  <a:srgbClr val="1155CC"/>
                </a:solidFill>
                <a:latin typeface="Montserrat"/>
                <a:ea typeface="Montserrat"/>
                <a:cs typeface="Montserrat"/>
                <a:sym typeface="Montserrat"/>
              </a:rPr>
              <a:t>Qualité et performance (1)</a:t>
            </a:r>
            <a:endParaRPr b="1">
              <a:solidFill>
                <a:srgbClr val="1155CC"/>
              </a:solidFill>
              <a:latin typeface="Montserrat"/>
              <a:ea typeface="Montserrat"/>
              <a:cs typeface="Montserrat"/>
              <a:sym typeface="Montserrat"/>
            </a:endParaRPr>
          </a:p>
        </p:txBody>
      </p:sp>
      <p:sp>
        <p:nvSpPr>
          <p:cNvPr id="141" name="Google Shape;141;p9"/>
          <p:cNvSpPr txBox="1"/>
          <p:nvPr>
            <p:ph idx="1" type="body"/>
          </p:nvPr>
        </p:nvSpPr>
        <p:spPr>
          <a:xfrm>
            <a:off x="838200" y="2341224"/>
            <a:ext cx="10515600" cy="3835800"/>
          </a:xfrm>
          <a:prstGeom prst="rect">
            <a:avLst/>
          </a:prstGeom>
          <a:noFill/>
          <a:ln>
            <a:noFill/>
          </a:ln>
        </p:spPr>
        <p:txBody>
          <a:bodyPr anchorCtr="0" anchor="t" bIns="45700" lIns="91425" spcFirstLastPara="1" rIns="91425" wrap="square" tIns="45700">
            <a:normAutofit fontScale="92500"/>
          </a:bodyPr>
          <a:lstStyle/>
          <a:p>
            <a:pPr indent="-322581" lvl="0" marL="457200" rtl="0" algn="l">
              <a:lnSpc>
                <a:spcPct val="150000"/>
              </a:lnSpc>
              <a:spcBef>
                <a:spcPts val="0"/>
              </a:spcBef>
              <a:spcAft>
                <a:spcPts val="0"/>
              </a:spcAft>
              <a:buClr>
                <a:srgbClr val="1155CC"/>
              </a:buClr>
              <a:buSzPct val="100000"/>
              <a:buFont typeface="Montserrat"/>
              <a:buChar char="•"/>
            </a:pPr>
            <a:r>
              <a:rPr b="1" lang="fr-FR" sz="1600">
                <a:solidFill>
                  <a:srgbClr val="1155CC"/>
                </a:solidFill>
                <a:latin typeface="Montserrat"/>
                <a:ea typeface="Montserrat"/>
                <a:cs typeface="Montserrat"/>
                <a:sym typeface="Montserrat"/>
              </a:rPr>
              <a:t>Contraintes à prendre en compte : </a:t>
            </a:r>
            <a:endParaRPr b="1" sz="1600">
              <a:solidFill>
                <a:srgbClr val="1155CC"/>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sz="1400">
              <a:latin typeface="Montserrat"/>
              <a:ea typeface="Montserrat"/>
              <a:cs typeface="Montserrat"/>
              <a:sym typeface="Montserrat"/>
            </a:endParaRPr>
          </a:p>
          <a:p>
            <a:pPr indent="-310832" lvl="1" marL="914400" rtl="0" algn="l">
              <a:lnSpc>
                <a:spcPct val="150000"/>
              </a:lnSpc>
              <a:spcBef>
                <a:spcPts val="0"/>
              </a:spcBef>
              <a:spcAft>
                <a:spcPts val="0"/>
              </a:spcAft>
              <a:buClr>
                <a:srgbClr val="1155CC"/>
              </a:buClr>
              <a:buSzPct val="100000"/>
              <a:buFont typeface="Montserrat"/>
              <a:buChar char="•"/>
            </a:pPr>
            <a:r>
              <a:rPr b="1" lang="fr-FR" sz="1400">
                <a:solidFill>
                  <a:srgbClr val="1155CC"/>
                </a:solidFill>
                <a:latin typeface="Montserrat"/>
                <a:ea typeface="Montserrat"/>
                <a:cs typeface="Montserrat"/>
                <a:sym typeface="Montserrat"/>
              </a:rPr>
              <a:t>Contraintes temporelles : </a:t>
            </a:r>
            <a:endParaRPr b="1" sz="1400">
              <a:solidFill>
                <a:srgbClr val="1155CC"/>
              </a:solidFill>
              <a:latin typeface="Montserrat"/>
              <a:ea typeface="Montserrat"/>
              <a:cs typeface="Montserrat"/>
              <a:sym typeface="Montserrat"/>
            </a:endParaRPr>
          </a:p>
          <a:p>
            <a:pPr indent="0" lvl="0" marL="914400" rtl="0" algn="l">
              <a:lnSpc>
                <a:spcPct val="150000"/>
              </a:lnSpc>
              <a:spcBef>
                <a:spcPts val="0"/>
              </a:spcBef>
              <a:spcAft>
                <a:spcPts val="0"/>
              </a:spcAft>
              <a:buNone/>
            </a:pPr>
            <a:r>
              <a:rPr lang="fr-FR" sz="1400">
                <a:latin typeface="Montserrat"/>
                <a:ea typeface="Montserrat"/>
                <a:cs typeface="Montserrat"/>
                <a:sym typeface="Montserrat"/>
              </a:rPr>
              <a:t>Délai de 3 semaines idéal, 1 mois maximum à ne pas dépasser</a:t>
            </a:r>
            <a:endParaRPr sz="1400">
              <a:latin typeface="Montserrat"/>
              <a:ea typeface="Montserrat"/>
              <a:cs typeface="Montserrat"/>
              <a:sym typeface="Montserrat"/>
            </a:endParaRPr>
          </a:p>
          <a:p>
            <a:pPr indent="0" lvl="0" marL="914400" rtl="0" algn="l">
              <a:lnSpc>
                <a:spcPct val="150000"/>
              </a:lnSpc>
              <a:spcBef>
                <a:spcPts val="0"/>
              </a:spcBef>
              <a:spcAft>
                <a:spcPts val="0"/>
              </a:spcAft>
              <a:buNone/>
            </a:pPr>
            <a:r>
              <a:t/>
            </a:r>
            <a:endParaRPr sz="1400">
              <a:latin typeface="Montserrat"/>
              <a:ea typeface="Montserrat"/>
              <a:cs typeface="Montserrat"/>
              <a:sym typeface="Montserrat"/>
            </a:endParaRPr>
          </a:p>
          <a:p>
            <a:pPr indent="-310832" lvl="1" marL="914400" rtl="0" algn="l">
              <a:lnSpc>
                <a:spcPct val="150000"/>
              </a:lnSpc>
              <a:spcBef>
                <a:spcPts val="0"/>
              </a:spcBef>
              <a:spcAft>
                <a:spcPts val="0"/>
              </a:spcAft>
              <a:buClr>
                <a:srgbClr val="1155CC"/>
              </a:buClr>
              <a:buSzPct val="100000"/>
              <a:buFont typeface="Montserrat"/>
              <a:buChar char="•"/>
            </a:pPr>
            <a:r>
              <a:rPr b="1" lang="fr-FR" sz="1400">
                <a:solidFill>
                  <a:srgbClr val="1155CC"/>
                </a:solidFill>
                <a:latin typeface="Montserrat"/>
                <a:ea typeface="Montserrat"/>
                <a:cs typeface="Montserrat"/>
                <a:sym typeface="Montserrat"/>
              </a:rPr>
              <a:t>Contraintes techniques : </a:t>
            </a:r>
            <a:endParaRPr b="1" sz="1400">
              <a:solidFill>
                <a:srgbClr val="1155CC"/>
              </a:solidFill>
              <a:latin typeface="Montserrat"/>
              <a:ea typeface="Montserrat"/>
              <a:cs typeface="Montserrat"/>
              <a:sym typeface="Montserrat"/>
            </a:endParaRPr>
          </a:p>
          <a:p>
            <a:pPr indent="-310832" lvl="2" marL="1371600" rtl="0" algn="l">
              <a:lnSpc>
                <a:spcPct val="150000"/>
              </a:lnSpc>
              <a:spcBef>
                <a:spcPts val="0"/>
              </a:spcBef>
              <a:spcAft>
                <a:spcPts val="0"/>
              </a:spcAft>
              <a:buSzPct val="100000"/>
              <a:buFont typeface="Montserrat"/>
              <a:buChar char="•"/>
            </a:pPr>
            <a:r>
              <a:rPr lang="fr-FR" sz="1400">
                <a:latin typeface="Montserrat"/>
                <a:ea typeface="Montserrat"/>
                <a:cs typeface="Montserrat"/>
                <a:sym typeface="Montserrat"/>
              </a:rPr>
              <a:t>Plusieurs livrables attendus à la demande du client : documentation, vidéo de formation, tableaux de bord…</a:t>
            </a:r>
            <a:endParaRPr sz="1400">
              <a:latin typeface="Montserrat"/>
              <a:ea typeface="Montserrat"/>
              <a:cs typeface="Montserrat"/>
              <a:sym typeface="Montserrat"/>
            </a:endParaRPr>
          </a:p>
          <a:p>
            <a:pPr indent="-310832" lvl="2" marL="1371600" rtl="0" algn="l">
              <a:lnSpc>
                <a:spcPct val="150000"/>
              </a:lnSpc>
              <a:spcBef>
                <a:spcPts val="0"/>
              </a:spcBef>
              <a:spcAft>
                <a:spcPts val="0"/>
              </a:spcAft>
              <a:buSzPct val="100000"/>
              <a:buFont typeface="Montserrat"/>
              <a:buChar char="•"/>
            </a:pPr>
            <a:r>
              <a:rPr lang="fr-FR" sz="1400">
                <a:latin typeface="Montserrat"/>
                <a:ea typeface="Montserrat"/>
                <a:cs typeface="Montserrat"/>
                <a:sym typeface="Montserrat"/>
              </a:rPr>
              <a:t>Les tableaux de bord doivent être réalisés soit à l’aide de Power BI, soit de Tableau</a:t>
            </a:r>
            <a:endParaRPr sz="1400">
              <a:latin typeface="Montserrat"/>
              <a:ea typeface="Montserrat"/>
              <a:cs typeface="Montserrat"/>
              <a:sym typeface="Montserrat"/>
            </a:endParaRPr>
          </a:p>
          <a:p>
            <a:pPr indent="-310832" lvl="2" marL="1371600" rtl="0" algn="l">
              <a:lnSpc>
                <a:spcPct val="150000"/>
              </a:lnSpc>
              <a:spcBef>
                <a:spcPts val="0"/>
              </a:spcBef>
              <a:spcAft>
                <a:spcPts val="0"/>
              </a:spcAft>
              <a:buSzPct val="100000"/>
              <a:buFont typeface="Montserrat"/>
              <a:buChar char="•"/>
            </a:pPr>
            <a:r>
              <a:rPr lang="fr-FR" sz="1400">
                <a:latin typeface="Montserrat"/>
                <a:ea typeface="Montserrat"/>
                <a:cs typeface="Montserrat"/>
                <a:sym typeface="Montserrat"/>
              </a:rPr>
              <a:t>La vidéo de formation doit au moins durer 8 minutes</a:t>
            </a:r>
            <a:endParaRPr sz="1400">
              <a:latin typeface="Montserrat"/>
              <a:ea typeface="Montserrat"/>
              <a:cs typeface="Montserrat"/>
              <a:sym typeface="Montserrat"/>
            </a:endParaRPr>
          </a:p>
          <a:p>
            <a:pPr indent="-310832" lvl="2" marL="1371600" rtl="0" algn="l">
              <a:lnSpc>
                <a:spcPct val="150000"/>
              </a:lnSpc>
              <a:spcBef>
                <a:spcPts val="0"/>
              </a:spcBef>
              <a:spcAft>
                <a:spcPts val="0"/>
              </a:spcAft>
              <a:buSzPct val="100000"/>
              <a:buFont typeface="Montserrat"/>
              <a:buChar char="•"/>
            </a:pPr>
            <a:r>
              <a:rPr lang="fr-FR" sz="1400">
                <a:latin typeface="Montserrat"/>
                <a:ea typeface="Montserrat"/>
                <a:cs typeface="Montserrat"/>
                <a:sym typeface="Montserrat"/>
              </a:rPr>
              <a:t>Le portfolio doit être visuel et réflexif</a:t>
            </a:r>
            <a:endParaRPr sz="1400">
              <a:latin typeface="Montserrat"/>
              <a:ea typeface="Montserrat"/>
              <a:cs typeface="Montserrat"/>
              <a:sym typeface="Montserrat"/>
            </a:endParaRPr>
          </a:p>
          <a:p>
            <a:pPr indent="-310832" lvl="2" marL="1371600" rtl="0" algn="l">
              <a:lnSpc>
                <a:spcPct val="150000"/>
              </a:lnSpc>
              <a:spcBef>
                <a:spcPts val="0"/>
              </a:spcBef>
              <a:spcAft>
                <a:spcPts val="0"/>
              </a:spcAft>
              <a:buSzPct val="100000"/>
              <a:buFont typeface="Montserrat"/>
              <a:buChar char="•"/>
            </a:pPr>
            <a:r>
              <a:rPr lang="fr-FR" sz="1400">
                <a:latin typeface="Montserrat"/>
                <a:ea typeface="Montserrat"/>
                <a:cs typeface="Montserrat"/>
                <a:sym typeface="Montserrat"/>
              </a:rPr>
              <a:t>Proposition d’au moins un KPI par catégorie</a:t>
            </a:r>
            <a:endParaRPr sz="1400">
              <a:latin typeface="Montserrat"/>
              <a:ea typeface="Montserrat"/>
              <a:cs typeface="Montserrat"/>
              <a:sym typeface="Montserrat"/>
            </a:endParaRPr>
          </a:p>
          <a:p>
            <a:pPr indent="0" lvl="0" marL="0" rtl="0" algn="l">
              <a:lnSpc>
                <a:spcPct val="150000"/>
              </a:lnSpc>
              <a:spcBef>
                <a:spcPts val="0"/>
              </a:spcBef>
              <a:spcAft>
                <a:spcPts val="0"/>
              </a:spcAft>
              <a:buSzPct val="69498"/>
              <a:buNone/>
            </a:pPr>
            <a:r>
              <a:t/>
            </a:r>
            <a:endParaRPr>
              <a:latin typeface="Montserrat"/>
              <a:ea typeface="Montserrat"/>
              <a:cs typeface="Montserrat"/>
              <a:sym typeface="Montserrat"/>
            </a:endParaRPr>
          </a:p>
        </p:txBody>
      </p:sp>
      <p:sp>
        <p:nvSpPr>
          <p:cNvPr id="142" name="Google Shape;142;p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