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2fbf6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2fbf6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La proportion des ventes par catégorie de produit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L’évolution du chiffre d'affaires 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0cdc3c9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0cdc3c9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Le montant des achats des clients (montant du panier)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Le temps passé par les visiteurs sur le site web (sessions ayant abouti à un achat)  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11434c65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11434c65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L’évolution de la variabilité du temps passé par les visiteurs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49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4"/>
              <a:buChar char="-"/>
            </a:pPr>
            <a:r>
              <a:rPr lang="fr" sz="1044">
                <a:solidFill>
                  <a:schemeClr val="dk1"/>
                </a:solidFill>
                <a:highlight>
                  <a:schemeClr val="lt1"/>
                </a:highlight>
              </a:rPr>
              <a:t>Variabilité augmente surtout à partir de 08/19</a:t>
            </a:r>
            <a:endParaRPr sz="1044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49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4"/>
              <a:buChar char="-"/>
            </a:pPr>
            <a:r>
              <a:rPr lang="fr" sz="1044">
                <a:solidFill>
                  <a:schemeClr val="dk1"/>
                </a:solidFill>
                <a:highlight>
                  <a:schemeClr val="lt1"/>
                </a:highlight>
              </a:rPr>
              <a:t>Tendance à la diminution du temps passé sur le site, entre 5min ½ et un peu &gt;7min avec une médiane à env. 6 min (médiane de 7min jusqu’en 07/19)</a:t>
            </a:r>
            <a:endParaRPr sz="1044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1434c65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1434c65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1434c65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1434c65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+450% entre 10/19 - 02/20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Monthly</a:t>
            </a:r>
            <a:r>
              <a:rPr lang="fr"/>
              <a:t> :      +38% entre 11/19 - 12/19       ///       </a:t>
            </a:r>
            <a:r>
              <a:rPr lang="fr">
                <a:solidFill>
                  <a:schemeClr val="dk1"/>
                </a:solidFill>
              </a:rPr>
              <a:t>+60% entre 12/19 - 01/20</a:t>
            </a:r>
            <a:r>
              <a:rPr lang="fr"/>
              <a:t>      ///       </a:t>
            </a:r>
            <a:r>
              <a:rPr lang="fr">
                <a:solidFill>
                  <a:schemeClr val="dk1"/>
                </a:solidFill>
              </a:rPr>
              <a:t>+37.5% entre 01/20 - 02/20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Quarterly :    +206% sur les derniers mois     ///     +260% sur le trimestre 08/19-11/19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Q3 2019 :           +213% par rapport à 09/19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Jan-Fév 2020 :   +120% par rapport à 12/19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23d4ac5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23d4ac5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+450% entre 10/19 - 02/20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Monthly :      +38% entre 11/19 - 12/19       ///       </a:t>
            </a:r>
            <a:r>
              <a:rPr lang="fr">
                <a:solidFill>
                  <a:schemeClr val="dk1"/>
                </a:solidFill>
              </a:rPr>
              <a:t>+60% entre 12/19 - 01/20</a:t>
            </a:r>
            <a:r>
              <a:rPr lang="fr"/>
              <a:t>      ///       </a:t>
            </a:r>
            <a:r>
              <a:rPr lang="fr">
                <a:solidFill>
                  <a:schemeClr val="dk1"/>
                </a:solidFill>
              </a:rPr>
              <a:t>+37.5% entre 01/20 - 02/20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Quarterly :    +206% sur les derniers mois     ///     +260% sur le trimestre 08/19-11/19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Q3 2019 :           +213% par rapport à 09/19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Jan-Fév 2020 :   +120% par rapport à 12/19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56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2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45AC"/>
              </a:buClr>
              <a:buSzPct val="100000"/>
              <a:buFont typeface="Arial"/>
              <a:buChar char="●"/>
            </a:pPr>
            <a:r>
              <a:rPr b="1" lang="fr" sz="13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catégorie Nourriture représente plus de 50% du CA total</a:t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2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45AC"/>
              </a:buClr>
              <a:buSzPct val="100000"/>
              <a:buFont typeface="Arial"/>
              <a:buChar char="●"/>
            </a:pPr>
            <a:r>
              <a:rPr b="1" lang="fr" sz="13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CA en baisse en Février 2020 suite à une hausse continue depuis Juillet 2019</a:t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75" y="1096975"/>
            <a:ext cx="5385475" cy="40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</a:t>
            </a: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 - Février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12050" y="47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45AC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rgbClr val="0145A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montant du panier par client varie entre 30€ et 50€ </a:t>
            </a:r>
            <a:r>
              <a:rPr b="1" lang="fr" sz="12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pour la majorité des sessions</a:t>
            </a:r>
            <a:endParaRPr b="1" sz="1200">
              <a:solidFill>
                <a:srgbClr val="0145A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45AC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rgbClr val="0145A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 temps passé sur le site varie entre 4 et 9 minutes pour la majorité des sessions</a:t>
            </a:r>
            <a:endParaRPr b="1" sz="1200">
              <a:solidFill>
                <a:srgbClr val="0145A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00" y="1030375"/>
            <a:ext cx="5284225" cy="40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 - Février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502825"/>
            <a:ext cx="7038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variabilité du t</a:t>
            </a:r>
            <a:r>
              <a:rPr b="1" lang="fr" sz="13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emps passé par les visiteurs sur le site web s’accentue avec une médiane à 6 minutes en Février 2020 versus 7 minutes en 2019</a:t>
            </a:r>
            <a:endParaRPr sz="13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75" y="1042600"/>
            <a:ext cx="5366849" cy="39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 - Février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052550" y="633725"/>
            <a:ext cx="7038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taux de conversion en chute continue depuis Juillet 2019 </a:t>
            </a:r>
            <a:endParaRPr b="1" sz="14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50" y="935025"/>
            <a:ext cx="5591274" cy="43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 - Février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0225" y="315625"/>
            <a:ext cx="7038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45AC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+120% s</a:t>
            </a:r>
            <a:r>
              <a:rPr b="1" lang="fr" sz="12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ur le nombre de visites sur le site web </a:t>
            </a:r>
            <a:r>
              <a:rPr b="1" lang="fr" sz="12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entre fin 2023 et Février 2020</a:t>
            </a:r>
            <a:endParaRPr b="1" sz="12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Stabilité du nombre d'achats des clients depuis 2019</a:t>
            </a:r>
            <a:endParaRPr b="1" sz="12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57" y="1047325"/>
            <a:ext cx="5525817" cy="42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 - Février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123000" y="472900"/>
            <a:ext cx="7038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145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5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275" y="4704725"/>
            <a:ext cx="1754576" cy="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232675" y="7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highlight>
                  <a:schemeClr val="lt1"/>
                </a:highlight>
              </a:rPr>
              <a:t>Rapport Marketing - Février 2020</a:t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1320825" y="1983025"/>
            <a:ext cx="7038900" cy="25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est recommandé de développer les ventes de la catégorie “Nourriture”</a:t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Baisse de CA exceptionnelle en janvier (arrêt catégorie “High Tech”)</a:t>
            </a:r>
            <a:endParaRPr b="1" sz="13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 probablement en hausse dans les mois à venir</a:t>
            </a:r>
            <a:endParaRPr b="1" sz="13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Réserves et obstacles à la hausse potentielle du CA</a:t>
            </a:r>
            <a:endParaRPr b="1" sz="13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145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