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GoogleSlidesCustomDataVersion2">
      <go:slidesCustomData xmlns:go="http://customooxmlschemas.google.com/" r:id="rId30" roundtripDataSignature="AMtx7mjtTuZIVBWyCVJYeipc7yKa60To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77" orient="horz"/>
        <p:guide pos="2721"/>
        <p:guide pos="2438"/>
        <p:guide pos="416"/>
        <p:guide pos="1191"/>
        <p:guide pos="63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985ad8da5_1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3985ad8da5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985ad8da5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33985ad8da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985ad8da5_1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3985ad8da5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985ad8da5_1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3985ad8da5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0ed1d9b2f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10ed1d9b2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1938e9287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11938e928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985ad8da5_1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33985ad8da5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985ad8da5_1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33985ad8da5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985ad8da5_1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3985ad8da5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985ad8da5_1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33985ad8da5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f9e8f156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3f9e8f15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26216f2d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3126216f2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0ed1d9b2f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10ed1d9b2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0ed1d9b2f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10ed1d9b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a119dd40b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3a119dd40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985ad8da5_1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3985ad8da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985ad8da5_1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3985ad8da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0ed1d9b2f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10ed1d9b2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5.png"/><Relationship Id="rId5" Type="http://schemas.openxmlformats.org/officeDocument/2006/relationships/image" Target="../media/image32.png"/><Relationship Id="rId6" Type="http://schemas.openxmlformats.org/officeDocument/2006/relationships/image" Target="../media/image14.png"/><Relationship Id="rId7" Type="http://schemas.openxmlformats.org/officeDocument/2006/relationships/image" Target="../media/image5.png"/><Relationship Id="rId8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Relationship Id="rId5" Type="http://schemas.openxmlformats.org/officeDocument/2006/relationships/image" Target="../media/image37.png"/><Relationship Id="rId6" Type="http://schemas.openxmlformats.org/officeDocument/2006/relationships/image" Target="../media/image34.png"/><Relationship Id="rId7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38.png"/><Relationship Id="rId5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2.xml"/><Relationship Id="rId10" Type="http://schemas.openxmlformats.org/officeDocument/2006/relationships/slide" Target="/ppt/slides/slide11.xml"/><Relationship Id="rId13" Type="http://schemas.openxmlformats.org/officeDocument/2006/relationships/slide" Target="/ppt/slides/slide14.xml"/><Relationship Id="rId12" Type="http://schemas.openxmlformats.org/officeDocument/2006/relationships/slide" Target="/ppt/slides/slide1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5.xml"/><Relationship Id="rId9" Type="http://schemas.openxmlformats.org/officeDocument/2006/relationships/slide" Target="/ppt/slides/slide10.xml"/><Relationship Id="rId15" Type="http://schemas.openxmlformats.org/officeDocument/2006/relationships/slide" Target="/ppt/slides/slide16.xml"/><Relationship Id="rId14" Type="http://schemas.openxmlformats.org/officeDocument/2006/relationships/slide" Target="/ppt/slides/slide15.xml"/><Relationship Id="rId17" Type="http://schemas.openxmlformats.org/officeDocument/2006/relationships/slide" Target="/ppt/slides/slide18.xml"/><Relationship Id="rId16" Type="http://schemas.openxmlformats.org/officeDocument/2006/relationships/slide" Target="/ppt/slides/slide17.xml"/><Relationship Id="rId5" Type="http://schemas.openxmlformats.org/officeDocument/2006/relationships/slide" Target="/ppt/slides/slide6.xml"/><Relationship Id="rId19" Type="http://schemas.openxmlformats.org/officeDocument/2006/relationships/slide" Target="/ppt/slides/slide20.xml"/><Relationship Id="rId6" Type="http://schemas.openxmlformats.org/officeDocument/2006/relationships/slide" Target="/ppt/slides/slide7.xml"/><Relationship Id="rId18" Type="http://schemas.openxmlformats.org/officeDocument/2006/relationships/slide" Target="/ppt/slides/slide19.xml"/><Relationship Id="rId7" Type="http://schemas.openxmlformats.org/officeDocument/2006/relationships/slide" Target="/ppt/slides/slide8.xml"/><Relationship Id="rId8" Type="http://schemas.openxmlformats.org/officeDocument/2006/relationships/slide" Target="/ppt/slides/slide9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73625" y="894800"/>
            <a:ext cx="77901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5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506"/>
              <a:buFont typeface="Arial"/>
              <a:buNone/>
            </a:pPr>
            <a:r>
              <a:rPr b="1" lang="fr" sz="574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Lapage</a:t>
            </a:r>
            <a:endParaRPr b="1" i="0" sz="5745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" sz="52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b="0" i="0" sz="5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5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Analysez les ventes d’une librairie</a:t>
            </a:r>
            <a:r>
              <a:rPr b="0" i="0" lang="fr" sz="52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avec Python</a:t>
            </a:r>
            <a:endParaRPr b="0" i="0" sz="5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694302" y="3516923"/>
            <a:ext cx="3807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Eliane CAMUS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694302" y="3909841"/>
            <a:ext cx="3807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Formation Data Analyst</a:t>
            </a:r>
            <a:endParaRPr b="0" i="1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642090" y="4355008"/>
            <a:ext cx="3807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f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r>
              <a:rPr b="0" i="1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.202</a:t>
            </a:r>
            <a:r>
              <a:rPr i="1" lang="f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0" i="1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985ad8da5_1_5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33985ad8da5_1_56"/>
          <p:cNvSpPr txBox="1"/>
          <p:nvPr/>
        </p:nvSpPr>
        <p:spPr>
          <a:xfrm>
            <a:off x="958650" y="285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</a:t>
            </a: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des ventes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b="0" i="0" sz="1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Répartition des ventes par catégorie</a:t>
            </a:r>
            <a:endParaRPr b="0" i="0" sz="1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33985ad8da5_1_5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33985ad8da5_1_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0" name="Google Shape;150;g33985ad8da5_1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84" y="1519300"/>
            <a:ext cx="2732822" cy="1761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33985ad8da5_1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275" y="3282366"/>
            <a:ext cx="2801050" cy="176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33985ad8da5_1_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6725" y="1506625"/>
            <a:ext cx="3160065" cy="22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33985ad8da5_1_56"/>
          <p:cNvSpPr txBox="1"/>
          <p:nvPr>
            <p:ph idx="1" type="body"/>
          </p:nvPr>
        </p:nvSpPr>
        <p:spPr>
          <a:xfrm>
            <a:off x="3531400" y="3975775"/>
            <a:ext cx="49266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1456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2"/>
              <a:buFont typeface="Montserrat"/>
              <a:buChar char="●"/>
            </a:pPr>
            <a:r>
              <a:rPr lang="fr" sz="832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Les </a:t>
            </a:r>
            <a:r>
              <a:rPr b="1" lang="fr" sz="832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catégories 0 et 1 performent mieux</a:t>
            </a:r>
            <a:r>
              <a:rPr lang="fr" sz="832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que la catégorie 3 en quantité et représentent le plus gros du CA</a:t>
            </a:r>
            <a:endParaRPr sz="832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832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1456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2"/>
              <a:buFont typeface="Montserrat"/>
              <a:buChar char="●"/>
            </a:pPr>
            <a:r>
              <a:rPr lang="fr" sz="832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Les </a:t>
            </a:r>
            <a:r>
              <a:rPr b="1" lang="fr" sz="832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prix max</a:t>
            </a:r>
            <a:r>
              <a:rPr lang="fr" sz="832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des livres des catégories 0 et 1 sont </a:t>
            </a:r>
            <a:r>
              <a:rPr b="1" lang="fr" sz="832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plus de 2x moins chers</a:t>
            </a:r>
            <a:r>
              <a:rPr lang="fr" sz="832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que le prix max de la catégorie 2</a:t>
            </a:r>
            <a:endParaRPr sz="832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832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1456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2"/>
              <a:buFont typeface="Montserrat"/>
              <a:buChar char="●"/>
            </a:pPr>
            <a:r>
              <a:rPr b="1" lang="fr" sz="832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Prix de vente moyen très variable selon la catégorie</a:t>
            </a:r>
            <a:r>
              <a:rPr lang="fr" sz="832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Un livre de catégorie 2 est vendu 75€ en moyenne vs 10€ pour catégorie 0 et 20€ pour catégorie 1</a:t>
            </a:r>
            <a:endParaRPr sz="832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985ad8da5_1_18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33985ad8da5_1_18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3985ad8da5_1_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1" name="Google Shape;161;g33985ad8da5_1_18"/>
          <p:cNvSpPr txBox="1"/>
          <p:nvPr>
            <p:ph idx="1" type="body"/>
          </p:nvPr>
        </p:nvSpPr>
        <p:spPr>
          <a:xfrm>
            <a:off x="1164625" y="4156375"/>
            <a:ext cx="71805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Fortes hausses du nombre de clients uniques :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1" marL="9144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○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09/2021 - 10/2021 : 	+8.77 %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1" marL="9144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○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10/2021 - 11/2021 : 	-5.08 %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Forte baisse de nombre de clients uniques sur 01/2023 - 02/2023 : 	-4.46 %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g33985ad8da5_1_18"/>
          <p:cNvSpPr txBox="1"/>
          <p:nvPr/>
        </p:nvSpPr>
        <p:spPr>
          <a:xfrm>
            <a:off x="958650" y="285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3. 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</a:t>
            </a: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des clients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b="0" i="0" sz="1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Nombre de </a:t>
            </a: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clients par mois</a:t>
            </a:r>
            <a:endParaRPr sz="1975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g33985ad8da5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700" y="1557350"/>
            <a:ext cx="6166451" cy="252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985ad8da5_1_72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33985ad8da5_1_72"/>
          <p:cNvSpPr txBox="1"/>
          <p:nvPr/>
        </p:nvSpPr>
        <p:spPr>
          <a:xfrm>
            <a:off x="958650" y="285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3. 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</a:t>
            </a: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des clients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b="0" i="0" sz="1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Répartition</a:t>
            </a: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des clients par tranche d’âge et par genre</a:t>
            </a:r>
            <a:endParaRPr sz="1975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g33985ad8da5_1_72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33985ad8da5_1_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2" name="Google Shape;172;g33985ad8da5_1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42600"/>
            <a:ext cx="2954436" cy="18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33985ad8da5_1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1174" y="1542600"/>
            <a:ext cx="3096973" cy="17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33985ad8da5_1_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3461950"/>
            <a:ext cx="2851126" cy="158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33985ad8da5_1_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6100" y="3411800"/>
            <a:ext cx="3096975" cy="15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33985ad8da5_1_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7850" y="1542600"/>
            <a:ext cx="2697451" cy="1647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33985ad8da5_1_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44225" y="3404800"/>
            <a:ext cx="2851124" cy="15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985ad8da5_1_6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33985ad8da5_1_64"/>
          <p:cNvSpPr txBox="1"/>
          <p:nvPr/>
        </p:nvSpPr>
        <p:spPr>
          <a:xfrm>
            <a:off x="958650" y="285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3. 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</a:t>
            </a: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des clients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b="0" i="0" sz="1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Courbe de Lorentz</a:t>
            </a:r>
            <a:endParaRPr sz="1975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g33985ad8da5_1_6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33985ad8da5_1_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6" name="Google Shape;186;g33985ad8da5_1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50" y="1625875"/>
            <a:ext cx="4464650" cy="31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33985ad8da5_1_64"/>
          <p:cNvSpPr txBox="1"/>
          <p:nvPr>
            <p:ph idx="1" type="body"/>
          </p:nvPr>
        </p:nvSpPr>
        <p:spPr>
          <a:xfrm>
            <a:off x="4600750" y="1709750"/>
            <a:ext cx="4125300" cy="31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Une certaine </a:t>
            </a:r>
            <a:r>
              <a:rPr b="1"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inégalité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dans la répartition : 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Char char="○"/>
            </a:pPr>
            <a:r>
              <a:rPr b="1"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50% du CA global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est réalisé par</a:t>
            </a:r>
            <a:r>
              <a:rPr b="1"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80% des clients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librairie doit déjà toucher presque la totalité des clients pour réaliser ne serait-ce que 50% de son CA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Char char="○"/>
            </a:pPr>
            <a:r>
              <a:rPr b="1"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80% du CA global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est réalisé par </a:t>
            </a:r>
            <a:r>
              <a:rPr b="1"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95% des clients 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soit la quasi totalité des clients !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Char char="○"/>
            </a:pPr>
            <a:r>
              <a:rPr b="1"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Portion de courbe linéaire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à 100% des clients :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une infime partie des clients réalise environ 10% du CA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Char char="●"/>
            </a:pPr>
            <a:r>
              <a:rPr b="1"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Indice de Gini = 0.44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Plus proche de 0 que de 1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Traduit une répartition moyennement égalitaire (mais plus égalitaire que pas du tout)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0ed1d9b2f_0_6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310ed1d9b2f_0_66"/>
          <p:cNvSpPr txBox="1"/>
          <p:nvPr/>
        </p:nvSpPr>
        <p:spPr>
          <a:xfrm>
            <a:off x="958650" y="285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3. 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</a:t>
            </a: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des clients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b="0" i="0" sz="1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Répartition du CA pour les clients BtoB</a:t>
            </a:r>
            <a:endParaRPr sz="1975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g310ed1d9b2f_0_6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310ed1d9b2f_0_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6" name="Google Shape;196;g310ed1d9b2f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300" y="1709750"/>
            <a:ext cx="1137200" cy="22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310ed1d9b2f_0_66"/>
          <p:cNvSpPr txBox="1"/>
          <p:nvPr>
            <p:ph idx="1" type="body"/>
          </p:nvPr>
        </p:nvSpPr>
        <p:spPr>
          <a:xfrm>
            <a:off x="1357325" y="3874100"/>
            <a:ext cx="71304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L’</a:t>
            </a:r>
            <a:r>
              <a:rPr b="1"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inégalité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observée 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précédemment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est corroborée :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Char char="○"/>
            </a:pPr>
            <a:r>
              <a:rPr b="1"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7.35</a:t>
            </a:r>
            <a:r>
              <a:rPr b="1"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 du CA global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est réalisé par </a:t>
            </a:r>
            <a:r>
              <a:rPr b="1"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 clients 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uniquement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Ils représentent à eux seuls </a:t>
            </a:r>
            <a:r>
              <a:rPr b="1"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884 296 €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CA sur un total de</a:t>
            </a:r>
            <a:r>
              <a:rPr b="1"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12 027 663 €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CA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 peut supposer, au vu des sommes engagées, que ce sont des clients </a:t>
            </a:r>
            <a:r>
              <a:rPr b="1"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professionnels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Pour éviter tout biais dans les analyses de corrélations, 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nous exclurons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ces 4 clients (</a:t>
            </a:r>
            <a:r>
              <a:rPr b="1"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g310ed1d9b2f_0_66"/>
          <p:cNvSpPr txBox="1"/>
          <p:nvPr>
            <p:ph idx="1" type="body"/>
          </p:nvPr>
        </p:nvSpPr>
        <p:spPr>
          <a:xfrm>
            <a:off x="5320600" y="1417025"/>
            <a:ext cx="32139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 10 des clients générant le plus de CA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9" name="Google Shape;199;g310ed1d9b2f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150" y="1466400"/>
            <a:ext cx="4519025" cy="219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1938e9287_0_4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311938e9287_0_45"/>
          <p:cNvSpPr txBox="1"/>
          <p:nvPr/>
        </p:nvSpPr>
        <p:spPr>
          <a:xfrm>
            <a:off x="958650" y="285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4. 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</a:t>
            </a: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des corrélations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b="0" i="0" sz="1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Lien entre genre d'un client et les catégories de livres acheté</a:t>
            </a:r>
            <a:endParaRPr sz="1975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g311938e9287_0_4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311938e9287_0_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8" name="Google Shape;208;g311938e9287_0_45"/>
          <p:cNvSpPr txBox="1"/>
          <p:nvPr>
            <p:ph idx="1" type="body"/>
          </p:nvPr>
        </p:nvSpPr>
        <p:spPr>
          <a:xfrm>
            <a:off x="4809250" y="1491575"/>
            <a:ext cx="42120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Test de CHI-2</a:t>
            </a:r>
            <a:endParaRPr b="1" sz="1145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Hypothèses : </a:t>
            </a:r>
            <a:endParaRPr b="1" sz="1045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H0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catégorie de livre acheté est </a:t>
            </a: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indépendante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du genre du client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H1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catégorie de livre acheté </a:t>
            </a: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dépend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du genre du client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Rappel :</a:t>
            </a:r>
            <a:r>
              <a:rPr lang="fr" sz="9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945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 4 clients BtoB ont été exclus du test.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09" name="Google Shape;209;g311938e9287_0_45"/>
          <p:cNvSpPr txBox="1"/>
          <p:nvPr/>
        </p:nvSpPr>
        <p:spPr>
          <a:xfrm>
            <a:off x="318850" y="4477050"/>
            <a:ext cx="4212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priori, on suppose que le genre du client n'a pas d'influence sur la catégorie de livre acheté.</a:t>
            </a:r>
            <a:endParaRPr/>
          </a:p>
        </p:txBody>
      </p:sp>
      <p:sp>
        <p:nvSpPr>
          <p:cNvPr id="210" name="Google Shape;210;g311938e9287_0_45"/>
          <p:cNvSpPr txBox="1"/>
          <p:nvPr>
            <p:ph idx="1" type="body"/>
          </p:nvPr>
        </p:nvSpPr>
        <p:spPr>
          <a:xfrm>
            <a:off x="4824350" y="3951700"/>
            <a:ext cx="39255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: </a:t>
            </a:r>
            <a:endParaRPr b="1" sz="1045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 &lt; 0.05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: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H0 est rejetée.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catégorie de livre acheté est donc </a:t>
            </a: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dépendante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du genre du client.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11" name="Google Shape;211;g311938e9287_0_45"/>
          <p:cNvSpPr txBox="1"/>
          <p:nvPr>
            <p:ph idx="1" type="body"/>
          </p:nvPr>
        </p:nvSpPr>
        <p:spPr>
          <a:xfrm>
            <a:off x="242650" y="1491575"/>
            <a:ext cx="43452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45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rPr>
              <a:t>2 variables qualitatives :</a:t>
            </a:r>
            <a:endParaRPr b="1" sz="1045">
              <a:solidFill>
                <a:srgbClr val="3C78D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Fréquence &lt; 5 : 	Test de Fisher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Fréquence &gt;= 5 : 	Test de Chi-2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Nous sommes en présence d’un échantillon &gt;=5 fréquences :</a:t>
            </a:r>
            <a:endParaRPr b="1"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Genre (2 fréquences) : 		H ou F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Catégorie (3 fréquences) : 	Categ_0, Categ_1, Categ_2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L’histogramme et la heatmap de contingence :</a:t>
            </a:r>
            <a:endParaRPr b="1"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212" name="Google Shape;212;g311938e9287_0_45"/>
          <p:cNvCxnSpPr/>
          <p:nvPr/>
        </p:nvCxnSpPr>
        <p:spPr>
          <a:xfrm>
            <a:off x="4574350" y="1495325"/>
            <a:ext cx="13500" cy="34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3" name="Google Shape;213;g311938e9287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526" y="3160125"/>
            <a:ext cx="3821476" cy="7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311938e9287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475" y="3160125"/>
            <a:ext cx="1798249" cy="13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311938e9287_0_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3025" y="3160125"/>
            <a:ext cx="1798249" cy="13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985ad8da5_1_8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33985ad8da5_1_87"/>
          <p:cNvSpPr txBox="1"/>
          <p:nvPr/>
        </p:nvSpPr>
        <p:spPr>
          <a:xfrm>
            <a:off x="958650" y="285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4. 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</a:t>
            </a: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des corrélations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b="0" i="0" sz="1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Lien entre l'âge des clients et le montant total des achats</a:t>
            </a:r>
            <a:endParaRPr sz="1975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g33985ad8da5_1_8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33985ad8da5_1_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4" name="Google Shape;224;g33985ad8da5_1_87"/>
          <p:cNvSpPr txBox="1"/>
          <p:nvPr>
            <p:ph idx="1" type="body"/>
          </p:nvPr>
        </p:nvSpPr>
        <p:spPr>
          <a:xfrm>
            <a:off x="264500" y="1544575"/>
            <a:ext cx="45993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45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rPr>
              <a:t>2 variables quantitatives :</a:t>
            </a:r>
            <a:endParaRPr b="1" sz="1045">
              <a:solidFill>
                <a:srgbClr val="3C78D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45">
              <a:solidFill>
                <a:srgbClr val="3C78D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paramétrique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		Test de Pearson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non paramétrique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	Test de Spearman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Ici, la distribution ne suit pas une loi normale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(test de Shapiro-Wilk)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25" name="Google Shape;225;g33985ad8da5_1_87"/>
          <p:cNvSpPr txBox="1"/>
          <p:nvPr>
            <p:ph idx="1" type="body"/>
          </p:nvPr>
        </p:nvSpPr>
        <p:spPr>
          <a:xfrm>
            <a:off x="4822350" y="1486675"/>
            <a:ext cx="4321800" cy="1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Test de SPEARMAN</a:t>
            </a:r>
            <a:endParaRPr b="1" sz="1145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Hypothèses : </a:t>
            </a:r>
            <a:endParaRPr b="1" sz="1045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H0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catégorie de livre acheté est </a:t>
            </a: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indépendante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du genre du client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H1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catégorie de livre acheté </a:t>
            </a: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dépend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du genre du client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Rappel :</a:t>
            </a:r>
            <a:r>
              <a:rPr lang="fr" sz="9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945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 4 clients BtoB ont été exclus du test.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26" name="Google Shape;226;g33985ad8da5_1_87"/>
          <p:cNvSpPr txBox="1"/>
          <p:nvPr>
            <p:ph idx="1" type="body"/>
          </p:nvPr>
        </p:nvSpPr>
        <p:spPr>
          <a:xfrm>
            <a:off x="4811425" y="3549325"/>
            <a:ext cx="4003800" cy="1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: </a:t>
            </a:r>
            <a:endParaRPr b="1" sz="1045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Coefficient (ρ&lt;1) : </a:t>
            </a:r>
            <a:endParaRPr b="1"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Forte corrélation négative entre l'âge et le montant des achats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 &lt; 0.05 :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H0 est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rejetée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Corrélation statistiquement significative 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Plus le client est vieux, moins le montant de ses achats est important. A l'inverse, plus le client est jeune, plus le montant des achats est élevé.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227" name="Google Shape;227;g33985ad8da5_1_87"/>
          <p:cNvCxnSpPr/>
          <p:nvPr/>
        </p:nvCxnSpPr>
        <p:spPr>
          <a:xfrm>
            <a:off x="4650550" y="1495325"/>
            <a:ext cx="13500" cy="34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8" name="Google Shape;228;g33985ad8da5_1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000" y="2680975"/>
            <a:ext cx="3310107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33985ad8da5_1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200" y="3215400"/>
            <a:ext cx="2459084" cy="176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33985ad8da5_1_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1450" y="3143700"/>
            <a:ext cx="4003799" cy="306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985ad8da5_1_8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33985ad8da5_1_80"/>
          <p:cNvSpPr txBox="1"/>
          <p:nvPr/>
        </p:nvSpPr>
        <p:spPr>
          <a:xfrm>
            <a:off x="958650" y="285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4. 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</a:t>
            </a: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des corrélations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b="0" i="0" sz="1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Lien entre l'âge des clients et la fréquence d'achat</a:t>
            </a:r>
            <a:endParaRPr sz="1975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g33985ad8da5_1_8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33985ad8da5_1_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9" name="Google Shape;239;g33985ad8da5_1_80"/>
          <p:cNvSpPr txBox="1"/>
          <p:nvPr>
            <p:ph idx="1" type="body"/>
          </p:nvPr>
        </p:nvSpPr>
        <p:spPr>
          <a:xfrm>
            <a:off x="173125" y="1696975"/>
            <a:ext cx="44448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45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rPr>
              <a:t>2 variables quantitatives :</a:t>
            </a:r>
            <a:endParaRPr b="1" sz="1045">
              <a:solidFill>
                <a:srgbClr val="3C78D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paramétrique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		Test de Pearson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non paramétrique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	Test de Spearman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Ici, la distribution ne suit pas une loi normale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(test de Shapiro-Wilk)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40" name="Google Shape;240;g33985ad8da5_1_80"/>
          <p:cNvSpPr txBox="1"/>
          <p:nvPr>
            <p:ph idx="1" type="body"/>
          </p:nvPr>
        </p:nvSpPr>
        <p:spPr>
          <a:xfrm>
            <a:off x="4669950" y="1562875"/>
            <a:ext cx="4444800" cy="13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Test de SPEARMAN</a:t>
            </a:r>
            <a:endParaRPr b="1" sz="1145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Hypothèses : </a:t>
            </a:r>
            <a:endParaRPr b="1" sz="1045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H0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fréquence d'achat est </a:t>
            </a: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indépendante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l'âge du client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H1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fréquence d'achat </a:t>
            </a: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dépend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 l'âge du client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Rappel :</a:t>
            </a:r>
            <a:r>
              <a:rPr lang="fr" sz="9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945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 4 clients BtoB ont été exclus du test.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41" name="Google Shape;241;g33985ad8da5_1_80"/>
          <p:cNvSpPr txBox="1"/>
          <p:nvPr>
            <p:ph idx="1" type="body"/>
          </p:nvPr>
        </p:nvSpPr>
        <p:spPr>
          <a:xfrm>
            <a:off x="4669825" y="3505800"/>
            <a:ext cx="44448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: </a:t>
            </a:r>
            <a:endParaRPr b="1" sz="1045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Coefficient (ρ&lt;1) : </a:t>
            </a:r>
            <a:endParaRPr b="1"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Corrélation négative assez forte entre l'âge et nombre d’achats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 &lt; 0.05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H0 est rejetée.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Corrélation statistiquement significative 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Plus le client est vieux, moins il a tendance à acheter de livres. A l'inverse, plus le client est jeune, plus il sera susceptible d'acheter de livres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242" name="Google Shape;242;g33985ad8da5_1_80"/>
          <p:cNvCxnSpPr/>
          <p:nvPr/>
        </p:nvCxnSpPr>
        <p:spPr>
          <a:xfrm>
            <a:off x="4498150" y="1495325"/>
            <a:ext cx="13500" cy="34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3" name="Google Shape;243;g33985ad8da5_1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913" y="2667467"/>
            <a:ext cx="3294012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33985ad8da5_1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850" y="3190180"/>
            <a:ext cx="2446001" cy="1777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33985ad8da5_1_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774" y="3118200"/>
            <a:ext cx="3700193" cy="259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985ad8da5_1_9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33985ad8da5_1_94"/>
          <p:cNvSpPr txBox="1"/>
          <p:nvPr/>
        </p:nvSpPr>
        <p:spPr>
          <a:xfrm>
            <a:off x="958650" y="285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4. 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</a:t>
            </a: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des corrélations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b="0" i="0" sz="1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Lien entre l'âge des clients et la taille du panier moyen</a:t>
            </a:r>
            <a:endParaRPr sz="1975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g33985ad8da5_1_9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33985ad8da5_1_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4" name="Google Shape;254;g33985ad8da5_1_94"/>
          <p:cNvSpPr txBox="1"/>
          <p:nvPr>
            <p:ph idx="1" type="body"/>
          </p:nvPr>
        </p:nvSpPr>
        <p:spPr>
          <a:xfrm>
            <a:off x="149150" y="1696975"/>
            <a:ext cx="43734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45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rPr>
              <a:t>2 variables quantitatives :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paramétrique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		Test de Pearson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non paramétrique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	Test de Spearman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Ici, la distribution ne suit pas une loi normale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(test de Shapiro-Wilk)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55" name="Google Shape;255;g33985ad8da5_1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000" y="3506700"/>
            <a:ext cx="1900879" cy="13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33985ad8da5_1_94"/>
          <p:cNvSpPr txBox="1"/>
          <p:nvPr>
            <p:ph idx="1" type="body"/>
          </p:nvPr>
        </p:nvSpPr>
        <p:spPr>
          <a:xfrm>
            <a:off x="4593750" y="1562875"/>
            <a:ext cx="4482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Test de SPEARMAN</a:t>
            </a:r>
            <a:endParaRPr b="1" sz="1145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Hypothèses :</a:t>
            </a:r>
            <a:r>
              <a:rPr b="1" lang="fr" sz="10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0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H0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 panier moyen est</a:t>
            </a: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indépendant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l'âge du client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H1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 panier moyen </a:t>
            </a: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dépend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 l'âge du client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Rappel :</a:t>
            </a:r>
            <a:r>
              <a:rPr lang="fr" sz="9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945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 4 clients BtoB ont été exclus du test.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57" name="Google Shape;257;g33985ad8da5_1_94"/>
          <p:cNvSpPr txBox="1"/>
          <p:nvPr>
            <p:ph idx="1" type="body"/>
          </p:nvPr>
        </p:nvSpPr>
        <p:spPr>
          <a:xfrm>
            <a:off x="4659025" y="3914950"/>
            <a:ext cx="4373400" cy="13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: </a:t>
            </a:r>
            <a:endParaRPr b="1" sz="1045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Coefficient (ρ=0) : </a:t>
            </a:r>
            <a:endParaRPr b="1"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Presque aucune corrélation entre l'âge et le panier moyen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 &lt; 0.05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H0 est rejetée.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Corrélation statistiquement significative 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Corrélation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entre l'âge et la taille du panier moyen.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58" name="Google Shape;258;g33985ad8da5_1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125" y="3570123"/>
            <a:ext cx="2986451" cy="2811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g33985ad8da5_1_94"/>
          <p:cNvCxnSpPr/>
          <p:nvPr/>
        </p:nvCxnSpPr>
        <p:spPr>
          <a:xfrm>
            <a:off x="4498150" y="1495325"/>
            <a:ext cx="13500" cy="34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0" name="Google Shape;260;g33985ad8da5_1_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1025" y="3117786"/>
            <a:ext cx="1825025" cy="22756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33985ad8da5_1_94"/>
          <p:cNvSpPr txBox="1"/>
          <p:nvPr/>
        </p:nvSpPr>
        <p:spPr>
          <a:xfrm>
            <a:off x="2762425" y="2726875"/>
            <a:ext cx="14460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Montant du panier</a:t>
            </a:r>
            <a:endParaRPr b="1"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2" name="Google Shape;262;g33985ad8da5_1_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975" y="3119998"/>
            <a:ext cx="1825025" cy="2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33985ad8da5_1_94"/>
          <p:cNvSpPr txBox="1"/>
          <p:nvPr/>
        </p:nvSpPr>
        <p:spPr>
          <a:xfrm>
            <a:off x="612375" y="2729100"/>
            <a:ext cx="12393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Taille du panier</a:t>
            </a:r>
            <a:endParaRPr b="1"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4" name="Google Shape;264;g33985ad8da5_1_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550" y="3506700"/>
            <a:ext cx="1825024" cy="138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33985ad8da5_1_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7125" y="3120000"/>
            <a:ext cx="2986460" cy="2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33985ad8da5_1_94"/>
          <p:cNvSpPr txBox="1"/>
          <p:nvPr/>
        </p:nvSpPr>
        <p:spPr>
          <a:xfrm>
            <a:off x="4568852" y="3065825"/>
            <a:ext cx="14460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Taille du panier =&gt;</a:t>
            </a:r>
            <a:endParaRPr b="1"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g33985ad8da5_1_94"/>
          <p:cNvSpPr txBox="1"/>
          <p:nvPr/>
        </p:nvSpPr>
        <p:spPr>
          <a:xfrm>
            <a:off x="4465500" y="3490400"/>
            <a:ext cx="15717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Montant du panier =&gt;</a:t>
            </a:r>
            <a:endParaRPr b="1"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985ad8da5_1_101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33985ad8da5_1_101"/>
          <p:cNvSpPr txBox="1"/>
          <p:nvPr/>
        </p:nvSpPr>
        <p:spPr>
          <a:xfrm>
            <a:off x="958650" y="285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4. 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</a:t>
            </a: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des corrélations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b="0" i="0" sz="1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Lien entre l'âge des clients et la catégorie des livres achetés</a:t>
            </a:r>
            <a:endParaRPr sz="1975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g33985ad8da5_1_101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33985ad8da5_1_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6" name="Google Shape;276;g33985ad8da5_1_101"/>
          <p:cNvSpPr txBox="1"/>
          <p:nvPr>
            <p:ph idx="1" type="body"/>
          </p:nvPr>
        </p:nvSpPr>
        <p:spPr>
          <a:xfrm>
            <a:off x="147025" y="1540075"/>
            <a:ext cx="45036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45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rPr>
              <a:t>2 variables mixtes :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b="1"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paramétrique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groupes à comparer : 		Test T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&gt;=3 groupes à comparer : 	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 ANOVA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b="1"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non paramétrique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: 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groupes à comparer :		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 de Mann-Whitney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&gt;=3 groupes à comparer :	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 de Kruskall-Wallis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Ici, &gt;=3 groupes (âges 18-94 ans et 3 catégories de livres), choix entre : 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 ANOVA 			Si test </a:t>
            </a:r>
            <a:r>
              <a:rPr i="1"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paramétrique</a:t>
            </a:r>
            <a:endParaRPr i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 de Kruskall-Wallis		Si test </a:t>
            </a:r>
            <a:r>
              <a:rPr i="1"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non paramétrique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77" name="Google Shape;277;g33985ad8da5_1_101"/>
          <p:cNvSpPr txBox="1"/>
          <p:nvPr>
            <p:ph idx="1" type="body"/>
          </p:nvPr>
        </p:nvSpPr>
        <p:spPr>
          <a:xfrm>
            <a:off x="4733250" y="1540075"/>
            <a:ext cx="43344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Test de KRUSKALL WALLIS</a:t>
            </a:r>
            <a:endParaRPr b="1" sz="1145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Hypothèses : </a:t>
            </a:r>
            <a:endParaRPr b="1" sz="1045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H0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Pas de différence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entre les moyennes d’âge selon la catégorie de livre acheté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H1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Différence significative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entre les moyennes d’âge selon la catégorie de livre acheté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78" name="Google Shape;278;g33985ad8da5_1_101"/>
          <p:cNvSpPr txBox="1"/>
          <p:nvPr>
            <p:ph idx="1" type="body"/>
          </p:nvPr>
        </p:nvSpPr>
        <p:spPr>
          <a:xfrm>
            <a:off x="4735225" y="3427400"/>
            <a:ext cx="43344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: </a:t>
            </a:r>
            <a:endParaRPr b="1" sz="1045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Statistique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valeur H aussi élevée démontre une grande différence entre les médianes des âges.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 &lt; 0.05 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H0 est rejetée.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Moyenne des groupes d'âge est différente selon la catégorie de livre achetés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Différence significative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entre les 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moyennes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d’âge selon les catégories de livre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279" name="Google Shape;279;g33985ad8da5_1_101"/>
          <p:cNvCxnSpPr/>
          <p:nvPr/>
        </p:nvCxnSpPr>
        <p:spPr>
          <a:xfrm>
            <a:off x="4650550" y="1495325"/>
            <a:ext cx="13500" cy="34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g33985ad8da5_1_101"/>
          <p:cNvSpPr txBox="1"/>
          <p:nvPr/>
        </p:nvSpPr>
        <p:spPr>
          <a:xfrm>
            <a:off x="223225" y="4747200"/>
            <a:ext cx="41727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 utilisera pas le test ANOVA car les variances doivent être égales.</a:t>
            </a:r>
            <a:endParaRPr/>
          </a:p>
        </p:txBody>
      </p:sp>
      <p:sp>
        <p:nvSpPr>
          <p:cNvPr id="281" name="Google Shape;281;g33985ad8da5_1_101"/>
          <p:cNvSpPr txBox="1"/>
          <p:nvPr/>
        </p:nvSpPr>
        <p:spPr>
          <a:xfrm>
            <a:off x="68700" y="3402850"/>
            <a:ext cx="2321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rPr>
              <a:t>Test de LEVENE </a:t>
            </a:r>
            <a:endParaRPr b="1" sz="900">
              <a:solidFill>
                <a:srgbClr val="3C78D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rPr>
              <a:t>(égalité des variances) : </a:t>
            </a:r>
            <a:endParaRPr b="1" sz="900">
              <a:solidFill>
                <a:srgbClr val="3C78D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 &lt; 0.05</a:t>
            </a: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différence entre les variances des groupes</a:t>
            </a:r>
            <a:endParaRPr sz="900"/>
          </a:p>
        </p:txBody>
      </p:sp>
      <p:cxnSp>
        <p:nvCxnSpPr>
          <p:cNvPr id="282" name="Google Shape;282;g33985ad8da5_1_101"/>
          <p:cNvCxnSpPr/>
          <p:nvPr/>
        </p:nvCxnSpPr>
        <p:spPr>
          <a:xfrm>
            <a:off x="2386025" y="3429525"/>
            <a:ext cx="4500" cy="12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3" name="Google Shape;283;g33985ad8da5_1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300" y="3429125"/>
            <a:ext cx="1993955" cy="13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33985ad8da5_1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543" y="4353600"/>
            <a:ext cx="18040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33985ad8da5_1_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5625" y="2925762"/>
            <a:ext cx="2321700" cy="444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idx="1" type="body"/>
          </p:nvPr>
        </p:nvSpPr>
        <p:spPr>
          <a:xfrm>
            <a:off x="895525" y="1488525"/>
            <a:ext cx="7805100" cy="3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908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90740"/>
              <a:buFont typeface="Montserrat"/>
              <a:buChar char="●"/>
            </a:pPr>
            <a:r>
              <a:rPr b="1" lang="fr" sz="154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Contexte</a:t>
            </a:r>
            <a:r>
              <a:rPr lang="fr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 …………………………………………….…………………………………………………….……………………………………………………………………………. </a:t>
            </a:r>
            <a:r>
              <a:rPr lang="fr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howjump?jump=nextslide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3</a:t>
            </a:r>
            <a:endParaRPr sz="1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  <a:extLst>
                <a:ext uri="http://customooxmlschemas.google.com/">
                  <go:slidesCustomData xmlns:go="http://customooxmlschemas.google.com/" textRoundtripDataId="2"/>
                </a:ext>
              </a:extLs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-2908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90740"/>
              <a:buFont typeface="Montserrat"/>
              <a:buChar char="●"/>
            </a:pPr>
            <a:r>
              <a:rPr b="1" lang="fr" sz="154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Analyses exploratoires et fusion des données</a:t>
            </a:r>
            <a:r>
              <a:rPr lang="fr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 ………………………………………………………………………………….………. </a:t>
            </a:r>
            <a:r>
              <a:rPr lang="fr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3"/>
              </a:rPr>
              <a:t>4</a:t>
            </a:r>
            <a:endParaRPr sz="1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717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b="1" lang="fr" sz="154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1. Analyses du chiffre d’affaires : </a:t>
            </a:r>
            <a:endParaRPr b="1" sz="1542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47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Evolution du CA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………………………………………………………………………………………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………………………………………………………………….………………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….</a:t>
            </a:r>
            <a:r>
              <a:rPr lang="fr" sz="1257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4"/>
              </a:rPr>
              <a:t> 5</a:t>
            </a:r>
            <a:endParaRPr sz="125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47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 par catégorie …………………………………………………………………………………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………………………………………………………………………………….…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 </a:t>
            </a:r>
            <a:r>
              <a:rPr lang="fr" sz="1257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5"/>
              </a:rPr>
              <a:t>6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717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b="1" lang="fr" sz="154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2. Analyses des ventes :</a:t>
            </a:r>
            <a:endParaRPr b="1" sz="1542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47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Nombre de transactions …………………………………………………………….……….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………………….…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………………………………………………………………. </a:t>
            </a:r>
            <a:r>
              <a:rPr lang="fr" sz="1257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6"/>
              </a:rPr>
              <a:t>7</a:t>
            </a:r>
            <a:endParaRPr sz="125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47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Nombre de produits vendus……………………………………………………….……….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……………………………………………………………………………..…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…. </a:t>
            </a:r>
            <a:r>
              <a:rPr lang="fr" sz="1257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7"/>
              </a:rPr>
              <a:t>8</a:t>
            </a:r>
            <a:endParaRPr sz="125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47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Tops et Flops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.……………………………………….…………………………………………………………………………………………………………………………………………. </a:t>
            </a:r>
            <a:r>
              <a:rPr lang="fr" sz="1257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8"/>
              </a:rPr>
              <a:t>9</a:t>
            </a:r>
            <a:endParaRPr sz="125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47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épartition des ventes par catégorie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……………………………………………………………………………………………………………………….…….……. </a:t>
            </a:r>
            <a:r>
              <a:rPr lang="fr" sz="1257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9"/>
              </a:rPr>
              <a:t>10</a:t>
            </a:r>
            <a:endParaRPr sz="125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b="1" lang="fr" sz="154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3. </a:t>
            </a:r>
            <a:r>
              <a:rPr b="1" lang="fr" sz="154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Analyses des clients :</a:t>
            </a:r>
            <a:endParaRPr b="1" sz="1942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47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Nombre de clients par mois …………………………………………………………….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……………………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………………………………………………………….…..… </a:t>
            </a:r>
            <a:r>
              <a:rPr lang="fr" sz="1257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0"/>
              </a:rPr>
              <a:t>11</a:t>
            </a:r>
            <a:endParaRPr sz="125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47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Répartition de la clientèle par tranche d'âge et par genre ……………………………………………………………………………….……….. </a:t>
            </a:r>
            <a:r>
              <a:rPr lang="fr" sz="1257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1"/>
              </a:rPr>
              <a:t>12</a:t>
            </a:r>
            <a:endParaRPr sz="125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47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Courbe de Lorenz……………………………………………………………………..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….…………..………………………………………………………………………………….. </a:t>
            </a:r>
            <a:r>
              <a:rPr lang="fr" sz="1257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2"/>
              </a:rPr>
              <a:t>13</a:t>
            </a:r>
            <a:endParaRPr sz="125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47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Répartition du chiffre d'affaires pour les clients BtoB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…………………………….……………………….……………………………………….….. </a:t>
            </a:r>
            <a:r>
              <a:rPr lang="fr" sz="1257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3"/>
              </a:rPr>
              <a:t>14</a:t>
            </a:r>
            <a:endParaRPr sz="125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b="1" lang="fr" sz="154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4. Analyse des corrélations</a:t>
            </a:r>
            <a:r>
              <a:rPr b="1" lang="fr" sz="154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b="1" sz="1542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47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Lien entre genre d'un client et les catégories de livres achetés .…………………………………………………………………..…………. </a:t>
            </a:r>
            <a:r>
              <a:rPr lang="fr" sz="1257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4"/>
              </a:rPr>
              <a:t>15</a:t>
            </a:r>
            <a:endParaRPr sz="125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47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Lien entre l'âge des clients et le montant total des achats…………………………………………………………………………………………. </a:t>
            </a:r>
            <a:r>
              <a:rPr lang="fr" sz="1257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5"/>
              </a:rPr>
              <a:t>16</a:t>
            </a:r>
            <a:endParaRPr sz="125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47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Lien entre l'âge des clients et la fréquence d'achat……………..………………….…………………………………………………………………….. </a:t>
            </a:r>
            <a:r>
              <a:rPr lang="fr" sz="1257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6"/>
              </a:rPr>
              <a:t>17</a:t>
            </a:r>
            <a:endParaRPr sz="125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47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Lien entre l'âge des clients et la taille du panier moyen………….……………………………………………………………………….…….……. </a:t>
            </a:r>
            <a:r>
              <a:rPr lang="fr" sz="1257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7"/>
              </a:rPr>
              <a:t>18</a:t>
            </a:r>
            <a:endParaRPr sz="125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47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Lien entre l'âge des clients et la catégorie des livres achetés………………………………………………………………………..………….. </a:t>
            </a:r>
            <a:r>
              <a:rPr lang="fr" sz="1257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8"/>
              </a:rPr>
              <a:t>19</a:t>
            </a:r>
            <a:endParaRPr sz="125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4791"/>
              <a:buNone/>
            </a:pPr>
            <a:r>
              <a:t/>
            </a:r>
            <a:endParaRPr sz="125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90740"/>
              <a:buFont typeface="Montserrat"/>
              <a:buChar char="●"/>
            </a:pPr>
            <a:r>
              <a:rPr b="1" lang="fr" sz="154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lang="fr" sz="154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onclusion</a:t>
            </a:r>
            <a:r>
              <a:rPr lang="fr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………………………………………………………………………………………………………………………………………………………….…………..……. </a:t>
            </a:r>
            <a:r>
              <a:rPr lang="fr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9"/>
              </a:rPr>
              <a:t>20</a:t>
            </a:r>
            <a:endParaRPr sz="1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1"/>
                  </a:ext>
                </a:extLst>
              </a:rPr>
              <a:t> 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3f9e8f1567_0_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3f9e8f1567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4" name="Google Shape;294;g13f9e8f1567_0_0"/>
          <p:cNvSpPr txBox="1"/>
          <p:nvPr>
            <p:ph idx="1" type="body"/>
          </p:nvPr>
        </p:nvSpPr>
        <p:spPr>
          <a:xfrm>
            <a:off x="364475" y="1771800"/>
            <a:ext cx="8520600" cy="30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●"/>
            </a:pPr>
            <a:r>
              <a:rPr b="1" lang="fr" sz="1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A retenir</a:t>
            </a:r>
            <a:endParaRPr b="1" sz="12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  CA a </a:t>
            </a:r>
            <a:r>
              <a:rPr b="1"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tendance à légèrement baisser</a:t>
            </a: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depuis 02/2022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En revanche le nombre de transactions et de produits vendus est </a:t>
            </a:r>
            <a:r>
              <a:rPr b="1"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stable</a:t>
            </a:r>
            <a:endParaRPr b="1"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Présence de </a:t>
            </a:r>
            <a:r>
              <a:rPr b="1"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4 clients professionnels</a:t>
            </a: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représentant </a:t>
            </a:r>
            <a:r>
              <a:rPr b="1"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7.35%</a:t>
            </a: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du CA global (significatif)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b="1"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Catégories 0 et 1</a:t>
            </a: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se vendent mieux, mais leur prix de vente moyen (</a:t>
            </a:r>
            <a:r>
              <a:rPr b="1"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10-20€</a:t>
            </a: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sont bien plus bas que celui de la </a:t>
            </a:r>
            <a:r>
              <a:rPr b="1"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catégorie 2</a:t>
            </a: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80€</a:t>
            </a: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Les </a:t>
            </a:r>
            <a:r>
              <a:rPr b="1"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35-60 ans</a:t>
            </a: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représentent environ </a:t>
            </a:r>
            <a:r>
              <a:rPr b="1"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50%</a:t>
            </a: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des ventes (quantité + valeur) avec une catégorie d’</a:t>
            </a:r>
            <a:r>
              <a:rPr b="1"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âge cible de 45-60 ans</a:t>
            </a:r>
            <a:endParaRPr b="1"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b="1" lang="fr" sz="1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Corrélations</a:t>
            </a:r>
            <a:endParaRPr b="1" sz="14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lang="fr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catégorie de livre acheté est donc </a:t>
            </a:r>
            <a:r>
              <a:rPr b="1" lang="fr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dépendante</a:t>
            </a:r>
            <a:r>
              <a:rPr lang="fr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du genre du client.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○"/>
            </a:pPr>
            <a:r>
              <a:rPr b="1" lang="fr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Corrélation négative</a:t>
            </a:r>
            <a:r>
              <a:rPr lang="fr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entre l'âge et le nombre d’achats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○"/>
            </a:pPr>
            <a:r>
              <a:rPr b="1" lang="fr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Corrélation</a:t>
            </a:r>
            <a:r>
              <a:rPr lang="fr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entre l'âge et la taille du panier moyen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b="1" lang="fr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Différence significative</a:t>
            </a:r>
            <a:r>
              <a:rPr lang="fr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entre les moyennes d’âge selon les catégories de livre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b="1" lang="fr" sz="1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Recommandations</a:t>
            </a:r>
            <a:endParaRPr b="1" sz="14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Axer les prochaines opérations commerciales principalement sur l</a:t>
            </a:r>
            <a:r>
              <a:rPr b="1"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’âge des clients </a:t>
            </a: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pourrait améliorer les ventes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 </a:t>
            </a:r>
            <a:r>
              <a:rPr b="1"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genre </a:t>
            </a: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peut également être un critère pertinent dans la stratégie commerciale/marketing de la libraire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26216f2df_0_6"/>
          <p:cNvSpPr txBox="1"/>
          <p:nvPr>
            <p:ph idx="1" type="body"/>
          </p:nvPr>
        </p:nvSpPr>
        <p:spPr>
          <a:xfrm>
            <a:off x="259475" y="1486525"/>
            <a:ext cx="8520600" cy="3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5882"/>
              <a:buNone/>
            </a:pPr>
            <a:r>
              <a:t/>
            </a:r>
            <a:endParaRPr sz="1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971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Montserrat"/>
              <a:buChar char="○"/>
            </a:pPr>
            <a:r>
              <a:rPr b="1" lang="fr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Librairie LAPAGE</a:t>
            </a:r>
            <a:endParaRPr b="1" sz="1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fr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Initialement librairie physique avec divers points de vente</a:t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fr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Site en ligne ouvert depuis 2 ans</a:t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t/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971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Montserrat"/>
              <a:buChar char="○"/>
            </a:pPr>
            <a:r>
              <a:rPr b="1" lang="fr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Besoins des équipes</a:t>
            </a:r>
            <a:endParaRPr b="1" sz="1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fr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Equipe DATA : Comprendre les données et faire le point sur l’activité</a:t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fr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Equipe COMMERCIALE  : Faire le point sur les indicateurs et chiffres clés</a:t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500"/>
              <a:buFont typeface="Arial"/>
              <a:buNone/>
            </a:pPr>
            <a:r>
              <a:rPr lang="fr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Comprendre les comportements des clients en ligne et les comparer à ceux des clients physiques</a:t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t/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9719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Montserrat"/>
              <a:buChar char="○"/>
            </a:pPr>
            <a:r>
              <a:rPr b="1" lang="fr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Interlocuteurs</a:t>
            </a:r>
            <a:endParaRPr b="1" sz="1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fr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Annabelle : Responsable Marketing</a:t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fr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Julie : Business Intelligence Analyst</a:t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500"/>
              <a:buFont typeface="Arial"/>
              <a:buNone/>
            </a:pPr>
            <a:r>
              <a:rPr lang="fr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Sylvain : Responsable Commercial</a:t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t/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971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b="1" lang="fr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Objectifs finaux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fr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Adaptation des politiques commerciales actuelles ou adoption de nouvelles actions commerciales : </a:t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9719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-"/>
            </a:pPr>
            <a:r>
              <a:rPr lang="fr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modification des prix de vente</a:t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9719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-"/>
            </a:pPr>
            <a:r>
              <a:rPr lang="fr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ciblage d’un type de clientèle…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g3126216f2df_0_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3126216f2df_0_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Contexte</a:t>
            </a: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2"/>
                  </a:ext>
                </a:extLst>
              </a:rPr>
              <a:t> 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g3126216f2df_0_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3126216f2df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0ed1d9b2f_0_23"/>
          <p:cNvSpPr txBox="1"/>
          <p:nvPr>
            <p:ph idx="1" type="body"/>
          </p:nvPr>
        </p:nvSpPr>
        <p:spPr>
          <a:xfrm>
            <a:off x="660400" y="1390200"/>
            <a:ext cx="8520600" cy="3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</a:pPr>
            <a:r>
              <a:t/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638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25"/>
              <a:buFont typeface="Montserrat"/>
              <a:buChar char="●"/>
            </a:pPr>
            <a:r>
              <a:rPr b="1" lang="fr" sz="122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dataframes : 				</a:t>
            </a:r>
            <a:r>
              <a:rPr lang="fr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Liste des transactions, des clients et des références produit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ontserrat"/>
              <a:buChar char="●"/>
            </a:pPr>
            <a:r>
              <a:rPr b="1" lang="fr" sz="122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Horizon de traitement :</a:t>
            </a:r>
            <a:r>
              <a:rPr lang="fr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		03/2021 à 02/2023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22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638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25"/>
              <a:buFont typeface="Montserrat"/>
              <a:buChar char="●"/>
            </a:pPr>
            <a:r>
              <a:rPr b="1" lang="fr" sz="118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Traitements réalisés : </a:t>
            </a:r>
            <a:endParaRPr b="1" sz="122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</a:pPr>
            <a:r>
              <a:t/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ontserrat"/>
              <a:buChar char="○"/>
            </a:pPr>
            <a:r>
              <a:rPr b="1" lang="fr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Types de variables </a:t>
            </a:r>
            <a:r>
              <a:rPr lang="fr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modifiés (date de type object transformé en datetime)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ontserrat"/>
              <a:buChar char="○"/>
            </a:pPr>
            <a:r>
              <a:rPr lang="fr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Identification et suppression des </a:t>
            </a:r>
            <a:r>
              <a:rPr b="1" lang="fr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doublons </a:t>
            </a:r>
            <a:r>
              <a:rPr lang="fr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RAS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ontserrat"/>
              <a:buChar char="○"/>
            </a:pPr>
            <a:r>
              <a:rPr lang="fr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Détection des </a:t>
            </a:r>
            <a:r>
              <a:rPr b="1" lang="fr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incohérences</a:t>
            </a:r>
            <a:r>
              <a:rPr lang="fr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(prix &lt;0) : RAS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ontserrat"/>
              <a:buChar char="○"/>
            </a:pPr>
            <a:r>
              <a:rPr lang="fr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Identification de </a:t>
            </a:r>
            <a:r>
              <a:rPr b="1" lang="fr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valeurs manquantes</a:t>
            </a:r>
            <a:r>
              <a:rPr lang="fr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et </a:t>
            </a:r>
            <a:r>
              <a:rPr lang="fr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suppression</a:t>
            </a:r>
            <a:r>
              <a:rPr lang="fr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des </a:t>
            </a:r>
            <a:r>
              <a:rPr b="1" lang="fr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lignes NaN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ontserrat"/>
              <a:buChar char="○"/>
            </a:pPr>
            <a:r>
              <a:rPr lang="fr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 de la borne supérieure d’</a:t>
            </a:r>
            <a:r>
              <a:rPr b="1" lang="fr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r>
              <a:rPr lang="fr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: 46.9€ ( 9.13% d'outliers)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610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62"/>
              <a:buFont typeface="Montserrat"/>
              <a:buChar char="●"/>
            </a:pPr>
            <a:r>
              <a:rPr b="1" lang="fr" sz="118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Fusion =&gt; </a:t>
            </a:r>
            <a:r>
              <a:rPr b="1" lang="fr" sz="118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Clés utilisés :</a:t>
            </a:r>
            <a:r>
              <a:rPr b="1" lang="fr" sz="116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162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241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63"/>
              <a:buFont typeface="Montserrat"/>
              <a:buChar char="○"/>
            </a:pPr>
            <a:r>
              <a:rPr b="1" lang="fr" sz="116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1ere fusion </a:t>
            </a:r>
            <a:r>
              <a:rPr lang="fr" sz="116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 entre les dataframes TRANSACTIONS et PRODUCTS sur la clé “id_prod”</a:t>
            </a:r>
            <a:endParaRPr sz="1162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241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63"/>
              <a:buFont typeface="Montserrat"/>
              <a:buChar char="○"/>
            </a:pPr>
            <a:r>
              <a:rPr b="1" lang="fr" sz="116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2e fusion</a:t>
            </a:r>
            <a:r>
              <a:rPr lang="fr" sz="116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: entre le dataframe précédent et le dataframe CUSTOMERS sur la clé “client_id”</a:t>
            </a:r>
            <a:endParaRPr sz="1162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162">
              <a:solidFill>
                <a:srgbClr val="434343"/>
              </a:solidFill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245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62"/>
              <a:buFont typeface="Montserrat"/>
              <a:buChar char="●"/>
            </a:pPr>
            <a:r>
              <a:rPr b="1" lang="fr" sz="118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Fusion =&gt; Vigilances particulières  : </a:t>
            </a:r>
            <a:endParaRPr b="1" sz="118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241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63"/>
              <a:buFont typeface="Montserrat"/>
              <a:buChar char="○"/>
            </a:pPr>
            <a:r>
              <a:rPr b="1" lang="fr" sz="116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1ere fusion</a:t>
            </a:r>
            <a:r>
              <a:rPr lang="fr" sz="116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: 21 lignes en “right_only”</a:t>
            </a:r>
            <a:endParaRPr sz="1162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241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63"/>
              <a:buFont typeface="Montserrat"/>
              <a:buChar char="○"/>
            </a:pPr>
            <a:r>
              <a:rPr b="1" lang="fr" sz="116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2e fusion</a:t>
            </a:r>
            <a:r>
              <a:rPr lang="fr" sz="116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: 21 lignes en “right_only”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</a:pPr>
            <a:r>
              <a:t/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g310ed1d9b2f_0_23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310ed1d9b2f_0_23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3"/>
                  </a:ext>
                </a:extLst>
              </a:rPr>
              <a:t>Analyses Exploratoires et Fusion des Données 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g310ed1d9b2f_0_23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310ed1d9b2f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0ed1d9b2f_0_9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310ed1d9b2f_0_9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1. </a:t>
            </a:r>
            <a:r>
              <a:rPr b="0" i="0" lang="fr" sz="22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</a:t>
            </a: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du chiffre d’affaires</a:t>
            </a: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Evolution du CA</a:t>
            </a:r>
            <a:endParaRPr b="0" i="0" sz="1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g310ed1d9b2f_0_9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10ed1d9b2f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5" name="Google Shape;95;g310ed1d9b2f_0_9"/>
          <p:cNvSpPr txBox="1"/>
          <p:nvPr>
            <p:ph idx="1" type="body"/>
          </p:nvPr>
        </p:nvSpPr>
        <p:spPr>
          <a:xfrm>
            <a:off x="1126100" y="4265025"/>
            <a:ext cx="75246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95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3"/>
              <a:buFont typeface="Montserrat"/>
              <a:buChar char="●"/>
            </a:pPr>
            <a:r>
              <a:rPr lang="fr" sz="9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Forte hausse du CA entre 10/2021 et 02/2022 suivie par une baisse significative du CA entre 02/2022 et 04/2022</a:t>
            </a:r>
            <a:endParaRPr sz="9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9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95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3"/>
              <a:buFont typeface="Montserrat"/>
              <a:buChar char="●"/>
            </a:pPr>
            <a:r>
              <a:rPr lang="fr" sz="9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Baisse de CA drastique en 02/2023 (seulement 28 jours de transactions)</a:t>
            </a:r>
            <a:endParaRPr sz="9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g310ed1d9b2f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450" y="1559175"/>
            <a:ext cx="6501431" cy="270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a119dd40b_0_22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33a119dd40b_0_22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1. </a:t>
            </a:r>
            <a:r>
              <a:rPr b="0" i="0" lang="fr" sz="22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</a:t>
            </a: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e du chiffre d’affaires : 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 par catégorie</a:t>
            </a:r>
            <a:endParaRPr b="0" i="0" sz="1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g33a119dd40b_0_22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33a119dd40b_0_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5" name="Google Shape;105;g33a119dd40b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275" y="1566500"/>
            <a:ext cx="6518099" cy="26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33a119dd40b_0_22"/>
          <p:cNvSpPr txBox="1"/>
          <p:nvPr>
            <p:ph idx="1" type="body"/>
          </p:nvPr>
        </p:nvSpPr>
        <p:spPr>
          <a:xfrm>
            <a:off x="1126100" y="4265025"/>
            <a:ext cx="75246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95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3"/>
              <a:buFont typeface="Montserrat"/>
              <a:buChar char="●"/>
            </a:pPr>
            <a:r>
              <a:rPr lang="fr" sz="9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Les catégories 0 et 1 performent beaucoup </a:t>
            </a:r>
            <a:r>
              <a:rPr lang="fr" sz="9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mieux </a:t>
            </a:r>
            <a:r>
              <a:rPr lang="fr" sz="9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 la catégorie 2 sur la période étudiée</a:t>
            </a:r>
            <a:endParaRPr sz="9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95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3"/>
              <a:buFont typeface="Montserrat"/>
              <a:buChar char="●"/>
            </a:pPr>
            <a:r>
              <a:rPr lang="fr" sz="9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Entre 09/2021 et 02/2022, le CA fluctue significativement dans des directions opposées pour chaque catégorie</a:t>
            </a:r>
            <a:endParaRPr sz="9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95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3"/>
              <a:buFont typeface="Montserrat"/>
              <a:buChar char="●"/>
            </a:pPr>
            <a:r>
              <a:rPr lang="fr" sz="9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partir de 02/2022, le CA de chaque catégorie suit la même tendance</a:t>
            </a:r>
            <a:endParaRPr sz="9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985ad8da5_1_2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33985ad8da5_1_2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33985ad8da5_1_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4" name="Google Shape;114;g33985ad8da5_1_26"/>
          <p:cNvSpPr txBox="1"/>
          <p:nvPr>
            <p:ph idx="1" type="body"/>
          </p:nvPr>
        </p:nvSpPr>
        <p:spPr>
          <a:xfrm>
            <a:off x="6295725" y="1886175"/>
            <a:ext cx="2607900" cy="24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pics d’augmentation :</a:t>
            </a:r>
            <a:endParaRPr b="1"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08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/2021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09/2021 : 	+9.25 %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11/2021 - 12/2021 : 	+6.58 %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04/2022 - 05/2022 : 	+6.20 %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 fortes baisses : </a:t>
            </a:r>
            <a:endParaRPr b="1"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05/2021 - 07/2021 : 	-9.27 %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12/2021 - 02/2022 : 	-7.90 %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03/2022 - 04/2022 : 	-5.00 %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05/2022 - 06/2022 : 	-3.80 %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01/2023 - 02/2023 : 	-11.42 %</a:t>
            </a:r>
            <a:endParaRPr sz="992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5" name="Google Shape;115;g33985ad8da5_1_26"/>
          <p:cNvSpPr txBox="1"/>
          <p:nvPr/>
        </p:nvSpPr>
        <p:spPr>
          <a:xfrm>
            <a:off x="958650" y="285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</a:t>
            </a: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des ventes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b="0" i="0" sz="1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Nombre de transactions</a:t>
            </a:r>
            <a:endParaRPr b="0" i="0" sz="1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g33985ad8da5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00" y="1913125"/>
            <a:ext cx="5977851" cy="2414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985ad8da5_1_3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33985ad8da5_1_3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33985ad8da5_1_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4" name="Google Shape;124;g33985ad8da5_1_34"/>
          <p:cNvSpPr txBox="1"/>
          <p:nvPr>
            <p:ph idx="1" type="body"/>
          </p:nvPr>
        </p:nvSpPr>
        <p:spPr>
          <a:xfrm>
            <a:off x="6293600" y="1939950"/>
            <a:ext cx="2558700" cy="20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pics d’augmentation :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08/2021 - 09/2021 </a:t>
            </a: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	+29.88 %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11/2021 - 12/2021 : 	+14.64 %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04/2022 - 05/2022 : 	+8.60 %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 fortes baisses : 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05/2021 - 07/2021 : 	-17.47 %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12/2021 - 02/2022 : 	-8.82 %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03/2022 - 04/2022 : 	-7.05 %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05/2022 - 06/2022 : 	-4.91 %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8607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5"/>
              <a:buFont typeface="Montserrat"/>
              <a:buChar char="●"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01/2023 - 02/2023 : 	-11.73 %</a:t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g33985ad8da5_1_34"/>
          <p:cNvSpPr txBox="1"/>
          <p:nvPr/>
        </p:nvSpPr>
        <p:spPr>
          <a:xfrm>
            <a:off x="958650" y="285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</a:t>
            </a: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des ventes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b="0" i="0" sz="1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Nombre de produits vendus</a:t>
            </a:r>
            <a:endParaRPr b="0" i="0" sz="1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33985ad8da5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25" y="1996400"/>
            <a:ext cx="5977852" cy="240049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3985ad8da5_1_34"/>
          <p:cNvSpPr txBox="1"/>
          <p:nvPr/>
        </p:nvSpPr>
        <p:spPr>
          <a:xfrm>
            <a:off x="1372550" y="4525500"/>
            <a:ext cx="65817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4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Les périodes de pics et de fortes baisses sont les mêmes que celles relatives au nombre de transactions.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0ed1d9b2f_0_49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310ed1d9b2f_0_49"/>
          <p:cNvSpPr txBox="1"/>
          <p:nvPr/>
        </p:nvSpPr>
        <p:spPr>
          <a:xfrm>
            <a:off x="958650" y="285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</a:t>
            </a: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des ventes</a:t>
            </a:r>
            <a:r>
              <a:rPr b="0" i="0" lang="fr" sz="1975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b="0" i="0" sz="1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7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Tops et Flops</a:t>
            </a:r>
            <a:endParaRPr b="0" i="0" sz="13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310ed1d9b2f_0_49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310ed1d9b2f_0_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6" name="Google Shape;136;g310ed1d9b2f_0_49"/>
          <p:cNvSpPr txBox="1"/>
          <p:nvPr>
            <p:ph idx="1" type="body"/>
          </p:nvPr>
        </p:nvSpPr>
        <p:spPr>
          <a:xfrm>
            <a:off x="79350" y="1512950"/>
            <a:ext cx="58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TOP 10</a:t>
            </a:r>
            <a:endParaRPr b="1" sz="1392">
              <a:solidFill>
                <a:srgbClr val="CC0000"/>
              </a:solidFill>
              <a:highlight>
                <a:srgbClr val="FFFFFF"/>
              </a:highlight>
            </a:endParaRPr>
          </a:p>
        </p:txBody>
      </p:sp>
      <p:sp>
        <p:nvSpPr>
          <p:cNvPr id="137" name="Google Shape;137;g310ed1d9b2f_0_49"/>
          <p:cNvSpPr txBox="1"/>
          <p:nvPr>
            <p:ph idx="1" type="body"/>
          </p:nvPr>
        </p:nvSpPr>
        <p:spPr>
          <a:xfrm>
            <a:off x="4352725" y="1512950"/>
            <a:ext cx="68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FL</a:t>
            </a:r>
            <a:r>
              <a:rPr b="1" lang="fr" sz="1345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OP 10</a:t>
            </a:r>
            <a:endParaRPr b="1" sz="1392">
              <a:solidFill>
                <a:srgbClr val="CC0000"/>
              </a:solidFill>
              <a:highlight>
                <a:srgbClr val="FFFFFF"/>
              </a:highlight>
            </a:endParaRPr>
          </a:p>
        </p:txBody>
      </p:sp>
      <p:pic>
        <p:nvPicPr>
          <p:cNvPr id="138" name="Google Shape;138;g310ed1d9b2f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75" y="1555575"/>
            <a:ext cx="3760700" cy="1631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310ed1d9b2f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975" y="3297767"/>
            <a:ext cx="3760699" cy="164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310ed1d9b2f_0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5425" y="1555575"/>
            <a:ext cx="3760699" cy="1599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310ed1d9b2f_0_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8875" y="3320400"/>
            <a:ext cx="3760701" cy="15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