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6" d="100"/>
          <a:sy n="56" d="100"/>
        </p:scale>
        <p:origin x="10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0EB22E-7D59-4654-058B-DD2DE6E449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DB07EF6-C665-E4C6-8770-3BF3B75B04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E60C57C-1516-8525-1FF4-9AF3A8649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3B054-6253-418B-A7F2-E1152CCAC44A}" type="datetimeFigureOut">
              <a:rPr lang="pt-BR" smtClean="0"/>
              <a:t>25/02/2025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D16414B-C5DE-B256-2237-C449FED10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CF09577-9203-1360-3D3A-7B4BD0701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02A38-9B35-46D0-8A0A-0C9B06F831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962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AC872B-3FDC-EAED-9D2E-B96B0DC03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B2CD731-7E4A-CCED-E05C-E8B55799F7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65D6D2E-2183-4B99-BAB6-FD07078AE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3B054-6253-418B-A7F2-E1152CCAC44A}" type="datetimeFigureOut">
              <a:rPr lang="pt-BR" smtClean="0"/>
              <a:t>25/02/2025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18A1D9D-9F7D-C115-DAFD-B91E5C2CF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80CD51F-0B3A-1AF2-2DFE-DAC87B6ED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02A38-9B35-46D0-8A0A-0C9B06F831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0614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AB640EB-1D4E-3E13-411C-BF23D9432A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6C29961-6F0F-C192-4FDD-F1E2F89116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CAA4AE8-6669-E0BD-6A50-100DA38EF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3B054-6253-418B-A7F2-E1152CCAC44A}" type="datetimeFigureOut">
              <a:rPr lang="pt-BR" smtClean="0"/>
              <a:t>25/02/2025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BD4F17-D815-C99A-0640-5AB439EF2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0C5BD4-306D-42B9-1327-05206A024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02A38-9B35-46D0-8A0A-0C9B06F831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2333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DBA15D-40A1-A038-37FE-B5A8F71E7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8A70A3-FB8D-5B65-D5D0-42D7D252D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0E745BB-2318-D9FD-16B5-0C23FC6D0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3B054-6253-418B-A7F2-E1152CCAC44A}" type="datetimeFigureOut">
              <a:rPr lang="pt-BR" smtClean="0"/>
              <a:t>25/02/2025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C036171-F33F-36CB-5A19-287EDF2A8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94CAC18-F7E8-C22C-077D-1850F4AA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02A38-9B35-46D0-8A0A-0C9B06F831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0794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B52D24-2168-B699-807E-6EEFDA9B5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892BBA9-1E3D-82CA-B810-DA40241E60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55CFACA-027B-1CB3-D24B-0EED0DD16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3B054-6253-418B-A7F2-E1152CCAC44A}" type="datetimeFigureOut">
              <a:rPr lang="pt-BR" smtClean="0"/>
              <a:t>25/02/2025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067279B-61C1-D780-4416-B3F1BAE53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C66E52-66FB-3DC0-55DE-0B7A49499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02A38-9B35-46D0-8A0A-0C9B06F831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6850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4079A6-41E4-5C03-C614-8FD06732E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7FD3E2-16EE-696F-2EF7-BB619C9576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21C6A72-7A23-9185-111C-B284ECE87C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A972CF5-F5E2-748F-33A4-419E9D62E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3B054-6253-418B-A7F2-E1152CCAC44A}" type="datetimeFigureOut">
              <a:rPr lang="pt-BR" smtClean="0"/>
              <a:t>25/02/2025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EC66D2D-6AA3-19C1-BCC1-2AD8019C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052C7DC-059D-F027-997D-346315558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02A38-9B35-46D0-8A0A-0C9B06F831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5895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1F3E9D-7BB3-94EA-DC75-751F69658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419BD45-C874-5360-E60E-14AB591C1E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4AFB2E5-A476-1FB4-2050-D850DAEC1A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FB62C70-2C88-9AC8-E8F2-7FD2A029F2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F2CFFB0-4C1D-94BA-D224-7E3D508521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3724DBB-C276-2435-90DB-AC9DF45F3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3B054-6253-418B-A7F2-E1152CCAC44A}" type="datetimeFigureOut">
              <a:rPr lang="pt-BR" smtClean="0"/>
              <a:t>25/02/2025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E85CC5F-0219-96AC-A133-F7A8E9E99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A87A54E-8F07-5691-6CB6-E2E530F20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02A38-9B35-46D0-8A0A-0C9B06F831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3948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A07E0B-8981-A765-B0FE-883009337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02FEDB6-3AAC-F152-16A9-7D3F6909D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3B054-6253-418B-A7F2-E1152CCAC44A}" type="datetimeFigureOut">
              <a:rPr lang="pt-BR" smtClean="0"/>
              <a:t>25/02/2025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822D795-8FF0-B506-B842-DAC56B277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B9CC1E6-A23A-BB07-88DD-0DAE5EA91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02A38-9B35-46D0-8A0A-0C9B06F831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0226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D3F9CAE-A981-44BD-F038-8BD88614A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3B054-6253-418B-A7F2-E1152CCAC44A}" type="datetimeFigureOut">
              <a:rPr lang="pt-BR" smtClean="0"/>
              <a:t>25/02/2025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DD9BDB1-0759-CB38-ED91-5EEB0E620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EA5F802-0ED8-1104-CCA4-86719E174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02A38-9B35-46D0-8A0A-0C9B06F831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3127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F8D9A9-2F88-AA9A-832A-3D7E4FB09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BB368E6-78C3-D3D0-AE69-6B9DB7966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AC337C2-7E03-76F8-8B8A-56925C2584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EE1E216-491C-2C2E-557B-321F03201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3B054-6253-418B-A7F2-E1152CCAC44A}" type="datetimeFigureOut">
              <a:rPr lang="pt-BR" smtClean="0"/>
              <a:t>25/02/2025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127E0C3-22F1-BF09-7F02-50A60DB12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F1D9035-B2BD-2592-9E4F-83EF8FF5E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02A38-9B35-46D0-8A0A-0C9B06F831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7713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2A62B2-3CF7-C153-D223-1C30A7F45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92F3551-021C-E7CD-3CA4-A70392C7E4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6CCCEE4-FCBE-5DFC-41E0-EBC7103295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C850089-7C50-E753-252F-8E1ABD8E3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3B054-6253-418B-A7F2-E1152CCAC44A}" type="datetimeFigureOut">
              <a:rPr lang="pt-BR" smtClean="0"/>
              <a:t>25/02/2025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0D4DB6-3198-337F-86BC-02A722B16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7644F74-5D6A-4591-6073-1832EC8CE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02A38-9B35-46D0-8A0A-0C9B06F831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2222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23A760C-77BE-777E-0D00-96F02BF31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841F8B2-6626-949F-0232-5321F0C35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5357FFB-B107-92F8-9597-71DC8A7D3A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E3B054-6253-418B-A7F2-E1152CCAC44A}" type="datetimeFigureOut">
              <a:rPr lang="pt-BR" smtClean="0"/>
              <a:t>25/02/2025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69CC5D8-F433-62CB-D3F5-4EE11D1744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801F54-6316-463A-EAEE-478D2894E6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702A38-9B35-46D0-8A0A-0C9B06F831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5878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41565856-F25C-A264-F3B7-6D44EEDBA5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6870" y="344488"/>
            <a:ext cx="5768340" cy="695642"/>
          </a:xfrm>
        </p:spPr>
        <p:txBody>
          <a:bodyPr/>
          <a:lstStyle/>
          <a:p>
            <a:r>
              <a:rPr lang="pt-BR" dirty="0"/>
              <a:t>Decisão simples</a:t>
            </a:r>
          </a:p>
        </p:txBody>
      </p:sp>
      <p:sp>
        <p:nvSpPr>
          <p:cNvPr id="17" name="Fluxograma: Decisão 16">
            <a:extLst>
              <a:ext uri="{FF2B5EF4-FFF2-40B4-BE49-F238E27FC236}">
                <a16:creationId xmlns:a16="http://schemas.microsoft.com/office/drawing/2014/main" id="{DAF52956-60AC-CBC8-FCCE-B2E52D75A5E6}"/>
              </a:ext>
            </a:extLst>
          </p:cNvPr>
          <p:cNvSpPr/>
          <p:nvPr/>
        </p:nvSpPr>
        <p:spPr>
          <a:xfrm>
            <a:off x="3760470" y="1817370"/>
            <a:ext cx="2583180" cy="1748790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Idade &gt;= 18</a:t>
            </a:r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F48322D9-7456-31D9-ADB0-DC9A416945C5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5046345" y="3566160"/>
            <a:ext cx="5715" cy="6254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5BF8A0F4-98DB-8257-5611-C0578A731DD7}"/>
              </a:ext>
            </a:extLst>
          </p:cNvPr>
          <p:cNvSpPr txBox="1"/>
          <p:nvPr/>
        </p:nvSpPr>
        <p:spPr>
          <a:xfrm>
            <a:off x="7106602" y="692308"/>
            <a:ext cx="5085397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dirty="0"/>
              <a:t>Condição =&gt; analisar o resultado de uma comparação</a:t>
            </a:r>
          </a:p>
          <a:p>
            <a:pPr algn="ctr"/>
            <a:endParaRPr lang="pt-BR" sz="2400" dirty="0"/>
          </a:p>
          <a:p>
            <a:pPr algn="ctr"/>
            <a:r>
              <a:rPr lang="pt-BR" sz="2400" dirty="0"/>
              <a:t>Variável  </a:t>
            </a:r>
            <a:r>
              <a:rPr lang="pt-BR" sz="2400" dirty="0" err="1"/>
              <a:t>opRelacional</a:t>
            </a:r>
            <a:r>
              <a:rPr lang="pt-BR" sz="2400" dirty="0"/>
              <a:t> valor/variável</a:t>
            </a:r>
          </a:p>
          <a:p>
            <a:pPr algn="ctr"/>
            <a:r>
              <a:rPr lang="pt-BR" sz="2400" dirty="0"/>
              <a:t>idade &gt;= 18</a:t>
            </a:r>
          </a:p>
          <a:p>
            <a:pPr algn="ctr"/>
            <a:r>
              <a:rPr lang="pt-BR" sz="2400" dirty="0"/>
              <a:t>media &gt;= 6</a:t>
            </a:r>
          </a:p>
          <a:p>
            <a:pPr algn="ctr"/>
            <a:endParaRPr lang="pt-BR" sz="2400" dirty="0"/>
          </a:p>
          <a:p>
            <a:pPr algn="ctr"/>
            <a:r>
              <a:rPr lang="pt-BR" sz="2400" dirty="0"/>
              <a:t>Resultado da condição será sempre Verdadeiro ou Falso</a:t>
            </a:r>
          </a:p>
          <a:p>
            <a:pPr algn="ctr"/>
            <a:endParaRPr lang="pt-BR" sz="2400" dirty="0"/>
          </a:p>
        </p:txBody>
      </p:sp>
      <p:sp>
        <p:nvSpPr>
          <p:cNvPr id="24" name="Fluxograma: Exibir 23">
            <a:extLst>
              <a:ext uri="{FF2B5EF4-FFF2-40B4-BE49-F238E27FC236}">
                <a16:creationId xmlns:a16="http://schemas.microsoft.com/office/drawing/2014/main" id="{CFFF25EE-ACD4-E695-6F16-8383B4723157}"/>
              </a:ext>
            </a:extLst>
          </p:cNvPr>
          <p:cNvSpPr/>
          <p:nvPr/>
        </p:nvSpPr>
        <p:spPr>
          <a:xfrm>
            <a:off x="4002405" y="4191634"/>
            <a:ext cx="2087880" cy="963296"/>
          </a:xfrm>
          <a:prstGeom prst="flowChartDispla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“Pode tirar habilitação”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48718796-70E2-228E-B00A-98F53E4CAE52}"/>
              </a:ext>
            </a:extLst>
          </p:cNvPr>
          <p:cNvSpPr txBox="1"/>
          <p:nvPr/>
        </p:nvSpPr>
        <p:spPr>
          <a:xfrm>
            <a:off x="5218878" y="3566160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V</a:t>
            </a:r>
          </a:p>
        </p:txBody>
      </p:sp>
      <p:cxnSp>
        <p:nvCxnSpPr>
          <p:cNvPr id="27" name="Conector: Angulado 26">
            <a:extLst>
              <a:ext uri="{FF2B5EF4-FFF2-40B4-BE49-F238E27FC236}">
                <a16:creationId xmlns:a16="http://schemas.microsoft.com/office/drawing/2014/main" id="{D9399393-0B59-C010-123F-0B6A9EEAF6E7}"/>
              </a:ext>
            </a:extLst>
          </p:cNvPr>
          <p:cNvCxnSpPr>
            <a:cxnSpLocks/>
            <a:stCxn id="17" idx="3"/>
          </p:cNvCxnSpPr>
          <p:nvPr/>
        </p:nvCxnSpPr>
        <p:spPr>
          <a:xfrm flipH="1">
            <a:off x="5218878" y="2691765"/>
            <a:ext cx="1124772" cy="3731895"/>
          </a:xfrm>
          <a:prstGeom prst="bentConnector4">
            <a:avLst>
              <a:gd name="adj1" fmla="val -81296"/>
              <a:gd name="adj2" fmla="val 7733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89C1BABA-1238-BA23-8B9D-190D2204089E}"/>
              </a:ext>
            </a:extLst>
          </p:cNvPr>
          <p:cNvCxnSpPr>
            <a:stCxn id="24" idx="2"/>
          </p:cNvCxnSpPr>
          <p:nvPr/>
        </p:nvCxnSpPr>
        <p:spPr>
          <a:xfrm>
            <a:off x="5046345" y="5154930"/>
            <a:ext cx="172533" cy="3771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6E11A9CF-D3AD-6720-8C4B-77ADEA29366E}"/>
              </a:ext>
            </a:extLst>
          </p:cNvPr>
          <p:cNvSpPr txBox="1"/>
          <p:nvPr/>
        </p:nvSpPr>
        <p:spPr>
          <a:xfrm>
            <a:off x="6246149" y="214312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5ABEECF1-CEC4-E148-3F9C-02433D3230B2}"/>
              </a:ext>
            </a:extLst>
          </p:cNvPr>
          <p:cNvSpPr txBox="1"/>
          <p:nvPr/>
        </p:nvSpPr>
        <p:spPr>
          <a:xfrm>
            <a:off x="169415" y="2819906"/>
            <a:ext cx="366617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b="1" dirty="0"/>
              <a:t>Operadores Relacionais</a:t>
            </a:r>
          </a:p>
          <a:p>
            <a:pPr algn="ctr"/>
            <a:endParaRPr lang="pt-BR" sz="2400" b="1" dirty="0"/>
          </a:p>
          <a:p>
            <a:pPr algn="ctr"/>
            <a:r>
              <a:rPr lang="pt-BR" sz="2400" b="1" dirty="0"/>
              <a:t>== (x é = y?)</a:t>
            </a:r>
          </a:p>
          <a:p>
            <a:pPr algn="ctr"/>
            <a:r>
              <a:rPr lang="pt-BR" sz="2400" b="1" dirty="0"/>
              <a:t>!= (x é não = a y? diferente?)</a:t>
            </a:r>
          </a:p>
          <a:p>
            <a:pPr algn="ctr"/>
            <a:r>
              <a:rPr lang="pt-BR" sz="2400" b="1" dirty="0"/>
              <a:t>&gt;</a:t>
            </a:r>
          </a:p>
          <a:p>
            <a:pPr algn="ctr"/>
            <a:r>
              <a:rPr lang="pt-BR" sz="2400" b="1" dirty="0"/>
              <a:t>&gt;=</a:t>
            </a:r>
          </a:p>
          <a:p>
            <a:pPr algn="ctr"/>
            <a:r>
              <a:rPr lang="pt-BR" sz="2400" b="1" dirty="0"/>
              <a:t>&lt;</a:t>
            </a:r>
          </a:p>
          <a:p>
            <a:pPr algn="ctr"/>
            <a:r>
              <a:rPr lang="pt-BR" sz="2400" b="1" dirty="0"/>
              <a:t>&lt;=</a:t>
            </a:r>
          </a:p>
          <a:p>
            <a:pPr algn="ctr"/>
            <a:endParaRPr lang="pt-BR" sz="2400" b="1" dirty="0"/>
          </a:p>
          <a:p>
            <a:pPr algn="ctr"/>
            <a:r>
              <a:rPr lang="pt-BR" sz="2400" b="1" dirty="0"/>
              <a:t>Variáveis numéricas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F14EB6D7-D820-4FBB-BB16-62D8CAA4D9AD}"/>
              </a:ext>
            </a:extLst>
          </p:cNvPr>
          <p:cNvSpPr txBox="1"/>
          <p:nvPr/>
        </p:nvSpPr>
        <p:spPr>
          <a:xfrm>
            <a:off x="8198167" y="4203064"/>
            <a:ext cx="382441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000" dirty="0"/>
              <a:t>x = y;</a:t>
            </a:r>
          </a:p>
          <a:p>
            <a:r>
              <a:rPr lang="pt-BR" sz="4000" dirty="0"/>
              <a:t>X recebe o valor de y</a:t>
            </a:r>
          </a:p>
        </p:txBody>
      </p:sp>
    </p:spTree>
    <p:extLst>
      <p:ext uri="{BB962C8B-B14F-4D97-AF65-F5344CB8AC3E}">
        <p14:creationId xmlns:p14="http://schemas.microsoft.com/office/powerpoint/2010/main" val="3712522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478CF9-78C1-456A-64E2-E283115759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D5B3D08D-8317-D342-0213-56C71A7F86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6870" y="344488"/>
            <a:ext cx="5768340" cy="695642"/>
          </a:xfrm>
        </p:spPr>
        <p:txBody>
          <a:bodyPr/>
          <a:lstStyle/>
          <a:p>
            <a:r>
              <a:rPr lang="pt-BR" dirty="0"/>
              <a:t>Decisão completa</a:t>
            </a:r>
          </a:p>
        </p:txBody>
      </p:sp>
      <p:sp>
        <p:nvSpPr>
          <p:cNvPr id="2" name="Fluxograma: Decisão 1">
            <a:extLst>
              <a:ext uri="{FF2B5EF4-FFF2-40B4-BE49-F238E27FC236}">
                <a16:creationId xmlns:a16="http://schemas.microsoft.com/office/drawing/2014/main" id="{E5E414A1-D20F-5C2E-1373-B2E9FD9410C8}"/>
              </a:ext>
            </a:extLst>
          </p:cNvPr>
          <p:cNvSpPr/>
          <p:nvPr/>
        </p:nvSpPr>
        <p:spPr>
          <a:xfrm>
            <a:off x="2983230" y="1565910"/>
            <a:ext cx="2583180" cy="1748790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Idade &gt;= 18</a:t>
            </a:r>
          </a:p>
        </p:txBody>
      </p:sp>
      <p:sp>
        <p:nvSpPr>
          <p:cNvPr id="5" name="Fluxograma: Exibir 4">
            <a:extLst>
              <a:ext uri="{FF2B5EF4-FFF2-40B4-BE49-F238E27FC236}">
                <a16:creationId xmlns:a16="http://schemas.microsoft.com/office/drawing/2014/main" id="{299784DF-9F6B-2EF2-3056-6E191BB7F4EF}"/>
              </a:ext>
            </a:extLst>
          </p:cNvPr>
          <p:cNvSpPr/>
          <p:nvPr/>
        </p:nvSpPr>
        <p:spPr>
          <a:xfrm>
            <a:off x="422910" y="3314700"/>
            <a:ext cx="2087880" cy="963296"/>
          </a:xfrm>
          <a:prstGeom prst="flowChartDispla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“Pode tirar habilitação”</a:t>
            </a:r>
          </a:p>
        </p:txBody>
      </p:sp>
      <p:sp>
        <p:nvSpPr>
          <p:cNvPr id="6" name="Fluxograma: Exibir 5">
            <a:extLst>
              <a:ext uri="{FF2B5EF4-FFF2-40B4-BE49-F238E27FC236}">
                <a16:creationId xmlns:a16="http://schemas.microsoft.com/office/drawing/2014/main" id="{C2F14953-F430-FAF3-6806-0DA584C28DFC}"/>
              </a:ext>
            </a:extLst>
          </p:cNvPr>
          <p:cNvSpPr/>
          <p:nvPr/>
        </p:nvSpPr>
        <p:spPr>
          <a:xfrm>
            <a:off x="5825490" y="3291203"/>
            <a:ext cx="2087880" cy="963296"/>
          </a:xfrm>
          <a:prstGeom prst="flowChartDispla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“Não pode tirar habilitação”</a:t>
            </a:r>
          </a:p>
        </p:txBody>
      </p:sp>
      <p:cxnSp>
        <p:nvCxnSpPr>
          <p:cNvPr id="8" name="Conector: Angulado 7">
            <a:extLst>
              <a:ext uri="{FF2B5EF4-FFF2-40B4-BE49-F238E27FC236}">
                <a16:creationId xmlns:a16="http://schemas.microsoft.com/office/drawing/2014/main" id="{0C3D6E13-1EEA-1531-41D2-4DFF4379AA1A}"/>
              </a:ext>
            </a:extLst>
          </p:cNvPr>
          <p:cNvCxnSpPr>
            <a:stCxn id="2" idx="1"/>
            <a:endCxn id="5" idx="0"/>
          </p:cNvCxnSpPr>
          <p:nvPr/>
        </p:nvCxnSpPr>
        <p:spPr>
          <a:xfrm rot="10800000" flipV="1">
            <a:off x="1466850" y="2440304"/>
            <a:ext cx="1516380" cy="87439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A9C149BD-1DC9-1EB5-7A0A-02065068D61F}"/>
              </a:ext>
            </a:extLst>
          </p:cNvPr>
          <p:cNvSpPr txBox="1"/>
          <p:nvPr/>
        </p:nvSpPr>
        <p:spPr>
          <a:xfrm>
            <a:off x="2217420" y="1988820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V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47A7636-DEBC-CA2E-674B-016155F0DC60}"/>
              </a:ext>
            </a:extLst>
          </p:cNvPr>
          <p:cNvSpPr txBox="1"/>
          <p:nvPr/>
        </p:nvSpPr>
        <p:spPr>
          <a:xfrm>
            <a:off x="5989681" y="180415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</a:t>
            </a:r>
          </a:p>
        </p:txBody>
      </p:sp>
      <p:cxnSp>
        <p:nvCxnSpPr>
          <p:cNvPr id="12" name="Conector: Angulado 11">
            <a:extLst>
              <a:ext uri="{FF2B5EF4-FFF2-40B4-BE49-F238E27FC236}">
                <a16:creationId xmlns:a16="http://schemas.microsoft.com/office/drawing/2014/main" id="{C17C65DC-5C7E-A3AB-3F9E-C2308E6056AD}"/>
              </a:ext>
            </a:extLst>
          </p:cNvPr>
          <p:cNvCxnSpPr>
            <a:stCxn id="2" idx="3"/>
            <a:endCxn id="6" idx="0"/>
          </p:cNvCxnSpPr>
          <p:nvPr/>
        </p:nvCxnSpPr>
        <p:spPr>
          <a:xfrm>
            <a:off x="5566410" y="2440305"/>
            <a:ext cx="1303020" cy="85089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Elipse 12">
            <a:extLst>
              <a:ext uri="{FF2B5EF4-FFF2-40B4-BE49-F238E27FC236}">
                <a16:creationId xmlns:a16="http://schemas.microsoft.com/office/drawing/2014/main" id="{DCD52B22-E575-F364-DC74-C941BCF882AD}"/>
              </a:ext>
            </a:extLst>
          </p:cNvPr>
          <p:cNvSpPr/>
          <p:nvPr/>
        </p:nvSpPr>
        <p:spPr>
          <a:xfrm>
            <a:off x="3994785" y="4684515"/>
            <a:ext cx="742950" cy="60757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" name="Conector: Angulado 14">
            <a:extLst>
              <a:ext uri="{FF2B5EF4-FFF2-40B4-BE49-F238E27FC236}">
                <a16:creationId xmlns:a16="http://schemas.microsoft.com/office/drawing/2014/main" id="{E6997993-4FD7-3AF0-C002-D3C27664F6FE}"/>
              </a:ext>
            </a:extLst>
          </p:cNvPr>
          <p:cNvCxnSpPr>
            <a:stCxn id="5" idx="2"/>
            <a:endCxn id="13" idx="2"/>
          </p:cNvCxnSpPr>
          <p:nvPr/>
        </p:nvCxnSpPr>
        <p:spPr>
          <a:xfrm rot="16200000" flipH="1">
            <a:off x="2375664" y="3369181"/>
            <a:ext cx="710307" cy="252793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ector: Angulado 16">
            <a:extLst>
              <a:ext uri="{FF2B5EF4-FFF2-40B4-BE49-F238E27FC236}">
                <a16:creationId xmlns:a16="http://schemas.microsoft.com/office/drawing/2014/main" id="{76B15987-AE10-D58C-73DC-E53648564651}"/>
              </a:ext>
            </a:extLst>
          </p:cNvPr>
          <p:cNvCxnSpPr>
            <a:stCxn id="6" idx="2"/>
            <a:endCxn id="13" idx="6"/>
          </p:cNvCxnSpPr>
          <p:nvPr/>
        </p:nvCxnSpPr>
        <p:spPr>
          <a:xfrm rot="5400000">
            <a:off x="5436681" y="3555554"/>
            <a:ext cx="733804" cy="213169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4D87E28F-454F-AD7B-ACBA-1598B6805ECC}"/>
              </a:ext>
            </a:extLst>
          </p:cNvPr>
          <p:cNvCxnSpPr>
            <a:stCxn id="13" idx="4"/>
          </p:cNvCxnSpPr>
          <p:nvPr/>
        </p:nvCxnSpPr>
        <p:spPr>
          <a:xfrm>
            <a:off x="4366260" y="5292090"/>
            <a:ext cx="0" cy="7086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C90DB320-20A9-2914-2E6A-855274536942}"/>
              </a:ext>
            </a:extLst>
          </p:cNvPr>
          <p:cNvSpPr txBox="1"/>
          <p:nvPr/>
        </p:nvSpPr>
        <p:spPr>
          <a:xfrm>
            <a:off x="7913370" y="466417"/>
            <a:ext cx="366617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b="1" dirty="0"/>
              <a:t>Operadores Lógicos</a:t>
            </a:r>
          </a:p>
          <a:p>
            <a:pPr algn="ctr"/>
            <a:endParaRPr lang="pt-BR" sz="2400" b="1" dirty="0"/>
          </a:p>
          <a:p>
            <a:pPr algn="ctr"/>
            <a:r>
              <a:rPr lang="pt-BR" sz="2400" b="1" dirty="0"/>
              <a:t>! =&gt; não</a:t>
            </a:r>
          </a:p>
          <a:p>
            <a:pPr algn="ctr"/>
            <a:r>
              <a:rPr lang="pt-BR" sz="2400" b="1" dirty="0"/>
              <a:t>&amp;&amp; =&gt; E</a:t>
            </a:r>
          </a:p>
          <a:p>
            <a:pPr algn="ctr"/>
            <a:r>
              <a:rPr lang="pt-BR" sz="2400" b="1" dirty="0"/>
              <a:t>|| =&gt; ou</a:t>
            </a:r>
          </a:p>
        </p:txBody>
      </p:sp>
    </p:spTree>
    <p:extLst>
      <p:ext uri="{BB962C8B-B14F-4D97-AF65-F5344CB8AC3E}">
        <p14:creationId xmlns:p14="http://schemas.microsoft.com/office/powerpoint/2010/main" val="1055440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C932E2-A05E-2279-337D-FDFB937335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D984E6E8-A3BC-609A-5FEA-1BFBD9C593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6870" y="344488"/>
            <a:ext cx="5768340" cy="695642"/>
          </a:xfrm>
        </p:spPr>
        <p:txBody>
          <a:bodyPr/>
          <a:lstStyle/>
          <a:p>
            <a:r>
              <a:rPr lang="pt-BR" dirty="0"/>
              <a:t>Decisão encadeada</a:t>
            </a:r>
          </a:p>
        </p:txBody>
      </p:sp>
      <p:sp>
        <p:nvSpPr>
          <p:cNvPr id="2" name="Fluxograma: Decisão 1">
            <a:extLst>
              <a:ext uri="{FF2B5EF4-FFF2-40B4-BE49-F238E27FC236}">
                <a16:creationId xmlns:a16="http://schemas.microsoft.com/office/drawing/2014/main" id="{E8C6D442-DFEF-0EBD-ACC5-045F164AB81E}"/>
              </a:ext>
            </a:extLst>
          </p:cNvPr>
          <p:cNvSpPr/>
          <p:nvPr/>
        </p:nvSpPr>
        <p:spPr>
          <a:xfrm>
            <a:off x="2840355" y="824233"/>
            <a:ext cx="2583180" cy="1748790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Idade &gt;= 18</a:t>
            </a:r>
          </a:p>
        </p:txBody>
      </p:sp>
      <p:sp>
        <p:nvSpPr>
          <p:cNvPr id="4" name="Fluxograma: Exibir 3">
            <a:extLst>
              <a:ext uri="{FF2B5EF4-FFF2-40B4-BE49-F238E27FC236}">
                <a16:creationId xmlns:a16="http://schemas.microsoft.com/office/drawing/2014/main" id="{8AA2A135-09DC-9954-0A69-ACC3492C516B}"/>
              </a:ext>
            </a:extLst>
          </p:cNvPr>
          <p:cNvSpPr/>
          <p:nvPr/>
        </p:nvSpPr>
        <p:spPr>
          <a:xfrm>
            <a:off x="305983" y="2591179"/>
            <a:ext cx="2087880" cy="963296"/>
          </a:xfrm>
          <a:prstGeom prst="flowChartDispla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“Voto obrigatório”</a:t>
            </a:r>
          </a:p>
        </p:txBody>
      </p:sp>
      <p:cxnSp>
        <p:nvCxnSpPr>
          <p:cNvPr id="6" name="Conector: Angulado 5">
            <a:extLst>
              <a:ext uri="{FF2B5EF4-FFF2-40B4-BE49-F238E27FC236}">
                <a16:creationId xmlns:a16="http://schemas.microsoft.com/office/drawing/2014/main" id="{95C6B3E4-25F5-25C2-616C-5B41740754EA}"/>
              </a:ext>
            </a:extLst>
          </p:cNvPr>
          <p:cNvCxnSpPr>
            <a:cxnSpLocks/>
            <a:stCxn id="2" idx="1"/>
          </p:cNvCxnSpPr>
          <p:nvPr/>
        </p:nvCxnSpPr>
        <p:spPr>
          <a:xfrm rot="10800000" flipV="1">
            <a:off x="1323975" y="1698627"/>
            <a:ext cx="1516380" cy="87439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E834BD2B-9E41-ABC4-DC76-7F41FA7F9A09}"/>
              </a:ext>
            </a:extLst>
          </p:cNvPr>
          <p:cNvSpPr txBox="1"/>
          <p:nvPr/>
        </p:nvSpPr>
        <p:spPr>
          <a:xfrm>
            <a:off x="2074545" y="124714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V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2A0BE34-AFF2-DDDB-3AEB-7E5FFADDB5BF}"/>
              </a:ext>
            </a:extLst>
          </p:cNvPr>
          <p:cNvSpPr txBox="1"/>
          <p:nvPr/>
        </p:nvSpPr>
        <p:spPr>
          <a:xfrm>
            <a:off x="5846806" y="106247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</a:t>
            </a:r>
          </a:p>
        </p:txBody>
      </p:sp>
      <p:cxnSp>
        <p:nvCxnSpPr>
          <p:cNvPr id="9" name="Conector: Angulado 8">
            <a:extLst>
              <a:ext uri="{FF2B5EF4-FFF2-40B4-BE49-F238E27FC236}">
                <a16:creationId xmlns:a16="http://schemas.microsoft.com/office/drawing/2014/main" id="{4DE05C0F-DE0D-1CE1-9F43-FE8B7BF95B81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5423535" y="1698628"/>
            <a:ext cx="1467211" cy="107765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Elipse 9">
            <a:extLst>
              <a:ext uri="{FF2B5EF4-FFF2-40B4-BE49-F238E27FC236}">
                <a16:creationId xmlns:a16="http://schemas.microsoft.com/office/drawing/2014/main" id="{CFDE03CE-6717-E231-984A-9BFAC48197B0}"/>
              </a:ext>
            </a:extLst>
          </p:cNvPr>
          <p:cNvSpPr/>
          <p:nvPr/>
        </p:nvSpPr>
        <p:spPr>
          <a:xfrm>
            <a:off x="6933968" y="5589388"/>
            <a:ext cx="742950" cy="60757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ector: Angulado 10">
            <a:extLst>
              <a:ext uri="{FF2B5EF4-FFF2-40B4-BE49-F238E27FC236}">
                <a16:creationId xmlns:a16="http://schemas.microsoft.com/office/drawing/2014/main" id="{A60AEA93-F8FF-5C24-9B98-E2519869C289}"/>
              </a:ext>
            </a:extLst>
          </p:cNvPr>
          <p:cNvCxnSpPr>
            <a:cxnSpLocks/>
            <a:endCxn id="10" idx="2"/>
          </p:cNvCxnSpPr>
          <p:nvPr/>
        </p:nvCxnSpPr>
        <p:spPr>
          <a:xfrm rot="16200000" flipH="1">
            <a:off x="5314847" y="4274054"/>
            <a:ext cx="710307" cy="252793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ector: Angulado 11">
            <a:extLst>
              <a:ext uri="{FF2B5EF4-FFF2-40B4-BE49-F238E27FC236}">
                <a16:creationId xmlns:a16="http://schemas.microsoft.com/office/drawing/2014/main" id="{6B2933BB-E036-1232-A388-E9203E64F632}"/>
              </a:ext>
            </a:extLst>
          </p:cNvPr>
          <p:cNvCxnSpPr>
            <a:cxnSpLocks/>
            <a:endCxn id="10" idx="6"/>
          </p:cNvCxnSpPr>
          <p:nvPr/>
        </p:nvCxnSpPr>
        <p:spPr>
          <a:xfrm rot="5400000">
            <a:off x="8375864" y="4460427"/>
            <a:ext cx="733804" cy="213169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Fluxograma: Exibir 13">
            <a:extLst>
              <a:ext uri="{FF2B5EF4-FFF2-40B4-BE49-F238E27FC236}">
                <a16:creationId xmlns:a16="http://schemas.microsoft.com/office/drawing/2014/main" id="{3BA1AEC7-9B13-53D9-7715-8D70BE92EDAB}"/>
              </a:ext>
            </a:extLst>
          </p:cNvPr>
          <p:cNvSpPr/>
          <p:nvPr/>
        </p:nvSpPr>
        <p:spPr>
          <a:xfrm>
            <a:off x="3335655" y="4257542"/>
            <a:ext cx="2087880" cy="963296"/>
          </a:xfrm>
          <a:prstGeom prst="flowChartDispla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“Voto opcional”</a:t>
            </a:r>
          </a:p>
        </p:txBody>
      </p:sp>
      <p:sp>
        <p:nvSpPr>
          <p:cNvPr id="15" name="Fluxograma: Exibir 14">
            <a:extLst>
              <a:ext uri="{FF2B5EF4-FFF2-40B4-BE49-F238E27FC236}">
                <a16:creationId xmlns:a16="http://schemas.microsoft.com/office/drawing/2014/main" id="{BCA6E474-9CB5-3AA0-8E34-CDE16B83A7B2}"/>
              </a:ext>
            </a:extLst>
          </p:cNvPr>
          <p:cNvSpPr/>
          <p:nvPr/>
        </p:nvSpPr>
        <p:spPr>
          <a:xfrm>
            <a:off x="8742767" y="4132325"/>
            <a:ext cx="2087880" cy="963296"/>
          </a:xfrm>
          <a:prstGeom prst="flowChartDispla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“Não pode votar”</a:t>
            </a:r>
          </a:p>
        </p:txBody>
      </p:sp>
      <p:sp>
        <p:nvSpPr>
          <p:cNvPr id="16" name="Fluxograma: Decisão 15">
            <a:extLst>
              <a:ext uri="{FF2B5EF4-FFF2-40B4-BE49-F238E27FC236}">
                <a16:creationId xmlns:a16="http://schemas.microsoft.com/office/drawing/2014/main" id="{A986B895-9956-44E3-B925-F5BBA57087F1}"/>
              </a:ext>
            </a:extLst>
          </p:cNvPr>
          <p:cNvSpPr/>
          <p:nvPr/>
        </p:nvSpPr>
        <p:spPr>
          <a:xfrm>
            <a:off x="5599156" y="2865183"/>
            <a:ext cx="2583180" cy="1748790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Idade &gt;= 16</a:t>
            </a:r>
          </a:p>
        </p:txBody>
      </p:sp>
      <p:cxnSp>
        <p:nvCxnSpPr>
          <p:cNvPr id="18" name="Conector: Angulado 17">
            <a:extLst>
              <a:ext uri="{FF2B5EF4-FFF2-40B4-BE49-F238E27FC236}">
                <a16:creationId xmlns:a16="http://schemas.microsoft.com/office/drawing/2014/main" id="{EBFB26E6-8596-5143-48F8-018F5A8E8699}"/>
              </a:ext>
            </a:extLst>
          </p:cNvPr>
          <p:cNvCxnSpPr>
            <a:stCxn id="16" idx="1"/>
            <a:endCxn id="14" idx="0"/>
          </p:cNvCxnSpPr>
          <p:nvPr/>
        </p:nvCxnSpPr>
        <p:spPr>
          <a:xfrm rot="10800000" flipV="1">
            <a:off x="4379596" y="3739578"/>
            <a:ext cx="1219561" cy="51796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ector: Angulado 19">
            <a:extLst>
              <a:ext uri="{FF2B5EF4-FFF2-40B4-BE49-F238E27FC236}">
                <a16:creationId xmlns:a16="http://schemas.microsoft.com/office/drawing/2014/main" id="{0AAF6C06-7E5A-16C5-1A95-EAA234CC7F71}"/>
              </a:ext>
            </a:extLst>
          </p:cNvPr>
          <p:cNvCxnSpPr>
            <a:stCxn id="16" idx="3"/>
            <a:endCxn id="15" idx="0"/>
          </p:cNvCxnSpPr>
          <p:nvPr/>
        </p:nvCxnSpPr>
        <p:spPr>
          <a:xfrm>
            <a:off x="8182336" y="3739578"/>
            <a:ext cx="1604371" cy="39274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Elipse 22">
            <a:extLst>
              <a:ext uri="{FF2B5EF4-FFF2-40B4-BE49-F238E27FC236}">
                <a16:creationId xmlns:a16="http://schemas.microsoft.com/office/drawing/2014/main" id="{0D255836-711F-D79C-7FFE-A9521721D7D0}"/>
              </a:ext>
            </a:extLst>
          </p:cNvPr>
          <p:cNvSpPr/>
          <p:nvPr/>
        </p:nvSpPr>
        <p:spPr>
          <a:xfrm>
            <a:off x="2074545" y="6033767"/>
            <a:ext cx="742950" cy="60757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5" name="Conector: Angulado 24">
            <a:extLst>
              <a:ext uri="{FF2B5EF4-FFF2-40B4-BE49-F238E27FC236}">
                <a16:creationId xmlns:a16="http://schemas.microsoft.com/office/drawing/2014/main" id="{96F6C9F1-AA8C-370A-B273-2E339DD9F5EA}"/>
              </a:ext>
            </a:extLst>
          </p:cNvPr>
          <p:cNvCxnSpPr>
            <a:stCxn id="4" idx="2"/>
            <a:endCxn id="23" idx="2"/>
          </p:cNvCxnSpPr>
          <p:nvPr/>
        </p:nvCxnSpPr>
        <p:spPr>
          <a:xfrm rot="16200000" flipH="1">
            <a:off x="320694" y="4583704"/>
            <a:ext cx="2783080" cy="72462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ector: Angulado 26">
            <a:extLst>
              <a:ext uri="{FF2B5EF4-FFF2-40B4-BE49-F238E27FC236}">
                <a16:creationId xmlns:a16="http://schemas.microsoft.com/office/drawing/2014/main" id="{C2C09127-990C-CB7D-C79D-6AE3CA743D65}"/>
              </a:ext>
            </a:extLst>
          </p:cNvPr>
          <p:cNvCxnSpPr>
            <a:stCxn id="10" idx="4"/>
            <a:endCxn id="23" idx="6"/>
          </p:cNvCxnSpPr>
          <p:nvPr/>
        </p:nvCxnSpPr>
        <p:spPr>
          <a:xfrm rot="5400000">
            <a:off x="4991173" y="4023285"/>
            <a:ext cx="140592" cy="448794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4CFEF1EB-4426-0DB6-49FB-A53AC6A66F54}"/>
              </a:ext>
            </a:extLst>
          </p:cNvPr>
          <p:cNvSpPr txBox="1"/>
          <p:nvPr/>
        </p:nvSpPr>
        <p:spPr>
          <a:xfrm>
            <a:off x="4901810" y="321176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V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F5025A9C-B9B9-7F78-4925-D355AB3B9C08}"/>
              </a:ext>
            </a:extLst>
          </p:cNvPr>
          <p:cNvSpPr txBox="1"/>
          <p:nvPr/>
        </p:nvSpPr>
        <p:spPr>
          <a:xfrm>
            <a:off x="8719209" y="318514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3189898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8388EFD-B886-8555-95C3-B210B19100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57699"/>
              </p:ext>
            </p:extLst>
          </p:nvPr>
        </p:nvGraphicFramePr>
        <p:xfrm>
          <a:off x="960120" y="719666"/>
          <a:ext cx="8972550" cy="32247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7304">
                  <a:extLst>
                    <a:ext uri="{9D8B030D-6E8A-4147-A177-3AD203B41FA5}">
                      <a16:colId xmlns:a16="http://schemas.microsoft.com/office/drawing/2014/main" val="1018625193"/>
                    </a:ext>
                  </a:extLst>
                </a:gridCol>
                <a:gridCol w="1287304">
                  <a:extLst>
                    <a:ext uri="{9D8B030D-6E8A-4147-A177-3AD203B41FA5}">
                      <a16:colId xmlns:a16="http://schemas.microsoft.com/office/drawing/2014/main" val="1988871336"/>
                    </a:ext>
                  </a:extLst>
                </a:gridCol>
                <a:gridCol w="1505902">
                  <a:extLst>
                    <a:ext uri="{9D8B030D-6E8A-4147-A177-3AD203B41FA5}">
                      <a16:colId xmlns:a16="http://schemas.microsoft.com/office/drawing/2014/main" val="3715075018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666781893"/>
                    </a:ext>
                  </a:extLst>
                </a:gridCol>
                <a:gridCol w="2377440">
                  <a:extLst>
                    <a:ext uri="{9D8B030D-6E8A-4147-A177-3AD203B41FA5}">
                      <a16:colId xmlns:a16="http://schemas.microsoft.com/office/drawing/2014/main" val="90817357"/>
                    </a:ext>
                  </a:extLst>
                </a:gridCol>
              </a:tblGrid>
              <a:tr h="332208">
                <a:tc>
                  <a:txBody>
                    <a:bodyPr/>
                    <a:lstStyle/>
                    <a:p>
                      <a:r>
                        <a:rPr lang="pt-BR" dirty="0"/>
                        <a:t>alunos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Media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frequencia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131337"/>
                  </a:ext>
                </a:extLst>
              </a:tr>
              <a:tr h="470628">
                <a:tc>
                  <a:txBody>
                    <a:bodyPr/>
                    <a:lstStyle/>
                    <a:p>
                      <a:r>
                        <a:rPr lang="pt-BR" sz="2800" dirty="0"/>
                        <a:t>Ana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8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800" dirty="0"/>
                        <a:t>(V e V) = </a:t>
                      </a:r>
                      <a:r>
                        <a:rPr lang="pt-BR" sz="2800" b="1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800" dirty="0"/>
                        <a:t>(V ou V) = </a:t>
                      </a:r>
                      <a:r>
                        <a:rPr lang="pt-BR" sz="2800" b="1" dirty="0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6480024"/>
                  </a:ext>
                </a:extLst>
              </a:tr>
              <a:tr h="858203">
                <a:tc>
                  <a:txBody>
                    <a:bodyPr/>
                    <a:lstStyle/>
                    <a:p>
                      <a:r>
                        <a:rPr lang="pt-BR" sz="2800" dirty="0"/>
                        <a:t>Beatriz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8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80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800" dirty="0"/>
                        <a:t>(V e F) = </a:t>
                      </a:r>
                      <a:r>
                        <a:rPr lang="pt-BR" sz="28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800" dirty="0"/>
                        <a:t>(V ou F) = </a:t>
                      </a:r>
                      <a:r>
                        <a:rPr lang="pt-BR" sz="2800" b="1" dirty="0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97400"/>
                  </a:ext>
                </a:extLst>
              </a:tr>
              <a:tr h="624432">
                <a:tc>
                  <a:txBody>
                    <a:bodyPr/>
                    <a:lstStyle/>
                    <a:p>
                      <a:r>
                        <a:rPr lang="pt-BR" sz="2800" dirty="0"/>
                        <a:t>Lucia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8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800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800" dirty="0"/>
                        <a:t>(F e V) = 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800" dirty="0"/>
                        <a:t>(F ou V) = 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7214348"/>
                  </a:ext>
                </a:extLst>
              </a:tr>
              <a:tr h="858203">
                <a:tc>
                  <a:txBody>
                    <a:bodyPr/>
                    <a:lstStyle/>
                    <a:p>
                      <a:r>
                        <a:rPr lang="pt-BR" sz="2800" dirty="0"/>
                        <a:t>Marcio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8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8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800" dirty="0"/>
                        <a:t>(F e F ) = 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800" dirty="0"/>
                        <a:t>(F ou F ) = 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649"/>
                  </a:ext>
                </a:extLst>
              </a:tr>
            </a:tbl>
          </a:graphicData>
        </a:graphic>
      </p:graphicFrame>
      <p:sp>
        <p:nvSpPr>
          <p:cNvPr id="4" name="CaixaDeTexto 3">
            <a:extLst>
              <a:ext uri="{FF2B5EF4-FFF2-40B4-BE49-F238E27FC236}">
                <a16:creationId xmlns:a16="http://schemas.microsoft.com/office/drawing/2014/main" id="{0FF4434F-042E-EDF6-18B6-A2AE7469F827}"/>
              </a:ext>
            </a:extLst>
          </p:cNvPr>
          <p:cNvSpPr txBox="1"/>
          <p:nvPr/>
        </p:nvSpPr>
        <p:spPr>
          <a:xfrm>
            <a:off x="2251710" y="5154930"/>
            <a:ext cx="62511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/>
              <a:t>if(media &gt;= 7   e     </a:t>
            </a:r>
            <a:r>
              <a:rPr lang="pt-BR" sz="3200" dirty="0" err="1"/>
              <a:t>frequencia</a:t>
            </a:r>
            <a:r>
              <a:rPr lang="pt-BR" sz="3200" dirty="0"/>
              <a:t>&gt;=75)</a:t>
            </a:r>
          </a:p>
        </p:txBody>
      </p:sp>
    </p:spTree>
    <p:extLst>
      <p:ext uri="{BB962C8B-B14F-4D97-AF65-F5344CB8AC3E}">
        <p14:creationId xmlns:p14="http://schemas.microsoft.com/office/powerpoint/2010/main" val="25863047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212</Words>
  <Application>Microsoft Office PowerPoint</Application>
  <PresentationFormat>Widescreen</PresentationFormat>
  <Paragraphs>71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Eliane rosa</dc:creator>
  <cp:lastModifiedBy>Eliane rosa</cp:lastModifiedBy>
  <cp:revision>1</cp:revision>
  <dcterms:created xsi:type="dcterms:W3CDTF">2025-02-25T21:47:15Z</dcterms:created>
  <dcterms:modified xsi:type="dcterms:W3CDTF">2025-02-26T01:07:39Z</dcterms:modified>
</cp:coreProperties>
</file>