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9" r:id="rId4"/>
    <p:sldId id="271" r:id="rId5"/>
    <p:sldId id="270" r:id="rId6"/>
    <p:sldId id="273" r:id="rId7"/>
    <p:sldId id="274" r:id="rId8"/>
    <p:sldId id="275" r:id="rId9"/>
    <p:sldId id="276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40A4AD1-8216-4CEF-882F-38B9336E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467"/>
            <a:ext cx="2736304" cy="56481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EC49016-A1DB-4989-A57E-F9776BD782B7}"/>
              </a:ext>
            </a:extLst>
          </p:cNvPr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1A3E6F-3226-46ED-A93A-B5A66A7E92C7}"/>
              </a:ext>
            </a:extLst>
          </p:cNvPr>
          <p:cNvSpPr/>
          <p:nvPr userDrawn="1"/>
        </p:nvSpPr>
        <p:spPr>
          <a:xfrm>
            <a:off x="0" y="58642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CC1B8A-B33E-4E1B-B601-809623DB0A6E}"/>
              </a:ext>
            </a:extLst>
          </p:cNvPr>
          <p:cNvSpPr/>
          <p:nvPr userDrawn="1"/>
        </p:nvSpPr>
        <p:spPr>
          <a:xfrm>
            <a:off x="0" y="679067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2794-E262-4735-84C8-0D77065C506C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evs2bl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F8D703A-CA27-414D-955A-6129EAC30335}"/>
              </a:ext>
            </a:extLst>
          </p:cNvPr>
          <p:cNvSpPr/>
          <p:nvPr/>
        </p:nvSpPr>
        <p:spPr>
          <a:xfrm>
            <a:off x="2483768" y="2649333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Assunto: Laços de Repetição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317A3DE-59EE-4995-ADBE-F500E73F6140}"/>
              </a:ext>
            </a:extLst>
          </p:cNvPr>
          <p:cNvSpPr txBox="1">
            <a:spLocks/>
          </p:cNvSpPr>
          <p:nvPr/>
        </p:nvSpPr>
        <p:spPr>
          <a:xfrm>
            <a:off x="-324544" y="1211899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Do </a:t>
            </a:r>
            <a:r>
              <a:rPr lang="pt-BR" sz="9600" dirty="0" err="1"/>
              <a:t>While</a:t>
            </a:r>
            <a:endParaRPr lang="pt-BR" sz="96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For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Quebrando laços de repetição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Laço infinito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5F73D8F-D238-4A05-BCB3-93FEA15E1066}"/>
              </a:ext>
            </a:extLst>
          </p:cNvPr>
          <p:cNvSpPr txBox="1">
            <a:spLocks/>
          </p:cNvSpPr>
          <p:nvPr/>
        </p:nvSpPr>
        <p:spPr>
          <a:xfrm>
            <a:off x="-127917" y="2649332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800" dirty="0"/>
              <a:t>Metodologia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9164EB-2876-4165-A920-035C28958E1B}"/>
              </a:ext>
            </a:extLst>
          </p:cNvPr>
          <p:cNvSpPr txBox="1"/>
          <p:nvPr/>
        </p:nvSpPr>
        <p:spPr>
          <a:xfrm>
            <a:off x="-719" y="3110997"/>
            <a:ext cx="9231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1º - Base teórica</a:t>
            </a:r>
          </a:p>
          <a:p>
            <a:r>
              <a:rPr lang="pt-BR" dirty="0"/>
              <a:t>2º - Demonstração técnica com exercício prático</a:t>
            </a:r>
          </a:p>
          <a:p>
            <a:r>
              <a:rPr lang="pt-BR" dirty="0"/>
              <a:t>3º - Alunos resolvem dois desafios para fixação do conteúdo para cada laço de repetição</a:t>
            </a:r>
          </a:p>
          <a:p>
            <a:r>
              <a:rPr lang="pt-BR" dirty="0"/>
              <a:t>4º - Professor resolve os desafios após alunos concluírem</a:t>
            </a:r>
          </a:p>
          <a:p>
            <a:r>
              <a:rPr lang="pt-BR" dirty="0"/>
              <a:t>5º - Os exercícios resolvidos serão postados após a aula</a:t>
            </a:r>
          </a:p>
          <a:p>
            <a:r>
              <a:rPr lang="pt-BR" dirty="0"/>
              <a:t>6º - Um último desafio de cada laço de repetição fica postado para os alunos praticarem em casa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B6D12A-187C-46BB-809C-AFBEE61F1B3A}"/>
              </a:ext>
            </a:extLst>
          </p:cNvPr>
          <p:cNvSpPr/>
          <p:nvPr/>
        </p:nvSpPr>
        <p:spPr>
          <a:xfrm>
            <a:off x="2483768" y="5111654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D4C55BB-00FA-4CD5-A270-199ED8A8B4DA}"/>
              </a:ext>
            </a:extLst>
          </p:cNvPr>
          <p:cNvSpPr txBox="1">
            <a:spLocks/>
          </p:cNvSpPr>
          <p:nvPr/>
        </p:nvSpPr>
        <p:spPr>
          <a:xfrm>
            <a:off x="-95522" y="5080986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800" dirty="0"/>
              <a:t>Postagem dos Exercícios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61F52C-6E4A-4C40-A22F-7E5770A9D2D3}"/>
              </a:ext>
            </a:extLst>
          </p:cNvPr>
          <p:cNvSpPr txBox="1"/>
          <p:nvPr/>
        </p:nvSpPr>
        <p:spPr>
          <a:xfrm>
            <a:off x="-719" y="5758314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Exercícios e materiais complementares serão postados </a:t>
            </a:r>
            <a:r>
              <a:rPr lang="pt-BR" sz="1800" u="sng" dirty="0">
                <a:solidFill>
                  <a:srgbClr val="FF0000"/>
                </a:solidFill>
              </a:rPr>
              <a:t>após a aula </a:t>
            </a:r>
            <a:r>
              <a:rPr lang="pt-BR" sz="1800" dirty="0"/>
              <a:t>no Google Drive da turma, que poderá ser acessado através do link </a:t>
            </a:r>
            <a:r>
              <a:rPr lang="pt-BR" sz="1800" dirty="0">
                <a:hlinkClick r:id="rId2"/>
              </a:rPr>
              <a:t>https://bit.ly/devs2blu</a:t>
            </a:r>
            <a:r>
              <a:rPr lang="pt-BR" sz="1800" dirty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REFERENCIAL BIBLIOGRÁFICO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MARTIN, Robert C. </a:t>
            </a:r>
            <a:r>
              <a:rPr lang="pt-BR" sz="2400" b="1" i="0" u="none" strike="noStrike" dirty="0">
                <a:solidFill>
                  <a:srgbClr val="0F1111"/>
                </a:solidFill>
                <a:effectLst/>
                <a:latin typeface="Amazon Ember"/>
              </a:rPr>
              <a:t>Código limpo: Habilidades práticas do </a:t>
            </a:r>
            <a:r>
              <a:rPr lang="pt-BR" sz="2400" b="1" i="0" u="none" strike="noStrike" dirty="0" err="1">
                <a:solidFill>
                  <a:srgbClr val="0F1111"/>
                </a:solidFill>
                <a:effectLst/>
                <a:latin typeface="Amazon Ember"/>
              </a:rPr>
              <a:t>Agile</a:t>
            </a:r>
            <a:r>
              <a:rPr lang="pt-BR" sz="2400" b="1" i="0" u="none" strike="noStrike" dirty="0">
                <a:solidFill>
                  <a:srgbClr val="0F1111"/>
                </a:solidFill>
                <a:effectLst/>
                <a:latin typeface="Amazon Ember"/>
              </a:rPr>
              <a:t> Software</a:t>
            </a:r>
            <a:r>
              <a:rPr lang="pt-BR" sz="2400" b="0" i="0" u="none" strike="noStrike" dirty="0">
                <a:solidFill>
                  <a:srgbClr val="0F1111"/>
                </a:solidFill>
                <a:effectLst/>
                <a:latin typeface="Amazon Ember"/>
              </a:rPr>
              <a:t>. </a:t>
            </a:r>
            <a:r>
              <a:rPr lang="pt-BR" sz="2400" dirty="0"/>
              <a:t>ed. Alta Books, RJ – 2009.</a:t>
            </a:r>
          </a:p>
          <a:p>
            <a:r>
              <a:rPr lang="pt-BR" sz="2400" dirty="0" err="1"/>
              <a:t>Deitel</a:t>
            </a:r>
            <a:r>
              <a:rPr lang="pt-BR" sz="2400" dirty="0"/>
              <a:t>, Paul. </a:t>
            </a:r>
            <a:r>
              <a:rPr lang="pt-BR" sz="2400" b="1" dirty="0"/>
              <a:t>Java: como programar </a:t>
            </a:r>
            <a:r>
              <a:rPr lang="pt-BR" sz="2400" dirty="0"/>
              <a:t>/ Paul </a:t>
            </a:r>
            <a:r>
              <a:rPr lang="pt-BR" sz="2400" dirty="0" err="1"/>
              <a:t>Deitel</a:t>
            </a:r>
            <a:r>
              <a:rPr lang="pt-BR" sz="2400" dirty="0"/>
              <a:t>, Harvey </a:t>
            </a:r>
            <a:r>
              <a:rPr lang="pt-BR" sz="2400" dirty="0" err="1"/>
              <a:t>Deitel</a:t>
            </a:r>
            <a:r>
              <a:rPr lang="pt-BR" sz="2400" dirty="0"/>
              <a:t>; tradução Edson Furmankiewicz; revisão técnica Fabio Lucchini. -- São Paulo: Pearson Education do Brasil, 2017.</a:t>
            </a:r>
          </a:p>
          <a:p>
            <a:r>
              <a:rPr lang="pt-BR" sz="2400" dirty="0"/>
              <a:t>AFONSO, Alexandre. </a:t>
            </a:r>
            <a:r>
              <a:rPr lang="pt-BR" sz="2400" b="1" dirty="0"/>
              <a:t>Programação para Iniciantes: aprenda lógica de programação com JAVA. </a:t>
            </a:r>
            <a:r>
              <a:rPr lang="pt-BR" sz="2400" dirty="0" err="1"/>
              <a:t>Algaworks</a:t>
            </a:r>
            <a:r>
              <a:rPr lang="pt-BR" sz="2400" dirty="0"/>
              <a:t> Software, 2007.</a:t>
            </a:r>
          </a:p>
          <a:p>
            <a:r>
              <a:rPr lang="pt-BR" sz="2400" dirty="0" err="1"/>
              <a:t>SHILDT,Herbert</a:t>
            </a:r>
            <a:r>
              <a:rPr lang="pt-BR" sz="2400" dirty="0"/>
              <a:t>. </a:t>
            </a:r>
            <a:r>
              <a:rPr lang="pt-BR" sz="2400" b="1" dirty="0"/>
              <a:t>Java para iniciantes: </a:t>
            </a:r>
            <a:r>
              <a:rPr lang="pt-BR" sz="2400" b="1" dirty="0" err="1"/>
              <a:t>crie,compile</a:t>
            </a:r>
            <a:r>
              <a:rPr lang="pt-BR" sz="2400" b="1" dirty="0"/>
              <a:t> e execute programas Java rapidamente.</a:t>
            </a:r>
            <a:r>
              <a:rPr lang="pt-BR" sz="2400" dirty="0"/>
              <a:t> Tradução: Aldir José Coelho Corrêa da Silva; revisão técnica: Maria Lúcia Blanck Lisbôa – 6 ed. – Porto Alegre: </a:t>
            </a:r>
            <a:r>
              <a:rPr lang="pt-BR" sz="2400" dirty="0" err="1"/>
              <a:t>Bookmann</a:t>
            </a:r>
            <a:r>
              <a:rPr lang="pt-BR" sz="2400"/>
              <a:t>, 2015.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339752" y="2995563"/>
            <a:ext cx="4176464" cy="46166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339752" y="2995563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DO WHILE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</p:spTree>
    <p:extLst>
      <p:ext uri="{BB962C8B-B14F-4D97-AF65-F5344CB8AC3E}">
        <p14:creationId xmlns:p14="http://schemas.microsoft.com/office/powerpoint/2010/main" val="13633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1º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305780" y="1315999"/>
            <a:ext cx="8676456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Desenvolva um programa que mostre um menu com as opções abaixo: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1 - Incluir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2 - Alterar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3 - Excluir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4 - Consultar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9 - Sair</a:t>
            </a:r>
          </a:p>
          <a:p>
            <a:pPr algn="l">
              <a:lnSpc>
                <a:spcPct val="150000"/>
              </a:lnSpc>
            </a:pPr>
            <a:endParaRPr lang="pt-BR" sz="1800" dirty="0"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Para cada opção imprima a opção na console e torne a mostrar o MENU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Ao digitar 9, saia do programa e envie uma mensagem na console 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avisando que o programa saiu normalmente</a:t>
            </a:r>
          </a:p>
        </p:txBody>
      </p:sp>
    </p:spTree>
    <p:extLst>
      <p:ext uri="{BB962C8B-B14F-4D97-AF65-F5344CB8AC3E}">
        <p14:creationId xmlns:p14="http://schemas.microsoft.com/office/powerpoint/2010/main" val="897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2º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C13501-26B8-4151-82DC-F9C51960C789}"/>
              </a:ext>
            </a:extLst>
          </p:cNvPr>
          <p:cNvSpPr txBox="1"/>
          <p:nvPr/>
        </p:nvSpPr>
        <p:spPr>
          <a:xfrm>
            <a:off x="0" y="1331705"/>
            <a:ext cx="89467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Implemente o programa da calculadora utilizando o menu abaixo.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1 - Somar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2 - Subtrair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3 - Multiplicar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4 - Dividir 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9 - Sair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Determinar a operação que deve ser executada, conforme a opção desejada. 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 Por exemplo: digamos que a opção esteja associada a operação soma, então será executada a soma dos dois números.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O usuário deve continuar a execução da calculadora até opte pela opção “sair”. </a:t>
            </a:r>
          </a:p>
          <a:p>
            <a:pPr algn="l"/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Ainda responda: </a:t>
            </a:r>
          </a:p>
          <a:p>
            <a:pPr algn="l"/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Qual é a opção mais adequada de interação: </a:t>
            </a:r>
          </a:p>
          <a:p>
            <a:pPr algn="l"/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usar for ou usar </a:t>
            </a:r>
            <a:r>
              <a:rPr lang="pt-B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? Por quê?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ATENÇÃO: Na operação de DIVISÃO :</a:t>
            </a:r>
          </a:p>
          <a:p>
            <a:pPr marL="342900" indent="-342900" algn="l">
              <a:buAutoNum type="alphaLcParenR"/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o divisor for igual a 0(zero) deve emitir aviso e pedir para informar outro número (evitar divisão por zero).</a:t>
            </a:r>
          </a:p>
          <a:p>
            <a:pPr marL="342900" indent="-342900" algn="l">
              <a:buAutoNum type="alphaLcParenR"/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Mostre o resto da divisão.</a:t>
            </a:r>
          </a:p>
          <a:p>
            <a:pPr algn="l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4432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3º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C6BB2F-81E7-4295-B50E-FC850A3F5003}"/>
              </a:ext>
            </a:extLst>
          </p:cNvPr>
          <p:cNvSpPr txBox="1"/>
          <p:nvPr/>
        </p:nvSpPr>
        <p:spPr>
          <a:xfrm>
            <a:off x="611560" y="1772816"/>
            <a:ext cx="8352928" cy="129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Desenvolva um programa em que o usuário informa até 10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nrs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No final do programa você deverá informar qual é o menor número e qual é o maior número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1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339752" y="2995563"/>
            <a:ext cx="4176464" cy="46166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339752" y="2995563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FOR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</p:spTree>
    <p:extLst>
      <p:ext uri="{BB962C8B-B14F-4D97-AF65-F5344CB8AC3E}">
        <p14:creationId xmlns:p14="http://schemas.microsoft.com/office/powerpoint/2010/main" val="358653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1º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Desenvolva um programa que permita informar a quantidade de itens vendidos.</a:t>
            </a:r>
          </a:p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Em seguida peça o código, descrição, valor unitário e quantidade vendida.</a:t>
            </a:r>
          </a:p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Para cada item, imprimir os dados, calcular o valor total do item e ao final do programa imprimir o valor total da nota.</a:t>
            </a:r>
          </a:p>
          <a:p>
            <a:pPr algn="l">
              <a:lnSpc>
                <a:spcPct val="150000"/>
              </a:lnSpc>
            </a:pP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Atenção: Não é para utilizar ARRAYS</a:t>
            </a:r>
          </a:p>
          <a:p>
            <a:pPr algn="l"/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2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2º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Fazer um programa para encontrar todos os números pares entre 1 e 100.</a:t>
            </a:r>
          </a:p>
        </p:txBody>
      </p:sp>
    </p:spTree>
    <p:extLst>
      <p:ext uri="{BB962C8B-B14F-4D97-AF65-F5344CB8AC3E}">
        <p14:creationId xmlns:p14="http://schemas.microsoft.com/office/powerpoint/2010/main" val="25126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3º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Desenvolva um programa que permita imprimir a tabuada de qualquer número</a:t>
            </a:r>
          </a:p>
        </p:txBody>
      </p:sp>
    </p:spTree>
    <p:extLst>
      <p:ext uri="{BB962C8B-B14F-4D97-AF65-F5344CB8AC3E}">
        <p14:creationId xmlns:p14="http://schemas.microsoft.com/office/powerpoint/2010/main" val="328635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632</Words>
  <Application>Microsoft Office PowerPoint</Application>
  <PresentationFormat>Apresentação na tela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Amazon Ember</vt:lpstr>
      <vt:lpstr>Arial</vt:lpstr>
      <vt:lpstr>Calibri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REFERENCIAL BIBLIOGRÁFICO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Livia</dc:creator>
  <cp:lastModifiedBy>MARCIO SCHOENFELDER</cp:lastModifiedBy>
  <cp:revision>25</cp:revision>
  <dcterms:created xsi:type="dcterms:W3CDTF">2015-07-24T20:40:08Z</dcterms:created>
  <dcterms:modified xsi:type="dcterms:W3CDTF">2021-12-02T19:24:51Z</dcterms:modified>
</cp:coreProperties>
</file>