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3" r:id="rId3"/>
    <p:sldId id="276" r:id="rId4"/>
    <p:sldId id="275" r:id="rId5"/>
    <p:sldId id="274" r:id="rId6"/>
    <p:sldId id="277" r:id="rId7"/>
    <p:sldId id="268" r:id="rId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52794-E262-4735-84C8-0D77065C506C}" type="datetimeFigureOut">
              <a:rPr lang="pt-BR" smtClean="0"/>
              <a:pPr/>
              <a:t>03/12/2021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8BF03-E299-496E-9CB2-A38729B7340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52794-E262-4735-84C8-0D77065C506C}" type="datetimeFigureOut">
              <a:rPr lang="pt-BR" smtClean="0"/>
              <a:pPr/>
              <a:t>03/12/2021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8BF03-E299-496E-9CB2-A38729B7340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52794-E262-4735-84C8-0D77065C506C}" type="datetimeFigureOut">
              <a:rPr lang="pt-BR" smtClean="0"/>
              <a:pPr/>
              <a:t>03/12/2021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8BF03-E299-496E-9CB2-A38729B7340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C40A4AD1-8216-4CEF-882F-38B9336E858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44467"/>
            <a:ext cx="2736304" cy="564816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0EC49016-A1DB-4989-A57E-F9776BD782B7}"/>
              </a:ext>
            </a:extLst>
          </p:cNvPr>
          <p:cNvSpPr/>
          <p:nvPr userDrawn="1"/>
        </p:nvSpPr>
        <p:spPr>
          <a:xfrm>
            <a:off x="0" y="0"/>
            <a:ext cx="91440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211A3E6F-3226-46ED-A93A-B5A66A7E92C7}"/>
              </a:ext>
            </a:extLst>
          </p:cNvPr>
          <p:cNvSpPr/>
          <p:nvPr userDrawn="1"/>
        </p:nvSpPr>
        <p:spPr>
          <a:xfrm>
            <a:off x="0" y="586423"/>
            <a:ext cx="91440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44CC1B8A-B33E-4E1B-B601-809623DB0A6E}"/>
              </a:ext>
            </a:extLst>
          </p:cNvPr>
          <p:cNvSpPr/>
          <p:nvPr userDrawn="1"/>
        </p:nvSpPr>
        <p:spPr>
          <a:xfrm>
            <a:off x="0" y="6790673"/>
            <a:ext cx="91440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52794-E262-4735-84C8-0D77065C506C}" type="datetimeFigureOut">
              <a:rPr lang="pt-BR" smtClean="0"/>
              <a:pPr/>
              <a:t>03/12/2021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8BF03-E299-496E-9CB2-A38729B7340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52794-E262-4735-84C8-0D77065C506C}" type="datetimeFigureOut">
              <a:rPr lang="pt-BR" smtClean="0"/>
              <a:pPr/>
              <a:t>03/12/2021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8BF03-E299-496E-9CB2-A38729B7340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52794-E262-4735-84C8-0D77065C506C}" type="datetimeFigureOut">
              <a:rPr lang="pt-BR" smtClean="0"/>
              <a:pPr/>
              <a:t>03/12/2021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8BF03-E299-496E-9CB2-A38729B7340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52794-E262-4735-84C8-0D77065C506C}" type="datetimeFigureOut">
              <a:rPr lang="pt-BR" smtClean="0"/>
              <a:pPr/>
              <a:t>03/12/2021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8BF03-E299-496E-9CB2-A38729B7340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52794-E262-4735-84C8-0D77065C506C}" type="datetimeFigureOut">
              <a:rPr lang="pt-BR" smtClean="0"/>
              <a:pPr/>
              <a:t>03/12/2021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8BF03-E299-496E-9CB2-A38729B7340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52794-E262-4735-84C8-0D77065C506C}" type="datetimeFigureOut">
              <a:rPr lang="pt-BR" smtClean="0"/>
              <a:pPr/>
              <a:t>03/12/2021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8BF03-E299-496E-9CB2-A38729B7340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52794-E262-4735-84C8-0D77065C506C}" type="datetimeFigureOut">
              <a:rPr lang="pt-BR" smtClean="0"/>
              <a:pPr/>
              <a:t>03/12/2021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8BF03-E299-496E-9CB2-A38729B7340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B52794-E262-4735-84C8-0D77065C506C}" type="datetimeFigureOut">
              <a:rPr lang="pt-BR" smtClean="0"/>
              <a:pPr/>
              <a:t>03/12/2021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38BF03-E299-496E-9CB2-A38729B7340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bit.ly/devs2blu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CF8D703A-CA27-414D-955A-6129EAC30335}"/>
              </a:ext>
            </a:extLst>
          </p:cNvPr>
          <p:cNvSpPr/>
          <p:nvPr/>
        </p:nvSpPr>
        <p:spPr>
          <a:xfrm>
            <a:off x="2483768" y="2649333"/>
            <a:ext cx="4176464" cy="461665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endParaRPr lang="pt-BR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AB644AC7-E943-43AE-88FA-BCB3AE2F5244}"/>
              </a:ext>
            </a:extLst>
          </p:cNvPr>
          <p:cNvSpPr/>
          <p:nvPr/>
        </p:nvSpPr>
        <p:spPr>
          <a:xfrm>
            <a:off x="179512" y="705912"/>
            <a:ext cx="8708132" cy="461665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endParaRPr lang="pt-BR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4294967295"/>
          </p:nvPr>
        </p:nvSpPr>
        <p:spPr>
          <a:xfrm>
            <a:off x="7268" y="747624"/>
            <a:ext cx="9140180" cy="461665"/>
          </a:xfrm>
        </p:spPr>
        <p:txBody>
          <a:bodyPr>
            <a:normAutofit fontScale="85000" lnSpcReduction="10000"/>
          </a:bodyPr>
          <a:lstStyle/>
          <a:p>
            <a:pPr marL="0" indent="0" algn="ctr">
              <a:buNone/>
            </a:pPr>
            <a:r>
              <a:rPr lang="pt-BR" sz="2800" dirty="0"/>
              <a:t>Assunto: Continuidade de Laços de Repetição e Revisão para a prova</a:t>
            </a:r>
          </a:p>
          <a:p>
            <a:pPr marL="0" indent="0" algn="ctr">
              <a:buNone/>
            </a:pPr>
            <a:endParaRPr lang="pt-BR" sz="2800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DED8BEBD-08A9-4CA2-BA4A-FCD584509A23}"/>
              </a:ext>
            </a:extLst>
          </p:cNvPr>
          <p:cNvSpPr txBox="1"/>
          <p:nvPr/>
        </p:nvSpPr>
        <p:spPr>
          <a:xfrm>
            <a:off x="3419872" y="80119"/>
            <a:ext cx="458628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b="1" dirty="0"/>
              <a:t>PLANO DE AULA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8A5BFF62-64A3-4011-90F7-5CA76FA0C9A3}"/>
              </a:ext>
            </a:extLst>
          </p:cNvPr>
          <p:cNvSpPr txBox="1"/>
          <p:nvPr/>
        </p:nvSpPr>
        <p:spPr>
          <a:xfrm>
            <a:off x="7271792" y="172452"/>
            <a:ext cx="1872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/>
              <a:t>Data: 03/12/2021</a:t>
            </a:r>
          </a:p>
        </p:txBody>
      </p:sp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6317A3DE-59EE-4995-ADBE-F500E73F6140}"/>
              </a:ext>
            </a:extLst>
          </p:cNvPr>
          <p:cNvSpPr txBox="1">
            <a:spLocks/>
          </p:cNvSpPr>
          <p:nvPr/>
        </p:nvSpPr>
        <p:spPr>
          <a:xfrm>
            <a:off x="-252536" y="1364321"/>
            <a:ext cx="9140180" cy="461665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indent="-342900">
              <a:buFont typeface="Arial" panose="020B0604020202020204" pitchFamily="34" charset="0"/>
              <a:buChar char="•"/>
            </a:pPr>
            <a:r>
              <a:rPr lang="pt-BR" sz="9600" dirty="0"/>
              <a:t>For</a:t>
            </a:r>
          </a:p>
          <a:p>
            <a:pPr lvl="1" indent="-342900">
              <a:buFont typeface="Arial" panose="020B0604020202020204" pitchFamily="34" charset="0"/>
              <a:buChar char="•"/>
            </a:pPr>
            <a:r>
              <a:rPr lang="pt-BR" sz="9600" dirty="0"/>
              <a:t>Quebrando laços de repetição</a:t>
            </a:r>
          </a:p>
          <a:p>
            <a:pPr lvl="1" indent="-342900">
              <a:buFont typeface="Arial" panose="020B0604020202020204" pitchFamily="34" charset="0"/>
              <a:buChar char="•"/>
            </a:pPr>
            <a:r>
              <a:rPr lang="pt-BR" sz="9600" dirty="0"/>
              <a:t>Exercício de fixação – revisão para prova</a:t>
            </a:r>
          </a:p>
          <a:p>
            <a:pPr marL="0" indent="0" algn="ctr">
              <a:buFont typeface="Arial" pitchFamily="34" charset="0"/>
              <a:buNone/>
            </a:pPr>
            <a:endParaRPr lang="pt-BR" sz="2800" dirty="0"/>
          </a:p>
        </p:txBody>
      </p:sp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15F73D8F-D238-4A05-BCB3-93FEA15E1066}"/>
              </a:ext>
            </a:extLst>
          </p:cNvPr>
          <p:cNvSpPr txBox="1">
            <a:spLocks/>
          </p:cNvSpPr>
          <p:nvPr/>
        </p:nvSpPr>
        <p:spPr>
          <a:xfrm>
            <a:off x="-127917" y="2649332"/>
            <a:ext cx="9140180" cy="46166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pt-BR" sz="2800" dirty="0"/>
              <a:t>Metodologia</a:t>
            </a:r>
          </a:p>
          <a:p>
            <a:pPr marL="0" indent="0" algn="ctr">
              <a:buFont typeface="Arial" pitchFamily="34" charset="0"/>
              <a:buNone/>
            </a:pPr>
            <a:endParaRPr lang="pt-BR" sz="2800" dirty="0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249164EB-2876-4165-A920-035C28958E1B}"/>
              </a:ext>
            </a:extLst>
          </p:cNvPr>
          <p:cNvSpPr txBox="1"/>
          <p:nvPr/>
        </p:nvSpPr>
        <p:spPr>
          <a:xfrm>
            <a:off x="-719" y="3110997"/>
            <a:ext cx="874918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/>
              <a:t>1º - Base teórica</a:t>
            </a:r>
          </a:p>
          <a:p>
            <a:r>
              <a:rPr lang="pt-BR" dirty="0"/>
              <a:t>2º - Demonstração técnica com exercício prático</a:t>
            </a:r>
          </a:p>
          <a:p>
            <a:r>
              <a:rPr lang="pt-BR" dirty="0"/>
              <a:t>3º - Alunos resolvem dois desafios para fixação do conteúdo proposto</a:t>
            </a:r>
          </a:p>
          <a:p>
            <a:r>
              <a:rPr lang="pt-BR" dirty="0"/>
              <a:t>4º - Em seguida, alunos resolvem desafios com vistas á prova do dia 10/12/2021</a:t>
            </a:r>
          </a:p>
          <a:p>
            <a:r>
              <a:rPr lang="pt-BR" dirty="0"/>
              <a:t>5º - Os exercícios resolvidos serão postados após a aula</a:t>
            </a:r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E0B6D12A-187C-46BB-809C-AFBEE61F1B3A}"/>
              </a:ext>
            </a:extLst>
          </p:cNvPr>
          <p:cNvSpPr/>
          <p:nvPr/>
        </p:nvSpPr>
        <p:spPr>
          <a:xfrm>
            <a:off x="2483768" y="5111654"/>
            <a:ext cx="4176464" cy="461665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endParaRPr lang="pt-BR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6" name="Espaço Reservado para Conteúdo 2">
            <a:extLst>
              <a:ext uri="{FF2B5EF4-FFF2-40B4-BE49-F238E27FC236}">
                <a16:creationId xmlns:a16="http://schemas.microsoft.com/office/drawing/2014/main" id="{3D4C55BB-00FA-4CD5-A270-199ED8A8B4DA}"/>
              </a:ext>
            </a:extLst>
          </p:cNvPr>
          <p:cNvSpPr txBox="1">
            <a:spLocks/>
          </p:cNvSpPr>
          <p:nvPr/>
        </p:nvSpPr>
        <p:spPr>
          <a:xfrm>
            <a:off x="-95522" y="5080986"/>
            <a:ext cx="9140180" cy="46166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pt-BR" sz="2800" dirty="0"/>
              <a:t>Postagem dos Exercícios</a:t>
            </a:r>
          </a:p>
          <a:p>
            <a:pPr marL="0" indent="0" algn="ctr">
              <a:buFont typeface="Arial" pitchFamily="34" charset="0"/>
              <a:buNone/>
            </a:pPr>
            <a:endParaRPr lang="pt-BR" sz="2800" dirty="0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1261F52C-6E4A-4C40-A22F-7E5770A9D2D3}"/>
              </a:ext>
            </a:extLst>
          </p:cNvPr>
          <p:cNvSpPr txBox="1"/>
          <p:nvPr/>
        </p:nvSpPr>
        <p:spPr>
          <a:xfrm>
            <a:off x="-719" y="5758314"/>
            <a:ext cx="777686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/>
              <a:t>Exercícios e materiais complementares serão postados </a:t>
            </a:r>
            <a:r>
              <a:rPr lang="pt-BR" sz="1800" u="sng" dirty="0">
                <a:solidFill>
                  <a:srgbClr val="FF0000"/>
                </a:solidFill>
              </a:rPr>
              <a:t>após a aula </a:t>
            </a:r>
            <a:r>
              <a:rPr lang="pt-BR" sz="1800" dirty="0"/>
              <a:t>no Google Drive da turma, que poderá ser acessado através do link </a:t>
            </a:r>
            <a:r>
              <a:rPr lang="pt-BR" sz="1800" dirty="0">
                <a:hlinkClick r:id="rId2"/>
              </a:rPr>
              <a:t>https://bit.ly/devs2blu</a:t>
            </a:r>
            <a:r>
              <a:rPr lang="pt-BR" sz="1800" dirty="0"/>
              <a:t> </a:t>
            </a:r>
            <a:endParaRPr lang="pt-B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AB644AC7-E943-43AE-88FA-BCB3AE2F5244}"/>
              </a:ext>
            </a:extLst>
          </p:cNvPr>
          <p:cNvSpPr/>
          <p:nvPr/>
        </p:nvSpPr>
        <p:spPr>
          <a:xfrm>
            <a:off x="2339752" y="2995563"/>
            <a:ext cx="4176464" cy="461665"/>
          </a:xfrm>
          <a:prstGeom prst="roundRect">
            <a:avLst/>
          </a:prstGeom>
          <a:solidFill>
            <a:srgbClr val="FFFF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endParaRPr lang="pt-BR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4294967295"/>
          </p:nvPr>
        </p:nvSpPr>
        <p:spPr>
          <a:xfrm>
            <a:off x="2339752" y="2995563"/>
            <a:ext cx="4176464" cy="461665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pt-BR" sz="2800" dirty="0"/>
              <a:t>FOR</a:t>
            </a:r>
          </a:p>
          <a:p>
            <a:pPr marL="0" indent="0" algn="ctr">
              <a:buNone/>
            </a:pPr>
            <a:endParaRPr lang="pt-BR" sz="2800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DED8BEBD-08A9-4CA2-BA4A-FCD584509A23}"/>
              </a:ext>
            </a:extLst>
          </p:cNvPr>
          <p:cNvSpPr txBox="1"/>
          <p:nvPr/>
        </p:nvSpPr>
        <p:spPr>
          <a:xfrm>
            <a:off x="3419872" y="80119"/>
            <a:ext cx="458628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b="1" dirty="0"/>
              <a:t>PLANO DE AULA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8A5BFF62-64A3-4011-90F7-5CA76FA0C9A3}"/>
              </a:ext>
            </a:extLst>
          </p:cNvPr>
          <p:cNvSpPr txBox="1"/>
          <p:nvPr/>
        </p:nvSpPr>
        <p:spPr>
          <a:xfrm>
            <a:off x="7271792" y="172452"/>
            <a:ext cx="1872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/>
              <a:t>Data: 02/12/2021</a:t>
            </a:r>
          </a:p>
        </p:txBody>
      </p:sp>
    </p:spTree>
    <p:extLst>
      <p:ext uri="{BB962C8B-B14F-4D97-AF65-F5344CB8AC3E}">
        <p14:creationId xmlns:p14="http://schemas.microsoft.com/office/powerpoint/2010/main" val="3586535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AB644AC7-E943-43AE-88FA-BCB3AE2F5244}"/>
              </a:ext>
            </a:extLst>
          </p:cNvPr>
          <p:cNvSpPr/>
          <p:nvPr/>
        </p:nvSpPr>
        <p:spPr>
          <a:xfrm>
            <a:off x="2555776" y="705912"/>
            <a:ext cx="4176464" cy="461665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endParaRPr lang="pt-BR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4294967295"/>
          </p:nvPr>
        </p:nvSpPr>
        <p:spPr>
          <a:xfrm>
            <a:off x="2483768" y="701854"/>
            <a:ext cx="4176464" cy="461665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pt-BR" sz="2800" dirty="0"/>
              <a:t>1º Desafio</a:t>
            </a:r>
          </a:p>
          <a:p>
            <a:pPr marL="0" indent="0" algn="ctr">
              <a:buNone/>
            </a:pPr>
            <a:endParaRPr lang="pt-BR" sz="2800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DED8BEBD-08A9-4CA2-BA4A-FCD584509A23}"/>
              </a:ext>
            </a:extLst>
          </p:cNvPr>
          <p:cNvSpPr txBox="1"/>
          <p:nvPr/>
        </p:nvSpPr>
        <p:spPr>
          <a:xfrm>
            <a:off x="3419872" y="80119"/>
            <a:ext cx="458628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b="1" dirty="0"/>
              <a:t>PLANO DE AULA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8A5BFF62-64A3-4011-90F7-5CA76FA0C9A3}"/>
              </a:ext>
            </a:extLst>
          </p:cNvPr>
          <p:cNvSpPr txBox="1"/>
          <p:nvPr/>
        </p:nvSpPr>
        <p:spPr>
          <a:xfrm>
            <a:off x="7271792" y="172452"/>
            <a:ext cx="1872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/>
              <a:t>Data: 03/12/2021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EB7B3F48-F6C3-40EC-AF94-CC607E9C44B1}"/>
              </a:ext>
            </a:extLst>
          </p:cNvPr>
          <p:cNvSpPr txBox="1"/>
          <p:nvPr/>
        </p:nvSpPr>
        <p:spPr>
          <a:xfrm>
            <a:off x="0" y="1315999"/>
            <a:ext cx="9144000" cy="42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pt-BR" sz="1600" dirty="0">
                <a:solidFill>
                  <a:srgbClr val="3F7F5F"/>
                </a:solidFill>
                <a:latin typeface="Consolas" panose="020B0609020204030204" pitchFamily="49" charset="0"/>
              </a:rPr>
              <a:t>Desenvolva um programa que permita imprimir a tabuada de qualquer número</a:t>
            </a:r>
          </a:p>
        </p:txBody>
      </p:sp>
    </p:spTree>
    <p:extLst>
      <p:ext uri="{BB962C8B-B14F-4D97-AF65-F5344CB8AC3E}">
        <p14:creationId xmlns:p14="http://schemas.microsoft.com/office/powerpoint/2010/main" val="3286352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AB644AC7-E943-43AE-88FA-BCB3AE2F5244}"/>
              </a:ext>
            </a:extLst>
          </p:cNvPr>
          <p:cNvSpPr/>
          <p:nvPr/>
        </p:nvSpPr>
        <p:spPr>
          <a:xfrm>
            <a:off x="2555776" y="705912"/>
            <a:ext cx="4176464" cy="461665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endParaRPr lang="pt-BR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4294967295"/>
          </p:nvPr>
        </p:nvSpPr>
        <p:spPr>
          <a:xfrm>
            <a:off x="2483768" y="701854"/>
            <a:ext cx="4176464" cy="461665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pt-BR" sz="2800" dirty="0"/>
              <a:t>2º Desafio</a:t>
            </a:r>
          </a:p>
          <a:p>
            <a:pPr marL="0" indent="0" algn="ctr">
              <a:buNone/>
            </a:pPr>
            <a:endParaRPr lang="pt-BR" sz="2800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DED8BEBD-08A9-4CA2-BA4A-FCD584509A23}"/>
              </a:ext>
            </a:extLst>
          </p:cNvPr>
          <p:cNvSpPr txBox="1"/>
          <p:nvPr/>
        </p:nvSpPr>
        <p:spPr>
          <a:xfrm>
            <a:off x="3419872" y="80119"/>
            <a:ext cx="458628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b="1" dirty="0"/>
              <a:t>PLANO DE AULA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8A5BFF62-64A3-4011-90F7-5CA76FA0C9A3}"/>
              </a:ext>
            </a:extLst>
          </p:cNvPr>
          <p:cNvSpPr txBox="1"/>
          <p:nvPr/>
        </p:nvSpPr>
        <p:spPr>
          <a:xfrm>
            <a:off x="7271792" y="172452"/>
            <a:ext cx="1872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/>
              <a:t>Data: 02/12/2021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EB7B3F48-F6C3-40EC-AF94-CC607E9C44B1}"/>
              </a:ext>
            </a:extLst>
          </p:cNvPr>
          <p:cNvSpPr txBox="1"/>
          <p:nvPr/>
        </p:nvSpPr>
        <p:spPr>
          <a:xfrm>
            <a:off x="0" y="1315999"/>
            <a:ext cx="9144000" cy="463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pt-BR" sz="1800" dirty="0">
                <a:solidFill>
                  <a:srgbClr val="3F7F5F"/>
                </a:solidFill>
                <a:latin typeface="Consolas" panose="020B0609020204030204" pitchFamily="49" charset="0"/>
              </a:rPr>
              <a:t>Fazer um programa para encontrar todos os números pares entre 1 e 100.</a:t>
            </a:r>
          </a:p>
        </p:txBody>
      </p:sp>
    </p:spTree>
    <p:extLst>
      <p:ext uri="{BB962C8B-B14F-4D97-AF65-F5344CB8AC3E}">
        <p14:creationId xmlns:p14="http://schemas.microsoft.com/office/powerpoint/2010/main" val="25126674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AB644AC7-E943-43AE-88FA-BCB3AE2F5244}"/>
              </a:ext>
            </a:extLst>
          </p:cNvPr>
          <p:cNvSpPr/>
          <p:nvPr/>
        </p:nvSpPr>
        <p:spPr>
          <a:xfrm>
            <a:off x="2555776" y="705912"/>
            <a:ext cx="4176464" cy="461665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endParaRPr lang="pt-BR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4294967295"/>
          </p:nvPr>
        </p:nvSpPr>
        <p:spPr>
          <a:xfrm>
            <a:off x="2483768" y="701854"/>
            <a:ext cx="4176464" cy="461665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pt-BR" sz="2800" dirty="0"/>
              <a:t>3º Desafio</a:t>
            </a:r>
          </a:p>
          <a:p>
            <a:pPr marL="0" indent="0" algn="ctr">
              <a:buNone/>
            </a:pPr>
            <a:endParaRPr lang="pt-BR" sz="2800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DED8BEBD-08A9-4CA2-BA4A-FCD584509A23}"/>
              </a:ext>
            </a:extLst>
          </p:cNvPr>
          <p:cNvSpPr txBox="1"/>
          <p:nvPr/>
        </p:nvSpPr>
        <p:spPr>
          <a:xfrm>
            <a:off x="3419872" y="80119"/>
            <a:ext cx="458628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b="1" dirty="0"/>
              <a:t>PLANO DE AULA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8A5BFF62-64A3-4011-90F7-5CA76FA0C9A3}"/>
              </a:ext>
            </a:extLst>
          </p:cNvPr>
          <p:cNvSpPr txBox="1"/>
          <p:nvPr/>
        </p:nvSpPr>
        <p:spPr>
          <a:xfrm>
            <a:off x="7271792" y="172452"/>
            <a:ext cx="1872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/>
              <a:t>Data: 02/12/2021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EB7B3F48-F6C3-40EC-AF94-CC607E9C44B1}"/>
              </a:ext>
            </a:extLst>
          </p:cNvPr>
          <p:cNvSpPr txBox="1"/>
          <p:nvPr/>
        </p:nvSpPr>
        <p:spPr>
          <a:xfrm>
            <a:off x="0" y="1315999"/>
            <a:ext cx="9144000" cy="22159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pt-BR" sz="1600" dirty="0">
                <a:solidFill>
                  <a:srgbClr val="3F7F5F"/>
                </a:solidFill>
                <a:latin typeface="Consolas" panose="020B0609020204030204" pitchFamily="49" charset="0"/>
              </a:rPr>
              <a:t>- Desenvolva um programa que permita informar a quantidade de itens vendidos.</a:t>
            </a:r>
          </a:p>
          <a:p>
            <a:pPr algn="l">
              <a:lnSpc>
                <a:spcPct val="150000"/>
              </a:lnSpc>
            </a:pPr>
            <a:r>
              <a:rPr lang="pt-BR" sz="1600" dirty="0">
                <a:solidFill>
                  <a:srgbClr val="3F7F5F"/>
                </a:solidFill>
                <a:latin typeface="Consolas" panose="020B0609020204030204" pitchFamily="49" charset="0"/>
              </a:rPr>
              <a:t>- Em seguida peça o código, descrição, valor unitário e quantidade vendida.</a:t>
            </a:r>
          </a:p>
          <a:p>
            <a:pPr algn="l">
              <a:lnSpc>
                <a:spcPct val="150000"/>
              </a:lnSpc>
            </a:pPr>
            <a:r>
              <a:rPr lang="pt-BR" sz="1600" dirty="0">
                <a:solidFill>
                  <a:srgbClr val="3F7F5F"/>
                </a:solidFill>
                <a:latin typeface="Consolas" panose="020B0609020204030204" pitchFamily="49" charset="0"/>
              </a:rPr>
              <a:t>- Para cada item, imprimir os dados, calcular o valor total do item e ao final do programa imprimir o valor total da nota.</a:t>
            </a:r>
          </a:p>
          <a:p>
            <a:pPr algn="l">
              <a:lnSpc>
                <a:spcPct val="150000"/>
              </a:lnSpc>
            </a:pPr>
            <a:r>
              <a:rPr lang="pt-BR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Atenção: Não é para utilizar ARRAYS</a:t>
            </a:r>
          </a:p>
          <a:p>
            <a:pPr algn="l"/>
            <a:endParaRPr lang="pt-BR" sz="1800" dirty="0">
              <a:solidFill>
                <a:srgbClr val="3F7F5F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2727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AB644AC7-E943-43AE-88FA-BCB3AE2F5244}"/>
              </a:ext>
            </a:extLst>
          </p:cNvPr>
          <p:cNvSpPr/>
          <p:nvPr/>
        </p:nvSpPr>
        <p:spPr>
          <a:xfrm>
            <a:off x="2483768" y="701854"/>
            <a:ext cx="4176464" cy="461665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endParaRPr lang="pt-BR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4294967295"/>
          </p:nvPr>
        </p:nvSpPr>
        <p:spPr>
          <a:xfrm>
            <a:off x="2483768" y="701854"/>
            <a:ext cx="4176464" cy="461665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pt-BR" sz="2800" dirty="0"/>
              <a:t>Revisão para a prova</a:t>
            </a:r>
          </a:p>
          <a:p>
            <a:pPr marL="0" indent="0" algn="ctr">
              <a:buNone/>
            </a:pPr>
            <a:endParaRPr lang="pt-BR" sz="2800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DED8BEBD-08A9-4CA2-BA4A-FCD584509A23}"/>
              </a:ext>
            </a:extLst>
          </p:cNvPr>
          <p:cNvSpPr txBox="1"/>
          <p:nvPr/>
        </p:nvSpPr>
        <p:spPr>
          <a:xfrm>
            <a:off x="3419872" y="80119"/>
            <a:ext cx="458628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b="1" dirty="0"/>
              <a:t>PLANO DE AULA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8A5BFF62-64A3-4011-90F7-5CA76FA0C9A3}"/>
              </a:ext>
            </a:extLst>
          </p:cNvPr>
          <p:cNvSpPr txBox="1"/>
          <p:nvPr/>
        </p:nvSpPr>
        <p:spPr>
          <a:xfrm>
            <a:off x="7271792" y="172452"/>
            <a:ext cx="1872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/>
              <a:t>Data: 02/12/2021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EB7B3F48-F6C3-40EC-AF94-CC607E9C44B1}"/>
              </a:ext>
            </a:extLst>
          </p:cNvPr>
          <p:cNvSpPr txBox="1"/>
          <p:nvPr/>
        </p:nvSpPr>
        <p:spPr>
          <a:xfrm>
            <a:off x="0" y="1315999"/>
            <a:ext cx="9144000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pt-BR" sz="1800" dirty="0">
                <a:solidFill>
                  <a:srgbClr val="3F7F5F"/>
                </a:solidFill>
                <a:latin typeface="Consolas" panose="020B0609020204030204" pitchFamily="49" charset="0"/>
              </a:rPr>
              <a:t>A Escola Futuro precisa controlar as notas e médias dos seus alunos.</a:t>
            </a:r>
          </a:p>
          <a:p>
            <a:pPr algn="l">
              <a:lnSpc>
                <a:spcPct val="150000"/>
              </a:lnSpc>
            </a:pPr>
            <a:r>
              <a:rPr lang="pt-BR" sz="1800" dirty="0">
                <a:solidFill>
                  <a:srgbClr val="3F7F5F"/>
                </a:solidFill>
                <a:latin typeface="Consolas" panose="020B0609020204030204" pitchFamily="49" charset="0"/>
              </a:rPr>
              <a:t>Para isso precisa de um programa que faça o seguinte:</a:t>
            </a:r>
          </a:p>
          <a:p>
            <a:pPr algn="l">
              <a:lnSpc>
                <a:spcPct val="150000"/>
              </a:lnSpc>
            </a:pPr>
            <a:r>
              <a:rPr lang="pt-BR" sz="1800" dirty="0">
                <a:solidFill>
                  <a:srgbClr val="3F7F5F"/>
                </a:solidFill>
                <a:latin typeface="Consolas" panose="020B0609020204030204" pitchFamily="49" charset="0"/>
              </a:rPr>
              <a:t>1 - Informar a quantidade de alunos</a:t>
            </a:r>
          </a:p>
          <a:p>
            <a:pPr algn="l">
              <a:lnSpc>
                <a:spcPct val="150000"/>
              </a:lnSpc>
            </a:pPr>
            <a:r>
              <a:rPr lang="pt-BR" sz="1800" dirty="0">
                <a:solidFill>
                  <a:srgbClr val="3F7F5F"/>
                </a:solidFill>
                <a:latin typeface="Consolas" panose="020B0609020204030204" pitchFamily="49" charset="0"/>
              </a:rPr>
              <a:t>2 - Informar a quantidade de notas</a:t>
            </a:r>
          </a:p>
          <a:p>
            <a:pPr algn="l">
              <a:lnSpc>
                <a:spcPct val="150000"/>
              </a:lnSpc>
            </a:pPr>
            <a:r>
              <a:rPr lang="pt-BR" sz="1800" dirty="0">
                <a:solidFill>
                  <a:srgbClr val="3F7F5F"/>
                </a:solidFill>
                <a:latin typeface="Consolas" panose="020B0609020204030204" pitchFamily="49" charset="0"/>
              </a:rPr>
              <a:t>3 - Informar nota a nota</a:t>
            </a:r>
          </a:p>
          <a:p>
            <a:pPr algn="l">
              <a:lnSpc>
                <a:spcPct val="150000"/>
              </a:lnSpc>
            </a:pPr>
            <a:r>
              <a:rPr lang="pt-BR" sz="1800" dirty="0">
                <a:solidFill>
                  <a:srgbClr val="3F7F5F"/>
                </a:solidFill>
                <a:latin typeface="Consolas" panose="020B0609020204030204" pitchFamily="49" charset="0"/>
              </a:rPr>
              <a:t>4 - Calcular a média </a:t>
            </a:r>
          </a:p>
          <a:p>
            <a:pPr algn="l">
              <a:lnSpc>
                <a:spcPct val="150000"/>
              </a:lnSpc>
            </a:pPr>
            <a:r>
              <a:rPr lang="pt-BR" sz="1800" dirty="0">
                <a:solidFill>
                  <a:srgbClr val="3F7F5F"/>
                </a:solidFill>
                <a:latin typeface="Consolas" panose="020B0609020204030204" pitchFamily="49" charset="0"/>
              </a:rPr>
              <a:t>5 - Para cada aluno verificar a situação</a:t>
            </a:r>
          </a:p>
          <a:p>
            <a:pPr algn="l">
              <a:lnSpc>
                <a:spcPct val="150000"/>
              </a:lnSpc>
            </a:pPr>
            <a:r>
              <a:rPr lang="pt-BR" sz="1800" dirty="0">
                <a:solidFill>
                  <a:srgbClr val="3F7F5F"/>
                </a:solidFill>
                <a:latin typeface="Consolas" panose="020B0609020204030204" pitchFamily="49" charset="0"/>
              </a:rPr>
              <a:t>    Se média &lt; 6 - Reprovado</a:t>
            </a:r>
          </a:p>
          <a:p>
            <a:pPr algn="l">
              <a:lnSpc>
                <a:spcPct val="150000"/>
              </a:lnSpc>
            </a:pPr>
            <a:r>
              <a:rPr lang="pt-BR" sz="1800" dirty="0">
                <a:solidFill>
                  <a:srgbClr val="3F7F5F"/>
                </a:solidFill>
                <a:latin typeface="Consolas" panose="020B0609020204030204" pitchFamily="49" charset="0"/>
              </a:rPr>
              <a:t>    Se média &gt;= 6 e &lt; 7.5 - Em Recuperação</a:t>
            </a:r>
          </a:p>
          <a:p>
            <a:pPr algn="l">
              <a:lnSpc>
                <a:spcPct val="150000"/>
              </a:lnSpc>
            </a:pPr>
            <a:r>
              <a:rPr lang="pt-BR" sz="1800" dirty="0">
                <a:solidFill>
                  <a:srgbClr val="3F7F5F"/>
                </a:solidFill>
                <a:latin typeface="Consolas" panose="020B0609020204030204" pitchFamily="49" charset="0"/>
              </a:rPr>
              <a:t>    Se média &gt;= 7.5 - Aprovado</a:t>
            </a:r>
          </a:p>
          <a:p>
            <a:pPr algn="l">
              <a:lnSpc>
                <a:spcPct val="150000"/>
              </a:lnSpc>
            </a:pPr>
            <a:r>
              <a:rPr lang="pt-BR" sz="1800" dirty="0">
                <a:solidFill>
                  <a:srgbClr val="3F7F5F"/>
                </a:solidFill>
                <a:latin typeface="Consolas" panose="020B0609020204030204" pitchFamily="49" charset="0"/>
              </a:rPr>
              <a:t>6 - Para cada aluno imprimir o Nome, Média e Situação</a:t>
            </a:r>
          </a:p>
          <a:p>
            <a:pPr algn="l">
              <a:lnSpc>
                <a:spcPct val="150000"/>
              </a:lnSpc>
            </a:pPr>
            <a:r>
              <a:rPr lang="pt-BR" sz="1800" dirty="0">
                <a:solidFill>
                  <a:srgbClr val="3F7F5F"/>
                </a:solidFill>
                <a:latin typeface="Consolas" panose="020B0609020204030204" pitchFamily="49" charset="0"/>
              </a:rPr>
              <a:t>7 - No final do programa imprimir a melhor média e a média da turma</a:t>
            </a:r>
          </a:p>
          <a:p>
            <a:pPr algn="l"/>
            <a:endParaRPr lang="pt-BR" sz="1800" dirty="0">
              <a:solidFill>
                <a:srgbClr val="3F7F5F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68447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pt-BR" dirty="0"/>
              <a:t>REFERENCIAL BIBLIOGRÁFICO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pt-BR" sz="2400" dirty="0"/>
              <a:t>MARTIN, Robert C. </a:t>
            </a:r>
            <a:r>
              <a:rPr lang="pt-BR" sz="2400" b="1" i="0" u="none" strike="noStrike" dirty="0">
                <a:solidFill>
                  <a:srgbClr val="0F1111"/>
                </a:solidFill>
                <a:effectLst/>
                <a:latin typeface="Amazon Ember"/>
              </a:rPr>
              <a:t>Código limpo: Habilidades práticas do </a:t>
            </a:r>
            <a:r>
              <a:rPr lang="pt-BR" sz="2400" b="1" i="0" u="none" strike="noStrike" dirty="0" err="1">
                <a:solidFill>
                  <a:srgbClr val="0F1111"/>
                </a:solidFill>
                <a:effectLst/>
                <a:latin typeface="Amazon Ember"/>
              </a:rPr>
              <a:t>Agile</a:t>
            </a:r>
            <a:r>
              <a:rPr lang="pt-BR" sz="2400" b="1" i="0" u="none" strike="noStrike" dirty="0">
                <a:solidFill>
                  <a:srgbClr val="0F1111"/>
                </a:solidFill>
                <a:effectLst/>
                <a:latin typeface="Amazon Ember"/>
              </a:rPr>
              <a:t> Software</a:t>
            </a:r>
            <a:r>
              <a:rPr lang="pt-BR" sz="2400" b="0" i="0" u="none" strike="noStrike" dirty="0">
                <a:solidFill>
                  <a:srgbClr val="0F1111"/>
                </a:solidFill>
                <a:effectLst/>
                <a:latin typeface="Amazon Ember"/>
              </a:rPr>
              <a:t>. </a:t>
            </a:r>
            <a:r>
              <a:rPr lang="pt-BR" sz="2400" dirty="0"/>
              <a:t>ed. Alta Books, RJ – 2009.</a:t>
            </a:r>
          </a:p>
          <a:p>
            <a:r>
              <a:rPr lang="pt-BR" sz="2400" dirty="0" err="1"/>
              <a:t>Deitel</a:t>
            </a:r>
            <a:r>
              <a:rPr lang="pt-BR" sz="2400" dirty="0"/>
              <a:t>, Paul. </a:t>
            </a:r>
            <a:r>
              <a:rPr lang="pt-BR" sz="2400" b="1" dirty="0"/>
              <a:t>Java: como programar </a:t>
            </a:r>
            <a:r>
              <a:rPr lang="pt-BR" sz="2400" dirty="0"/>
              <a:t>/ Paul </a:t>
            </a:r>
            <a:r>
              <a:rPr lang="pt-BR" sz="2400" dirty="0" err="1"/>
              <a:t>Deitel</a:t>
            </a:r>
            <a:r>
              <a:rPr lang="pt-BR" sz="2400" dirty="0"/>
              <a:t>, Harvey </a:t>
            </a:r>
            <a:r>
              <a:rPr lang="pt-BR" sz="2400" dirty="0" err="1"/>
              <a:t>Deitel</a:t>
            </a:r>
            <a:r>
              <a:rPr lang="pt-BR" sz="2400" dirty="0"/>
              <a:t>; tradução Edson Furmankiewicz; revisão técnica Fabio Lucchini. -- São Paulo: Pearson Education do Brasil, 2017.</a:t>
            </a:r>
          </a:p>
          <a:p>
            <a:r>
              <a:rPr lang="pt-BR" sz="2400" dirty="0"/>
              <a:t>AFONSO, Alexandre. </a:t>
            </a:r>
            <a:r>
              <a:rPr lang="pt-BR" sz="2400" b="1" dirty="0"/>
              <a:t>Programação para Iniciantes: aprenda lógica de programação com JAVA. </a:t>
            </a:r>
            <a:r>
              <a:rPr lang="pt-BR" sz="2400" dirty="0" err="1"/>
              <a:t>Algaworks</a:t>
            </a:r>
            <a:r>
              <a:rPr lang="pt-BR" sz="2400" dirty="0"/>
              <a:t> Software, 2007.</a:t>
            </a:r>
          </a:p>
          <a:p>
            <a:r>
              <a:rPr lang="pt-BR" sz="2400" dirty="0" err="1"/>
              <a:t>SHILDT,Herbert</a:t>
            </a:r>
            <a:r>
              <a:rPr lang="pt-BR" sz="2400" dirty="0"/>
              <a:t>. </a:t>
            </a:r>
            <a:r>
              <a:rPr lang="pt-BR" sz="2400" b="1" dirty="0"/>
              <a:t>Java para iniciantes: </a:t>
            </a:r>
            <a:r>
              <a:rPr lang="pt-BR" sz="2400" b="1" dirty="0" err="1"/>
              <a:t>crie,compile</a:t>
            </a:r>
            <a:r>
              <a:rPr lang="pt-BR" sz="2400" b="1" dirty="0"/>
              <a:t> e execute programas Java rapidamente.</a:t>
            </a:r>
            <a:r>
              <a:rPr lang="pt-BR" sz="2400" dirty="0"/>
              <a:t> Tradução: Aldir José Coelho Corrêa da Silva; revisão técnica: Maria Lúcia Blanck Lisbôa – 6 ed. – Porto Alegre: </a:t>
            </a:r>
            <a:r>
              <a:rPr lang="pt-BR" sz="2400" dirty="0" err="1"/>
              <a:t>Bookmann</a:t>
            </a:r>
            <a:r>
              <a:rPr lang="pt-BR" sz="2400"/>
              <a:t>, 2015.</a:t>
            </a:r>
            <a:endParaRPr lang="pt-BR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1054</TotalTime>
  <Words>472</Words>
  <Application>Microsoft Office PowerPoint</Application>
  <PresentationFormat>Apresentação na tela (4:3)</PresentationFormat>
  <Paragraphs>52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2" baseType="lpstr">
      <vt:lpstr>Amazon Ember</vt:lpstr>
      <vt:lpstr>Arial</vt:lpstr>
      <vt:lpstr>Calibri</vt:lpstr>
      <vt:lpstr>Consolas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REFERENCIAL BIBLIOGRÁFICO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Livia</dc:creator>
  <cp:lastModifiedBy>Cursos Oficiais Microsoft</cp:lastModifiedBy>
  <cp:revision>29</cp:revision>
  <dcterms:created xsi:type="dcterms:W3CDTF">2015-07-24T20:40:08Z</dcterms:created>
  <dcterms:modified xsi:type="dcterms:W3CDTF">2021-12-03T21:45:05Z</dcterms:modified>
</cp:coreProperties>
</file>