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87" r:id="rId2"/>
    <p:sldId id="257" r:id="rId3"/>
    <p:sldId id="289" r:id="rId4"/>
    <p:sldId id="258" r:id="rId5"/>
    <p:sldId id="260" r:id="rId6"/>
    <p:sldId id="261" r:id="rId7"/>
    <p:sldId id="262" r:id="rId8"/>
    <p:sldId id="263" r:id="rId9"/>
    <p:sldId id="280" r:id="rId10"/>
    <p:sldId id="264" r:id="rId11"/>
    <p:sldId id="281" r:id="rId12"/>
    <p:sldId id="282" r:id="rId13"/>
    <p:sldId id="283" r:id="rId14"/>
    <p:sldId id="285" r:id="rId15"/>
    <p:sldId id="284" r:id="rId16"/>
    <p:sldId id="265" r:id="rId17"/>
    <p:sldId id="266" r:id="rId18"/>
    <p:sldId id="267" r:id="rId19"/>
    <p:sldId id="268" r:id="rId20"/>
    <p:sldId id="269" r:id="rId21"/>
    <p:sldId id="270" r:id="rId22"/>
    <p:sldId id="271" r:id="rId23"/>
    <p:sldId id="29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330" autoAdjust="0"/>
    <p:restoredTop sz="85652" autoAdjust="0"/>
  </p:normalViewPr>
  <p:slideViewPr>
    <p:cSldViewPr>
      <p:cViewPr>
        <p:scale>
          <a:sx n="90" d="100"/>
          <a:sy n="90" d="100"/>
        </p:scale>
        <p:origin x="-1134"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1285860"/>
            <a:ext cx="6715172" cy="2500330"/>
          </a:xfrm>
        </p:spPr>
        <p:txBody>
          <a:bodyPr>
            <a:normAutofit/>
          </a:bodyPr>
          <a:lstStyle/>
          <a:p>
            <a:r>
              <a:rPr lang="en-US" sz="2000" b="1" dirty="0" smtClean="0">
                <a:latin typeface="Times New Roman" pitchFamily="18" charset="0"/>
                <a:cs typeface="Times New Roman" pitchFamily="18" charset="0"/>
              </a:rPr>
              <a:t>The Simulation of Queuing Model for Bangkok Rapid Transit 	Train Ticket System Using Python</a:t>
            </a:r>
            <a:endParaRPr lang="en-IN" sz="2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1" y="973667"/>
            <a:ext cx="8534399" cy="3970318"/>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Software Requirements Specification (SRS) – a requirements specification for a software system – is a complete description of the behavior of a system to be developed. </a:t>
            </a:r>
          </a:p>
          <a:p>
            <a:pPr marL="285750" indent="-2857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It includes a set of use cases that describe all the interactions the users will have with the software. </a:t>
            </a:r>
          </a:p>
          <a:p>
            <a:pPr marL="285750" indent="-28575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In addition to use cases, the SRS also contains non-functional requirements. Non-functional requirements are requirements which impose constraints on the design or implementation </a:t>
            </a:r>
            <a:endParaRPr lang="en-US" b="1" dirty="0">
              <a:latin typeface="Times New Roman" panose="02020603050405020304" pitchFamily="18" charset="0"/>
              <a:cs typeface="Times New Roman" panose="02020603050405020304" pitchFamily="18" charset="0"/>
            </a:endParaRPr>
          </a:p>
          <a:p>
            <a:endParaRPr lang="en-US" b="1" dirty="0" smtClean="0"/>
          </a:p>
          <a:p>
            <a:endParaRPr lang="en-US" dirty="0"/>
          </a:p>
        </p:txBody>
      </p:sp>
      <p:sp>
        <p:nvSpPr>
          <p:cNvPr id="3" name="Rectangle 2"/>
          <p:cNvSpPr/>
          <p:nvPr/>
        </p:nvSpPr>
        <p:spPr>
          <a:xfrm>
            <a:off x="1295400" y="355600"/>
            <a:ext cx="3741409" cy="507831"/>
          </a:xfrm>
          <a:prstGeom prst="rect">
            <a:avLst/>
          </a:prstGeom>
        </p:spPr>
        <p:txBody>
          <a:bodyPr wrap="none">
            <a:spAutoFit/>
          </a:bodyPr>
          <a:lstStyle/>
          <a:p>
            <a:pPr>
              <a:lnSpc>
                <a:spcPct val="150000"/>
              </a:lnSpc>
            </a:pPr>
            <a:r>
              <a:rPr lang="en-IN" b="1" dirty="0">
                <a:latin typeface="Times New Roman" panose="02020603050405020304" pitchFamily="18" charset="0"/>
                <a:cs typeface="Times New Roman" panose="02020603050405020304" pitchFamily="18" charset="0"/>
              </a:rPr>
              <a:t>Software Requirement Specification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914400"/>
            <a:ext cx="6019800" cy="3416320"/>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Functional Requirement</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a. Software Requirements</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OS                      :      Windows</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Python IDE        :      python 3.x and above</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Anaconda 3.5</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Setup tools and pip to be installed for 3.6.x and above </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5349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514600"/>
            <a:ext cx="184731" cy="738664"/>
          </a:xfrm>
          <a:prstGeom prst="rect">
            <a:avLst/>
          </a:prstGeom>
          <a:noFill/>
        </p:spPr>
        <p:txBody>
          <a:bodyPr wrap="none" rtlCol="0">
            <a:spAutoFit/>
          </a:bodyPr>
          <a:lstStyle/>
          <a:p>
            <a:endParaRPr lang="en-US" sz="2400" b="1" dirty="0" smtClean="0"/>
          </a:p>
          <a:p>
            <a:endParaRPr lang="en-US" dirty="0"/>
          </a:p>
        </p:txBody>
      </p:sp>
      <p:sp>
        <p:nvSpPr>
          <p:cNvPr id="3" name="Rectangle 2"/>
          <p:cNvSpPr/>
          <p:nvPr/>
        </p:nvSpPr>
        <p:spPr>
          <a:xfrm>
            <a:off x="762000" y="762000"/>
            <a:ext cx="8229600" cy="5493812"/>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b. Hardware Requirements</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RAM                          :            4GB and Higher</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Processor                    :            Intel i3 and above </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Hard Disk                   :            500GB: Minimum</a:t>
            </a:r>
            <a:endParaRPr lang="en-IN"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NON</a:t>
            </a:r>
            <a:r>
              <a:rPr lang="en-US" b="1" cap="all" dirty="0">
                <a:latin typeface="Times New Roman" panose="02020603050405020304" pitchFamily="18" charset="0"/>
                <a:cs typeface="Times New Roman" panose="02020603050405020304" pitchFamily="18" charset="0"/>
              </a:rPr>
              <a:t> Functional Requirements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Secure access of confidential data (user’s details). SSL can be used.</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24 X 7 availability.</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Better component design to get better performance at peak time</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Flexible service based architecture will be highly desirable for future extension</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85285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514600"/>
            <a:ext cx="184731" cy="738664"/>
          </a:xfrm>
          <a:prstGeom prst="rect">
            <a:avLst/>
          </a:prstGeom>
          <a:noFill/>
        </p:spPr>
        <p:txBody>
          <a:bodyPr wrap="none" rtlCol="0">
            <a:spAutoFit/>
          </a:bodyPr>
          <a:lstStyle/>
          <a:p>
            <a:endParaRPr lang="en-US" sz="2400" b="1" dirty="0" smtClean="0"/>
          </a:p>
          <a:p>
            <a:endParaRPr lang="en-US" dirty="0"/>
          </a:p>
        </p:txBody>
      </p:sp>
      <p:sp>
        <p:nvSpPr>
          <p:cNvPr id="3" name="Rectangle 2"/>
          <p:cNvSpPr/>
          <p:nvPr/>
        </p:nvSpPr>
        <p:spPr>
          <a:xfrm>
            <a:off x="714348" y="500042"/>
            <a:ext cx="2418070" cy="507831"/>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SDLC Methodologies</a:t>
            </a:r>
          </a:p>
        </p:txBody>
      </p:sp>
      <p:pic>
        <p:nvPicPr>
          <p:cNvPr id="4" name="Picture 3" descr="SDLC-Maintenance-Highlighted"/>
          <p:cNvPicPr/>
          <p:nvPr/>
        </p:nvPicPr>
        <p:blipFill>
          <a:blip r:embed="rId2" cstate="print"/>
          <a:srcRect/>
          <a:stretch>
            <a:fillRect/>
          </a:stretch>
        </p:blipFill>
        <p:spPr bwMode="auto">
          <a:xfrm>
            <a:off x="2643174" y="928670"/>
            <a:ext cx="3376626" cy="1738328"/>
          </a:xfrm>
          <a:prstGeom prst="rect">
            <a:avLst/>
          </a:prstGeom>
          <a:noFill/>
          <a:ln w="9525">
            <a:noFill/>
            <a:miter lim="800000"/>
            <a:headEnd/>
            <a:tailEnd/>
          </a:ln>
        </p:spPr>
      </p:pic>
      <p:sp>
        <p:nvSpPr>
          <p:cNvPr id="5" name="Rectangle 4"/>
          <p:cNvSpPr/>
          <p:nvPr/>
        </p:nvSpPr>
        <p:spPr>
          <a:xfrm>
            <a:off x="914400" y="2590800"/>
            <a:ext cx="7620000" cy="3000821"/>
          </a:xfrm>
          <a:prstGeom prst="rect">
            <a:avLst/>
          </a:prstGeom>
        </p:spPr>
        <p:txBody>
          <a:bodyPr wrap="square">
            <a:spAutoFit/>
          </a:bodyPr>
          <a:lstStyle/>
          <a:p>
            <a:pPr marL="342900" indent="-34290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The Software Development Lifecycle (SDLC) for small to medium database application development efforts.</a:t>
            </a: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This project uses iterative development lifecycle, where components of the application are developed through a series of tight iteration. </a:t>
            </a:r>
            <a:endParaRPr lang="en-US"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iteration focus on very basic functionality, with subsequent iterations adding new functionality to the previous work and or correcting errors identified for the components in production</a:t>
            </a:r>
            <a:endParaRPr lang="en-IN" dirty="0"/>
          </a:p>
        </p:txBody>
      </p:sp>
    </p:spTree>
    <p:extLst>
      <p:ext uri="{BB962C8B-B14F-4D97-AF65-F5344CB8AC3E}">
        <p14:creationId xmlns:p14="http://schemas.microsoft.com/office/powerpoint/2010/main" xmlns="" val="1540202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514600"/>
            <a:ext cx="184731" cy="738664"/>
          </a:xfrm>
          <a:prstGeom prst="rect">
            <a:avLst/>
          </a:prstGeom>
          <a:noFill/>
        </p:spPr>
        <p:txBody>
          <a:bodyPr wrap="none" rtlCol="0">
            <a:spAutoFit/>
          </a:bodyPr>
          <a:lstStyle/>
          <a:p>
            <a:endParaRPr lang="en-US" sz="2400" b="1" dirty="0" smtClean="0"/>
          </a:p>
          <a:p>
            <a:endParaRPr lang="en-US" dirty="0"/>
          </a:p>
        </p:txBody>
      </p:sp>
      <p:sp>
        <p:nvSpPr>
          <p:cNvPr id="3" name="Rectangle 2"/>
          <p:cNvSpPr/>
          <p:nvPr/>
        </p:nvSpPr>
        <p:spPr>
          <a:xfrm>
            <a:off x="567267" y="457200"/>
            <a:ext cx="8229600" cy="3831818"/>
          </a:xfrm>
          <a:prstGeom prst="rect">
            <a:avLst/>
          </a:prstGeom>
        </p:spPr>
        <p:txBody>
          <a:bodyPr wrap="square">
            <a:spAutoFit/>
          </a:bodyPr>
          <a:lstStyle/>
          <a:p>
            <a:pPr marL="285750" indent="-28575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The six stages of the SDLC are designed to build on one another, taking outputs from the previous stage, adding additional effort, and producing results that leverage the previous effort and are directly traceable to the previous stages. </a:t>
            </a:r>
          </a:p>
          <a:p>
            <a:pPr marL="285750" indent="-28575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During each stage, additional information is gathered or developed, combined with the inputs, and used to produce the stage deliverables. </a:t>
            </a:r>
          </a:p>
          <a:p>
            <a:pPr marL="285750" indent="-28575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It is important to not that the additional information is restricted in scope, new ideas that would take the project in directions not anticipated by the initial set of high-level requirements or features that are out-of-scope are preserved for later consideration.</a:t>
            </a:r>
          </a:p>
        </p:txBody>
      </p:sp>
    </p:spTree>
    <p:extLst>
      <p:ext uri="{BB962C8B-B14F-4D97-AF65-F5344CB8AC3E}">
        <p14:creationId xmlns:p14="http://schemas.microsoft.com/office/powerpoint/2010/main" xmlns="" val="667023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514600"/>
            <a:ext cx="2929007" cy="738664"/>
          </a:xfrm>
          <a:prstGeom prst="rect">
            <a:avLst/>
          </a:prstGeom>
          <a:noFill/>
        </p:spPr>
        <p:txBody>
          <a:bodyPr wrap="none" rtlCol="0">
            <a:spAutoFit/>
          </a:bodyPr>
          <a:lstStyle/>
          <a:p>
            <a:r>
              <a:rPr lang="en-US" sz="2400" b="1" dirty="0" smtClean="0"/>
              <a:t>UML DIAGRAMS</a:t>
            </a:r>
          </a:p>
          <a:p>
            <a:endParaRPr lang="en-US" dirty="0"/>
          </a:p>
        </p:txBody>
      </p:sp>
    </p:spTree>
    <p:extLst>
      <p:ext uri="{BB962C8B-B14F-4D97-AF65-F5344CB8AC3E}">
        <p14:creationId xmlns:p14="http://schemas.microsoft.com/office/powerpoint/2010/main" xmlns="" val="2066405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246093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USECASE DIAGRAM</a:t>
            </a:r>
            <a:endParaRPr lang="en-US" b="1" dirty="0">
              <a:latin typeface="Times New Roman" pitchFamily="18" charset="0"/>
              <a:cs typeface="Times New Roman" pitchFamily="18" charset="0"/>
            </a:endParaRPr>
          </a:p>
        </p:txBody>
      </p:sp>
      <p:pic>
        <p:nvPicPr>
          <p:cNvPr id="1026" name="Picture 2" descr="C:\Users\user 13\Pictures\UseCaseDiagram1.jpg"/>
          <p:cNvPicPr>
            <a:picLocks noChangeAspect="1" noChangeArrowheads="1"/>
          </p:cNvPicPr>
          <p:nvPr/>
        </p:nvPicPr>
        <p:blipFill>
          <a:blip r:embed="rId2"/>
          <a:srcRect/>
          <a:stretch>
            <a:fillRect/>
          </a:stretch>
        </p:blipFill>
        <p:spPr bwMode="auto">
          <a:xfrm>
            <a:off x="714348" y="1643050"/>
            <a:ext cx="6886575" cy="3810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586605" y="1112596"/>
            <a:ext cx="2319562"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CLASS DIAGRAMS</a:t>
            </a:r>
            <a:endParaRPr lang="en-US" b="1" dirty="0">
              <a:latin typeface="Times New Roman" pitchFamily="18" charset="0"/>
              <a:cs typeface="Times New Roman" pitchFamily="18" charset="0"/>
            </a:endParaRPr>
          </a:p>
        </p:txBody>
      </p:sp>
      <p:pic>
        <p:nvPicPr>
          <p:cNvPr id="2050" name="Picture 2" descr="C:\Users\user 13\Pictures\ClassDiagram1.jpg"/>
          <p:cNvPicPr>
            <a:picLocks noChangeAspect="1" noChangeArrowheads="1"/>
          </p:cNvPicPr>
          <p:nvPr/>
        </p:nvPicPr>
        <p:blipFill>
          <a:blip r:embed="rId2"/>
          <a:srcRect/>
          <a:stretch>
            <a:fillRect/>
          </a:stretch>
        </p:blipFill>
        <p:spPr bwMode="auto">
          <a:xfrm>
            <a:off x="3143240" y="1428736"/>
            <a:ext cx="4838700" cy="51149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254210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ACTIVITY DIAGRAM</a:t>
            </a:r>
            <a:endParaRPr lang="en-US" b="1" dirty="0">
              <a:latin typeface="Times New Roman" pitchFamily="18" charset="0"/>
              <a:cs typeface="Times New Roman" pitchFamily="18" charset="0"/>
            </a:endParaRPr>
          </a:p>
        </p:txBody>
      </p:sp>
      <p:pic>
        <p:nvPicPr>
          <p:cNvPr id="3074" name="Picture 2" descr="C:\Users\user 13\Pictures\ActivityDiagram1.jpg"/>
          <p:cNvPicPr>
            <a:picLocks noChangeAspect="1" noChangeArrowheads="1"/>
          </p:cNvPicPr>
          <p:nvPr/>
        </p:nvPicPr>
        <p:blipFill>
          <a:blip r:embed="rId2"/>
          <a:srcRect/>
          <a:stretch>
            <a:fillRect/>
          </a:stretch>
        </p:blipFill>
        <p:spPr bwMode="auto">
          <a:xfrm>
            <a:off x="2357422" y="1428736"/>
            <a:ext cx="5048250" cy="500062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266932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SEQUENCE DIAGRAM</a:t>
            </a:r>
            <a:endParaRPr lang="en-US" b="1" dirty="0">
              <a:latin typeface="Times New Roman" pitchFamily="18" charset="0"/>
              <a:cs typeface="Times New Roman" pitchFamily="18" charset="0"/>
            </a:endParaRPr>
          </a:p>
        </p:txBody>
      </p:sp>
      <p:pic>
        <p:nvPicPr>
          <p:cNvPr id="4098" name="Picture 2" descr="C:\Users\user 13\Pictures\SequenceDiagram1.jpg"/>
          <p:cNvPicPr>
            <a:picLocks noChangeAspect="1" noChangeArrowheads="1"/>
          </p:cNvPicPr>
          <p:nvPr/>
        </p:nvPicPr>
        <p:blipFill>
          <a:blip r:embed="rId2"/>
          <a:srcRect/>
          <a:stretch>
            <a:fillRect/>
          </a:stretch>
        </p:blipFill>
        <p:spPr bwMode="auto">
          <a:xfrm>
            <a:off x="2071670" y="1785926"/>
            <a:ext cx="4876800" cy="37814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214291"/>
            <a:ext cx="8305800" cy="62324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en-US" sz="3200" dirty="0" smtClean="0">
                <a:latin typeface="Times New Roman" pitchFamily="18" charset="0"/>
                <a:ea typeface="Times New Roman" pitchFamily="18" charset="0"/>
                <a:cs typeface="Times New Roman" pitchFamily="18" charset="0"/>
              </a:rPr>
              <a:t>                               </a:t>
            </a:r>
            <a:r>
              <a:rPr lang="en-US" sz="2800" b="1" dirty="0" smtClean="0">
                <a:latin typeface="Times New Roman" pitchFamily="18" charset="0"/>
                <a:ea typeface="Times New Roman" pitchFamily="18" charset="0"/>
                <a:cs typeface="Times New Roman" pitchFamily="18" charset="0"/>
              </a:rPr>
              <a:t>ABSTRACT</a:t>
            </a:r>
          </a:p>
          <a:p>
            <a:pPr marL="342900" lvl="0" indent="-342900" fontAlgn="base">
              <a:lnSpc>
                <a:spcPct val="150000"/>
              </a:lnSpc>
              <a:spcBef>
                <a:spcPct val="0"/>
              </a:spcBef>
              <a:spcAft>
                <a:spcPct val="0"/>
              </a:spcAft>
              <a:buFont typeface="+mj-lt"/>
              <a:buAutoNum type="arabicPeriod"/>
            </a:pPr>
            <a:r>
              <a:rPr lang="en-US" dirty="0" smtClean="0">
                <a:latin typeface="Times New Roman" pitchFamily="18" charset="0"/>
                <a:cs typeface="Times New Roman" pitchFamily="18" charset="0"/>
              </a:rPr>
              <a:t>This paper proposes the simulation model for ticket system of Bangkok rapid transit train. </a:t>
            </a:r>
          </a:p>
          <a:p>
            <a:pPr marL="342900" lvl="0" indent="-342900" fontAlgn="base">
              <a:lnSpc>
                <a:spcPct val="150000"/>
              </a:lnSpc>
              <a:spcBef>
                <a:spcPct val="0"/>
              </a:spcBef>
              <a:spcAft>
                <a:spcPct val="0"/>
              </a:spcAft>
              <a:buFont typeface="+mj-lt"/>
              <a:buAutoNum type="arabicPeriod"/>
            </a:pPr>
            <a:r>
              <a:rPr lang="en-US" dirty="0" smtClean="0">
                <a:latin typeface="Times New Roman" pitchFamily="18" charset="0"/>
                <a:cs typeface="Times New Roman" pitchFamily="18" charset="0"/>
              </a:rPr>
              <a:t>The proposed analysis model is applied by using queuing theory to analyze main queuing delay problem rapid transit train ticket machines. </a:t>
            </a:r>
          </a:p>
          <a:p>
            <a:pPr marL="342900" lvl="0" indent="-342900" fontAlgn="base">
              <a:lnSpc>
                <a:spcPct val="150000"/>
              </a:lnSpc>
              <a:spcBef>
                <a:spcPct val="0"/>
              </a:spcBef>
              <a:spcAft>
                <a:spcPct val="0"/>
              </a:spcAft>
              <a:buFont typeface="+mj-lt"/>
              <a:buAutoNum type="arabicPeriod"/>
            </a:pPr>
            <a:r>
              <a:rPr lang="en-US" dirty="0" smtClean="0">
                <a:latin typeface="Times New Roman" pitchFamily="18" charset="0"/>
                <a:cs typeface="Times New Roman" pitchFamily="18" charset="0"/>
              </a:rPr>
              <a:t>This analysis model has been developed by using python programming language to create software tool for analyzing the existing ticket system comparing with the desire variable condition or redesign the ticket system.</a:t>
            </a:r>
          </a:p>
          <a:p>
            <a:pPr marL="342900" lvl="0" indent="-342900" fontAlgn="base">
              <a:lnSpc>
                <a:spcPct val="150000"/>
              </a:lnSpc>
              <a:spcBef>
                <a:spcPct val="0"/>
              </a:spcBef>
              <a:spcAft>
                <a:spcPct val="0"/>
              </a:spcAft>
              <a:buFont typeface="+mj-lt"/>
              <a:buAutoNum type="arabicPeriod"/>
            </a:pPr>
            <a:r>
              <a:rPr lang="en-US" dirty="0" smtClean="0">
                <a:latin typeface="Times New Roman" pitchFamily="18" charset="0"/>
                <a:cs typeface="Times New Roman" pitchFamily="18" charset="0"/>
              </a:rPr>
              <a:t> Since, proposed software tool use for analyze the effect of existing ticket system by modification to visualize the queuing, delay time, waiting time and etc. </a:t>
            </a:r>
          </a:p>
          <a:p>
            <a:pPr marL="342900" lvl="0" indent="-342900" fontAlgn="base">
              <a:lnSpc>
                <a:spcPct val="150000"/>
              </a:lnSpc>
              <a:spcBef>
                <a:spcPct val="0"/>
              </a:spcBef>
              <a:spcAft>
                <a:spcPct val="0"/>
              </a:spcAft>
              <a:buFont typeface="+mj-lt"/>
              <a:buAutoNum type="arabicPeriod"/>
            </a:pPr>
            <a:r>
              <a:rPr lang="en-US" dirty="0" smtClean="0">
                <a:latin typeface="Times New Roman" pitchFamily="18" charset="0"/>
                <a:cs typeface="Times New Roman" pitchFamily="18" charset="0"/>
              </a:rPr>
              <a:t>The software tool with the simulation model can visualize the 2D animation results and graph for </a:t>
            </a:r>
            <a:r>
              <a:rPr lang="en-US" dirty="0" err="1" smtClean="0">
                <a:latin typeface="Times New Roman" pitchFamily="18" charset="0"/>
                <a:cs typeface="Times New Roman" pitchFamily="18" charset="0"/>
              </a:rPr>
              <a:t>analyzation</a:t>
            </a:r>
            <a:r>
              <a:rPr lang="en-US" dirty="0" smtClean="0">
                <a:latin typeface="Times New Roman" pitchFamily="18" charset="0"/>
                <a:cs typeface="Times New Roman" pitchFamily="18" charset="0"/>
              </a:rPr>
              <a:t>. </a:t>
            </a:r>
          </a:p>
          <a:p>
            <a:pPr marL="342900" lvl="0" indent="-342900" fontAlgn="base">
              <a:lnSpc>
                <a:spcPct val="150000"/>
              </a:lnSpc>
              <a:spcBef>
                <a:spcPct val="0"/>
              </a:spcBef>
              <a:spcAft>
                <a:spcPct val="0"/>
              </a:spcAft>
              <a:buFont typeface="+mj-lt"/>
              <a:buAutoNum type="arabicPeriod"/>
            </a:pPr>
            <a:r>
              <a:rPr lang="en-US" dirty="0" smtClean="0">
                <a:latin typeface="Times New Roman" pitchFamily="18" charset="0"/>
                <a:cs typeface="Times New Roman" pitchFamily="18" charset="0"/>
              </a:rPr>
              <a:t>The proposed analysis model could be used to any rapid transit train ticket system for impact analysis own existing ticket system</a:t>
            </a:r>
            <a:endParaRPr lang="en-IN" dirty="0" smtClean="0">
              <a:latin typeface="Times New Roman" pitchFamily="18"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5800"/>
            <a:ext cx="345690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COLLABORATION DIAGRAM</a:t>
            </a:r>
            <a:endParaRPr lang="en-US" b="1" dirty="0">
              <a:latin typeface="Times New Roman" pitchFamily="18" charset="0"/>
              <a:cs typeface="Times New Roman" pitchFamily="18" charset="0"/>
            </a:endParaRPr>
          </a:p>
        </p:txBody>
      </p:sp>
      <p:pic>
        <p:nvPicPr>
          <p:cNvPr id="5122" name="Picture 2" descr="C:\Users\user 13\Pictures\CollaborationDiagram1.jpg"/>
          <p:cNvPicPr>
            <a:picLocks noChangeAspect="1" noChangeArrowheads="1"/>
          </p:cNvPicPr>
          <p:nvPr/>
        </p:nvPicPr>
        <p:blipFill>
          <a:blip r:embed="rId2"/>
          <a:srcRect/>
          <a:stretch>
            <a:fillRect/>
          </a:stretch>
        </p:blipFill>
        <p:spPr bwMode="auto">
          <a:xfrm>
            <a:off x="2714612" y="1714488"/>
            <a:ext cx="4381500" cy="41052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294016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STATECHART DIAGRAM</a:t>
            </a:r>
            <a:endParaRPr lang="en-US" b="1" dirty="0">
              <a:latin typeface="Times New Roman" pitchFamily="18" charset="0"/>
              <a:cs typeface="Times New Roman" pitchFamily="18" charset="0"/>
            </a:endParaRPr>
          </a:p>
        </p:txBody>
      </p:sp>
      <p:pic>
        <p:nvPicPr>
          <p:cNvPr id="6146" name="Picture 2" descr="C:\Users\user 13\Pictures\StatechartDiagram1.jpg"/>
          <p:cNvPicPr>
            <a:picLocks noChangeAspect="1" noChangeArrowheads="1"/>
          </p:cNvPicPr>
          <p:nvPr/>
        </p:nvPicPr>
        <p:blipFill>
          <a:blip r:embed="rId2"/>
          <a:srcRect/>
          <a:stretch>
            <a:fillRect/>
          </a:stretch>
        </p:blipFill>
        <p:spPr bwMode="auto">
          <a:xfrm>
            <a:off x="3214678" y="2214554"/>
            <a:ext cx="3686175" cy="39338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2918428" cy="646331"/>
          </a:xfrm>
          <a:prstGeom prst="rect">
            <a:avLst/>
          </a:prstGeom>
          <a:noFill/>
        </p:spPr>
        <p:txBody>
          <a:bodyPr wrap="none" rtlCol="0">
            <a:spAutoFit/>
          </a:bodyPr>
          <a:lstStyle/>
          <a:p>
            <a:r>
              <a:rPr lang="en-US" b="1" dirty="0" smtClean="0">
                <a:latin typeface="Times New Roman" pitchFamily="18" charset="0"/>
                <a:cs typeface="Times New Roman" pitchFamily="18" charset="0"/>
              </a:rPr>
              <a:t>COMPONENT DIAGRAM</a:t>
            </a:r>
          </a:p>
          <a:p>
            <a:endParaRPr lang="en-US" dirty="0"/>
          </a:p>
        </p:txBody>
      </p:sp>
      <p:sp>
        <p:nvSpPr>
          <p:cNvPr id="4" name="Rectangle 2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170" name="Picture 2" descr="C:\Users\user 13\Pictures\ComponentDiagram1.jpg"/>
          <p:cNvPicPr>
            <a:picLocks noChangeAspect="1" noChangeArrowheads="1"/>
          </p:cNvPicPr>
          <p:nvPr/>
        </p:nvPicPr>
        <p:blipFill>
          <a:blip r:embed="rId2"/>
          <a:srcRect/>
          <a:stretch>
            <a:fillRect/>
          </a:stretch>
        </p:blipFill>
        <p:spPr bwMode="auto">
          <a:xfrm>
            <a:off x="2071670" y="2428868"/>
            <a:ext cx="5172075" cy="25527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2357430"/>
            <a:ext cx="2214578"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Thank  You</a:t>
            </a:r>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fontScale="90000"/>
          </a:bodyPr>
          <a:lstStyle/>
          <a:p>
            <a:pPr lvl="0" fontAlgn="base">
              <a:spcAft>
                <a:spcPct val="0"/>
              </a:spcAft>
            </a:pPr>
            <a:r>
              <a:rPr lang="en-US" sz="5400" b="1" dirty="0" smtClean="0">
                <a:solidFill>
                  <a:schemeClr val="tx1"/>
                </a:solidFill>
                <a:latin typeface="Times New Roman" pitchFamily="18" charset="0"/>
                <a:ea typeface="Times New Roman" pitchFamily="18" charset="0"/>
                <a:cs typeface="Times New Roman" pitchFamily="18" charset="0"/>
              </a:rPr>
              <a:t> Existing system</a:t>
            </a:r>
            <a:br>
              <a:rPr lang="en-US" sz="5400" b="1" dirty="0" smtClean="0">
                <a:solidFill>
                  <a:schemeClr val="tx1"/>
                </a:solidFill>
                <a:latin typeface="Times New Roman" pitchFamily="18" charset="0"/>
                <a:ea typeface="Times New Roman" pitchFamily="18" charset="0"/>
                <a:cs typeface="Times New Roman" pitchFamily="18" charset="0"/>
              </a:rPr>
            </a:br>
            <a:r>
              <a:rPr lang="en-US" sz="5400" b="1" dirty="0" smtClean="0">
                <a:solidFill>
                  <a:schemeClr val="tx1"/>
                </a:solidFill>
                <a:latin typeface="Times New Roman" pitchFamily="18" charset="0"/>
                <a:ea typeface="Times New Roman" pitchFamily="18" charset="0"/>
                <a:cs typeface="Times New Roman" pitchFamily="18" charset="0"/>
              </a:rPr>
              <a:t/>
            </a:r>
            <a:br>
              <a:rPr lang="en-US" sz="5400" b="1" dirty="0" smtClean="0">
                <a:solidFill>
                  <a:schemeClr val="tx1"/>
                </a:solidFill>
                <a:latin typeface="Times New Roman" pitchFamily="18" charset="0"/>
                <a:ea typeface="Times New Roman" pitchFamily="18" charset="0"/>
                <a:cs typeface="Times New Roman" pitchFamily="18" charset="0"/>
              </a:rPr>
            </a:br>
            <a:r>
              <a:rPr lang="en-US" sz="5400" dirty="0" smtClean="0">
                <a:solidFill>
                  <a:schemeClr val="tx1"/>
                </a:solidFill>
                <a:latin typeface="Times New Roman" pitchFamily="18" charset="0"/>
                <a:cs typeface="Times New Roman" pitchFamily="18" charset="0"/>
              </a:rPr>
              <a:t/>
            </a:r>
            <a:br>
              <a:rPr lang="en-US" sz="5400" dirty="0" smtClean="0">
                <a:solidFill>
                  <a:schemeClr val="tx1"/>
                </a:solidFill>
                <a:latin typeface="Times New Roman" pitchFamily="18" charset="0"/>
                <a:cs typeface="Times New Roman" pitchFamily="18" charset="0"/>
              </a:rPr>
            </a:br>
            <a:r>
              <a:rPr lang="en-US" sz="5400" b="1" dirty="0" smtClean="0">
                <a:solidFill>
                  <a:schemeClr val="tx1"/>
                </a:solidFill>
                <a:latin typeface="Times New Roman" pitchFamily="18" charset="0"/>
                <a:ea typeface="Times New Roman" pitchFamily="18" charset="0"/>
                <a:cs typeface="Times New Roman" pitchFamily="18" charset="0"/>
              </a:rPr>
              <a:t> Existing system</a:t>
            </a:r>
            <a:br>
              <a:rPr lang="en-US" sz="5400" b="1" dirty="0" smtClean="0">
                <a:solidFill>
                  <a:schemeClr val="tx1"/>
                </a:solidFill>
                <a:latin typeface="Times New Roman" pitchFamily="18" charset="0"/>
                <a:ea typeface="Times New Roman" pitchFamily="18" charset="0"/>
                <a:cs typeface="Times New Roman" pitchFamily="18" charset="0"/>
              </a:rPr>
            </a:br>
            <a:r>
              <a:rPr lang="en-US" sz="5400" b="1" dirty="0" smtClean="0">
                <a:solidFill>
                  <a:schemeClr val="tx1"/>
                </a:solidFill>
                <a:latin typeface="Times New Roman" pitchFamily="18" charset="0"/>
                <a:ea typeface="Times New Roman" pitchFamily="18" charset="0"/>
                <a:cs typeface="Times New Roman" pitchFamily="18" charset="0"/>
              </a:rPr>
              <a:t/>
            </a:r>
            <a:br>
              <a:rPr lang="en-US" sz="5400" b="1" dirty="0" smtClean="0">
                <a:solidFill>
                  <a:schemeClr val="tx1"/>
                </a:solidFill>
                <a:latin typeface="Times New Roman" pitchFamily="18" charset="0"/>
                <a:ea typeface="Times New Roman" pitchFamily="18" charset="0"/>
                <a:cs typeface="Times New Roman" pitchFamily="18" charset="0"/>
              </a:rPr>
            </a:br>
            <a:r>
              <a:rPr lang="en-US" sz="5400" dirty="0" smtClean="0">
                <a:solidFill>
                  <a:schemeClr val="tx1"/>
                </a:solidFill>
                <a:latin typeface="Times New Roman" pitchFamily="18" charset="0"/>
                <a:cs typeface="Times New Roman" pitchFamily="18" charset="0"/>
              </a:rPr>
              <a:t/>
            </a:r>
            <a:br>
              <a:rPr lang="en-US" sz="5400" dirty="0" smtClean="0">
                <a:solidFill>
                  <a:schemeClr val="tx1"/>
                </a:solidFill>
                <a:latin typeface="Times New Roman" pitchFamily="18" charset="0"/>
                <a:cs typeface="Times New Roman" pitchFamily="18" charset="0"/>
              </a:rPr>
            </a:br>
            <a:r>
              <a:rPr lang="en-US" sz="5400" dirty="0" smtClean="0">
                <a:solidFill>
                  <a:schemeClr val="tx1"/>
                </a:solidFill>
                <a:latin typeface="Times New Roman" pitchFamily="18" charset="0"/>
                <a:cs typeface="Times New Roman" pitchFamily="18" charset="0"/>
              </a:rPr>
              <a:t>			</a:t>
            </a:r>
            <a:r>
              <a:rPr lang="en-US" sz="2700" b="1" dirty="0" smtClean="0">
                <a:solidFill>
                  <a:schemeClr val="tx1"/>
                </a:solidFill>
                <a:latin typeface="Times New Roman" pitchFamily="18" charset="0"/>
                <a:cs typeface="Times New Roman" pitchFamily="18" charset="0"/>
              </a:rPr>
              <a:t>Existing System</a:t>
            </a:r>
            <a:endParaRPr lang="en-IN" sz="2700" b="1" dirty="0"/>
          </a:p>
        </p:txBody>
      </p:sp>
      <p:sp>
        <p:nvSpPr>
          <p:cNvPr id="5" name="Content Placeholder 4"/>
          <p:cNvSpPr>
            <a:spLocks noGrp="1"/>
          </p:cNvSpPr>
          <p:nvPr>
            <p:ph idx="1"/>
          </p:nvPr>
        </p:nvSpPr>
        <p:spPr>
          <a:xfrm>
            <a:off x="457200" y="1500174"/>
            <a:ext cx="8229600" cy="4824426"/>
          </a:xfrm>
        </p:spPr>
        <p:txBody>
          <a:bodyPr>
            <a:normAutofit fontScale="85000" lnSpcReduction="20000"/>
          </a:bodyPr>
          <a:lstStyle/>
          <a:p>
            <a:endParaRPr lang="en-IN" dirty="0" smtClean="0"/>
          </a:p>
          <a:p>
            <a:r>
              <a:rPr lang="en-IN" dirty="0" smtClean="0"/>
              <a:t> At present, mass rapid transit in Bangkok consists of three </a:t>
            </a:r>
          </a:p>
          <a:p>
            <a:r>
              <a:rPr lang="en-IN" dirty="0" smtClean="0"/>
              <a:t> networks, the Bangkok Mass Transit System (BTS), the Metropolitan Rapid Transit (MRT) and the Airport Rail Link (ARL). </a:t>
            </a:r>
            <a:endParaRPr lang="en-IN" dirty="0" smtClean="0"/>
          </a:p>
          <a:p>
            <a:r>
              <a:rPr lang="en-IN" dirty="0" smtClean="0"/>
              <a:t>According </a:t>
            </a:r>
            <a:r>
              <a:rPr lang="en-IN" dirty="0" smtClean="0"/>
              <a:t>to the statistics in 2017, this </a:t>
            </a:r>
            <a:r>
              <a:rPr lang="en-IN" dirty="0" err="1" smtClean="0"/>
              <a:t>Chaloem</a:t>
            </a:r>
            <a:r>
              <a:rPr lang="en-IN" dirty="0" smtClean="0"/>
              <a:t> </a:t>
            </a:r>
            <a:r>
              <a:rPr lang="en-IN" dirty="0" err="1" smtClean="0"/>
              <a:t>Ratchamongkhon</a:t>
            </a:r>
            <a:r>
              <a:rPr lang="en-IN" dirty="0" smtClean="0"/>
              <a:t> (Blue) line carries more than 360,000 passengers daily</a:t>
            </a:r>
            <a:r>
              <a:rPr lang="en-IN" dirty="0" smtClean="0"/>
              <a:t>.</a:t>
            </a:r>
          </a:p>
          <a:p>
            <a:r>
              <a:rPr lang="en-IN" dirty="0" smtClean="0"/>
              <a:t> </a:t>
            </a:r>
            <a:r>
              <a:rPr lang="en-IN" dirty="0" smtClean="0"/>
              <a:t>This huge number of passengers has indeed caused negative impact on the ticketing system at each station. </a:t>
            </a:r>
            <a:endParaRPr lang="en-IN" dirty="0" smtClean="0"/>
          </a:p>
          <a:p>
            <a:r>
              <a:rPr lang="en-IN" dirty="0" smtClean="0"/>
              <a:t>At </a:t>
            </a:r>
            <a:r>
              <a:rPr lang="en-IN" dirty="0" smtClean="0"/>
              <a:t>peak hours, passengers face difficulties in purchasing ticket due to inadequate ticket machines resulting long </a:t>
            </a:r>
            <a:r>
              <a:rPr lang="en-IN" dirty="0" err="1" smtClean="0"/>
              <a:t>queueing</a:t>
            </a:r>
            <a:r>
              <a:rPr lang="en-IN" dirty="0" smtClean="0"/>
              <a:t> delay </a:t>
            </a:r>
            <a:r>
              <a:rPr lang="en-IN" dirty="0" smtClean="0"/>
              <a:t>. </a:t>
            </a:r>
            <a:r>
              <a:rPr lang="en-IN" dirty="0" smtClean="0"/>
              <a:t>This causes unsatisfaction particularly among tourist </a:t>
            </a:r>
            <a:r>
              <a:rPr lang="en-IN" dirty="0" err="1" smtClean="0"/>
              <a:t>travelers</a:t>
            </a:r>
            <a:r>
              <a:rPr lang="en-IN" dirty="0" smtClean="0"/>
              <a:t> </a:t>
            </a:r>
            <a:r>
              <a:rPr lang="en-IN" dirty="0" smtClean="0"/>
              <a:t>.</a:t>
            </a:r>
          </a:p>
          <a:p>
            <a:r>
              <a:rPr lang="en-IN" dirty="0" smtClean="0"/>
              <a:t> </a:t>
            </a:r>
            <a:r>
              <a:rPr lang="en-IN" dirty="0" smtClean="0"/>
              <a:t>In response to this problem, reference [1] applied some basic </a:t>
            </a:r>
            <a:r>
              <a:rPr lang="en-IN" dirty="0" err="1" smtClean="0"/>
              <a:t>queueing</a:t>
            </a:r>
            <a:r>
              <a:rPr lang="en-IN" dirty="0" smtClean="0"/>
              <a:t> model to approximately analyze and able to roughly identify the main causes of delay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2357430"/>
            <a:ext cx="7215238" cy="3000821"/>
          </a:xfrm>
          <a:prstGeom prst="rect">
            <a:avLst/>
          </a:prstGeom>
          <a:noFill/>
        </p:spPr>
        <p:txBody>
          <a:bodyPr wrap="square" rtlCol="0">
            <a:spAutoFit/>
          </a:bodyPr>
          <a:lstStyle/>
          <a:p>
            <a:r>
              <a:rPr lang="en-IN" dirty="0" smtClean="0"/>
              <a:t>In existing system  average waiting time for  a passenger  is  35.78 sec. which means </a:t>
            </a:r>
          </a:p>
          <a:p>
            <a:pPr marL="400050" indent="-400050">
              <a:buFont typeface="+mj-lt"/>
              <a:buAutoNum type="arabicPeriod"/>
            </a:pPr>
            <a:endParaRPr lang="en-IN" dirty="0" smtClean="0"/>
          </a:p>
          <a:p>
            <a:pPr marL="400050" lvl="0" indent="-400050">
              <a:lnSpc>
                <a:spcPct val="150000"/>
              </a:lnSpc>
              <a:buFont typeface="Wingdings" pitchFamily="2" charset="2"/>
              <a:buChar char="Ø"/>
            </a:pPr>
            <a:r>
              <a:rPr lang="en-IN" dirty="0" smtClean="0"/>
              <a:t>More waiting time for a passengers who are arriving in peak time.</a:t>
            </a:r>
          </a:p>
          <a:p>
            <a:pPr marL="400050" lvl="0" indent="-400050">
              <a:lnSpc>
                <a:spcPct val="150000"/>
              </a:lnSpc>
              <a:buFont typeface="Wingdings" pitchFamily="2" charset="2"/>
              <a:buChar char="Ø"/>
            </a:pPr>
            <a:r>
              <a:rPr lang="en-IN" dirty="0" smtClean="0"/>
              <a:t>From the simulation we have analysed that existing system taking more service time for individual passenger.</a:t>
            </a:r>
          </a:p>
          <a:p>
            <a:pPr marL="400050" indent="-400050">
              <a:lnSpc>
                <a:spcPct val="150000"/>
              </a:lnSpc>
              <a:buFont typeface="Wingdings" pitchFamily="2" charset="2"/>
              <a:buChar char="Ø"/>
            </a:pPr>
            <a:r>
              <a:rPr lang="en-US" dirty="0" smtClean="0"/>
              <a:t> Mean while existing system is more costlier and time consuming for both BTS and their passengers.</a:t>
            </a:r>
            <a:r>
              <a:rPr lang="en-IN" dirty="0" smtClean="0"/>
              <a:t>  </a:t>
            </a:r>
          </a:p>
        </p:txBody>
      </p:sp>
      <p:sp>
        <p:nvSpPr>
          <p:cNvPr id="7" name="TextBox 6"/>
          <p:cNvSpPr txBox="1"/>
          <p:nvPr/>
        </p:nvSpPr>
        <p:spPr>
          <a:xfrm>
            <a:off x="3500430" y="1214422"/>
            <a:ext cx="2141933" cy="461665"/>
          </a:xfrm>
          <a:prstGeom prst="rect">
            <a:avLst/>
          </a:prstGeom>
          <a:noFill/>
        </p:spPr>
        <p:txBody>
          <a:bodyPr wrap="none" rtlCol="0">
            <a:spAutoFit/>
          </a:bodyPr>
          <a:lstStyle/>
          <a:p>
            <a:r>
              <a:rPr lang="en-US" b="1" dirty="0" smtClean="0">
                <a:latin typeface="Times New Roman" pitchFamily="18" charset="0"/>
                <a:ea typeface="Times New Roman" pitchFamily="18" charset="0"/>
                <a:cs typeface="Times New Roman" pitchFamily="18" charset="0"/>
              </a:rPr>
              <a:t> </a:t>
            </a:r>
            <a:r>
              <a:rPr lang="en-US" sz="2400" b="1" dirty="0" smtClean="0">
                <a:latin typeface="Times New Roman" pitchFamily="18" charset="0"/>
                <a:ea typeface="Times New Roman" pitchFamily="18" charset="0"/>
                <a:cs typeface="Times New Roman" pitchFamily="18" charset="0"/>
              </a:rPr>
              <a:t>Disadvantages</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285720" y="785794"/>
            <a:ext cx="8229600" cy="54630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                                 </a:t>
            </a:r>
            <a:r>
              <a:rPr lang="en-US" sz="2400" b="1" dirty="0" smtClean="0">
                <a:latin typeface="Times New Roman" pitchFamily="18" charset="0"/>
                <a:cs typeface="Times New Roman" pitchFamily="18" charset="0"/>
              </a:rPr>
              <a:t>Proposed system </a:t>
            </a:r>
          </a:p>
          <a:p>
            <a:pPr lvl="0" fontAlgn="base">
              <a:spcBef>
                <a:spcPct val="0"/>
              </a:spcBef>
              <a:spcAft>
                <a:spcPct val="0"/>
              </a:spcAft>
            </a:pPr>
            <a:endParaRPr lang="en-US" sz="2400" b="1" dirty="0" smtClean="0">
              <a:latin typeface="Times New Roman" pitchFamily="18" charset="0"/>
              <a:cs typeface="Times New Roman" pitchFamily="18" charset="0"/>
            </a:endParaRPr>
          </a:p>
          <a:p>
            <a:pPr>
              <a:lnSpc>
                <a:spcPct val="150000"/>
              </a:lnSpc>
              <a:buFont typeface="Wingdings" pitchFamily="2" charset="2"/>
              <a:buChar char="Ø"/>
            </a:pPr>
            <a:r>
              <a:rPr lang="en-US" dirty="0" smtClean="0">
                <a:latin typeface="Times New Roman" pitchFamily="18" charset="0"/>
                <a:cs typeface="Times New Roman" pitchFamily="18" charset="0"/>
              </a:rPr>
              <a:t>The proposed analysis model can be used to evaluate the service time of railway companies, which enables for the operators to form a proper policy and decide on different ticket system operations based on cost requirements. </a:t>
            </a:r>
          </a:p>
          <a:p>
            <a:pPr>
              <a:lnSpc>
                <a:spcPct val="150000"/>
              </a:lnSpc>
              <a:buFont typeface="Wingdings" pitchFamily="2" charset="2"/>
              <a:buChar char="Ø"/>
            </a:pPr>
            <a:r>
              <a:rPr lang="en-US" dirty="0" smtClean="0">
                <a:latin typeface="Times New Roman" pitchFamily="18" charset="0"/>
                <a:cs typeface="Times New Roman" pitchFamily="18" charset="0"/>
              </a:rPr>
              <a:t>The proposed simulation model has been implemented in python software tool for analyzing the effect time delay of queues or average waiting time for passengers by comparing ticket existing system and desire modification system. </a:t>
            </a:r>
          </a:p>
          <a:p>
            <a:pPr>
              <a:lnSpc>
                <a:spcPct val="150000"/>
              </a:lnSpc>
              <a:buFont typeface="Wingdings" pitchFamily="2" charset="2"/>
              <a:buChar char="Ø"/>
            </a:pPr>
            <a:r>
              <a:rPr lang="en-US" dirty="0" smtClean="0">
                <a:latin typeface="Times New Roman" pitchFamily="18" charset="0"/>
                <a:cs typeface="Times New Roman" pitchFamily="18" charset="0"/>
              </a:rPr>
              <a:t>Since, the proposed simulation of queuing model presents the results to show the impact of time delay in queue of passengers when ticket machines are modified by number or feature upgrading. </a:t>
            </a:r>
          </a:p>
          <a:p>
            <a:pPr>
              <a:lnSpc>
                <a:spcPct val="150000"/>
              </a:lnSpc>
              <a:buFont typeface="Wingdings" pitchFamily="2" charset="2"/>
              <a:buChar char="Ø"/>
            </a:pPr>
            <a:r>
              <a:rPr lang="en-US" dirty="0" smtClean="0">
                <a:latin typeface="Times New Roman" pitchFamily="18" charset="0"/>
                <a:cs typeface="Times New Roman" pitchFamily="18" charset="0"/>
              </a:rPr>
              <a:t>The proposed analysis model could potentially be used to any rapid transit train ticket system for impact evaluation on the existing ticket system.</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304800" y="1456240"/>
            <a:ext cx="8686800" cy="33701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Advantages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285750" lvl="0" indent="-285750">
              <a:lnSpc>
                <a:spcPct val="150000"/>
              </a:lnSpc>
              <a:buFont typeface="Wingdings" pitchFamily="2" charset="2"/>
              <a:buChar char="Ø"/>
            </a:pPr>
            <a:endParaRPr lang="en-US"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In Proposed system  average waiting time for  a passenger  is  0.08 sec .</a:t>
            </a:r>
            <a:r>
              <a:rPr lang="en-US" dirty="0" smtClean="0">
                <a:latin typeface="Times New Roman" pitchFamily="18" charset="0"/>
                <a:cs typeface="Times New Roman" pitchFamily="18" charset="0"/>
              </a:rPr>
              <a:t>The desired advantages of modified system includes-</a:t>
            </a:r>
            <a:endParaRPr lang="en-IN" dirty="0" smtClean="0">
              <a:latin typeface="Times New Roman" pitchFamily="18" charset="0"/>
              <a:cs typeface="Times New Roman" pitchFamily="18" charset="0"/>
            </a:endParaRPr>
          </a:p>
          <a:p>
            <a:pPr marL="342900" lvl="0" indent="-342900">
              <a:lnSpc>
                <a:spcPct val="150000"/>
              </a:lnSpc>
              <a:buFont typeface="Wingdings" pitchFamily="2" charset="2"/>
              <a:buChar char="Ø"/>
            </a:pPr>
            <a:r>
              <a:rPr lang="en-IN" dirty="0" smtClean="0">
                <a:latin typeface="Times New Roman" pitchFamily="18" charset="0"/>
                <a:cs typeface="Times New Roman" pitchFamily="18" charset="0"/>
              </a:rPr>
              <a:t>Less waiting time for a passengers who are arriving in peak time.</a:t>
            </a:r>
          </a:p>
          <a:p>
            <a:pPr marL="342900" lvl="0" indent="-342900">
              <a:lnSpc>
                <a:spcPct val="150000"/>
              </a:lnSpc>
              <a:buFont typeface="Wingdings" pitchFamily="2" charset="2"/>
              <a:buChar char="Ø"/>
            </a:pPr>
            <a:r>
              <a:rPr lang="en-IN" dirty="0" smtClean="0">
                <a:latin typeface="Times New Roman" pitchFamily="18" charset="0"/>
                <a:cs typeface="Times New Roman" pitchFamily="18" charset="0"/>
              </a:rPr>
              <a:t>Achieved increased service rate of ticket machine</a:t>
            </a:r>
          </a:p>
          <a:p>
            <a:pPr marL="342900" indent="-342900">
              <a:lnSpc>
                <a:spcPct val="150000"/>
              </a:lnSpc>
              <a:buFont typeface="Wingdings" pitchFamily="2" charset="2"/>
              <a:buChar char="Ø"/>
            </a:pPr>
            <a:r>
              <a:rPr lang="en-US" dirty="0" smtClean="0">
                <a:latin typeface="Times New Roman" pitchFamily="18" charset="0"/>
                <a:cs typeface="Times New Roman" pitchFamily="18" charset="0"/>
              </a:rPr>
              <a:t>Passengers of</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Bangkok Rapid Transit Train are getting  more tickets in less amount of time which will gradually increase the financial growth of  railway</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714348" y="1071546"/>
            <a:ext cx="7696200" cy="38625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r>
              <a:rPr lang="en-US" b="1" dirty="0" smtClean="0">
                <a:latin typeface="Times New Roman" pitchFamily="18" charset="0"/>
                <a:cs typeface="Times New Roman" pitchFamily="18" charset="0"/>
              </a:rPr>
              <a:t>Queuing Theory:</a:t>
            </a:r>
          </a:p>
          <a:p>
            <a:endParaRPr lang="en-IN" b="1"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Queuing theory is the mathematical study of the congestion and delays of waiting in line. Queuing theory (or "</a:t>
            </a:r>
            <a:r>
              <a:rPr lang="en-US" dirty="0" err="1" smtClean="0">
                <a:latin typeface="Times New Roman" pitchFamily="18" charset="0"/>
                <a:cs typeface="Times New Roman" pitchFamily="18" charset="0"/>
              </a:rPr>
              <a:t>queueing</a:t>
            </a:r>
            <a:r>
              <a:rPr lang="en-US" dirty="0" smtClean="0">
                <a:latin typeface="Times New Roman" pitchFamily="18" charset="0"/>
                <a:cs typeface="Times New Roman" pitchFamily="18" charset="0"/>
              </a:rPr>
              <a:t> theory") examines every component of waiting in line to be served, including the arrival process, service process, number of servers, number of system places, and the number of customers—which might be people, data packets, cars, etc</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533400" y="1050668"/>
            <a:ext cx="77724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b="1" dirty="0" smtClean="0"/>
          </a:p>
          <a:p>
            <a:endParaRPr lang="en-US" b="1" dirty="0" smtClean="0"/>
          </a:p>
          <a:p>
            <a:r>
              <a:rPr lang="en-US" b="1" dirty="0" smtClean="0"/>
              <a:t>Pandas: </a:t>
            </a:r>
            <a:r>
              <a:rPr lang="en-US" dirty="0" smtClean="0">
                <a:latin typeface="Times New Roman" pitchFamily="18" charset="0"/>
                <a:cs typeface="Times New Roman" pitchFamily="18" charset="0"/>
              </a:rPr>
              <a:t>pandas is an open source, BSD-licensed library providing high-performance, easy-to-use data structures and data analysis tools for the Python programming language</a:t>
            </a:r>
            <a:endParaRPr lang="en-IN" dirty="0" smtClean="0"/>
          </a:p>
          <a:p>
            <a:endParaRPr lang="en-US" b="1" dirty="0" smtClean="0"/>
          </a:p>
          <a:p>
            <a:r>
              <a:rPr lang="en-US" b="1" dirty="0" err="1" smtClean="0"/>
              <a:t>Numpy</a:t>
            </a:r>
            <a:r>
              <a:rPr lang="en-US" b="1" dirty="0">
                <a:latin typeface="Times New Roman" pitchFamily="18" charset="0"/>
                <a:cs typeface="Times New Roman" pitchFamily="18" charset="0"/>
              </a:rPr>
              <a:t>: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is a general-purpose array-processing package. It provides a high-performance multidimensional array object, and tools for working with these arrays. It is the fundamental package for scientific computing with Python. </a:t>
            </a:r>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b="1" dirty="0" err="1"/>
              <a:t>MatPlotLib</a:t>
            </a:r>
            <a:r>
              <a:rPr lang="en-US" dirty="0"/>
              <a:t>: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Pyplot</a:t>
            </a:r>
            <a:r>
              <a:rPr lang="en-US" dirty="0">
                <a:latin typeface="Times New Roman" pitchFamily="18" charset="0"/>
                <a:cs typeface="Times New Roman" pitchFamily="18" charset="0"/>
              </a:rPr>
              <a:t> is a plotting library used for 2D graphics in python programming language. It can be used in python scripts, shell, web application servers and other graphical user interface toolkits</a:t>
            </a:r>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b="1" dirty="0" err="1"/>
              <a:t>Scikit</a:t>
            </a:r>
            <a:r>
              <a:rPr lang="en-US" b="1" dirty="0"/>
              <a:t>-learn</a:t>
            </a:r>
            <a:r>
              <a:rPr lang="en-US" dirty="0"/>
              <a:t>: </a:t>
            </a:r>
            <a:r>
              <a:rPr lang="en-US" dirty="0" err="1">
                <a:latin typeface="Times New Roman" pitchFamily="18" charset="0"/>
                <a:cs typeface="Times New Roman" pitchFamily="18" charset="0"/>
              </a:rPr>
              <a:t>Scikit</a:t>
            </a:r>
            <a:r>
              <a:rPr lang="en-US" dirty="0">
                <a:latin typeface="Times New Roman" pitchFamily="18" charset="0"/>
                <a:cs typeface="Times New Roman" pitchFamily="18" charset="0"/>
              </a:rPr>
              <a:t>-learn is a free machine learning library for Python. It features various algorithms like support vector machine, random forests, and k-neighbors, and it also supports Python numerical and scientific libraries like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SciPy</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533400" y="1110734"/>
            <a:ext cx="7772400"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RAM:  4GB and Higher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Processor: Intel i3 and above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500GB: Minimum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OS: Windows or Linux</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2"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Python  IDE : python 2.7.x and above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2" eaLnBrk="0" fontAlgn="base" hangingPunct="0">
              <a:spcBef>
                <a:spcPct val="0"/>
              </a:spcBef>
              <a:spcAft>
                <a:spcPct val="0"/>
              </a:spcAf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jupyter</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notebook.</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2" eaLnBrk="0" fontAlgn="base" hangingPunct="0">
              <a:spcBef>
                <a:spcPct val="0"/>
              </a:spcBef>
              <a:spcAft>
                <a:spcPct val="0"/>
              </a:spcAf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Language   :      Python Script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8971425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942</Words>
  <Application>Microsoft Office PowerPoint</Application>
  <PresentationFormat>On-screen Show (4:3)</PresentationFormat>
  <Paragraphs>101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The Simulation of Queuing Model for Bangkok Rapid Transit  Train Ticket System Using Python</vt:lpstr>
      <vt:lpstr>Slide 2</vt:lpstr>
      <vt:lpstr> Existing system    Existing system      Existing System</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to Predict Election Results Using Python</dc:title>
  <dc:creator>nit</dc:creator>
  <cp:lastModifiedBy>user 13</cp:lastModifiedBy>
  <cp:revision>48</cp:revision>
  <dcterms:created xsi:type="dcterms:W3CDTF">2006-08-16T00:00:00Z</dcterms:created>
  <dcterms:modified xsi:type="dcterms:W3CDTF">2019-11-11T05:45:51Z</dcterms:modified>
</cp:coreProperties>
</file>