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6" d="100"/>
          <a:sy n="56" d="100"/>
        </p:scale>
        <p:origin x="3024" y="5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48578-CB7C-41FF-A741-A4C9B2452586}" type="datetimeFigureOut">
              <a:rPr lang="pt-BR" smtClean="0"/>
              <a:t>28/04/2024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8C0FA-78D7-4FBF-B57D-B782AA1246FE}" type="slidenum">
              <a:rPr lang="pt-BR" smtClean="0"/>
              <a:t>‹nº›</a:t>
            </a:fld>
            <a:endParaRPr lang="pt-BR"/>
          </a:p>
        </p:txBody>
      </p:sp>
    </p:spTree>
    <p:extLst>
      <p:ext uri="{BB962C8B-B14F-4D97-AF65-F5344CB8AC3E}">
        <p14:creationId xmlns:p14="http://schemas.microsoft.com/office/powerpoint/2010/main" val="109918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6C2154-743B-482F-B90E-1D43978AFDAD}" type="datetime1">
              <a:rPr lang="pt-BR" smtClean="0"/>
              <a:t>28/04/2024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360414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49F2AB7-1988-475F-A18F-AB3F455AE3B6}" type="datetime1">
              <a:rPr lang="pt-BR" smtClean="0"/>
              <a:t>28/04/2024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90516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41A811-3A20-4D05-807E-E7F5BBF60FD5}" type="datetime1">
              <a:rPr lang="pt-BR" smtClean="0"/>
              <a:t>28/04/2024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29719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164AE44-4FF8-4204-9564-FE9A4DE943D3}" type="datetime1">
              <a:rPr lang="pt-BR" smtClean="0"/>
              <a:t>28/04/2024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163173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1885008-3AA7-4120-B437-23F282AC8C52}" type="datetime1">
              <a:rPr lang="pt-BR" smtClean="0"/>
              <a:t>28/04/2024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37086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DFE7815-3271-44B8-B95D-20690475252A}" type="datetime1">
              <a:rPr lang="pt-BR" smtClean="0"/>
              <a:t>28/04/2024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2868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BD8CB10-01B4-4602-A13D-0F6CE6B855AA}" type="datetime1">
              <a:rPr lang="pt-BR" smtClean="0"/>
              <a:t>28/04/2024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407207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BE444B6-84C1-4565-883E-CFB9C4235B96}" type="datetime1">
              <a:rPr lang="pt-BR" smtClean="0"/>
              <a:t>28/04/2024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270924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56060-9A6C-4151-8917-F9715A29E47C}" type="datetime1">
              <a:rPr lang="pt-BR" smtClean="0"/>
              <a:t>28/04/2024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379508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038D7F9-DC4B-47CB-9D73-C629F54CFEBB}" type="datetime1">
              <a:rPr lang="pt-BR" smtClean="0"/>
              <a:t>28/04/2024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189358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78025DD-FAE6-4420-AC37-E4DE89C39C64}" type="datetime1">
              <a:rPr lang="pt-BR" smtClean="0"/>
              <a:t>28/04/2024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3F1C242-AF9F-4F9E-80A5-E7295F3DE5AB}" type="slidenum">
              <a:rPr lang="pt-BR" smtClean="0"/>
              <a:t>‹nº›</a:t>
            </a:fld>
            <a:endParaRPr lang="pt-BR"/>
          </a:p>
        </p:txBody>
      </p:sp>
    </p:spTree>
    <p:extLst>
      <p:ext uri="{BB962C8B-B14F-4D97-AF65-F5344CB8AC3E}">
        <p14:creationId xmlns:p14="http://schemas.microsoft.com/office/powerpoint/2010/main" val="129335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4FF02A54-29F6-4A02-997F-BEE4E9C0DEDF}" type="datetime1">
              <a:rPr lang="pt-BR" smtClean="0"/>
              <a:t>28/04/2024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F3F1C242-AF9F-4F9E-80A5-E7295F3DE5AB}" type="slidenum">
              <a:rPr lang="pt-BR" smtClean="0"/>
              <a:t>‹nº›</a:t>
            </a:fld>
            <a:endParaRPr lang="pt-BR"/>
          </a:p>
        </p:txBody>
      </p:sp>
    </p:spTree>
    <p:extLst>
      <p:ext uri="{BB962C8B-B14F-4D97-AF65-F5344CB8AC3E}">
        <p14:creationId xmlns:p14="http://schemas.microsoft.com/office/powerpoint/2010/main" val="535012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linkedin.com/in/elias-andre/" TargetMode="External"/><Relationship Id="rId5" Type="http://schemas.openxmlformats.org/officeDocument/2006/relationships/hyperlink" Target="https://github.com/Elias-Andre"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chuva&#10;&#10;Descrição gerada automaticamente">
            <a:extLst>
              <a:ext uri="{FF2B5EF4-FFF2-40B4-BE49-F238E27FC236}">
                <a16:creationId xmlns:a16="http://schemas.microsoft.com/office/drawing/2014/main" id="{CD3C1B52-9115-6B22-5FD8-53971ED70726}"/>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0" y="0"/>
            <a:ext cx="9601200" cy="12801600"/>
          </a:xfrm>
          <a:prstGeom prst="rect">
            <a:avLst/>
          </a:prstGeom>
        </p:spPr>
      </p:pic>
      <p:sp>
        <p:nvSpPr>
          <p:cNvPr id="6" name="Retângulo 5">
            <a:extLst>
              <a:ext uri="{FF2B5EF4-FFF2-40B4-BE49-F238E27FC236}">
                <a16:creationId xmlns:a16="http://schemas.microsoft.com/office/drawing/2014/main" id="{F271CD81-3954-EBD7-D33E-8FAFF92E9369}"/>
              </a:ext>
            </a:extLst>
          </p:cNvPr>
          <p:cNvSpPr/>
          <p:nvPr/>
        </p:nvSpPr>
        <p:spPr>
          <a:xfrm>
            <a:off x="-1" y="368573"/>
            <a:ext cx="9601200" cy="12801600"/>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atin typeface="Ubuntu" panose="020B0504030602030204" pitchFamily="34" charset="0"/>
            </a:endParaRPr>
          </a:p>
        </p:txBody>
      </p:sp>
      <p:sp>
        <p:nvSpPr>
          <p:cNvPr id="9" name="Retângulo 8">
            <a:extLst>
              <a:ext uri="{FF2B5EF4-FFF2-40B4-BE49-F238E27FC236}">
                <a16:creationId xmlns:a16="http://schemas.microsoft.com/office/drawing/2014/main" id="{194A2138-991D-8D5F-82DD-AEDF1BADCE29}"/>
              </a:ext>
            </a:extLst>
          </p:cNvPr>
          <p:cNvSpPr/>
          <p:nvPr/>
        </p:nvSpPr>
        <p:spPr>
          <a:xfrm>
            <a:off x="1" y="470551"/>
            <a:ext cx="9601199" cy="2104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02F2B39C-DEB3-6A59-C7CD-E1311D4112B6}"/>
              </a:ext>
            </a:extLst>
          </p:cNvPr>
          <p:cNvSpPr txBox="1"/>
          <p:nvPr/>
        </p:nvSpPr>
        <p:spPr>
          <a:xfrm>
            <a:off x="-2" y="368573"/>
            <a:ext cx="9601200" cy="2185214"/>
          </a:xfrm>
          <a:prstGeom prst="rect">
            <a:avLst/>
          </a:prstGeom>
          <a:noFill/>
        </p:spPr>
        <p:txBody>
          <a:bodyPr wrap="square" rtlCol="0">
            <a:spAutoFit/>
          </a:bodyPr>
          <a:lstStyle/>
          <a:p>
            <a:pPr algn="ctr"/>
            <a:r>
              <a:rPr lang="pt-BR" sz="7200" b="1" dirty="0" err="1">
                <a:solidFill>
                  <a:schemeClr val="bg1"/>
                </a:solidFill>
                <a:latin typeface="Queen Misti" pitchFamily="2" charset="0"/>
              </a:rPr>
              <a:t>Au-delà</a:t>
            </a:r>
            <a:r>
              <a:rPr lang="pt-BR" sz="7200" b="1" dirty="0">
                <a:solidFill>
                  <a:schemeClr val="bg1"/>
                </a:solidFill>
                <a:latin typeface="Queen Misti" pitchFamily="2" charset="0"/>
              </a:rPr>
              <a:t> </a:t>
            </a:r>
            <a:r>
              <a:rPr lang="pt-BR" sz="7200" b="1" dirty="0" err="1">
                <a:solidFill>
                  <a:schemeClr val="bg1"/>
                </a:solidFill>
                <a:latin typeface="Queen Misti" pitchFamily="2" charset="0"/>
              </a:rPr>
              <a:t>du</a:t>
            </a:r>
            <a:r>
              <a:rPr lang="pt-BR" sz="7200" b="1" dirty="0">
                <a:solidFill>
                  <a:schemeClr val="bg1"/>
                </a:solidFill>
                <a:latin typeface="Queen Misti" pitchFamily="2" charset="0"/>
              </a:rPr>
              <a:t> Spectre:</a:t>
            </a:r>
          </a:p>
          <a:p>
            <a:pPr algn="ctr"/>
            <a:r>
              <a:rPr lang="pt-BR" sz="3200" dirty="0" err="1">
                <a:solidFill>
                  <a:schemeClr val="bg1"/>
                </a:solidFill>
                <a:latin typeface="Queen Misti" pitchFamily="2" charset="0"/>
              </a:rPr>
              <a:t>L’impact</a:t>
            </a:r>
            <a:r>
              <a:rPr lang="pt-BR" sz="3200" dirty="0">
                <a:solidFill>
                  <a:schemeClr val="bg1"/>
                </a:solidFill>
                <a:latin typeface="Queen Misti" pitchFamily="2" charset="0"/>
              </a:rPr>
              <a:t> de </a:t>
            </a:r>
            <a:r>
              <a:rPr lang="pt-BR" sz="3200" dirty="0" err="1">
                <a:solidFill>
                  <a:schemeClr val="bg1"/>
                </a:solidFill>
                <a:latin typeface="Queen Misti" pitchFamily="2" charset="0"/>
              </a:rPr>
              <a:t>l’apprentissage</a:t>
            </a:r>
            <a:r>
              <a:rPr lang="pt-BR" sz="3200" dirty="0">
                <a:solidFill>
                  <a:schemeClr val="bg1"/>
                </a:solidFill>
                <a:latin typeface="Queen Misti" pitchFamily="2" charset="0"/>
              </a:rPr>
              <a:t> </a:t>
            </a:r>
            <a:r>
              <a:rPr lang="pt-BR" sz="3200" dirty="0" err="1">
                <a:solidFill>
                  <a:schemeClr val="bg1"/>
                </a:solidFill>
                <a:latin typeface="Queen Misti" pitchFamily="2" charset="0"/>
              </a:rPr>
              <a:t>automatique</a:t>
            </a:r>
            <a:r>
              <a:rPr lang="pt-BR" sz="3200" dirty="0">
                <a:solidFill>
                  <a:schemeClr val="bg1"/>
                </a:solidFill>
                <a:latin typeface="Queen Misti" pitchFamily="2" charset="0"/>
              </a:rPr>
              <a:t> </a:t>
            </a:r>
            <a:r>
              <a:rPr lang="pt-BR" sz="3200" dirty="0" err="1">
                <a:solidFill>
                  <a:schemeClr val="bg1"/>
                </a:solidFill>
                <a:latin typeface="Queen Misti" pitchFamily="2" charset="0"/>
              </a:rPr>
              <a:t>sur</a:t>
            </a:r>
            <a:r>
              <a:rPr lang="pt-BR" sz="3200" dirty="0">
                <a:solidFill>
                  <a:schemeClr val="bg1"/>
                </a:solidFill>
                <a:latin typeface="Queen Misti" pitchFamily="2" charset="0"/>
              </a:rPr>
              <a:t> </a:t>
            </a:r>
            <a:r>
              <a:rPr lang="pt-BR" sz="3200" dirty="0" err="1">
                <a:solidFill>
                  <a:schemeClr val="bg1"/>
                </a:solidFill>
                <a:latin typeface="Queen Misti" pitchFamily="2" charset="0"/>
              </a:rPr>
              <a:t>l’Analyse</a:t>
            </a:r>
            <a:r>
              <a:rPr lang="pt-BR" sz="3200" dirty="0">
                <a:solidFill>
                  <a:schemeClr val="bg1"/>
                </a:solidFill>
                <a:latin typeface="Queen Misti" pitchFamily="2" charset="0"/>
              </a:rPr>
              <a:t> </a:t>
            </a:r>
            <a:r>
              <a:rPr lang="pt-BR" sz="3200" dirty="0" err="1">
                <a:solidFill>
                  <a:schemeClr val="bg1"/>
                </a:solidFill>
                <a:latin typeface="Queen Misti" pitchFamily="2" charset="0"/>
              </a:rPr>
              <a:t>chromatographique</a:t>
            </a:r>
            <a:endParaRPr lang="pt-BR" sz="3200" dirty="0">
              <a:solidFill>
                <a:schemeClr val="bg1"/>
              </a:solidFill>
              <a:latin typeface="Queen Misti" pitchFamily="2" charset="0"/>
            </a:endParaRPr>
          </a:p>
        </p:txBody>
      </p:sp>
      <p:sp>
        <p:nvSpPr>
          <p:cNvPr id="10" name="CaixaDeTexto 9">
            <a:extLst>
              <a:ext uri="{FF2B5EF4-FFF2-40B4-BE49-F238E27FC236}">
                <a16:creationId xmlns:a16="http://schemas.microsoft.com/office/drawing/2014/main" id="{5FA43D4C-AF49-A83B-6EDE-72146FB0C6F8}"/>
              </a:ext>
            </a:extLst>
          </p:cNvPr>
          <p:cNvSpPr txBox="1"/>
          <p:nvPr/>
        </p:nvSpPr>
        <p:spPr>
          <a:xfrm>
            <a:off x="3262941" y="11386348"/>
            <a:ext cx="3075317" cy="830997"/>
          </a:xfrm>
          <a:prstGeom prst="rect">
            <a:avLst/>
          </a:prstGeom>
          <a:solidFill>
            <a:schemeClr val="tx1"/>
          </a:solidFill>
          <a:ln>
            <a:noFill/>
          </a:ln>
        </p:spPr>
        <p:txBody>
          <a:bodyPr wrap="square" rtlCol="0">
            <a:spAutoFit/>
          </a:bodyPr>
          <a:lstStyle/>
          <a:p>
            <a:pPr algn="ctr"/>
            <a:r>
              <a:rPr lang="pt-BR" sz="4800" b="1" dirty="0">
                <a:solidFill>
                  <a:schemeClr val="bg1"/>
                </a:solidFill>
                <a:latin typeface="Humble Monster" panose="02000500000000000000" pitchFamily="2" charset="0"/>
              </a:rPr>
              <a:t>Elias </a:t>
            </a:r>
            <a:r>
              <a:rPr lang="pt-BR" sz="4800" b="1" dirty="0" err="1">
                <a:solidFill>
                  <a:schemeClr val="bg1"/>
                </a:solidFill>
                <a:latin typeface="Humble Monster" panose="02000500000000000000" pitchFamily="2" charset="0"/>
              </a:rPr>
              <a:t>Andre</a:t>
            </a:r>
            <a:endParaRPr lang="pt-BR" sz="4800" b="1" dirty="0">
              <a:solidFill>
                <a:schemeClr val="bg1"/>
              </a:solidFill>
              <a:latin typeface="Humble Monster" panose="02000500000000000000" pitchFamily="2" charset="0"/>
            </a:endParaRPr>
          </a:p>
        </p:txBody>
      </p:sp>
      <p:sp>
        <p:nvSpPr>
          <p:cNvPr id="2" name="CaixaDeTexto 1">
            <a:extLst>
              <a:ext uri="{FF2B5EF4-FFF2-40B4-BE49-F238E27FC236}">
                <a16:creationId xmlns:a16="http://schemas.microsoft.com/office/drawing/2014/main" id="{38AC075B-D9F3-A129-C522-D5FE1A7FD144}"/>
              </a:ext>
            </a:extLst>
          </p:cNvPr>
          <p:cNvSpPr txBox="1"/>
          <p:nvPr/>
        </p:nvSpPr>
        <p:spPr>
          <a:xfrm>
            <a:off x="5617951" y="11386348"/>
            <a:ext cx="3983248" cy="646331"/>
          </a:xfrm>
          <a:prstGeom prst="rect">
            <a:avLst/>
          </a:prstGeom>
          <a:noFill/>
        </p:spPr>
        <p:txBody>
          <a:bodyPr wrap="square" rtlCol="0">
            <a:spAutoFit/>
          </a:bodyPr>
          <a:lstStyle/>
          <a:p>
            <a:pPr algn="l"/>
            <a:r>
              <a:rPr lang="pt-BR" sz="3600" dirty="0">
                <a:solidFill>
                  <a:schemeClr val="bg1"/>
                </a:solidFill>
                <a:latin typeface="Humble Monster" panose="02000500000000000000" pitchFamily="2" charset="0"/>
              </a:rPr>
              <a:t>‘</a:t>
            </a:r>
          </a:p>
        </p:txBody>
      </p:sp>
    </p:spTree>
    <p:extLst>
      <p:ext uri="{BB962C8B-B14F-4D97-AF65-F5344CB8AC3E}">
        <p14:creationId xmlns:p14="http://schemas.microsoft.com/office/powerpoint/2010/main" val="393983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660082" y="517585"/>
            <a:ext cx="8281036" cy="707886"/>
          </a:xfrm>
          <a:prstGeom prst="rect">
            <a:avLst/>
          </a:prstGeom>
          <a:noFill/>
        </p:spPr>
        <p:txBody>
          <a:bodyPr wrap="square" rtlCol="0">
            <a:spAutoFit/>
          </a:bodyPr>
          <a:lstStyle/>
          <a:p>
            <a:pPr algn="ctr"/>
            <a:r>
              <a:rPr lang="fr-FR" sz="4000" b="1" dirty="0">
                <a:latin typeface="Ubuntu bold" panose="020B0804030602030204" pitchFamily="34" charset="0"/>
              </a:rPr>
              <a:t>Révéler les Composés Cachés.</a:t>
            </a:r>
            <a:endParaRPr lang="pt-BR" sz="4000"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2722133"/>
            <a:ext cx="6142008" cy="4524315"/>
          </a:xfrm>
          <a:prstGeom prst="rect">
            <a:avLst/>
          </a:prstGeom>
          <a:noFill/>
        </p:spPr>
        <p:txBody>
          <a:bodyPr wrap="square" rtlCol="0">
            <a:spAutoFit/>
          </a:bodyPr>
          <a:lstStyle/>
          <a:p>
            <a:pPr algn="just"/>
            <a:r>
              <a:rPr lang="fr-FR" sz="2400" dirty="0">
                <a:latin typeface="Ubuntu Light" panose="020F0502020204030204" pitchFamily="34" charset="0"/>
              </a:rPr>
              <a:t>		Dévoiler les mystères de l'identification des composés à l'aide de l'apprentissage automatique. Tout comme Sherlock Holmes analyse des indices pour résoudre une affaire, les algorithmes d'apprentissage automatique analysent les données spectrales et les motifs chromatographiques pour identifier les composés inconnus. Avec leur œil avisé pour les motifs, ces algorithmes éclairent les substances énigmatiques du monde chimique.</a:t>
            </a:r>
            <a:endParaRPr lang="pt-BR" dirty="0"/>
          </a:p>
        </p:txBody>
      </p:sp>
      <p:sp>
        <p:nvSpPr>
          <p:cNvPr id="2" name="Espaço Reservado para Rodapé 1">
            <a:extLst>
              <a:ext uri="{FF2B5EF4-FFF2-40B4-BE49-F238E27FC236}">
                <a16:creationId xmlns:a16="http://schemas.microsoft.com/office/drawing/2014/main" id="{00E0B283-05FD-73C1-63B0-A0243126F73D}"/>
              </a:ext>
            </a:extLst>
          </p:cNvPr>
          <p:cNvSpPr>
            <a:spLocks noGrp="1"/>
          </p:cNvSpPr>
          <p:nvPr>
            <p:ph type="ftr" sz="quarter" idx="11"/>
          </p:nvPr>
        </p:nvSpPr>
        <p:spPr>
          <a:xfrm>
            <a:off x="660082" y="11865189"/>
            <a:ext cx="7703227" cy="681567"/>
          </a:xfrm>
        </p:spPr>
        <p:txBody>
          <a:bodyPr/>
          <a:lstStyle/>
          <a:p>
            <a:r>
              <a:rPr lang="pt-BR" dirty="0" err="1"/>
              <a:t>Chapitre</a:t>
            </a:r>
            <a:r>
              <a:rPr lang="pt-BR" dirty="0">
                <a:latin typeface="Ubuntu" panose="020B0504030602030204" pitchFamily="34" charset="0"/>
              </a:rPr>
              <a:t> 04: ´Le Sherlock Holmes de </a:t>
            </a:r>
            <a:r>
              <a:rPr lang="pt-BR" dirty="0" err="1">
                <a:latin typeface="Ubuntu" panose="020B0504030602030204" pitchFamily="34" charset="0"/>
              </a:rPr>
              <a:t>la</a:t>
            </a:r>
            <a:r>
              <a:rPr lang="pt-BR" dirty="0">
                <a:latin typeface="Ubuntu" panose="020B0504030602030204" pitchFamily="34" charset="0"/>
              </a:rPr>
              <a:t> </a:t>
            </a:r>
            <a:r>
              <a:rPr lang="pt-BR" dirty="0" err="1">
                <a:latin typeface="Ubuntu" panose="020B0504030602030204" pitchFamily="34" charset="0"/>
              </a:rPr>
              <a:t>Chimie</a:t>
            </a:r>
            <a:r>
              <a:rPr lang="pt-BR" dirty="0">
                <a:latin typeface="Ubuntu" panose="020B0504030602030204" pitchFamily="34" charset="0"/>
              </a:rPr>
              <a:t> </a:t>
            </a:r>
            <a:r>
              <a:rPr lang="pt-BR" dirty="0" err="1">
                <a:latin typeface="Ubuntu" panose="020B0504030602030204" pitchFamily="34" charset="0"/>
              </a:rPr>
              <a:t>Analytique</a:t>
            </a:r>
            <a:r>
              <a:rPr lang="pt-BR" dirty="0">
                <a:latin typeface="Ubuntu" panose="020B0504030602030204" pitchFamily="34" charset="0"/>
              </a:rPr>
              <a:t>: </a:t>
            </a:r>
            <a:r>
              <a:rPr lang="pt-BR" dirty="0" err="1">
                <a:latin typeface="Ubuntu" panose="020B0504030602030204" pitchFamily="34" charset="0"/>
              </a:rPr>
              <a:t>Identification</a:t>
            </a:r>
            <a:r>
              <a:rPr lang="pt-BR" dirty="0">
                <a:latin typeface="Ubuntu" panose="020B0504030602030204" pitchFamily="34" charset="0"/>
              </a:rPr>
              <a:t> </a:t>
            </a:r>
            <a:r>
              <a:rPr lang="pt-BR" dirty="0" err="1">
                <a:latin typeface="Ubuntu" panose="020B0504030602030204" pitchFamily="34" charset="0"/>
              </a:rPr>
              <a:t>des</a:t>
            </a:r>
            <a:r>
              <a:rPr lang="pt-BR" dirty="0">
                <a:latin typeface="Ubuntu" panose="020B0504030602030204" pitchFamily="34" charset="0"/>
              </a:rPr>
              <a:t> </a:t>
            </a:r>
            <a:r>
              <a:rPr lang="pt-BR" dirty="0" err="1">
                <a:latin typeface="Ubuntu" panose="020B0504030602030204" pitchFamily="34" charset="0"/>
              </a:rPr>
              <a:t>Composés</a:t>
            </a:r>
            <a:endParaRPr lang="pt-BR" dirty="0"/>
          </a:p>
        </p:txBody>
      </p:sp>
      <p:sp>
        <p:nvSpPr>
          <p:cNvPr id="3" name="Espaço Reservado para Número de Slide 2">
            <a:extLst>
              <a:ext uri="{FF2B5EF4-FFF2-40B4-BE49-F238E27FC236}">
                <a16:creationId xmlns:a16="http://schemas.microsoft.com/office/drawing/2014/main" id="{42A5BF8C-9B5E-D6ED-0449-7A29CDFB6250}"/>
              </a:ext>
            </a:extLst>
          </p:cNvPr>
          <p:cNvSpPr>
            <a:spLocks noGrp="1"/>
          </p:cNvSpPr>
          <p:nvPr>
            <p:ph type="sldNum" sz="quarter" idx="12"/>
          </p:nvPr>
        </p:nvSpPr>
        <p:spPr/>
        <p:txBody>
          <a:bodyPr/>
          <a:lstStyle/>
          <a:p>
            <a:fld id="{F3F1C242-AF9F-4F9E-80A5-E7295F3DE5AB}" type="slidenum">
              <a:rPr lang="pt-BR" smtClean="0"/>
              <a:t>10</a:t>
            </a:fld>
            <a:endParaRPr lang="pt-BR"/>
          </a:p>
        </p:txBody>
      </p:sp>
      <p:pic>
        <p:nvPicPr>
          <p:cNvPr id="7" name="Imagem 6">
            <a:extLst>
              <a:ext uri="{FF2B5EF4-FFF2-40B4-BE49-F238E27FC236}">
                <a16:creationId xmlns:a16="http://schemas.microsoft.com/office/drawing/2014/main" id="{F6E4EBC4-19A3-A9C6-CE9B-B24182D7AC75}"/>
              </a:ext>
            </a:extLst>
          </p:cNvPr>
          <p:cNvPicPr>
            <a:picLocks noChangeAspect="1"/>
          </p:cNvPicPr>
          <p:nvPr/>
        </p:nvPicPr>
        <p:blipFill>
          <a:blip r:embed="rId2"/>
          <a:stretch>
            <a:fillRect/>
          </a:stretch>
        </p:blipFill>
        <p:spPr>
          <a:xfrm>
            <a:off x="1852488" y="7824705"/>
            <a:ext cx="5896224" cy="4248000"/>
          </a:xfrm>
          <a:prstGeom prst="rect">
            <a:avLst/>
          </a:prstGeom>
        </p:spPr>
      </p:pic>
    </p:spTree>
    <p:extLst>
      <p:ext uri="{BB962C8B-B14F-4D97-AF65-F5344CB8AC3E}">
        <p14:creationId xmlns:p14="http://schemas.microsoft.com/office/powerpoint/2010/main" val="240201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2721634" y="569344"/>
            <a:ext cx="4157932" cy="830997"/>
          </a:xfrm>
          <a:prstGeom prst="rect">
            <a:avLst/>
          </a:prstGeom>
          <a:noFill/>
        </p:spPr>
        <p:txBody>
          <a:bodyPr wrap="square" rtlCol="0">
            <a:spAutoFit/>
          </a:bodyPr>
          <a:lstStyle/>
          <a:p>
            <a:pPr algn="ctr"/>
            <a:r>
              <a:rPr lang="pt-BR" sz="4800" b="1" dirty="0" err="1">
                <a:latin typeface="Ubuntu bold" panose="020B0804030602030204" pitchFamily="34" charset="0"/>
              </a:rPr>
              <a:t>Épilogue</a:t>
            </a:r>
            <a:r>
              <a:rPr lang="pt-BR" sz="4800" b="1" dirty="0">
                <a:latin typeface="Ubuntu bold" panose="020B0804030602030204" pitchFamily="34" charset="0"/>
              </a:rPr>
              <a:t> :</a:t>
            </a:r>
            <a:endParaRPr lang="pt-BR"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5061972"/>
            <a:ext cx="6142008" cy="2677656"/>
          </a:xfrm>
          <a:prstGeom prst="rect">
            <a:avLst/>
          </a:prstGeom>
          <a:noFill/>
        </p:spPr>
        <p:txBody>
          <a:bodyPr wrap="square" rtlCol="0">
            <a:spAutoFit/>
          </a:bodyPr>
          <a:lstStyle/>
          <a:p>
            <a:pPr algn="just"/>
            <a:r>
              <a:rPr lang="fr-FR" sz="2400" dirty="0">
                <a:latin typeface="Ubuntu Light" panose="020F0502020204030204" pitchFamily="34" charset="0"/>
              </a:rPr>
              <a:t>		Ainsi, la prochaine fois que vous contemplerez un chromatogramme, souvenez-vous du héros silencieux dans les coulisses - l'apprentissage automatique, transformant des données complexes en idées exploitables et dévoilant les secrets du monde chimique.</a:t>
            </a:r>
            <a:endParaRPr lang="pt-BR" dirty="0"/>
          </a:p>
        </p:txBody>
      </p:sp>
      <p:sp>
        <p:nvSpPr>
          <p:cNvPr id="2" name="Espaço Reservado para Rodapé 1">
            <a:extLst>
              <a:ext uri="{FF2B5EF4-FFF2-40B4-BE49-F238E27FC236}">
                <a16:creationId xmlns:a16="http://schemas.microsoft.com/office/drawing/2014/main" id="{AE07B98B-5362-882A-E016-A586E6604A0C}"/>
              </a:ext>
            </a:extLst>
          </p:cNvPr>
          <p:cNvSpPr>
            <a:spLocks noGrp="1"/>
          </p:cNvSpPr>
          <p:nvPr>
            <p:ph type="ftr" sz="quarter" idx="11"/>
          </p:nvPr>
        </p:nvSpPr>
        <p:spPr/>
        <p:txBody>
          <a:bodyPr/>
          <a:lstStyle/>
          <a:p>
            <a:endParaRPr lang="pt-BR"/>
          </a:p>
        </p:txBody>
      </p:sp>
      <p:sp>
        <p:nvSpPr>
          <p:cNvPr id="3" name="Espaço Reservado para Número de Slide 2">
            <a:extLst>
              <a:ext uri="{FF2B5EF4-FFF2-40B4-BE49-F238E27FC236}">
                <a16:creationId xmlns:a16="http://schemas.microsoft.com/office/drawing/2014/main" id="{4A092CB4-2FF0-9149-EDEE-221EFC26D355}"/>
              </a:ext>
            </a:extLst>
          </p:cNvPr>
          <p:cNvSpPr>
            <a:spLocks noGrp="1"/>
          </p:cNvSpPr>
          <p:nvPr>
            <p:ph type="sldNum" sz="quarter" idx="12"/>
          </p:nvPr>
        </p:nvSpPr>
        <p:spPr/>
        <p:txBody>
          <a:bodyPr/>
          <a:lstStyle/>
          <a:p>
            <a:fld id="{F3F1C242-AF9F-4F9E-80A5-E7295F3DE5AB}" type="slidenum">
              <a:rPr lang="pt-BR" smtClean="0"/>
              <a:t>11</a:t>
            </a:fld>
            <a:endParaRPr lang="pt-BR"/>
          </a:p>
        </p:txBody>
      </p:sp>
    </p:spTree>
    <p:extLst>
      <p:ext uri="{BB962C8B-B14F-4D97-AF65-F5344CB8AC3E}">
        <p14:creationId xmlns:p14="http://schemas.microsoft.com/office/powerpoint/2010/main" val="223880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2721634" y="569344"/>
            <a:ext cx="4157932" cy="830997"/>
          </a:xfrm>
          <a:prstGeom prst="rect">
            <a:avLst/>
          </a:prstGeom>
          <a:noFill/>
        </p:spPr>
        <p:txBody>
          <a:bodyPr wrap="square" rtlCol="0">
            <a:spAutoFit/>
          </a:bodyPr>
          <a:lstStyle/>
          <a:p>
            <a:pPr algn="ctr"/>
            <a:r>
              <a:rPr lang="pt-BR" sz="4800" b="1" dirty="0" err="1">
                <a:latin typeface="Ubuntu bold" panose="020B0804030602030204" pitchFamily="34" charset="0"/>
              </a:rPr>
              <a:t>Conclusion</a:t>
            </a:r>
            <a:r>
              <a:rPr lang="pt-BR" sz="4800" b="1" dirty="0">
                <a:latin typeface="Ubuntu bold" panose="020B0804030602030204" pitchFamily="34" charset="0"/>
              </a:rPr>
              <a:t> :</a:t>
            </a:r>
            <a:endParaRPr lang="pt-BR"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4323308"/>
            <a:ext cx="6142008" cy="4154984"/>
          </a:xfrm>
          <a:prstGeom prst="rect">
            <a:avLst/>
          </a:prstGeom>
          <a:noFill/>
        </p:spPr>
        <p:txBody>
          <a:bodyPr wrap="square" rtlCol="0">
            <a:spAutoFit/>
          </a:bodyPr>
          <a:lstStyle/>
          <a:p>
            <a:pPr algn="just"/>
            <a:r>
              <a:rPr lang="fr-FR" sz="2400" dirty="0">
                <a:latin typeface="Ubuntu Light" panose="020F0502020204030204" pitchFamily="34" charset="0"/>
              </a:rPr>
              <a:t>		Dans le domaine de la chimie analytique, la fusion de la chromatographie et de l'apprentissage automatique annonce une nouvelle ère d'innovation et de découverte. En exploitant la puissance des algorithmes avancés, nous démêlons les mystères des composés chimiques plus rapidement et avec une précision accrue, ouvrant la voie à des percées dans le domaine de la médecine, de la protection de l'environnement, et au-delà.</a:t>
            </a:r>
            <a:endParaRPr lang="pt-BR" dirty="0"/>
          </a:p>
        </p:txBody>
      </p:sp>
      <p:sp>
        <p:nvSpPr>
          <p:cNvPr id="2" name="Espaço Reservado para Rodapé 1">
            <a:extLst>
              <a:ext uri="{FF2B5EF4-FFF2-40B4-BE49-F238E27FC236}">
                <a16:creationId xmlns:a16="http://schemas.microsoft.com/office/drawing/2014/main" id="{AE07B98B-5362-882A-E016-A586E6604A0C}"/>
              </a:ext>
            </a:extLst>
          </p:cNvPr>
          <p:cNvSpPr>
            <a:spLocks noGrp="1"/>
          </p:cNvSpPr>
          <p:nvPr>
            <p:ph type="ftr" sz="quarter" idx="11"/>
          </p:nvPr>
        </p:nvSpPr>
        <p:spPr/>
        <p:txBody>
          <a:bodyPr/>
          <a:lstStyle/>
          <a:p>
            <a:endParaRPr lang="pt-BR"/>
          </a:p>
        </p:txBody>
      </p:sp>
      <p:sp>
        <p:nvSpPr>
          <p:cNvPr id="3" name="Espaço Reservado para Número de Slide 2">
            <a:extLst>
              <a:ext uri="{FF2B5EF4-FFF2-40B4-BE49-F238E27FC236}">
                <a16:creationId xmlns:a16="http://schemas.microsoft.com/office/drawing/2014/main" id="{4A092CB4-2FF0-9149-EDEE-221EFC26D355}"/>
              </a:ext>
            </a:extLst>
          </p:cNvPr>
          <p:cNvSpPr>
            <a:spLocks noGrp="1"/>
          </p:cNvSpPr>
          <p:nvPr>
            <p:ph type="sldNum" sz="quarter" idx="12"/>
          </p:nvPr>
        </p:nvSpPr>
        <p:spPr/>
        <p:txBody>
          <a:bodyPr/>
          <a:lstStyle/>
          <a:p>
            <a:fld id="{F3F1C242-AF9F-4F9E-80A5-E7295F3DE5AB}" type="slidenum">
              <a:rPr lang="pt-BR" smtClean="0"/>
              <a:t>12</a:t>
            </a:fld>
            <a:endParaRPr lang="pt-BR"/>
          </a:p>
        </p:txBody>
      </p:sp>
    </p:spTree>
    <p:extLst>
      <p:ext uri="{BB962C8B-B14F-4D97-AF65-F5344CB8AC3E}">
        <p14:creationId xmlns:p14="http://schemas.microsoft.com/office/powerpoint/2010/main" val="160683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2221304" y="569344"/>
            <a:ext cx="5149970" cy="830997"/>
          </a:xfrm>
          <a:prstGeom prst="rect">
            <a:avLst/>
          </a:prstGeom>
          <a:noFill/>
        </p:spPr>
        <p:txBody>
          <a:bodyPr wrap="square" rtlCol="0">
            <a:spAutoFit/>
          </a:bodyPr>
          <a:lstStyle/>
          <a:p>
            <a:pPr algn="ctr"/>
            <a:r>
              <a:rPr lang="pt-BR" sz="4800" b="1" dirty="0" err="1">
                <a:latin typeface="Ubuntu bold" panose="020B0804030602030204" pitchFamily="34" charset="0"/>
              </a:rPr>
              <a:t>Remerciements</a:t>
            </a:r>
            <a:r>
              <a:rPr lang="pt-BR" sz="4800" b="1" dirty="0">
                <a:latin typeface="Ubuntu bold" panose="020B0804030602030204" pitchFamily="34" charset="0"/>
              </a:rPr>
              <a:t> :</a:t>
            </a:r>
            <a:endParaRPr lang="pt-BR"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2245816"/>
            <a:ext cx="6142008" cy="4154984"/>
          </a:xfrm>
          <a:prstGeom prst="rect">
            <a:avLst/>
          </a:prstGeom>
          <a:noFill/>
        </p:spPr>
        <p:txBody>
          <a:bodyPr wrap="square" rtlCol="0">
            <a:spAutoFit/>
          </a:bodyPr>
          <a:lstStyle/>
          <a:p>
            <a:pPr algn="just"/>
            <a:r>
              <a:rPr lang="fr-FR" sz="2400" dirty="0">
                <a:latin typeface="Ubuntu Light" panose="020F0502020204030204" pitchFamily="34" charset="0"/>
              </a:rPr>
              <a:t>		Je tiens à exprimer ma gratitude pour votre lecture. Ce livre électronique est un brouillon d'un projet qui sera probablement développé plus en détail à l'avenir. Par conséquent, il offre une vision pas très approfondie des thèmes abordés. Merci d'avoir consacré votre temps à explorer ce matériel et j'espère qu'il a éveillé votre intérêt pour les fascinantes intersections entre la chromatographie et l'apprentissage automatique.</a:t>
            </a:r>
            <a:endParaRPr lang="pt-BR" dirty="0"/>
          </a:p>
        </p:txBody>
      </p:sp>
      <p:sp>
        <p:nvSpPr>
          <p:cNvPr id="2" name="Espaço Reservado para Rodapé 1">
            <a:extLst>
              <a:ext uri="{FF2B5EF4-FFF2-40B4-BE49-F238E27FC236}">
                <a16:creationId xmlns:a16="http://schemas.microsoft.com/office/drawing/2014/main" id="{AE07B98B-5362-882A-E016-A586E6604A0C}"/>
              </a:ext>
            </a:extLst>
          </p:cNvPr>
          <p:cNvSpPr>
            <a:spLocks noGrp="1"/>
          </p:cNvSpPr>
          <p:nvPr>
            <p:ph type="ftr" sz="quarter" idx="11"/>
          </p:nvPr>
        </p:nvSpPr>
        <p:spPr/>
        <p:txBody>
          <a:bodyPr/>
          <a:lstStyle/>
          <a:p>
            <a:endParaRPr lang="pt-BR"/>
          </a:p>
        </p:txBody>
      </p:sp>
      <p:sp>
        <p:nvSpPr>
          <p:cNvPr id="3" name="Espaço Reservado para Número de Slide 2">
            <a:extLst>
              <a:ext uri="{FF2B5EF4-FFF2-40B4-BE49-F238E27FC236}">
                <a16:creationId xmlns:a16="http://schemas.microsoft.com/office/drawing/2014/main" id="{4A092CB4-2FF0-9149-EDEE-221EFC26D355}"/>
              </a:ext>
            </a:extLst>
          </p:cNvPr>
          <p:cNvSpPr>
            <a:spLocks noGrp="1"/>
          </p:cNvSpPr>
          <p:nvPr>
            <p:ph type="sldNum" sz="quarter" idx="12"/>
          </p:nvPr>
        </p:nvSpPr>
        <p:spPr/>
        <p:txBody>
          <a:bodyPr/>
          <a:lstStyle/>
          <a:p>
            <a:fld id="{F3F1C242-AF9F-4F9E-80A5-E7295F3DE5AB}" type="slidenum">
              <a:rPr lang="pt-BR" smtClean="0"/>
              <a:t>13</a:t>
            </a:fld>
            <a:endParaRPr lang="pt-BR"/>
          </a:p>
        </p:txBody>
      </p:sp>
      <p:pic>
        <p:nvPicPr>
          <p:cNvPr id="12" name="Picture 2" descr="GitHub Logos and Usage · GitHub">
            <a:extLst>
              <a:ext uri="{FF2B5EF4-FFF2-40B4-BE49-F238E27FC236}">
                <a16:creationId xmlns:a16="http://schemas.microsoft.com/office/drawing/2014/main" id="{55F78773-3BC9-C8F0-5256-A5498818451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4734" y="6967952"/>
            <a:ext cx="1676570" cy="16765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kedin - ícones de mídia social grátis">
            <a:extLst>
              <a:ext uri="{FF2B5EF4-FFF2-40B4-BE49-F238E27FC236}">
                <a16:creationId xmlns:a16="http://schemas.microsoft.com/office/drawing/2014/main" id="{D3906863-E9CE-D2EE-FC87-0E538BCF4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34" y="9211674"/>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EED2F14E-D3E9-BED3-8EDC-5F0F95AA28DE}"/>
              </a:ext>
            </a:extLst>
          </p:cNvPr>
          <p:cNvSpPr txBox="1"/>
          <p:nvPr/>
        </p:nvSpPr>
        <p:spPr>
          <a:xfrm>
            <a:off x="2570674" y="7483071"/>
            <a:ext cx="2674188" cy="646331"/>
          </a:xfrm>
          <a:prstGeom prst="rect">
            <a:avLst/>
          </a:prstGeom>
          <a:noFill/>
        </p:spPr>
        <p:txBody>
          <a:bodyPr wrap="square" rtlCol="0">
            <a:spAutoFit/>
          </a:bodyPr>
          <a:lstStyle/>
          <a:p>
            <a:pPr algn="l"/>
            <a:r>
              <a:rPr lang="pt-BR" sz="3600" dirty="0">
                <a:latin typeface="Ubuntu Medium" panose="020F0502020204030204" pitchFamily="34" charset="0"/>
                <a:hlinkClick r:id="rId5"/>
              </a:rPr>
              <a:t>Elias-André</a:t>
            </a:r>
            <a:endParaRPr lang="pt-BR" sz="3600" dirty="0">
              <a:latin typeface="Ubuntu Medium" panose="020F0502020204030204" pitchFamily="34" charset="0"/>
            </a:endParaRPr>
          </a:p>
        </p:txBody>
      </p:sp>
      <p:sp>
        <p:nvSpPr>
          <p:cNvPr id="14" name="CaixaDeTexto 13">
            <a:hlinkClick r:id="rId6"/>
            <a:extLst>
              <a:ext uri="{FF2B5EF4-FFF2-40B4-BE49-F238E27FC236}">
                <a16:creationId xmlns:a16="http://schemas.microsoft.com/office/drawing/2014/main" id="{CFADD670-83A1-12DB-B32A-71A5218C07E8}"/>
              </a:ext>
            </a:extLst>
          </p:cNvPr>
          <p:cNvSpPr txBox="1"/>
          <p:nvPr/>
        </p:nvSpPr>
        <p:spPr>
          <a:xfrm>
            <a:off x="2570674" y="9726793"/>
            <a:ext cx="2674188" cy="646331"/>
          </a:xfrm>
          <a:prstGeom prst="rect">
            <a:avLst/>
          </a:prstGeom>
          <a:noFill/>
        </p:spPr>
        <p:txBody>
          <a:bodyPr wrap="square" rtlCol="0">
            <a:spAutoFit/>
          </a:bodyPr>
          <a:lstStyle/>
          <a:p>
            <a:pPr algn="l"/>
            <a:r>
              <a:rPr lang="pt-BR" sz="3600" dirty="0">
                <a:latin typeface="Ubuntu Medium" panose="020F0502020204030204" pitchFamily="34" charset="0"/>
              </a:rPr>
              <a:t>Elias André</a:t>
            </a:r>
          </a:p>
        </p:txBody>
      </p:sp>
      <p:sp>
        <p:nvSpPr>
          <p:cNvPr id="15" name="Retângulo 14">
            <a:hlinkClick r:id="rId6"/>
            <a:extLst>
              <a:ext uri="{FF2B5EF4-FFF2-40B4-BE49-F238E27FC236}">
                <a16:creationId xmlns:a16="http://schemas.microsoft.com/office/drawing/2014/main" id="{C1796D3E-B971-41E9-44BE-86603511E8D1}"/>
              </a:ext>
            </a:extLst>
          </p:cNvPr>
          <p:cNvSpPr/>
          <p:nvPr/>
        </p:nvSpPr>
        <p:spPr>
          <a:xfrm>
            <a:off x="414068" y="9057736"/>
            <a:ext cx="5227607" cy="20185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hlinkClick r:id="rId5"/>
            <a:extLst>
              <a:ext uri="{FF2B5EF4-FFF2-40B4-BE49-F238E27FC236}">
                <a16:creationId xmlns:a16="http://schemas.microsoft.com/office/drawing/2014/main" id="{921D3B7E-278E-98F0-B9BF-4897EC1FCFF4}"/>
              </a:ext>
            </a:extLst>
          </p:cNvPr>
          <p:cNvSpPr/>
          <p:nvPr/>
        </p:nvSpPr>
        <p:spPr>
          <a:xfrm>
            <a:off x="414068" y="7125419"/>
            <a:ext cx="5055079" cy="13830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6744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2721634" y="569344"/>
            <a:ext cx="4157932" cy="830997"/>
          </a:xfrm>
          <a:prstGeom prst="rect">
            <a:avLst/>
          </a:prstGeom>
          <a:noFill/>
        </p:spPr>
        <p:txBody>
          <a:bodyPr wrap="square" rtlCol="0">
            <a:spAutoFit/>
          </a:bodyPr>
          <a:lstStyle/>
          <a:p>
            <a:pPr algn="ctr"/>
            <a:r>
              <a:rPr lang="pt-BR" sz="4800" b="1" dirty="0" err="1">
                <a:latin typeface="Ubuntu bold" panose="020B0804030602030204" pitchFamily="34" charset="0"/>
              </a:rPr>
              <a:t>Introduction</a:t>
            </a:r>
            <a:r>
              <a:rPr lang="pt-BR" sz="4800" b="1" dirty="0">
                <a:latin typeface="Ubuntu bold" panose="020B0804030602030204" pitchFamily="34" charset="0"/>
              </a:rPr>
              <a:t> :</a:t>
            </a:r>
            <a:endParaRPr lang="pt-BR"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3953976"/>
            <a:ext cx="6142008" cy="4893647"/>
          </a:xfrm>
          <a:prstGeom prst="rect">
            <a:avLst/>
          </a:prstGeom>
          <a:noFill/>
        </p:spPr>
        <p:txBody>
          <a:bodyPr wrap="square" rtlCol="0">
            <a:spAutoFit/>
          </a:bodyPr>
          <a:lstStyle/>
          <a:p>
            <a:pPr algn="just"/>
            <a:r>
              <a:rPr lang="fr-FR" sz="2400" dirty="0">
                <a:latin typeface="Ubuntu Light" panose="020F0502020204030204" pitchFamily="34" charset="0"/>
              </a:rPr>
              <a:t>		La chromatographie, l'art magique qui permet de séparer les mélanges en leurs composants individuels, a depuis longtemps été un pilier dans des domaines tels que la criminalistique, le développement de médicaments et la surveillance environnementale. Mais que diriez-vous si je vous disais que cette technique vénérable a maintenant uni ses forces avec la puissance de pointe de l'apprentissage automatique ? Embarquons pour un voyage afin de démêler les secrets de ce duo dynamique.</a:t>
            </a:r>
            <a:endParaRPr lang="pt-BR" dirty="0"/>
          </a:p>
        </p:txBody>
      </p:sp>
      <p:sp>
        <p:nvSpPr>
          <p:cNvPr id="2" name="Espaço Reservado para Rodapé 1">
            <a:extLst>
              <a:ext uri="{FF2B5EF4-FFF2-40B4-BE49-F238E27FC236}">
                <a16:creationId xmlns:a16="http://schemas.microsoft.com/office/drawing/2014/main" id="{AE07B98B-5362-882A-E016-A586E6604A0C}"/>
              </a:ext>
            </a:extLst>
          </p:cNvPr>
          <p:cNvSpPr>
            <a:spLocks noGrp="1"/>
          </p:cNvSpPr>
          <p:nvPr>
            <p:ph type="ftr" sz="quarter" idx="11"/>
          </p:nvPr>
        </p:nvSpPr>
        <p:spPr/>
        <p:txBody>
          <a:bodyPr/>
          <a:lstStyle/>
          <a:p>
            <a:endParaRPr lang="pt-BR"/>
          </a:p>
        </p:txBody>
      </p:sp>
      <p:sp>
        <p:nvSpPr>
          <p:cNvPr id="3" name="Espaço Reservado para Número de Slide 2">
            <a:extLst>
              <a:ext uri="{FF2B5EF4-FFF2-40B4-BE49-F238E27FC236}">
                <a16:creationId xmlns:a16="http://schemas.microsoft.com/office/drawing/2014/main" id="{4A092CB4-2FF0-9149-EDEE-221EFC26D355}"/>
              </a:ext>
            </a:extLst>
          </p:cNvPr>
          <p:cNvSpPr>
            <a:spLocks noGrp="1"/>
          </p:cNvSpPr>
          <p:nvPr>
            <p:ph type="sldNum" sz="quarter" idx="12"/>
          </p:nvPr>
        </p:nvSpPr>
        <p:spPr/>
        <p:txBody>
          <a:bodyPr/>
          <a:lstStyle/>
          <a:p>
            <a:fld id="{F3F1C242-AF9F-4F9E-80A5-E7295F3DE5AB}" type="slidenum">
              <a:rPr lang="pt-BR" smtClean="0"/>
              <a:t>2</a:t>
            </a:fld>
            <a:endParaRPr lang="pt-BR"/>
          </a:p>
        </p:txBody>
      </p:sp>
    </p:spTree>
    <p:extLst>
      <p:ext uri="{BB962C8B-B14F-4D97-AF65-F5344CB8AC3E}">
        <p14:creationId xmlns:p14="http://schemas.microsoft.com/office/powerpoint/2010/main" val="104282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248C7D2-2E2C-508C-73AB-08422769063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0BAB1E9-ADAC-53BA-32AB-616D8FBDDB35}"/>
              </a:ext>
            </a:extLst>
          </p:cNvPr>
          <p:cNvSpPr txBox="1"/>
          <p:nvPr/>
        </p:nvSpPr>
        <p:spPr>
          <a:xfrm>
            <a:off x="2756139" y="2725947"/>
            <a:ext cx="4088921" cy="4508927"/>
          </a:xfrm>
          <a:prstGeom prst="rect">
            <a:avLst/>
          </a:prstGeom>
          <a:noFill/>
        </p:spPr>
        <p:txBody>
          <a:bodyPr wrap="square" rtlCol="0">
            <a:spAutoFit/>
          </a:bodyPr>
          <a:lstStyle/>
          <a:p>
            <a:pPr algn="l"/>
            <a:r>
              <a:rPr lang="pt-BR" sz="28700" dirty="0">
                <a:solidFill>
                  <a:schemeClr val="bg1"/>
                </a:solidFill>
                <a:latin typeface="Queen Misti" pitchFamily="2" charset="0"/>
              </a:rPr>
              <a:t>01</a:t>
            </a:r>
          </a:p>
        </p:txBody>
      </p:sp>
      <p:sp>
        <p:nvSpPr>
          <p:cNvPr id="7" name="CaixaDeTexto 6">
            <a:extLst>
              <a:ext uri="{FF2B5EF4-FFF2-40B4-BE49-F238E27FC236}">
                <a16:creationId xmlns:a16="http://schemas.microsoft.com/office/drawing/2014/main" id="{C5D3BD9C-4C33-EF5C-44E6-EFB0C8054698}"/>
              </a:ext>
            </a:extLst>
          </p:cNvPr>
          <p:cNvSpPr txBox="1"/>
          <p:nvPr/>
        </p:nvSpPr>
        <p:spPr>
          <a:xfrm>
            <a:off x="879895" y="7234874"/>
            <a:ext cx="7867290" cy="1938992"/>
          </a:xfrm>
          <a:prstGeom prst="rect">
            <a:avLst/>
          </a:prstGeom>
          <a:noFill/>
        </p:spPr>
        <p:txBody>
          <a:bodyPr wrap="square" rtlCol="0">
            <a:spAutoFit/>
          </a:bodyPr>
          <a:lstStyle/>
          <a:p>
            <a:pPr algn="ctr"/>
            <a:r>
              <a:rPr lang="fr-FR" sz="4000" dirty="0">
                <a:solidFill>
                  <a:schemeClr val="bg1"/>
                </a:solidFill>
                <a:latin typeface="Queen Misti" pitchFamily="2" charset="0"/>
              </a:rPr>
              <a:t>Quand la Chromatographie Rencontre l'Apprentissage Automatique</a:t>
            </a:r>
            <a:endParaRPr lang="pt-BR" sz="4000" dirty="0">
              <a:solidFill>
                <a:schemeClr val="bg1"/>
              </a:solidFill>
              <a:latin typeface="Queen Misti" pitchFamily="2" charset="0"/>
            </a:endParaRPr>
          </a:p>
        </p:txBody>
      </p:sp>
      <p:sp>
        <p:nvSpPr>
          <p:cNvPr id="4" name="CaixaDeTexto 3">
            <a:extLst>
              <a:ext uri="{FF2B5EF4-FFF2-40B4-BE49-F238E27FC236}">
                <a16:creationId xmlns:a16="http://schemas.microsoft.com/office/drawing/2014/main" id="{8833C802-D207-7CB9-492C-D314FEF9C4E8}"/>
              </a:ext>
            </a:extLst>
          </p:cNvPr>
          <p:cNvSpPr txBox="1"/>
          <p:nvPr/>
        </p:nvSpPr>
        <p:spPr>
          <a:xfrm>
            <a:off x="2976112" y="1955443"/>
            <a:ext cx="3648974" cy="1107996"/>
          </a:xfrm>
          <a:prstGeom prst="rect">
            <a:avLst/>
          </a:prstGeom>
          <a:noFill/>
        </p:spPr>
        <p:txBody>
          <a:bodyPr wrap="square" rtlCol="0">
            <a:spAutoFit/>
          </a:bodyPr>
          <a:lstStyle/>
          <a:p>
            <a:pPr algn="l"/>
            <a:r>
              <a:rPr lang="pt-BR" sz="6600" dirty="0" err="1">
                <a:solidFill>
                  <a:schemeClr val="bg1"/>
                </a:solidFill>
                <a:latin typeface="Queen Misti" pitchFamily="2" charset="0"/>
              </a:rPr>
              <a:t>Chapitre</a:t>
            </a:r>
            <a:endParaRPr lang="pt-BR" sz="6600" dirty="0">
              <a:solidFill>
                <a:schemeClr val="bg1"/>
              </a:solidFill>
              <a:latin typeface="Queen Misti" pitchFamily="2" charset="0"/>
            </a:endParaRPr>
          </a:p>
        </p:txBody>
      </p:sp>
      <p:sp>
        <p:nvSpPr>
          <p:cNvPr id="5" name="Espaço Reservado para Rodapé 4">
            <a:extLst>
              <a:ext uri="{FF2B5EF4-FFF2-40B4-BE49-F238E27FC236}">
                <a16:creationId xmlns:a16="http://schemas.microsoft.com/office/drawing/2014/main" id="{2CE17DC8-7A6A-880D-BF40-16191B038E6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204965-B36F-8635-B29F-7DA1B3D79C98}"/>
              </a:ext>
            </a:extLst>
          </p:cNvPr>
          <p:cNvSpPr>
            <a:spLocks noGrp="1"/>
          </p:cNvSpPr>
          <p:nvPr>
            <p:ph type="sldNum" sz="quarter" idx="12"/>
          </p:nvPr>
        </p:nvSpPr>
        <p:spPr/>
        <p:txBody>
          <a:bodyPr/>
          <a:lstStyle/>
          <a:p>
            <a:fld id="{F3F1C242-AF9F-4F9E-80A5-E7295F3DE5AB}" type="slidenum">
              <a:rPr lang="pt-BR" smtClean="0"/>
              <a:t>3</a:t>
            </a:fld>
            <a:endParaRPr lang="pt-BR"/>
          </a:p>
        </p:txBody>
      </p:sp>
    </p:spTree>
    <p:extLst>
      <p:ext uri="{BB962C8B-B14F-4D97-AF65-F5344CB8AC3E}">
        <p14:creationId xmlns:p14="http://schemas.microsoft.com/office/powerpoint/2010/main" val="155721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660082" y="517585"/>
            <a:ext cx="8281036" cy="1323439"/>
          </a:xfrm>
          <a:prstGeom prst="rect">
            <a:avLst/>
          </a:prstGeom>
          <a:noFill/>
        </p:spPr>
        <p:txBody>
          <a:bodyPr wrap="square" rtlCol="0">
            <a:spAutoFit/>
          </a:bodyPr>
          <a:lstStyle/>
          <a:p>
            <a:pPr algn="ctr"/>
            <a:r>
              <a:rPr lang="fr-FR" sz="4000" b="1" dirty="0">
                <a:latin typeface="Ubuntu bold" panose="020B0804030602030204" pitchFamily="34" charset="0"/>
              </a:rPr>
              <a:t>La Chromatographie et de l'Apprentissage Automatique.</a:t>
            </a:r>
            <a:endParaRPr lang="pt-BR" sz="4000"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2722133"/>
            <a:ext cx="6142008" cy="4893647"/>
          </a:xfrm>
          <a:prstGeom prst="rect">
            <a:avLst/>
          </a:prstGeom>
          <a:noFill/>
        </p:spPr>
        <p:txBody>
          <a:bodyPr wrap="square" rtlCol="0">
            <a:spAutoFit/>
          </a:bodyPr>
          <a:lstStyle/>
          <a:p>
            <a:pPr algn="just"/>
            <a:r>
              <a:rPr lang="fr-FR" sz="2400" dirty="0">
                <a:latin typeface="Ubuntu Light" panose="020F0502020204030204" pitchFamily="34" charset="0"/>
              </a:rPr>
              <a:t>		Pr</a:t>
            </a:r>
            <a:r>
              <a:rPr lang="pt-BR" sz="2400" dirty="0">
                <a:latin typeface="Ubuntu Light" panose="020F0502020204030204" pitchFamily="34" charset="0"/>
              </a:rPr>
              <a:t>é</a:t>
            </a:r>
            <a:r>
              <a:rPr lang="fr-FR" sz="2400" dirty="0">
                <a:latin typeface="Ubuntu Light" panose="020F0502020204030204" pitchFamily="34" charset="0"/>
              </a:rPr>
              <a:t>sentation du duo dynamique de la chromatographie et de l'apprentissage automatique. Imaginez la chromatographie comme un détective talentueux, séparant les composés en fonction de leurs caractéristiques uniques. Maintenant, ajoutez l'apprentissage automatique comme un brillant assistant, armé d'algorithmes capables d'analyser de vastes quantités de données et de découvrir des motifs cachés. Ensemble, ils forment une équipe imbattable, améliorant l'efficacité et la précision de l'analyse chimique.</a:t>
            </a:r>
            <a:endParaRPr lang="pt-BR" dirty="0"/>
          </a:p>
        </p:txBody>
      </p:sp>
      <p:sp>
        <p:nvSpPr>
          <p:cNvPr id="2" name="Espaço Reservado para Rodapé 1">
            <a:extLst>
              <a:ext uri="{FF2B5EF4-FFF2-40B4-BE49-F238E27FC236}">
                <a16:creationId xmlns:a16="http://schemas.microsoft.com/office/drawing/2014/main" id="{00E0B283-05FD-73C1-63B0-A0243126F73D}"/>
              </a:ext>
            </a:extLst>
          </p:cNvPr>
          <p:cNvSpPr>
            <a:spLocks noGrp="1"/>
          </p:cNvSpPr>
          <p:nvPr>
            <p:ph type="ftr" sz="quarter" idx="11"/>
          </p:nvPr>
        </p:nvSpPr>
        <p:spPr>
          <a:xfrm>
            <a:off x="660082" y="11865189"/>
            <a:ext cx="7703227" cy="681567"/>
          </a:xfrm>
        </p:spPr>
        <p:txBody>
          <a:bodyPr/>
          <a:lstStyle/>
          <a:p>
            <a:r>
              <a:rPr lang="pt-BR" dirty="0" err="1"/>
              <a:t>Chapitre</a:t>
            </a:r>
            <a:r>
              <a:rPr lang="pt-BR" dirty="0">
                <a:latin typeface="Ubuntu" panose="020B0504030602030204" pitchFamily="34" charset="0"/>
              </a:rPr>
              <a:t> 01: </a:t>
            </a:r>
            <a:r>
              <a:rPr lang="pt-BR" dirty="0" err="1">
                <a:latin typeface="Ubuntu" panose="020B0504030602030204" pitchFamily="34" charset="0"/>
              </a:rPr>
              <a:t>Quand</a:t>
            </a:r>
            <a:r>
              <a:rPr lang="pt-BR" dirty="0">
                <a:latin typeface="Ubuntu" panose="020B0504030602030204" pitchFamily="34" charset="0"/>
              </a:rPr>
              <a:t> </a:t>
            </a:r>
            <a:r>
              <a:rPr lang="pt-BR" dirty="0" err="1">
                <a:latin typeface="Ubuntu" panose="020B0504030602030204" pitchFamily="34" charset="0"/>
              </a:rPr>
              <a:t>la</a:t>
            </a:r>
            <a:r>
              <a:rPr lang="pt-BR" dirty="0">
                <a:latin typeface="Ubuntu" panose="020B0504030602030204" pitchFamily="34" charset="0"/>
              </a:rPr>
              <a:t> </a:t>
            </a:r>
            <a:r>
              <a:rPr lang="pt-BR" dirty="0" err="1">
                <a:latin typeface="Ubuntu" panose="020B0504030602030204" pitchFamily="34" charset="0"/>
              </a:rPr>
              <a:t>Chromatographie</a:t>
            </a:r>
            <a:r>
              <a:rPr lang="pt-BR" dirty="0">
                <a:latin typeface="Ubuntu" panose="020B0504030602030204" pitchFamily="34" charset="0"/>
              </a:rPr>
              <a:t> </a:t>
            </a:r>
            <a:r>
              <a:rPr lang="pt-BR" dirty="0" err="1">
                <a:latin typeface="Ubuntu" panose="020B0504030602030204" pitchFamily="34" charset="0"/>
              </a:rPr>
              <a:t>Rencontre</a:t>
            </a:r>
            <a:r>
              <a:rPr lang="pt-BR" dirty="0">
                <a:latin typeface="Ubuntu" panose="020B0504030602030204" pitchFamily="34" charset="0"/>
              </a:rPr>
              <a:t> </a:t>
            </a:r>
            <a:r>
              <a:rPr lang="pt-BR" dirty="0" err="1">
                <a:latin typeface="Ubuntu" panose="020B0504030602030204" pitchFamily="34" charset="0"/>
              </a:rPr>
              <a:t>l`Apprendissage</a:t>
            </a:r>
            <a:r>
              <a:rPr lang="pt-BR" dirty="0">
                <a:latin typeface="Ubuntu" panose="020B0504030602030204" pitchFamily="34" charset="0"/>
              </a:rPr>
              <a:t> </a:t>
            </a:r>
            <a:r>
              <a:rPr lang="pt-BR" dirty="0" err="1">
                <a:latin typeface="Ubuntu" panose="020B0504030602030204" pitchFamily="34" charset="0"/>
              </a:rPr>
              <a:t>Automatique</a:t>
            </a:r>
            <a:endParaRPr lang="pt-BR" dirty="0"/>
          </a:p>
        </p:txBody>
      </p:sp>
      <p:sp>
        <p:nvSpPr>
          <p:cNvPr id="3" name="Espaço Reservado para Número de Slide 2">
            <a:extLst>
              <a:ext uri="{FF2B5EF4-FFF2-40B4-BE49-F238E27FC236}">
                <a16:creationId xmlns:a16="http://schemas.microsoft.com/office/drawing/2014/main" id="{42A5BF8C-9B5E-D6ED-0449-7A29CDFB6250}"/>
              </a:ext>
            </a:extLst>
          </p:cNvPr>
          <p:cNvSpPr>
            <a:spLocks noGrp="1"/>
          </p:cNvSpPr>
          <p:nvPr>
            <p:ph type="sldNum" sz="quarter" idx="12"/>
          </p:nvPr>
        </p:nvSpPr>
        <p:spPr/>
        <p:txBody>
          <a:bodyPr/>
          <a:lstStyle/>
          <a:p>
            <a:fld id="{F3F1C242-AF9F-4F9E-80A5-E7295F3DE5AB}" type="slidenum">
              <a:rPr lang="pt-BR" smtClean="0"/>
              <a:t>4</a:t>
            </a:fld>
            <a:endParaRPr lang="pt-BR"/>
          </a:p>
        </p:txBody>
      </p:sp>
      <p:pic>
        <p:nvPicPr>
          <p:cNvPr id="10" name="Imagem 9">
            <a:extLst>
              <a:ext uri="{FF2B5EF4-FFF2-40B4-BE49-F238E27FC236}">
                <a16:creationId xmlns:a16="http://schemas.microsoft.com/office/drawing/2014/main" id="{A4FE52B2-9586-63A5-815D-60480BDF663B}"/>
              </a:ext>
            </a:extLst>
          </p:cNvPr>
          <p:cNvPicPr>
            <a:picLocks noChangeAspect="1"/>
          </p:cNvPicPr>
          <p:nvPr/>
        </p:nvPicPr>
        <p:blipFill>
          <a:blip r:embed="rId2"/>
          <a:stretch>
            <a:fillRect/>
          </a:stretch>
        </p:blipFill>
        <p:spPr>
          <a:xfrm>
            <a:off x="0" y="7881726"/>
            <a:ext cx="9601200" cy="3015253"/>
          </a:xfrm>
          <a:prstGeom prst="rect">
            <a:avLst/>
          </a:prstGeom>
        </p:spPr>
      </p:pic>
    </p:spTree>
    <p:extLst>
      <p:ext uri="{BB962C8B-B14F-4D97-AF65-F5344CB8AC3E}">
        <p14:creationId xmlns:p14="http://schemas.microsoft.com/office/powerpoint/2010/main" val="166775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248C7D2-2E2C-508C-73AB-08422769063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0BAB1E9-ADAC-53BA-32AB-616D8FBDDB35}"/>
              </a:ext>
            </a:extLst>
          </p:cNvPr>
          <p:cNvSpPr txBox="1"/>
          <p:nvPr/>
        </p:nvSpPr>
        <p:spPr>
          <a:xfrm>
            <a:off x="2445585" y="2725947"/>
            <a:ext cx="4714336" cy="4508927"/>
          </a:xfrm>
          <a:prstGeom prst="rect">
            <a:avLst/>
          </a:prstGeom>
          <a:noFill/>
        </p:spPr>
        <p:txBody>
          <a:bodyPr wrap="square" rtlCol="0">
            <a:spAutoFit/>
          </a:bodyPr>
          <a:lstStyle/>
          <a:p>
            <a:pPr algn="l"/>
            <a:r>
              <a:rPr lang="pt-BR" sz="28700" dirty="0">
                <a:solidFill>
                  <a:schemeClr val="bg1"/>
                </a:solidFill>
                <a:latin typeface="Queen Misti" pitchFamily="2" charset="0"/>
              </a:rPr>
              <a:t>02</a:t>
            </a:r>
          </a:p>
        </p:txBody>
      </p:sp>
      <p:sp>
        <p:nvSpPr>
          <p:cNvPr id="7" name="CaixaDeTexto 6">
            <a:extLst>
              <a:ext uri="{FF2B5EF4-FFF2-40B4-BE49-F238E27FC236}">
                <a16:creationId xmlns:a16="http://schemas.microsoft.com/office/drawing/2014/main" id="{C5D3BD9C-4C33-EF5C-44E6-EFB0C8054698}"/>
              </a:ext>
            </a:extLst>
          </p:cNvPr>
          <p:cNvSpPr txBox="1"/>
          <p:nvPr/>
        </p:nvSpPr>
        <p:spPr>
          <a:xfrm>
            <a:off x="879895" y="7234874"/>
            <a:ext cx="7867290" cy="1323439"/>
          </a:xfrm>
          <a:prstGeom prst="rect">
            <a:avLst/>
          </a:prstGeom>
          <a:noFill/>
        </p:spPr>
        <p:txBody>
          <a:bodyPr wrap="square" rtlCol="0">
            <a:spAutoFit/>
          </a:bodyPr>
          <a:lstStyle/>
          <a:p>
            <a:pPr algn="ctr"/>
            <a:r>
              <a:rPr lang="fr-FR" sz="4000" dirty="0">
                <a:solidFill>
                  <a:schemeClr val="bg1"/>
                </a:solidFill>
                <a:latin typeface="Queen Misti" pitchFamily="2" charset="0"/>
              </a:rPr>
              <a:t>Prédire l'avenir : Les Temps de Rétention des Pics</a:t>
            </a:r>
            <a:endParaRPr lang="pt-BR" sz="4000" dirty="0">
              <a:solidFill>
                <a:schemeClr val="bg1"/>
              </a:solidFill>
              <a:latin typeface="Queen Misti" pitchFamily="2" charset="0"/>
            </a:endParaRPr>
          </a:p>
        </p:txBody>
      </p:sp>
      <p:sp>
        <p:nvSpPr>
          <p:cNvPr id="4" name="CaixaDeTexto 3">
            <a:extLst>
              <a:ext uri="{FF2B5EF4-FFF2-40B4-BE49-F238E27FC236}">
                <a16:creationId xmlns:a16="http://schemas.microsoft.com/office/drawing/2014/main" id="{8833C802-D207-7CB9-492C-D314FEF9C4E8}"/>
              </a:ext>
            </a:extLst>
          </p:cNvPr>
          <p:cNvSpPr txBox="1"/>
          <p:nvPr/>
        </p:nvSpPr>
        <p:spPr>
          <a:xfrm>
            <a:off x="2976112" y="1955443"/>
            <a:ext cx="3648974" cy="1107996"/>
          </a:xfrm>
          <a:prstGeom prst="rect">
            <a:avLst/>
          </a:prstGeom>
          <a:noFill/>
        </p:spPr>
        <p:txBody>
          <a:bodyPr wrap="square" rtlCol="0">
            <a:spAutoFit/>
          </a:bodyPr>
          <a:lstStyle/>
          <a:p>
            <a:pPr algn="l"/>
            <a:r>
              <a:rPr lang="pt-BR" sz="6600" dirty="0" err="1">
                <a:solidFill>
                  <a:schemeClr val="bg1"/>
                </a:solidFill>
                <a:latin typeface="Queen Misti" pitchFamily="2" charset="0"/>
              </a:rPr>
              <a:t>Chapitre</a:t>
            </a:r>
            <a:endParaRPr lang="pt-BR" sz="6600" dirty="0">
              <a:solidFill>
                <a:schemeClr val="bg1"/>
              </a:solidFill>
              <a:latin typeface="Queen Misti" pitchFamily="2" charset="0"/>
            </a:endParaRPr>
          </a:p>
        </p:txBody>
      </p:sp>
      <p:sp>
        <p:nvSpPr>
          <p:cNvPr id="5" name="Espaço Reservado para Rodapé 4">
            <a:extLst>
              <a:ext uri="{FF2B5EF4-FFF2-40B4-BE49-F238E27FC236}">
                <a16:creationId xmlns:a16="http://schemas.microsoft.com/office/drawing/2014/main" id="{2CE17DC8-7A6A-880D-BF40-16191B038E6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204965-B36F-8635-B29F-7DA1B3D79C98}"/>
              </a:ext>
            </a:extLst>
          </p:cNvPr>
          <p:cNvSpPr>
            <a:spLocks noGrp="1"/>
          </p:cNvSpPr>
          <p:nvPr>
            <p:ph type="sldNum" sz="quarter" idx="12"/>
          </p:nvPr>
        </p:nvSpPr>
        <p:spPr/>
        <p:txBody>
          <a:bodyPr/>
          <a:lstStyle/>
          <a:p>
            <a:fld id="{F3F1C242-AF9F-4F9E-80A5-E7295F3DE5AB}" type="slidenum">
              <a:rPr lang="pt-BR" smtClean="0"/>
              <a:t>5</a:t>
            </a:fld>
            <a:endParaRPr lang="pt-BR"/>
          </a:p>
        </p:txBody>
      </p:sp>
    </p:spTree>
    <p:extLst>
      <p:ext uri="{BB962C8B-B14F-4D97-AF65-F5344CB8AC3E}">
        <p14:creationId xmlns:p14="http://schemas.microsoft.com/office/powerpoint/2010/main" val="6393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660082" y="517585"/>
            <a:ext cx="8281036" cy="1323439"/>
          </a:xfrm>
          <a:prstGeom prst="rect">
            <a:avLst/>
          </a:prstGeom>
          <a:noFill/>
        </p:spPr>
        <p:txBody>
          <a:bodyPr wrap="square" rtlCol="0">
            <a:spAutoFit/>
          </a:bodyPr>
          <a:lstStyle/>
          <a:p>
            <a:pPr algn="ctr"/>
            <a:r>
              <a:rPr lang="fr-FR" sz="4000" b="1" dirty="0">
                <a:latin typeface="Ubuntu bold" panose="020B0804030602030204" pitchFamily="34" charset="0"/>
              </a:rPr>
              <a:t>Prévoir les Temps d'Arrivée des Composés.</a:t>
            </a:r>
            <a:endParaRPr lang="pt-BR" sz="4000"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2722133"/>
            <a:ext cx="6142008" cy="4893647"/>
          </a:xfrm>
          <a:prstGeom prst="rect">
            <a:avLst/>
          </a:prstGeom>
          <a:noFill/>
        </p:spPr>
        <p:txBody>
          <a:bodyPr wrap="square" rtlCol="0">
            <a:spAutoFit/>
          </a:bodyPr>
          <a:lstStyle/>
          <a:p>
            <a:pPr algn="just"/>
            <a:r>
              <a:rPr lang="fr-FR" sz="2400" dirty="0">
                <a:latin typeface="Ubuntu Light" panose="020F0502020204030204" pitchFamily="34" charset="0"/>
              </a:rPr>
              <a:t>		Plonger dans le monde des temps de rétention des pics - le moment où chaque composé émerge de la colonne chromatographique. Tout comme prédire quand les acteurs apparaîtront sur scène dans une production théâtrale, les algorithmes d'apprentissage automatique peuvent prédire ces "temps de rétention des pics" avec une précision remarquable. En s'entraînant sur de vastes bibliothèques de données chromatographiques, ces algorithmes aident à accélérer l'analyse et à gagner un temps précieux.</a:t>
            </a:r>
            <a:endParaRPr lang="pt-BR" dirty="0"/>
          </a:p>
        </p:txBody>
      </p:sp>
      <p:sp>
        <p:nvSpPr>
          <p:cNvPr id="2" name="Espaço Reservado para Rodapé 1">
            <a:extLst>
              <a:ext uri="{FF2B5EF4-FFF2-40B4-BE49-F238E27FC236}">
                <a16:creationId xmlns:a16="http://schemas.microsoft.com/office/drawing/2014/main" id="{00E0B283-05FD-73C1-63B0-A0243126F73D}"/>
              </a:ext>
            </a:extLst>
          </p:cNvPr>
          <p:cNvSpPr>
            <a:spLocks noGrp="1"/>
          </p:cNvSpPr>
          <p:nvPr>
            <p:ph type="ftr" sz="quarter" idx="11"/>
          </p:nvPr>
        </p:nvSpPr>
        <p:spPr>
          <a:xfrm>
            <a:off x="660082" y="11865189"/>
            <a:ext cx="7703227" cy="681567"/>
          </a:xfrm>
        </p:spPr>
        <p:txBody>
          <a:bodyPr/>
          <a:lstStyle/>
          <a:p>
            <a:r>
              <a:rPr lang="pt-BR" dirty="0" err="1"/>
              <a:t>Chapitre</a:t>
            </a:r>
            <a:r>
              <a:rPr lang="pt-BR" dirty="0">
                <a:latin typeface="Ubuntu" panose="020B0504030602030204" pitchFamily="34" charset="0"/>
              </a:rPr>
              <a:t> 02: </a:t>
            </a:r>
            <a:r>
              <a:rPr lang="pt-BR" dirty="0" err="1">
                <a:latin typeface="Ubuntu" panose="020B0504030602030204" pitchFamily="34" charset="0"/>
              </a:rPr>
              <a:t>Prédire</a:t>
            </a:r>
            <a:r>
              <a:rPr lang="pt-BR" dirty="0">
                <a:latin typeface="Ubuntu" panose="020B0504030602030204" pitchFamily="34" charset="0"/>
              </a:rPr>
              <a:t> </a:t>
            </a:r>
            <a:r>
              <a:rPr lang="pt-BR" dirty="0" err="1">
                <a:latin typeface="Ubuntu" panose="020B0504030602030204" pitchFamily="34" charset="0"/>
              </a:rPr>
              <a:t>l’avenir</a:t>
            </a:r>
            <a:r>
              <a:rPr lang="pt-BR" dirty="0">
                <a:latin typeface="Ubuntu" panose="020B0504030602030204" pitchFamily="34" charset="0"/>
              </a:rPr>
              <a:t>: </a:t>
            </a:r>
            <a:r>
              <a:rPr lang="pt-BR" dirty="0" err="1">
                <a:latin typeface="Ubuntu" panose="020B0504030602030204" pitchFamily="34" charset="0"/>
              </a:rPr>
              <a:t>Les</a:t>
            </a:r>
            <a:r>
              <a:rPr lang="pt-BR" dirty="0">
                <a:latin typeface="Ubuntu" panose="020B0504030602030204" pitchFamily="34" charset="0"/>
              </a:rPr>
              <a:t> Temps de </a:t>
            </a:r>
            <a:r>
              <a:rPr lang="pt-BR" dirty="0" err="1">
                <a:latin typeface="Ubuntu" panose="020B0504030602030204" pitchFamily="34" charset="0"/>
              </a:rPr>
              <a:t>Rétention</a:t>
            </a:r>
            <a:r>
              <a:rPr lang="pt-BR" dirty="0">
                <a:latin typeface="Ubuntu" panose="020B0504030602030204" pitchFamily="34" charset="0"/>
              </a:rPr>
              <a:t> </a:t>
            </a:r>
            <a:r>
              <a:rPr lang="pt-BR" dirty="0" err="1">
                <a:latin typeface="Ubuntu" panose="020B0504030602030204" pitchFamily="34" charset="0"/>
              </a:rPr>
              <a:t>des</a:t>
            </a:r>
            <a:r>
              <a:rPr lang="pt-BR" dirty="0">
                <a:latin typeface="Ubuntu" panose="020B0504030602030204" pitchFamily="34" charset="0"/>
              </a:rPr>
              <a:t> </a:t>
            </a:r>
            <a:r>
              <a:rPr lang="pt-BR" dirty="0" err="1">
                <a:latin typeface="Ubuntu" panose="020B0504030602030204" pitchFamily="34" charset="0"/>
              </a:rPr>
              <a:t>Pics</a:t>
            </a:r>
            <a:endParaRPr lang="pt-BR" dirty="0"/>
          </a:p>
        </p:txBody>
      </p:sp>
      <p:sp>
        <p:nvSpPr>
          <p:cNvPr id="3" name="Espaço Reservado para Número de Slide 2">
            <a:extLst>
              <a:ext uri="{FF2B5EF4-FFF2-40B4-BE49-F238E27FC236}">
                <a16:creationId xmlns:a16="http://schemas.microsoft.com/office/drawing/2014/main" id="{42A5BF8C-9B5E-D6ED-0449-7A29CDFB6250}"/>
              </a:ext>
            </a:extLst>
          </p:cNvPr>
          <p:cNvSpPr>
            <a:spLocks noGrp="1"/>
          </p:cNvSpPr>
          <p:nvPr>
            <p:ph type="sldNum" sz="quarter" idx="12"/>
          </p:nvPr>
        </p:nvSpPr>
        <p:spPr/>
        <p:txBody>
          <a:bodyPr/>
          <a:lstStyle/>
          <a:p>
            <a:fld id="{F3F1C242-AF9F-4F9E-80A5-E7295F3DE5AB}" type="slidenum">
              <a:rPr lang="pt-BR" smtClean="0"/>
              <a:t>6</a:t>
            </a:fld>
            <a:endParaRPr lang="pt-BR"/>
          </a:p>
        </p:txBody>
      </p:sp>
      <p:pic>
        <p:nvPicPr>
          <p:cNvPr id="7" name="Imagem 6">
            <a:extLst>
              <a:ext uri="{FF2B5EF4-FFF2-40B4-BE49-F238E27FC236}">
                <a16:creationId xmlns:a16="http://schemas.microsoft.com/office/drawing/2014/main" id="{571B089B-952D-ACB7-A663-FEA6600D83AD}"/>
              </a:ext>
            </a:extLst>
          </p:cNvPr>
          <p:cNvPicPr>
            <a:picLocks noChangeAspect="1"/>
          </p:cNvPicPr>
          <p:nvPr/>
        </p:nvPicPr>
        <p:blipFill>
          <a:blip r:embed="rId2"/>
          <a:stretch>
            <a:fillRect/>
          </a:stretch>
        </p:blipFill>
        <p:spPr>
          <a:xfrm>
            <a:off x="1093478" y="7808149"/>
            <a:ext cx="7414243" cy="4246822"/>
          </a:xfrm>
          <a:prstGeom prst="rect">
            <a:avLst/>
          </a:prstGeom>
        </p:spPr>
      </p:pic>
    </p:spTree>
    <p:extLst>
      <p:ext uri="{BB962C8B-B14F-4D97-AF65-F5344CB8AC3E}">
        <p14:creationId xmlns:p14="http://schemas.microsoft.com/office/powerpoint/2010/main" val="248751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248C7D2-2E2C-508C-73AB-08422769063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0BAB1E9-ADAC-53BA-32AB-616D8FBDDB35}"/>
              </a:ext>
            </a:extLst>
          </p:cNvPr>
          <p:cNvSpPr txBox="1"/>
          <p:nvPr/>
        </p:nvSpPr>
        <p:spPr>
          <a:xfrm>
            <a:off x="2342067" y="2725947"/>
            <a:ext cx="4938623" cy="4508927"/>
          </a:xfrm>
          <a:prstGeom prst="rect">
            <a:avLst/>
          </a:prstGeom>
          <a:noFill/>
        </p:spPr>
        <p:txBody>
          <a:bodyPr wrap="square" rtlCol="0">
            <a:spAutoFit/>
          </a:bodyPr>
          <a:lstStyle/>
          <a:p>
            <a:pPr algn="l"/>
            <a:r>
              <a:rPr lang="pt-BR" sz="28700" dirty="0">
                <a:solidFill>
                  <a:schemeClr val="bg1"/>
                </a:solidFill>
                <a:latin typeface="Queen Misti" pitchFamily="2" charset="0"/>
              </a:rPr>
              <a:t>03</a:t>
            </a:r>
          </a:p>
        </p:txBody>
      </p:sp>
      <p:sp>
        <p:nvSpPr>
          <p:cNvPr id="7" name="CaixaDeTexto 6">
            <a:extLst>
              <a:ext uri="{FF2B5EF4-FFF2-40B4-BE49-F238E27FC236}">
                <a16:creationId xmlns:a16="http://schemas.microsoft.com/office/drawing/2014/main" id="{C5D3BD9C-4C33-EF5C-44E6-EFB0C8054698}"/>
              </a:ext>
            </a:extLst>
          </p:cNvPr>
          <p:cNvSpPr txBox="1"/>
          <p:nvPr/>
        </p:nvSpPr>
        <p:spPr>
          <a:xfrm>
            <a:off x="879895" y="7234874"/>
            <a:ext cx="7867290" cy="1323439"/>
          </a:xfrm>
          <a:prstGeom prst="rect">
            <a:avLst/>
          </a:prstGeom>
          <a:noFill/>
        </p:spPr>
        <p:txBody>
          <a:bodyPr wrap="square" rtlCol="0">
            <a:spAutoFit/>
          </a:bodyPr>
          <a:lstStyle/>
          <a:p>
            <a:pPr algn="ctr"/>
            <a:r>
              <a:rPr lang="fr-FR" sz="4000" dirty="0">
                <a:solidFill>
                  <a:schemeClr val="bg1"/>
                </a:solidFill>
                <a:latin typeface="Queen Misti" pitchFamily="2" charset="0"/>
              </a:rPr>
              <a:t>Optimisation : Trouver les Conditions Parfaites</a:t>
            </a:r>
            <a:endParaRPr lang="pt-BR" sz="4000" dirty="0">
              <a:solidFill>
                <a:schemeClr val="bg1"/>
              </a:solidFill>
              <a:latin typeface="Queen Misti" pitchFamily="2" charset="0"/>
            </a:endParaRPr>
          </a:p>
        </p:txBody>
      </p:sp>
      <p:sp>
        <p:nvSpPr>
          <p:cNvPr id="4" name="CaixaDeTexto 3">
            <a:extLst>
              <a:ext uri="{FF2B5EF4-FFF2-40B4-BE49-F238E27FC236}">
                <a16:creationId xmlns:a16="http://schemas.microsoft.com/office/drawing/2014/main" id="{8833C802-D207-7CB9-492C-D314FEF9C4E8}"/>
              </a:ext>
            </a:extLst>
          </p:cNvPr>
          <p:cNvSpPr txBox="1"/>
          <p:nvPr/>
        </p:nvSpPr>
        <p:spPr>
          <a:xfrm>
            <a:off x="2976112" y="1955443"/>
            <a:ext cx="3648974" cy="1107996"/>
          </a:xfrm>
          <a:prstGeom prst="rect">
            <a:avLst/>
          </a:prstGeom>
          <a:noFill/>
        </p:spPr>
        <p:txBody>
          <a:bodyPr wrap="square" rtlCol="0">
            <a:spAutoFit/>
          </a:bodyPr>
          <a:lstStyle/>
          <a:p>
            <a:pPr algn="l"/>
            <a:r>
              <a:rPr lang="pt-BR" sz="6600" dirty="0" err="1">
                <a:solidFill>
                  <a:schemeClr val="bg1"/>
                </a:solidFill>
                <a:latin typeface="Queen Misti" pitchFamily="2" charset="0"/>
              </a:rPr>
              <a:t>Chapitre</a:t>
            </a:r>
            <a:endParaRPr lang="pt-BR" sz="6600" dirty="0">
              <a:solidFill>
                <a:schemeClr val="bg1"/>
              </a:solidFill>
              <a:latin typeface="Queen Misti" pitchFamily="2" charset="0"/>
            </a:endParaRPr>
          </a:p>
        </p:txBody>
      </p:sp>
      <p:sp>
        <p:nvSpPr>
          <p:cNvPr id="5" name="Espaço Reservado para Rodapé 4">
            <a:extLst>
              <a:ext uri="{FF2B5EF4-FFF2-40B4-BE49-F238E27FC236}">
                <a16:creationId xmlns:a16="http://schemas.microsoft.com/office/drawing/2014/main" id="{2CE17DC8-7A6A-880D-BF40-16191B038E6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204965-B36F-8635-B29F-7DA1B3D79C98}"/>
              </a:ext>
            </a:extLst>
          </p:cNvPr>
          <p:cNvSpPr>
            <a:spLocks noGrp="1"/>
          </p:cNvSpPr>
          <p:nvPr>
            <p:ph type="sldNum" sz="quarter" idx="12"/>
          </p:nvPr>
        </p:nvSpPr>
        <p:spPr/>
        <p:txBody>
          <a:bodyPr/>
          <a:lstStyle/>
          <a:p>
            <a:fld id="{F3F1C242-AF9F-4F9E-80A5-E7295F3DE5AB}" type="slidenum">
              <a:rPr lang="pt-BR" smtClean="0"/>
              <a:t>7</a:t>
            </a:fld>
            <a:endParaRPr lang="pt-BR"/>
          </a:p>
        </p:txBody>
      </p:sp>
    </p:spTree>
    <p:extLst>
      <p:ext uri="{BB962C8B-B14F-4D97-AF65-F5344CB8AC3E}">
        <p14:creationId xmlns:p14="http://schemas.microsoft.com/office/powerpoint/2010/main" val="333210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EB2B14-BF2A-21A2-FD5D-311C2F936572}"/>
              </a:ext>
            </a:extLst>
          </p:cNvPr>
          <p:cNvSpPr txBox="1"/>
          <p:nvPr/>
        </p:nvSpPr>
        <p:spPr>
          <a:xfrm>
            <a:off x="660082" y="517585"/>
            <a:ext cx="8281036" cy="1323439"/>
          </a:xfrm>
          <a:prstGeom prst="rect">
            <a:avLst/>
          </a:prstGeom>
          <a:noFill/>
        </p:spPr>
        <p:txBody>
          <a:bodyPr wrap="square" rtlCol="0">
            <a:spAutoFit/>
          </a:bodyPr>
          <a:lstStyle/>
          <a:p>
            <a:pPr algn="ctr"/>
            <a:r>
              <a:rPr lang="fr-FR" sz="4000" b="1" dirty="0">
                <a:latin typeface="Ubuntu bold" panose="020B0804030602030204" pitchFamily="34" charset="0"/>
              </a:rPr>
              <a:t>Ajustement Fin des Conditions Chromatographiques.</a:t>
            </a:r>
            <a:endParaRPr lang="pt-BR" sz="4000" b="1" dirty="0">
              <a:latin typeface="Ubuntu bold" panose="020B0804030602030204" pitchFamily="34" charset="0"/>
            </a:endParaRPr>
          </a:p>
        </p:txBody>
      </p:sp>
      <p:sp>
        <p:nvSpPr>
          <p:cNvPr id="5" name="CaixaDeTexto 4">
            <a:extLst>
              <a:ext uri="{FF2B5EF4-FFF2-40B4-BE49-F238E27FC236}">
                <a16:creationId xmlns:a16="http://schemas.microsoft.com/office/drawing/2014/main" id="{7FAF948D-9A91-E04E-53AC-7C14491C051B}"/>
              </a:ext>
            </a:extLst>
          </p:cNvPr>
          <p:cNvSpPr txBox="1"/>
          <p:nvPr/>
        </p:nvSpPr>
        <p:spPr>
          <a:xfrm>
            <a:off x="1729596" y="2722133"/>
            <a:ext cx="6142008" cy="3785652"/>
          </a:xfrm>
          <a:prstGeom prst="rect">
            <a:avLst/>
          </a:prstGeom>
          <a:noFill/>
        </p:spPr>
        <p:txBody>
          <a:bodyPr wrap="square" rtlCol="0">
            <a:spAutoFit/>
          </a:bodyPr>
          <a:lstStyle/>
          <a:p>
            <a:pPr algn="just"/>
            <a:r>
              <a:rPr lang="fr-FR" sz="2400" dirty="0">
                <a:latin typeface="Ubuntu Light" panose="020F0502020204030204" pitchFamily="34" charset="0"/>
              </a:rPr>
              <a:t>		Exploration de la manière dont les algorithmes d'apprentissage automatique optimisent les conditions de séparation - tout comme un chef ajuste la chaleur et l'assaisonnement pour créer le plat parfait. En suggérant la combinaison idéale de facteurs tels que la température, la pression et la composition de la phase mobile, ces algorithmes garantissent une efficacité de séparation supérieure.</a:t>
            </a:r>
            <a:endParaRPr lang="pt-BR" dirty="0"/>
          </a:p>
        </p:txBody>
      </p:sp>
      <p:sp>
        <p:nvSpPr>
          <p:cNvPr id="2" name="Espaço Reservado para Rodapé 1">
            <a:extLst>
              <a:ext uri="{FF2B5EF4-FFF2-40B4-BE49-F238E27FC236}">
                <a16:creationId xmlns:a16="http://schemas.microsoft.com/office/drawing/2014/main" id="{00E0B283-05FD-73C1-63B0-A0243126F73D}"/>
              </a:ext>
            </a:extLst>
          </p:cNvPr>
          <p:cNvSpPr>
            <a:spLocks noGrp="1"/>
          </p:cNvSpPr>
          <p:nvPr>
            <p:ph type="ftr" sz="quarter" idx="11"/>
          </p:nvPr>
        </p:nvSpPr>
        <p:spPr>
          <a:xfrm>
            <a:off x="660082" y="11865189"/>
            <a:ext cx="7703227" cy="681567"/>
          </a:xfrm>
        </p:spPr>
        <p:txBody>
          <a:bodyPr/>
          <a:lstStyle/>
          <a:p>
            <a:r>
              <a:rPr lang="pt-BR" dirty="0" err="1"/>
              <a:t>Chapitre</a:t>
            </a:r>
            <a:r>
              <a:rPr lang="pt-BR" dirty="0">
                <a:latin typeface="Ubuntu" panose="020B0504030602030204" pitchFamily="34" charset="0"/>
              </a:rPr>
              <a:t> 03: </a:t>
            </a:r>
            <a:r>
              <a:rPr lang="pt-BR" dirty="0" err="1">
                <a:latin typeface="Ubuntu" panose="020B0504030602030204" pitchFamily="34" charset="0"/>
              </a:rPr>
              <a:t>Optimization</a:t>
            </a:r>
            <a:r>
              <a:rPr lang="pt-BR" dirty="0">
                <a:latin typeface="Ubuntu" panose="020B0504030602030204" pitchFamily="34" charset="0"/>
              </a:rPr>
              <a:t>: </a:t>
            </a:r>
            <a:r>
              <a:rPr lang="pt-BR" dirty="0" err="1">
                <a:latin typeface="Ubuntu" panose="020B0504030602030204" pitchFamily="34" charset="0"/>
              </a:rPr>
              <a:t>Trouver</a:t>
            </a:r>
            <a:r>
              <a:rPr lang="pt-BR" dirty="0">
                <a:latin typeface="Ubuntu" panose="020B0504030602030204" pitchFamily="34" charset="0"/>
              </a:rPr>
              <a:t> </a:t>
            </a:r>
            <a:r>
              <a:rPr lang="pt-BR" dirty="0" err="1">
                <a:latin typeface="Ubuntu" panose="020B0504030602030204" pitchFamily="34" charset="0"/>
              </a:rPr>
              <a:t>les</a:t>
            </a:r>
            <a:r>
              <a:rPr lang="pt-BR" dirty="0">
                <a:latin typeface="Ubuntu" panose="020B0504030602030204" pitchFamily="34" charset="0"/>
              </a:rPr>
              <a:t> </a:t>
            </a:r>
            <a:r>
              <a:rPr lang="pt-BR" dirty="0" err="1">
                <a:latin typeface="Ubuntu" panose="020B0504030602030204" pitchFamily="34" charset="0"/>
              </a:rPr>
              <a:t>Conditions</a:t>
            </a:r>
            <a:r>
              <a:rPr lang="pt-BR" dirty="0">
                <a:latin typeface="Ubuntu" panose="020B0504030602030204" pitchFamily="34" charset="0"/>
              </a:rPr>
              <a:t> </a:t>
            </a:r>
            <a:r>
              <a:rPr lang="pt-BR" dirty="0" err="1">
                <a:latin typeface="Ubuntu" panose="020B0504030602030204" pitchFamily="34" charset="0"/>
              </a:rPr>
              <a:t>Parfaites</a:t>
            </a:r>
            <a:endParaRPr lang="pt-BR" dirty="0"/>
          </a:p>
        </p:txBody>
      </p:sp>
      <p:sp>
        <p:nvSpPr>
          <p:cNvPr id="3" name="Espaço Reservado para Número de Slide 2">
            <a:extLst>
              <a:ext uri="{FF2B5EF4-FFF2-40B4-BE49-F238E27FC236}">
                <a16:creationId xmlns:a16="http://schemas.microsoft.com/office/drawing/2014/main" id="{42A5BF8C-9B5E-D6ED-0449-7A29CDFB6250}"/>
              </a:ext>
            </a:extLst>
          </p:cNvPr>
          <p:cNvSpPr>
            <a:spLocks noGrp="1"/>
          </p:cNvSpPr>
          <p:nvPr>
            <p:ph type="sldNum" sz="quarter" idx="12"/>
          </p:nvPr>
        </p:nvSpPr>
        <p:spPr/>
        <p:txBody>
          <a:bodyPr/>
          <a:lstStyle/>
          <a:p>
            <a:fld id="{F3F1C242-AF9F-4F9E-80A5-E7295F3DE5AB}" type="slidenum">
              <a:rPr lang="pt-BR" smtClean="0"/>
              <a:t>8</a:t>
            </a:fld>
            <a:endParaRPr lang="pt-BR"/>
          </a:p>
        </p:txBody>
      </p:sp>
      <p:pic>
        <p:nvPicPr>
          <p:cNvPr id="7" name="Imagem 6">
            <a:extLst>
              <a:ext uri="{FF2B5EF4-FFF2-40B4-BE49-F238E27FC236}">
                <a16:creationId xmlns:a16="http://schemas.microsoft.com/office/drawing/2014/main" id="{DB07B405-D77A-D6B7-6A81-85B26BD3317D}"/>
              </a:ext>
            </a:extLst>
          </p:cNvPr>
          <p:cNvPicPr>
            <a:picLocks noChangeAspect="1"/>
          </p:cNvPicPr>
          <p:nvPr/>
        </p:nvPicPr>
        <p:blipFill>
          <a:blip r:embed="rId2"/>
          <a:stretch>
            <a:fillRect/>
          </a:stretch>
        </p:blipFill>
        <p:spPr>
          <a:xfrm>
            <a:off x="1198892" y="7826054"/>
            <a:ext cx="7164417" cy="4248000"/>
          </a:xfrm>
          <a:prstGeom prst="rect">
            <a:avLst/>
          </a:prstGeom>
        </p:spPr>
      </p:pic>
    </p:spTree>
    <p:extLst>
      <p:ext uri="{BB962C8B-B14F-4D97-AF65-F5344CB8AC3E}">
        <p14:creationId xmlns:p14="http://schemas.microsoft.com/office/powerpoint/2010/main" val="393745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248C7D2-2E2C-508C-73AB-08422769063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0BAB1E9-ADAC-53BA-32AB-616D8FBDDB35}"/>
              </a:ext>
            </a:extLst>
          </p:cNvPr>
          <p:cNvSpPr txBox="1"/>
          <p:nvPr/>
        </p:nvSpPr>
        <p:spPr>
          <a:xfrm>
            <a:off x="2376573" y="2725947"/>
            <a:ext cx="4869612" cy="4508927"/>
          </a:xfrm>
          <a:prstGeom prst="rect">
            <a:avLst/>
          </a:prstGeom>
          <a:noFill/>
        </p:spPr>
        <p:txBody>
          <a:bodyPr wrap="square" rtlCol="0">
            <a:spAutoFit/>
          </a:bodyPr>
          <a:lstStyle/>
          <a:p>
            <a:pPr algn="l"/>
            <a:r>
              <a:rPr lang="pt-BR" sz="28700" dirty="0">
                <a:solidFill>
                  <a:schemeClr val="bg1"/>
                </a:solidFill>
                <a:latin typeface="Queen Misti" pitchFamily="2" charset="0"/>
              </a:rPr>
              <a:t>04</a:t>
            </a:r>
          </a:p>
        </p:txBody>
      </p:sp>
      <p:sp>
        <p:nvSpPr>
          <p:cNvPr id="7" name="CaixaDeTexto 6">
            <a:extLst>
              <a:ext uri="{FF2B5EF4-FFF2-40B4-BE49-F238E27FC236}">
                <a16:creationId xmlns:a16="http://schemas.microsoft.com/office/drawing/2014/main" id="{C5D3BD9C-4C33-EF5C-44E6-EFB0C8054698}"/>
              </a:ext>
            </a:extLst>
          </p:cNvPr>
          <p:cNvSpPr txBox="1"/>
          <p:nvPr/>
        </p:nvSpPr>
        <p:spPr>
          <a:xfrm>
            <a:off x="879895" y="7234874"/>
            <a:ext cx="7867290" cy="1938992"/>
          </a:xfrm>
          <a:prstGeom prst="rect">
            <a:avLst/>
          </a:prstGeom>
          <a:noFill/>
        </p:spPr>
        <p:txBody>
          <a:bodyPr wrap="square" rtlCol="0">
            <a:spAutoFit/>
          </a:bodyPr>
          <a:lstStyle/>
          <a:p>
            <a:pPr algn="ctr"/>
            <a:r>
              <a:rPr lang="fr-FR" sz="4000" dirty="0">
                <a:solidFill>
                  <a:schemeClr val="bg1"/>
                </a:solidFill>
                <a:latin typeface="Queen Misti" pitchFamily="2" charset="0"/>
              </a:rPr>
              <a:t> Le Sherlock Holmes de la Chimie Analytique : Identification des Composés</a:t>
            </a:r>
            <a:endParaRPr lang="pt-BR" sz="4000" dirty="0">
              <a:solidFill>
                <a:schemeClr val="bg1"/>
              </a:solidFill>
              <a:latin typeface="Queen Misti" pitchFamily="2" charset="0"/>
            </a:endParaRPr>
          </a:p>
        </p:txBody>
      </p:sp>
      <p:sp>
        <p:nvSpPr>
          <p:cNvPr id="4" name="CaixaDeTexto 3">
            <a:extLst>
              <a:ext uri="{FF2B5EF4-FFF2-40B4-BE49-F238E27FC236}">
                <a16:creationId xmlns:a16="http://schemas.microsoft.com/office/drawing/2014/main" id="{8833C802-D207-7CB9-492C-D314FEF9C4E8}"/>
              </a:ext>
            </a:extLst>
          </p:cNvPr>
          <p:cNvSpPr txBox="1"/>
          <p:nvPr/>
        </p:nvSpPr>
        <p:spPr>
          <a:xfrm>
            <a:off x="2976112" y="1955443"/>
            <a:ext cx="3648974" cy="1107996"/>
          </a:xfrm>
          <a:prstGeom prst="rect">
            <a:avLst/>
          </a:prstGeom>
          <a:noFill/>
        </p:spPr>
        <p:txBody>
          <a:bodyPr wrap="square" rtlCol="0">
            <a:spAutoFit/>
          </a:bodyPr>
          <a:lstStyle/>
          <a:p>
            <a:pPr algn="l"/>
            <a:r>
              <a:rPr lang="pt-BR" sz="6600" dirty="0" err="1">
                <a:solidFill>
                  <a:schemeClr val="bg1"/>
                </a:solidFill>
                <a:latin typeface="Queen Misti" pitchFamily="2" charset="0"/>
              </a:rPr>
              <a:t>Chapitre</a:t>
            </a:r>
            <a:endParaRPr lang="pt-BR" sz="6600" dirty="0">
              <a:solidFill>
                <a:schemeClr val="bg1"/>
              </a:solidFill>
              <a:latin typeface="Queen Misti" pitchFamily="2" charset="0"/>
            </a:endParaRPr>
          </a:p>
        </p:txBody>
      </p:sp>
      <p:sp>
        <p:nvSpPr>
          <p:cNvPr id="5" name="Espaço Reservado para Rodapé 4">
            <a:extLst>
              <a:ext uri="{FF2B5EF4-FFF2-40B4-BE49-F238E27FC236}">
                <a16:creationId xmlns:a16="http://schemas.microsoft.com/office/drawing/2014/main" id="{2CE17DC8-7A6A-880D-BF40-16191B038E6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204965-B36F-8635-B29F-7DA1B3D79C98}"/>
              </a:ext>
            </a:extLst>
          </p:cNvPr>
          <p:cNvSpPr>
            <a:spLocks noGrp="1"/>
          </p:cNvSpPr>
          <p:nvPr>
            <p:ph type="sldNum" sz="quarter" idx="12"/>
          </p:nvPr>
        </p:nvSpPr>
        <p:spPr/>
        <p:txBody>
          <a:bodyPr/>
          <a:lstStyle/>
          <a:p>
            <a:fld id="{F3F1C242-AF9F-4F9E-80A5-E7295F3DE5AB}" type="slidenum">
              <a:rPr lang="pt-BR" smtClean="0"/>
              <a:t>9</a:t>
            </a:fld>
            <a:endParaRPr lang="pt-BR"/>
          </a:p>
        </p:txBody>
      </p:sp>
    </p:spTree>
    <p:extLst>
      <p:ext uri="{BB962C8B-B14F-4D97-AF65-F5344CB8AC3E}">
        <p14:creationId xmlns:p14="http://schemas.microsoft.com/office/powerpoint/2010/main" val="13821364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3600" dirty="0" smtClean="0">
            <a:latin typeface="Ubuntu Medium" panose="020F0502020204030204" pitchFamily="34" charset="0"/>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696</Words>
  <Application>Microsoft Office PowerPoint</Application>
  <PresentationFormat>Papel A3 (297 x 420 mm)</PresentationFormat>
  <Paragraphs>50</Paragraphs>
  <Slides>13</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13</vt:i4>
      </vt:variant>
    </vt:vector>
  </HeadingPairs>
  <TitlesOfParts>
    <vt:vector size="23" baseType="lpstr">
      <vt:lpstr>Aptos</vt:lpstr>
      <vt:lpstr>Aptos Display</vt:lpstr>
      <vt:lpstr>Arial</vt:lpstr>
      <vt:lpstr>Humble Monster</vt:lpstr>
      <vt:lpstr>Queen Misti</vt:lpstr>
      <vt:lpstr>Ubuntu</vt:lpstr>
      <vt:lpstr>Ubuntu bold</vt:lpstr>
      <vt:lpstr>Ubuntu Light</vt:lpstr>
      <vt:lpstr>Ubuntu Medium</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Elias André</dc:creator>
  <cp:lastModifiedBy>Elias André</cp:lastModifiedBy>
  <cp:revision>5</cp:revision>
  <dcterms:created xsi:type="dcterms:W3CDTF">2024-04-28T02:02:39Z</dcterms:created>
  <dcterms:modified xsi:type="dcterms:W3CDTF">2024-04-28T16:14:27Z</dcterms:modified>
</cp:coreProperties>
</file>