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6" r:id="rId6"/>
    <p:sldId id="264" r:id="rId7"/>
    <p:sldId id="265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DA"/>
    <a:srgbClr val="05E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em\Documents\ESIEA\2e%20Ann&#233;e\Projet%20Scientifique%20et%20Technique\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Globale!$C$1</c:f>
              <c:strCache>
                <c:ptCount val="1"/>
                <c:pt idx="0">
                  <c:v>Date de début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Globale!$F$2:$F$10</c:f>
              <c:strCache>
                <c:ptCount val="9"/>
                <c:pt idx="0">
                  <c:v>BASE DU SITE - Jérémy</c:v>
                </c:pt>
                <c:pt idx="1">
                  <c:v>AGENDA - Jérémy</c:v>
                </c:pt>
                <c:pt idx="2">
                  <c:v>COURS - Jérémy</c:v>
                </c:pt>
                <c:pt idx="3">
                  <c:v>PARAMETRES - Jérémy</c:v>
                </c:pt>
                <c:pt idx="4">
                  <c:v>PROJETS - Equipe</c:v>
                </c:pt>
                <c:pt idx="5">
                  <c:v>APPRENTISSAGE - Felix</c:v>
                </c:pt>
                <c:pt idx="6">
                  <c:v>APPRENTISSAGE - Elise</c:v>
                </c:pt>
                <c:pt idx="7">
                  <c:v>FONDATION PROJET - Elias</c:v>
                </c:pt>
                <c:pt idx="8">
                  <c:v>FONDATION PROJET - Nimrod</c:v>
                </c:pt>
              </c:strCache>
            </c:strRef>
          </c:cat>
          <c:val>
            <c:numRef>
              <c:f>Globale!$C$2:$C$10</c:f>
              <c:numCache>
                <c:formatCode>m/d/yyyy</c:formatCode>
                <c:ptCount val="9"/>
                <c:pt idx="0">
                  <c:v>43358</c:v>
                </c:pt>
                <c:pt idx="1">
                  <c:v>43378</c:v>
                </c:pt>
                <c:pt idx="2">
                  <c:v>43409</c:v>
                </c:pt>
                <c:pt idx="3">
                  <c:v>43410</c:v>
                </c:pt>
                <c:pt idx="4">
                  <c:v>43455</c:v>
                </c:pt>
                <c:pt idx="5">
                  <c:v>43419</c:v>
                </c:pt>
                <c:pt idx="6">
                  <c:v>43419</c:v>
                </c:pt>
                <c:pt idx="7">
                  <c:v>43419</c:v>
                </c:pt>
                <c:pt idx="8">
                  <c:v>43419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4F-4A45-9FBB-71BF802A3CF7}"/>
            </c:ext>
          </c:extLst>
        </c:ser>
        <c:ser>
          <c:idx val="1"/>
          <c:order val="1"/>
          <c:tx>
            <c:strRef>
              <c:f>Globale!$D$1</c:f>
              <c:strCache>
                <c:ptCount val="1"/>
                <c:pt idx="0">
                  <c:v>Durée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54F-4A45-9FBB-71BF802A3CF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54F-4A45-9FBB-71BF802A3CF7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454F-4A45-9FBB-71BF802A3CF7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454F-4A45-9FBB-71BF802A3CF7}"/>
              </c:ext>
            </c:extLst>
          </c:dPt>
          <c:dPt>
            <c:idx val="5"/>
            <c:invertIfNegative val="0"/>
            <c:bubble3D val="0"/>
            <c:spPr>
              <a:solidFill>
                <a:srgbClr val="934BC9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454F-4A45-9FBB-71BF802A3CF7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454F-4A45-9FBB-71BF802A3CF7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454F-4A45-9FBB-71BF802A3CF7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454F-4A45-9FBB-71BF802A3CF7}"/>
              </c:ext>
            </c:extLst>
          </c:dPt>
          <c:cat>
            <c:strRef>
              <c:f>Globale!$F$2:$F$10</c:f>
              <c:strCache>
                <c:ptCount val="9"/>
                <c:pt idx="0">
                  <c:v>BASE DU SITE - Jérémy</c:v>
                </c:pt>
                <c:pt idx="1">
                  <c:v>AGENDA - Jérémy</c:v>
                </c:pt>
                <c:pt idx="2">
                  <c:v>COURS - Jérémy</c:v>
                </c:pt>
                <c:pt idx="3">
                  <c:v>PARAMETRES - Jérémy</c:v>
                </c:pt>
                <c:pt idx="4">
                  <c:v>PROJETS - Equipe</c:v>
                </c:pt>
                <c:pt idx="5">
                  <c:v>APPRENTISSAGE - Felix</c:v>
                </c:pt>
                <c:pt idx="6">
                  <c:v>APPRENTISSAGE - Elise</c:v>
                </c:pt>
                <c:pt idx="7">
                  <c:v>FONDATION PROJET - Elias</c:v>
                </c:pt>
                <c:pt idx="8">
                  <c:v>FONDATION PROJET - Nimrod</c:v>
                </c:pt>
              </c:strCache>
            </c:strRef>
          </c:cat>
          <c:val>
            <c:numRef>
              <c:f>Globale!$D$2:$D$10</c:f>
              <c:numCache>
                <c:formatCode>@</c:formatCode>
                <c:ptCount val="9"/>
                <c:pt idx="0">
                  <c:v>16</c:v>
                </c:pt>
                <c:pt idx="1">
                  <c:v>20</c:v>
                </c:pt>
                <c:pt idx="2">
                  <c:v>25</c:v>
                </c:pt>
                <c:pt idx="3">
                  <c:v>2</c:v>
                </c:pt>
                <c:pt idx="4">
                  <c:v>99</c:v>
                </c:pt>
                <c:pt idx="5">
                  <c:v>56</c:v>
                </c:pt>
                <c:pt idx="6">
                  <c:v>56</c:v>
                </c:pt>
                <c:pt idx="7">
                  <c:v>30</c:v>
                </c:pt>
                <c:pt idx="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54F-4A45-9FBB-71BF802A3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5113608"/>
        <c:axId val="465113936"/>
      </c:barChart>
      <c:catAx>
        <c:axId val="4651136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5113936"/>
        <c:crosses val="autoZero"/>
        <c:auto val="1"/>
        <c:lblAlgn val="ctr"/>
        <c:lblOffset val="100"/>
        <c:noMultiLvlLbl val="0"/>
      </c:catAx>
      <c:valAx>
        <c:axId val="46511393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65113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8F5B0-E38F-45B4-B8B8-9777DAEEDA9A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FE671-4B53-49A6-8170-C89CEB9D6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59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Elise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FE671-4B53-49A6-8170-C89CEB9D61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72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Elias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FE671-4B53-49A6-8170-C89CEB9D61E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6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Jérémy</a:t>
            </a:r>
          </a:p>
          <a:p>
            <a:r>
              <a:rPr lang="fr-FR" dirty="0"/>
              <a:t>Mettre tout en français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FE671-4B53-49A6-8170-C89CEB9D61E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57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FE671-4B53-49A6-8170-C89CEB9D61E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64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Nimrod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FE671-4B53-49A6-8170-C89CEB9D61E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8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Nimrod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FE671-4B53-49A6-8170-C89CEB9D61E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91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Felix - Nimrod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FE671-4B53-49A6-8170-C89CEB9D61E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28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D75BA72-97AF-4A66-AEF5-F92086552943}"/>
              </a:ext>
            </a:extLst>
          </p:cNvPr>
          <p:cNvSpPr txBox="1"/>
          <p:nvPr/>
        </p:nvSpPr>
        <p:spPr>
          <a:xfrm>
            <a:off x="2151099" y="1859340"/>
            <a:ext cx="7889802" cy="83099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800" spc="600" dirty="0">
                <a:latin typeface="Poppins Light" panose="00000400000000000000" pitchFamily="2" charset="0"/>
                <a:cs typeface="Poppins Light" panose="00000400000000000000" pitchFamily="2" charset="0"/>
              </a:rPr>
              <a:t>GLOBALITY </a:t>
            </a:r>
            <a:r>
              <a:rPr lang="fr-FR" sz="4800" b="1" spc="600" dirty="0">
                <a:solidFill>
                  <a:srgbClr val="00B0F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ESIEA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CD1CD7-F131-4D69-91DA-E4DECA72E4E0}"/>
              </a:ext>
            </a:extLst>
          </p:cNvPr>
          <p:cNvSpPr txBox="1"/>
          <p:nvPr/>
        </p:nvSpPr>
        <p:spPr>
          <a:xfrm>
            <a:off x="2360429" y="5054930"/>
            <a:ext cx="2636874" cy="147732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A1D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LIM</a:t>
            </a: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 Félix</a:t>
            </a:r>
          </a:p>
          <a:p>
            <a:r>
              <a:rPr lang="fr-FR" b="1" dirty="0">
                <a:solidFill>
                  <a:srgbClr val="00A1D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CHARAFI</a:t>
            </a: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 Elias</a:t>
            </a:r>
          </a:p>
          <a:p>
            <a:r>
              <a:rPr lang="fr-FR" b="1" dirty="0">
                <a:solidFill>
                  <a:srgbClr val="00A1D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NDOUDI</a:t>
            </a: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 Nimrod</a:t>
            </a:r>
          </a:p>
          <a:p>
            <a:r>
              <a:rPr lang="fr-FR" b="1" dirty="0">
                <a:solidFill>
                  <a:srgbClr val="00A1D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LLEDO</a:t>
            </a: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 Elise</a:t>
            </a:r>
          </a:p>
          <a:p>
            <a:r>
              <a:rPr lang="fr-FR" b="1" dirty="0">
                <a:solidFill>
                  <a:srgbClr val="00A1D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TOURARI</a:t>
            </a: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 Jérémy</a:t>
            </a:r>
          </a:p>
        </p:txBody>
      </p:sp>
      <p:pic>
        <p:nvPicPr>
          <p:cNvPr id="1026" name="Picture 2" descr="RÃ©sultat de recherche d'images pour &quot;esiea&quot;">
            <a:extLst>
              <a:ext uri="{FF2B5EF4-FFF2-40B4-BE49-F238E27FC236}">
                <a16:creationId xmlns:a16="http://schemas.microsoft.com/office/drawing/2014/main" id="{5014D6D2-9340-45C1-875C-F46AE8E30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48" y="184712"/>
            <a:ext cx="2134819" cy="110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C961004-B738-4088-BB93-27E5EB8812D3}"/>
              </a:ext>
            </a:extLst>
          </p:cNvPr>
          <p:cNvSpPr txBox="1"/>
          <p:nvPr/>
        </p:nvSpPr>
        <p:spPr>
          <a:xfrm>
            <a:off x="8016950" y="6113721"/>
            <a:ext cx="396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Suiveur : </a:t>
            </a:r>
            <a:r>
              <a:rPr lang="fr-FR" b="1" dirty="0">
                <a:solidFill>
                  <a:srgbClr val="00B0F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BENALI</a:t>
            </a: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39A2E4-6D4F-47AF-AE97-639A8817C3AE}"/>
              </a:ext>
            </a:extLst>
          </p:cNvPr>
          <p:cNvSpPr txBox="1"/>
          <p:nvPr/>
        </p:nvSpPr>
        <p:spPr>
          <a:xfrm>
            <a:off x="2151099" y="3641801"/>
            <a:ext cx="78898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Poppins" panose="00000500000000000000" pitchFamily="2" charset="0"/>
                <a:cs typeface="Poppins" panose="00000500000000000000" pitchFamily="2" charset="0"/>
              </a:rPr>
              <a:t>La plateforme où tout se passe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1C6AE5-F830-4AC7-9BFA-65F0DCBF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03" y="4085699"/>
            <a:ext cx="2636875" cy="263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67B2EE-D0B7-4A5D-8D7B-FA19A79F42ED}"/>
              </a:ext>
            </a:extLst>
          </p:cNvPr>
          <p:cNvSpPr txBox="1"/>
          <p:nvPr/>
        </p:nvSpPr>
        <p:spPr>
          <a:xfrm>
            <a:off x="1818167" y="191386"/>
            <a:ext cx="86017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C94DA0-44D1-408F-8833-EA1E114E1F37}"/>
              </a:ext>
            </a:extLst>
          </p:cNvPr>
          <p:cNvSpPr txBox="1"/>
          <p:nvPr/>
        </p:nvSpPr>
        <p:spPr>
          <a:xfrm>
            <a:off x="904586" y="1877508"/>
            <a:ext cx="659218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spc="300" dirty="0">
                <a:solidFill>
                  <a:srgbClr val="00B0F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GLOBALITY ESIEA : </a:t>
            </a:r>
          </a:p>
          <a:p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Une plateforme regroupant ce dont un élève aurait besoin durant sa scolarité.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D42022-548B-4CBB-9AED-189B26A69A8F}"/>
              </a:ext>
            </a:extLst>
          </p:cNvPr>
          <p:cNvSpPr txBox="1"/>
          <p:nvPr/>
        </p:nvSpPr>
        <p:spPr>
          <a:xfrm>
            <a:off x="904586" y="3441654"/>
            <a:ext cx="6592186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spc="300" dirty="0">
                <a:solidFill>
                  <a:srgbClr val="00B0F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OBJECTIFS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Mise à disposition d’un espace de stockage personnel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Utilisation d’un planning personnalisable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Poppins Light" panose="00000400000000000000" pitchFamily="2" charset="0"/>
                <a:cs typeface="Poppins Light" panose="00000400000000000000" pitchFamily="2" charset="0"/>
              </a:rPr>
              <a:t>Automatisation du fonctionnement des PST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0F90B5-CA77-4709-9033-98E592AF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72" y="970692"/>
            <a:ext cx="4390427" cy="2197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7EB926-D8E6-40C2-ADE9-12F5EA27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772" y="3578166"/>
            <a:ext cx="4392200" cy="22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6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9F66C86-E856-49C0-AA53-2B40C7AF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214" y="1747327"/>
            <a:ext cx="5970037" cy="2991237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0F573F23-2C98-4B35-B446-904B94C08A4F}"/>
              </a:ext>
            </a:extLst>
          </p:cNvPr>
          <p:cNvGrpSpPr/>
          <p:nvPr/>
        </p:nvGrpSpPr>
        <p:grpSpPr>
          <a:xfrm>
            <a:off x="830389" y="653051"/>
            <a:ext cx="3659534" cy="1679629"/>
            <a:chOff x="829339" y="521311"/>
            <a:chExt cx="3659534" cy="1679629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FB246E4-16B5-406B-8342-D668B6FB658D}"/>
                </a:ext>
              </a:extLst>
            </p:cNvPr>
            <p:cNvSpPr txBox="1"/>
            <p:nvPr/>
          </p:nvSpPr>
          <p:spPr>
            <a:xfrm>
              <a:off x="829339" y="521311"/>
              <a:ext cx="2041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Cours :</a:t>
              </a:r>
            </a:p>
            <a:p>
              <a:r>
                <a:rPr lang="fr-FR" sz="2000" dirty="0"/>
                <a:t>- Accès aux cours</a:t>
              </a:r>
            </a:p>
            <a:p>
              <a:r>
                <a:rPr lang="fr-FR" sz="2000" dirty="0"/>
                <a:t>- Organisation du travail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22C36704-1122-4BC0-893A-6423FD987B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467" y="1488560"/>
              <a:ext cx="1724406" cy="712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07C19485-E123-437E-91EB-F2E3609D9B60}"/>
              </a:ext>
            </a:extLst>
          </p:cNvPr>
          <p:cNvGrpSpPr/>
          <p:nvPr/>
        </p:nvGrpSpPr>
        <p:grpSpPr>
          <a:xfrm>
            <a:off x="7279759" y="653051"/>
            <a:ext cx="5075276" cy="1938992"/>
            <a:chOff x="7279759" y="653051"/>
            <a:chExt cx="5075276" cy="1938992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0E2B8D9-A36E-4C1F-8706-BC7EF16A482C}"/>
                </a:ext>
              </a:extLst>
            </p:cNvPr>
            <p:cNvSpPr txBox="1"/>
            <p:nvPr/>
          </p:nvSpPr>
          <p:spPr>
            <a:xfrm>
              <a:off x="8991967" y="653051"/>
              <a:ext cx="336306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Projets :</a:t>
              </a:r>
            </a:p>
            <a:p>
              <a:r>
                <a:rPr lang="fr-FR" sz="2000" dirty="0"/>
                <a:t>- Inscription PST</a:t>
              </a:r>
            </a:p>
            <a:p>
              <a:r>
                <a:rPr lang="fr-FR" sz="2000" dirty="0"/>
                <a:t>- Lancement PST</a:t>
              </a:r>
            </a:p>
            <a:p>
              <a:r>
                <a:rPr lang="fr-FR" sz="2000" dirty="0"/>
                <a:t>- Suivie PST</a:t>
              </a:r>
            </a:p>
            <a:p>
              <a:r>
                <a:rPr lang="fr-FR" sz="2000" dirty="0"/>
                <a:t>- Dépôt fichiers</a:t>
              </a:r>
            </a:p>
            <a:p>
              <a:r>
                <a:rPr lang="fr-FR" sz="2000" dirty="0"/>
                <a:t>- Gestion pour les enseignants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6CE7A48-2ABD-427A-8FF8-185C385F6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9759" y="1314770"/>
              <a:ext cx="1712208" cy="8861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54A637C-F6C6-4CE1-99C0-C60BB8E97696}"/>
              </a:ext>
            </a:extLst>
          </p:cNvPr>
          <p:cNvGrpSpPr/>
          <p:nvPr/>
        </p:nvGrpSpPr>
        <p:grpSpPr>
          <a:xfrm>
            <a:off x="7107382" y="3882044"/>
            <a:ext cx="4655126" cy="2098455"/>
            <a:chOff x="7107382" y="3882044"/>
            <a:chExt cx="4655126" cy="2098455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B1371C3-E055-4B8A-995D-E4586D360432}"/>
                </a:ext>
              </a:extLst>
            </p:cNvPr>
            <p:cNvSpPr txBox="1"/>
            <p:nvPr/>
          </p:nvSpPr>
          <p:spPr>
            <a:xfrm>
              <a:off x="9321209" y="4657060"/>
              <a:ext cx="24412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Paramètres :</a:t>
              </a:r>
            </a:p>
            <a:p>
              <a:r>
                <a:rPr lang="fr-FR" sz="2000" dirty="0"/>
                <a:t>- Activer des fonctions</a:t>
              </a:r>
            </a:p>
            <a:p>
              <a:r>
                <a:rPr lang="fr-FR" sz="2000" dirty="0"/>
                <a:t>- Personnalisations avancées</a:t>
              </a: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516FAA84-C6B6-4490-9727-854DBF3BD04C}"/>
                </a:ext>
              </a:extLst>
            </p:cNvPr>
            <p:cNvCxnSpPr>
              <a:cxnSpLocks/>
            </p:cNvCxnSpPr>
            <p:nvPr/>
          </p:nvCxnSpPr>
          <p:spPr>
            <a:xfrm>
              <a:off x="7107382" y="3882044"/>
              <a:ext cx="2213828" cy="775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B024A53-23FF-413E-9EF0-CE0E56FCBAF9}"/>
              </a:ext>
            </a:extLst>
          </p:cNvPr>
          <p:cNvGrpSpPr/>
          <p:nvPr/>
        </p:nvGrpSpPr>
        <p:grpSpPr>
          <a:xfrm>
            <a:off x="956929" y="4131425"/>
            <a:ext cx="3631696" cy="2062830"/>
            <a:chOff x="956929" y="4131425"/>
            <a:chExt cx="3631696" cy="206283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576086D-336F-4FFF-8E8A-39D79A92743A}"/>
                </a:ext>
              </a:extLst>
            </p:cNvPr>
            <p:cNvSpPr txBox="1"/>
            <p:nvPr/>
          </p:nvSpPr>
          <p:spPr>
            <a:xfrm>
              <a:off x="956929" y="4870816"/>
              <a:ext cx="29820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Agenda :</a:t>
              </a:r>
            </a:p>
            <a:p>
              <a:r>
                <a:rPr lang="fr-FR" sz="2000" dirty="0"/>
                <a:t>- Calendrier</a:t>
              </a:r>
            </a:p>
            <a:p>
              <a:r>
                <a:rPr lang="fr-FR" sz="2000" dirty="0"/>
                <a:t>- Mémo personnalisable</a:t>
              </a:r>
            </a:p>
            <a:p>
              <a:r>
                <a:rPr lang="fr-FR" sz="2000" dirty="0"/>
                <a:t>- Gestion d’évènements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BCCFDAC1-DC64-4B60-A83C-1150B5433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9235" y="4131425"/>
              <a:ext cx="2099390" cy="8146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EDC35796-B53F-4D23-85F3-CDB21CD3A11D}"/>
              </a:ext>
            </a:extLst>
          </p:cNvPr>
          <p:cNvSpPr txBox="1"/>
          <p:nvPr/>
        </p:nvSpPr>
        <p:spPr>
          <a:xfrm>
            <a:off x="1818167" y="191386"/>
            <a:ext cx="86017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spc="300" dirty="0">
                <a:latin typeface="Poppins Light" panose="00000400000000000000" pitchFamily="2" charset="0"/>
                <a:cs typeface="Poppins Light" panose="00000400000000000000" pitchFamily="2" charset="0"/>
              </a:rPr>
              <a:t>FONCTIONS DE LA PLATEFORME</a:t>
            </a:r>
          </a:p>
        </p:txBody>
      </p:sp>
    </p:spTree>
    <p:extLst>
      <p:ext uri="{BB962C8B-B14F-4D97-AF65-F5344CB8AC3E}">
        <p14:creationId xmlns:p14="http://schemas.microsoft.com/office/powerpoint/2010/main" val="7046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AF95A0E-DA0E-49BD-93C2-8D62284701D8}"/>
              </a:ext>
            </a:extLst>
          </p:cNvPr>
          <p:cNvSpPr txBox="1"/>
          <p:nvPr/>
        </p:nvSpPr>
        <p:spPr>
          <a:xfrm>
            <a:off x="3293161" y="317514"/>
            <a:ext cx="588276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spc="600" dirty="0">
                <a:latin typeface="Poppins Light" panose="00000400000000000000" pitchFamily="2" charset="0"/>
                <a:cs typeface="Poppins Light" panose="00000400000000000000" pitchFamily="2" charset="0"/>
              </a:rPr>
              <a:t>FONCTIONNEMENT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DF756E7-A521-4AFA-AF80-924E2E087CA7}"/>
              </a:ext>
            </a:extLst>
          </p:cNvPr>
          <p:cNvSpPr/>
          <p:nvPr/>
        </p:nvSpPr>
        <p:spPr>
          <a:xfrm>
            <a:off x="4897760" y="2092215"/>
            <a:ext cx="2673569" cy="267356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Poppins" panose="00000500000000000000" pitchFamily="2" charset="0"/>
                <a:cs typeface="Poppins" panose="00000500000000000000" pitchFamily="2" charset="0"/>
              </a:rPr>
              <a:t>Plateforme </a:t>
            </a:r>
            <a:r>
              <a:rPr lang="fr-FR" sz="20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GLOBALITY ESIEA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06ADB18-080F-4DAE-9EB0-F6C090BE59EA}"/>
              </a:ext>
            </a:extLst>
          </p:cNvPr>
          <p:cNvSpPr/>
          <p:nvPr/>
        </p:nvSpPr>
        <p:spPr>
          <a:xfrm>
            <a:off x="8963026" y="1986774"/>
            <a:ext cx="1841282" cy="584775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COURS</a:t>
            </a:r>
            <a:endParaRPr lang="fr-FR" sz="2400" b="1" spc="300" dirty="0">
              <a:solidFill>
                <a:srgbClr val="00B0F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9A18CD1-5329-48E4-B061-7B93A69FB1CE}"/>
              </a:ext>
            </a:extLst>
          </p:cNvPr>
          <p:cNvSpPr/>
          <p:nvPr/>
        </p:nvSpPr>
        <p:spPr>
          <a:xfrm>
            <a:off x="8963026" y="3731691"/>
            <a:ext cx="1841282" cy="57131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AGENDA</a:t>
            </a:r>
            <a:endParaRPr lang="fr-FR" b="1" spc="300" dirty="0">
              <a:solidFill>
                <a:srgbClr val="00B0F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88F47A4-7BAB-441E-B0AB-CB7314233F47}"/>
              </a:ext>
            </a:extLst>
          </p:cNvPr>
          <p:cNvSpPr/>
          <p:nvPr/>
        </p:nvSpPr>
        <p:spPr>
          <a:xfrm>
            <a:off x="8963026" y="2883055"/>
            <a:ext cx="1841282" cy="57131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05E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PROJETS</a:t>
            </a:r>
            <a:endParaRPr lang="fr-FR" b="1" spc="300" dirty="0">
              <a:solidFill>
                <a:srgbClr val="00B0F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F9C9BAC-D11A-440C-A3A4-8239E9C4AB73}"/>
              </a:ext>
            </a:extLst>
          </p:cNvPr>
          <p:cNvSpPr/>
          <p:nvPr/>
        </p:nvSpPr>
        <p:spPr>
          <a:xfrm>
            <a:off x="8963026" y="4669142"/>
            <a:ext cx="1841282" cy="57131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PARAMETRES</a:t>
            </a:r>
            <a:endParaRPr lang="fr-FR" b="1" spc="300" dirty="0">
              <a:solidFill>
                <a:srgbClr val="00B0F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2687D0F-2282-4482-97B6-27FEDFD83EA0}"/>
              </a:ext>
            </a:extLst>
          </p:cNvPr>
          <p:cNvSpPr/>
          <p:nvPr/>
        </p:nvSpPr>
        <p:spPr>
          <a:xfrm>
            <a:off x="555828" y="1609922"/>
            <a:ext cx="2838715" cy="196569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DATABASE:</a:t>
            </a:r>
          </a:p>
          <a:p>
            <a:pPr algn="ctr"/>
            <a:endParaRPr lang="fr-FR" sz="1400" b="1" spc="300" dirty="0">
              <a:solidFill>
                <a:srgbClr val="00B0F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fr-FR" sz="14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Calendrier</a:t>
            </a:r>
          </a:p>
          <a:p>
            <a:pPr algn="ctr"/>
            <a:r>
              <a:rPr lang="fr-FR" sz="14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Leçon</a:t>
            </a:r>
          </a:p>
          <a:p>
            <a:pPr algn="ctr"/>
            <a:r>
              <a:rPr lang="fr-FR" sz="14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Consigne Projet</a:t>
            </a:r>
          </a:p>
          <a:p>
            <a:pPr algn="ctr"/>
            <a:r>
              <a:rPr lang="fr-FR" sz="14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Projets</a:t>
            </a:r>
          </a:p>
          <a:p>
            <a:pPr algn="ctr"/>
            <a:r>
              <a:rPr lang="fr-FR" sz="14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Consigne dépôt</a:t>
            </a:r>
          </a:p>
          <a:p>
            <a:pPr algn="ctr"/>
            <a:r>
              <a:rPr lang="fr-FR" sz="14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Utilisateur</a:t>
            </a:r>
            <a:endParaRPr lang="fr-FR" sz="2000" b="1" spc="300" dirty="0">
              <a:solidFill>
                <a:srgbClr val="00B0F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997DF56-7AE9-4847-9490-8E68DDE0CE75}"/>
              </a:ext>
            </a:extLst>
          </p:cNvPr>
          <p:cNvSpPr/>
          <p:nvPr/>
        </p:nvSpPr>
        <p:spPr>
          <a:xfrm>
            <a:off x="743142" y="4553081"/>
            <a:ext cx="2464086" cy="120553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DATADIRECTORY:</a:t>
            </a:r>
          </a:p>
          <a:p>
            <a:pPr algn="ctr"/>
            <a:endParaRPr lang="fr-FR" sz="1400" b="1" spc="300" dirty="0">
              <a:solidFill>
                <a:srgbClr val="00B0F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fr-FR" sz="14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Classe</a:t>
            </a:r>
          </a:p>
          <a:p>
            <a:pPr algn="ctr"/>
            <a:r>
              <a:rPr lang="fr-FR" sz="1400" b="1" spc="3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Projets</a:t>
            </a:r>
            <a:endParaRPr lang="fr-FR" sz="2000" b="1" spc="300" dirty="0">
              <a:solidFill>
                <a:srgbClr val="00B0F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9C8C3FEE-F626-4B4F-84A3-9FC15205052C}"/>
              </a:ext>
            </a:extLst>
          </p:cNvPr>
          <p:cNvCxnSpPr>
            <a:stCxn id="7" idx="3"/>
            <a:endCxn id="5" idx="3"/>
          </p:cNvCxnSpPr>
          <p:nvPr/>
        </p:nvCxnSpPr>
        <p:spPr>
          <a:xfrm>
            <a:off x="10804308" y="3168713"/>
            <a:ext cx="12700" cy="848636"/>
          </a:xfrm>
          <a:prstGeom prst="bentConnector3">
            <a:avLst>
              <a:gd name="adj1" fmla="val 1800000"/>
            </a:avLst>
          </a:prstGeom>
          <a:ln w="28575">
            <a:solidFill>
              <a:srgbClr val="05EB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77179CE8-FD13-4FF6-9FC3-0483E866E99A}"/>
              </a:ext>
            </a:extLst>
          </p:cNvPr>
          <p:cNvCxnSpPr>
            <a:cxnSpLocks/>
            <a:stCxn id="3" idx="3"/>
            <a:endCxn id="8" idx="3"/>
          </p:cNvCxnSpPr>
          <p:nvPr/>
        </p:nvCxnSpPr>
        <p:spPr>
          <a:xfrm>
            <a:off x="10804308" y="2279162"/>
            <a:ext cx="12700" cy="2675638"/>
          </a:xfrm>
          <a:prstGeom prst="bentConnector3">
            <a:avLst>
              <a:gd name="adj1" fmla="val 378620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78FA467B-FA86-4F6B-9AD8-852CC3FF9DB7}"/>
              </a:ext>
            </a:extLst>
          </p:cNvPr>
          <p:cNvCxnSpPr>
            <a:stCxn id="3" idx="0"/>
            <a:endCxn id="10" idx="0"/>
          </p:cNvCxnSpPr>
          <p:nvPr/>
        </p:nvCxnSpPr>
        <p:spPr>
          <a:xfrm rot="16200000" flipV="1">
            <a:off x="5741001" y="-2155893"/>
            <a:ext cx="376852" cy="7908481"/>
          </a:xfrm>
          <a:prstGeom prst="bentConnector3">
            <a:avLst>
              <a:gd name="adj1" fmla="val 16066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79CBB5F5-5BD2-4E7D-B663-9A2A56B6E4B1}"/>
              </a:ext>
            </a:extLst>
          </p:cNvPr>
          <p:cNvCxnSpPr>
            <a:cxnSpLocks/>
            <a:stCxn id="2" idx="2"/>
            <a:endCxn id="10" idx="3"/>
          </p:cNvCxnSpPr>
          <p:nvPr/>
        </p:nvCxnSpPr>
        <p:spPr>
          <a:xfrm rot="10800000">
            <a:off x="3394544" y="2592772"/>
            <a:ext cx="1503217" cy="836229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F0C75E23-9321-4DB8-AFBB-C82281E2C86B}"/>
              </a:ext>
            </a:extLst>
          </p:cNvPr>
          <p:cNvCxnSpPr>
            <a:cxnSpLocks/>
            <a:stCxn id="2" idx="3"/>
            <a:endCxn id="11" idx="0"/>
          </p:cNvCxnSpPr>
          <p:nvPr/>
        </p:nvCxnSpPr>
        <p:spPr>
          <a:xfrm rot="5400000">
            <a:off x="3542824" y="2806610"/>
            <a:ext cx="178832" cy="3314110"/>
          </a:xfrm>
          <a:prstGeom prst="bentConnector5">
            <a:avLst>
              <a:gd name="adj1" fmla="val 127829"/>
              <a:gd name="adj2" fmla="val 37319"/>
              <a:gd name="adj3" fmla="val -2782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0A5324B1-5B75-453E-96FD-1986731545FF}"/>
              </a:ext>
            </a:extLst>
          </p:cNvPr>
          <p:cNvCxnSpPr>
            <a:stCxn id="2" idx="6"/>
            <a:endCxn id="8" idx="1"/>
          </p:cNvCxnSpPr>
          <p:nvPr/>
        </p:nvCxnSpPr>
        <p:spPr>
          <a:xfrm>
            <a:off x="7571329" y="3429000"/>
            <a:ext cx="1391697" cy="1525800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BC3C4919-5353-404E-B596-567A0786CC56}"/>
              </a:ext>
            </a:extLst>
          </p:cNvPr>
          <p:cNvCxnSpPr>
            <a:stCxn id="2" idx="6"/>
            <a:endCxn id="3" idx="1"/>
          </p:cNvCxnSpPr>
          <p:nvPr/>
        </p:nvCxnSpPr>
        <p:spPr>
          <a:xfrm flipV="1">
            <a:off x="7571329" y="2279162"/>
            <a:ext cx="1391697" cy="1149838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E5F77C8E-26BE-48F1-AACE-09336808F017}"/>
              </a:ext>
            </a:extLst>
          </p:cNvPr>
          <p:cNvCxnSpPr>
            <a:stCxn id="2" idx="6"/>
            <a:endCxn id="7" idx="1"/>
          </p:cNvCxnSpPr>
          <p:nvPr/>
        </p:nvCxnSpPr>
        <p:spPr>
          <a:xfrm flipV="1">
            <a:off x="7571329" y="3168713"/>
            <a:ext cx="1391697" cy="260287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75E4D9D6-FF9B-421D-A7D2-CF415C7A7F29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381844" y="1785725"/>
            <a:ext cx="5581183" cy="1382989"/>
          </a:xfrm>
          <a:prstGeom prst="bentConnector3">
            <a:avLst>
              <a:gd name="adj1" fmla="val 7402"/>
            </a:avLst>
          </a:prstGeom>
          <a:ln w="28575">
            <a:solidFill>
              <a:srgbClr val="05EB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A5D1C39A-302D-4703-B9C7-087DBB9068EB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7571329" y="3429000"/>
            <a:ext cx="1391697" cy="588349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CD05D00A-117D-48FA-A2B0-AF9EC78020A0}"/>
              </a:ext>
            </a:extLst>
          </p:cNvPr>
          <p:cNvCxnSpPr>
            <a:stCxn id="3" idx="1"/>
            <a:endCxn id="11" idx="3"/>
          </p:cNvCxnSpPr>
          <p:nvPr/>
        </p:nvCxnSpPr>
        <p:spPr>
          <a:xfrm rot="10800000" flipV="1">
            <a:off x="3207228" y="2279162"/>
            <a:ext cx="5755798" cy="2876688"/>
          </a:xfrm>
          <a:prstGeom prst="bentConnector3">
            <a:avLst>
              <a:gd name="adj1" fmla="val 1669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9ACE510B-723D-4CD6-A403-4E8D7F670FC8}"/>
              </a:ext>
            </a:extLst>
          </p:cNvPr>
          <p:cNvCxnSpPr>
            <a:stCxn id="7" idx="1"/>
            <a:endCxn id="11" idx="2"/>
          </p:cNvCxnSpPr>
          <p:nvPr/>
        </p:nvCxnSpPr>
        <p:spPr>
          <a:xfrm rot="10800000" flipV="1">
            <a:off x="1975186" y="3168713"/>
            <a:ext cx="6987841" cy="2589906"/>
          </a:xfrm>
          <a:prstGeom prst="bentConnector4">
            <a:avLst>
              <a:gd name="adj1" fmla="val 5988"/>
              <a:gd name="adj2" fmla="val 108827"/>
            </a:avLst>
          </a:prstGeom>
          <a:ln w="28575">
            <a:solidFill>
              <a:srgbClr val="05EB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4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2FB075E-3700-4290-B393-2A003ABB11F8}"/>
              </a:ext>
            </a:extLst>
          </p:cNvPr>
          <p:cNvSpPr txBox="1"/>
          <p:nvPr/>
        </p:nvSpPr>
        <p:spPr>
          <a:xfrm>
            <a:off x="3083441" y="478465"/>
            <a:ext cx="6025117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spc="600" dirty="0">
                <a:latin typeface="Poppins Light" panose="00000400000000000000" pitchFamily="2" charset="0"/>
                <a:cs typeface="Poppins Light" panose="00000400000000000000" pitchFamily="2" charset="0"/>
              </a:rPr>
              <a:t>STRATÉGIE DE PROJET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3EA98B-8168-4717-9B7F-2B87F9907C66}"/>
              </a:ext>
            </a:extLst>
          </p:cNvPr>
          <p:cNvSpPr/>
          <p:nvPr/>
        </p:nvSpPr>
        <p:spPr>
          <a:xfrm>
            <a:off x="3733804" y="2188296"/>
            <a:ext cx="3981796" cy="340106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spc="300" dirty="0">
                <a:solidFill>
                  <a:schemeClr val="tx1"/>
                </a:solidFill>
              </a:rPr>
              <a:t>DÉMARCHE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CA9AC9-084D-41D8-93BB-FDA67533426F}"/>
              </a:ext>
            </a:extLst>
          </p:cNvPr>
          <p:cNvSpPr txBox="1"/>
          <p:nvPr/>
        </p:nvSpPr>
        <p:spPr>
          <a:xfrm>
            <a:off x="7715600" y="2525888"/>
            <a:ext cx="392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Séparation des tâches</a:t>
            </a:r>
            <a:r>
              <a:rPr lang="ja-JP" altLang="fr-FR" sz="2000" b="1" dirty="0">
                <a:solidFill>
                  <a:srgbClr val="92D050"/>
                </a:solidFill>
              </a:rPr>
              <a:t> </a:t>
            </a:r>
            <a:endParaRPr lang="fr-FR" sz="2000" b="1" dirty="0">
              <a:solidFill>
                <a:srgbClr val="92D05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7D6DFE-0D4B-4BBA-8856-4006D7E9F9F7}"/>
              </a:ext>
            </a:extLst>
          </p:cNvPr>
          <p:cNvSpPr txBox="1"/>
          <p:nvPr/>
        </p:nvSpPr>
        <p:spPr>
          <a:xfrm>
            <a:off x="4659577" y="1409338"/>
            <a:ext cx="2432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Définition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958641C-9B35-4238-8A0E-C0E45AF60314}"/>
              </a:ext>
            </a:extLst>
          </p:cNvPr>
          <p:cNvSpPr txBox="1"/>
          <p:nvPr/>
        </p:nvSpPr>
        <p:spPr>
          <a:xfrm>
            <a:off x="6684132" y="1889253"/>
            <a:ext cx="503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Définition des besoins (matériels, logiciels…)</a:t>
            </a:r>
          </a:p>
        </p:txBody>
      </p:sp>
    </p:spTree>
    <p:extLst>
      <p:ext uri="{BB962C8B-B14F-4D97-AF65-F5344CB8AC3E}">
        <p14:creationId xmlns:p14="http://schemas.microsoft.com/office/powerpoint/2010/main" val="184077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2FB075E-3700-4290-B393-2A003ABB11F8}"/>
              </a:ext>
            </a:extLst>
          </p:cNvPr>
          <p:cNvSpPr txBox="1"/>
          <p:nvPr/>
        </p:nvSpPr>
        <p:spPr>
          <a:xfrm>
            <a:off x="3083441" y="478465"/>
            <a:ext cx="6025117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spc="600" dirty="0">
                <a:latin typeface="Poppins Light" panose="00000400000000000000" pitchFamily="2" charset="0"/>
                <a:cs typeface="Poppins Light" panose="00000400000000000000" pitchFamily="2" charset="0"/>
              </a:rPr>
              <a:t>ORGANISATION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B34A77-CD7A-4A28-9B0D-9CDB95F6AA09}"/>
              </a:ext>
            </a:extLst>
          </p:cNvPr>
          <p:cNvSpPr txBox="1"/>
          <p:nvPr/>
        </p:nvSpPr>
        <p:spPr>
          <a:xfrm>
            <a:off x="2959331" y="2229550"/>
            <a:ext cx="6149228" cy="270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spc="300" dirty="0">
                <a:solidFill>
                  <a:srgbClr val="00B0F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DÉFINITION DES RÔLES </a:t>
            </a:r>
          </a:p>
          <a:p>
            <a:pPr algn="ctr"/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TOURARI Jérémy 	: Cours – Agenda – Paramètre – Projets </a:t>
            </a:r>
          </a:p>
          <a:p>
            <a:pPr>
              <a:lnSpc>
                <a:spcPct val="150000"/>
              </a:lnSpc>
            </a:pPr>
            <a:r>
              <a:rPr lang="fr-FR" dirty="0"/>
              <a:t>LIM         Félix     	: Apprentissage – Agenda – Projets   </a:t>
            </a:r>
          </a:p>
          <a:p>
            <a:pPr>
              <a:lnSpc>
                <a:spcPct val="150000"/>
              </a:lnSpc>
            </a:pPr>
            <a:r>
              <a:rPr lang="fr-FR" dirty="0"/>
              <a:t>LLEDO     Élise     	: Apprentissage – Agenda – Projets </a:t>
            </a:r>
          </a:p>
          <a:p>
            <a:pPr>
              <a:lnSpc>
                <a:spcPct val="150000"/>
              </a:lnSpc>
            </a:pPr>
            <a:r>
              <a:rPr lang="fr-FR" dirty="0"/>
              <a:t>CHARAFI Élias     	: Fondamentaux – Projets </a:t>
            </a:r>
          </a:p>
          <a:p>
            <a:pPr>
              <a:lnSpc>
                <a:spcPct val="150000"/>
              </a:lnSpc>
            </a:pPr>
            <a:r>
              <a:rPr lang="fr-FR" dirty="0"/>
              <a:t>NDOUDI Nimrod	: Fondamentaux – Projets </a:t>
            </a:r>
          </a:p>
        </p:txBody>
      </p:sp>
    </p:spTree>
    <p:extLst>
      <p:ext uri="{BB962C8B-B14F-4D97-AF65-F5344CB8AC3E}">
        <p14:creationId xmlns:p14="http://schemas.microsoft.com/office/powerpoint/2010/main" val="228494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2FB075E-3700-4290-B393-2A003ABB11F8}"/>
              </a:ext>
            </a:extLst>
          </p:cNvPr>
          <p:cNvSpPr txBox="1"/>
          <p:nvPr/>
        </p:nvSpPr>
        <p:spPr>
          <a:xfrm>
            <a:off x="3083441" y="478465"/>
            <a:ext cx="6025117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spc="600" dirty="0">
                <a:latin typeface="Poppins Light" panose="00000400000000000000" pitchFamily="2" charset="0"/>
                <a:cs typeface="Poppins Light" panose="00000400000000000000" pitchFamily="2" charset="0"/>
              </a:rPr>
              <a:t>DIGRAMME DE GANTT</a:t>
            </a:r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EBB6F93E-221D-4B14-A9AB-C1BC0E9F2E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478518"/>
              </p:ext>
            </p:extLst>
          </p:nvPr>
        </p:nvGraphicFramePr>
        <p:xfrm>
          <a:off x="0" y="1063240"/>
          <a:ext cx="12192000" cy="579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495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2FB075E-3700-4290-B393-2A003ABB11F8}"/>
              </a:ext>
            </a:extLst>
          </p:cNvPr>
          <p:cNvSpPr txBox="1"/>
          <p:nvPr/>
        </p:nvSpPr>
        <p:spPr>
          <a:xfrm>
            <a:off x="3083441" y="478465"/>
            <a:ext cx="6025117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spc="600" dirty="0">
                <a:latin typeface="Poppins Light" panose="00000400000000000000" pitchFamily="2" charset="0"/>
                <a:cs typeface="Poppins Light" panose="00000400000000000000" pitchFamily="2" charset="0"/>
              </a:rPr>
              <a:t>STRATÉGIE DE PROJET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3EA98B-8168-4717-9B7F-2B87F9907C66}"/>
              </a:ext>
            </a:extLst>
          </p:cNvPr>
          <p:cNvSpPr/>
          <p:nvPr/>
        </p:nvSpPr>
        <p:spPr>
          <a:xfrm>
            <a:off x="3733804" y="2188296"/>
            <a:ext cx="3981796" cy="340106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spc="300" dirty="0">
                <a:solidFill>
                  <a:schemeClr val="tx1"/>
                </a:solidFill>
              </a:rPr>
              <a:t>DÉMARCHE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8C3F686-8F16-4E99-B6C8-99BA05FEDB11}"/>
              </a:ext>
            </a:extLst>
          </p:cNvPr>
          <p:cNvSpPr txBox="1"/>
          <p:nvPr/>
        </p:nvSpPr>
        <p:spPr>
          <a:xfrm>
            <a:off x="8167343" y="3281682"/>
            <a:ext cx="3679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Lancement du projet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CA9AC9-084D-41D8-93BB-FDA67533426F}"/>
              </a:ext>
            </a:extLst>
          </p:cNvPr>
          <p:cNvSpPr txBox="1"/>
          <p:nvPr/>
        </p:nvSpPr>
        <p:spPr>
          <a:xfrm>
            <a:off x="7715600" y="2525888"/>
            <a:ext cx="406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Séparation des tâches</a:t>
            </a:r>
            <a:r>
              <a:rPr lang="ja-JP" altLang="fr-FR" sz="2000" b="1" dirty="0">
                <a:solidFill>
                  <a:srgbClr val="92D050"/>
                </a:solidFill>
              </a:rPr>
              <a:t> </a:t>
            </a:r>
            <a:endParaRPr lang="fr-FR" sz="2000" b="1" dirty="0">
              <a:solidFill>
                <a:srgbClr val="92D0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8151D4-3DCE-49FC-BFA1-99FD0DB3FD2A}"/>
              </a:ext>
            </a:extLst>
          </p:cNvPr>
          <p:cNvSpPr txBox="1"/>
          <p:nvPr/>
        </p:nvSpPr>
        <p:spPr>
          <a:xfrm>
            <a:off x="7824354" y="4037476"/>
            <a:ext cx="441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Premier développement des bases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C6C33AE-3B03-4909-AEDA-AB7B0C43EB1F}"/>
              </a:ext>
            </a:extLst>
          </p:cNvPr>
          <p:cNvSpPr txBox="1"/>
          <p:nvPr/>
        </p:nvSpPr>
        <p:spPr>
          <a:xfrm>
            <a:off x="3443548" y="5809826"/>
            <a:ext cx="4416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92D050"/>
                </a:solidFill>
              </a:rPr>
              <a:t>Construction des fondamentaux de la partie projet </a:t>
            </a:r>
          </a:p>
          <a:p>
            <a:endParaRPr lang="fr-FR" sz="2000" b="1" dirty="0">
              <a:solidFill>
                <a:srgbClr val="92D05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EBE536-A98A-4F19-A3DF-349E483E80F2}"/>
              </a:ext>
            </a:extLst>
          </p:cNvPr>
          <p:cNvSpPr txBox="1"/>
          <p:nvPr/>
        </p:nvSpPr>
        <p:spPr>
          <a:xfrm>
            <a:off x="2899358" y="1816890"/>
            <a:ext cx="195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Phase de test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7D6DFE-0D4B-4BBA-8856-4006D7E9F9F7}"/>
              </a:ext>
            </a:extLst>
          </p:cNvPr>
          <p:cNvSpPr txBox="1"/>
          <p:nvPr/>
        </p:nvSpPr>
        <p:spPr>
          <a:xfrm>
            <a:off x="4659577" y="1409338"/>
            <a:ext cx="2521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Définition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958641C-9B35-4238-8A0E-C0E45AF60314}"/>
              </a:ext>
            </a:extLst>
          </p:cNvPr>
          <p:cNvSpPr txBox="1"/>
          <p:nvPr/>
        </p:nvSpPr>
        <p:spPr>
          <a:xfrm>
            <a:off x="6684132" y="1889253"/>
            <a:ext cx="522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Définition des besoins (matériels, logiciels…)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E63DB46-1867-4D2C-9022-07A33F881F8A}"/>
              </a:ext>
            </a:extLst>
          </p:cNvPr>
          <p:cNvSpPr txBox="1"/>
          <p:nvPr/>
        </p:nvSpPr>
        <p:spPr>
          <a:xfrm>
            <a:off x="7585886" y="4909398"/>
            <a:ext cx="4825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Vérification avec l’équipe des fonctions et graphisme de la plateforme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74DE0E6-AD1E-4286-A905-638E2C98E7B0}"/>
              </a:ext>
            </a:extLst>
          </p:cNvPr>
          <p:cNvSpPr txBox="1"/>
          <p:nvPr/>
        </p:nvSpPr>
        <p:spPr>
          <a:xfrm>
            <a:off x="645273" y="4655690"/>
            <a:ext cx="412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Construction des parties cours, agenda, paramètres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85E57F-71BC-43F8-8196-CCB5C240866C}"/>
              </a:ext>
            </a:extLst>
          </p:cNvPr>
          <p:cNvSpPr txBox="1"/>
          <p:nvPr/>
        </p:nvSpPr>
        <p:spPr>
          <a:xfrm>
            <a:off x="727708" y="3501554"/>
            <a:ext cx="3404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2D050"/>
                </a:solidFill>
              </a:rPr>
              <a:t>Vérification avec équipe de l’avancement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BB9B260-DBD9-437B-AE47-E1BE91A96487}"/>
              </a:ext>
            </a:extLst>
          </p:cNvPr>
          <p:cNvSpPr txBox="1"/>
          <p:nvPr/>
        </p:nvSpPr>
        <p:spPr>
          <a:xfrm>
            <a:off x="1799223" y="2437463"/>
            <a:ext cx="2568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</a:rPr>
              <a:t>Développement partie projet </a:t>
            </a:r>
          </a:p>
        </p:txBody>
      </p:sp>
    </p:spTree>
    <p:extLst>
      <p:ext uri="{BB962C8B-B14F-4D97-AF65-F5344CB8AC3E}">
        <p14:creationId xmlns:p14="http://schemas.microsoft.com/office/powerpoint/2010/main" val="32700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2FB075E-3700-4290-B393-2A003ABB11F8}"/>
              </a:ext>
            </a:extLst>
          </p:cNvPr>
          <p:cNvSpPr txBox="1"/>
          <p:nvPr/>
        </p:nvSpPr>
        <p:spPr>
          <a:xfrm>
            <a:off x="3083441" y="478465"/>
            <a:ext cx="6025117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spc="600" dirty="0">
                <a:latin typeface="Poppins Light" panose="00000400000000000000" pitchFamily="2" charset="0"/>
                <a:cs typeface="Poppins Light" panose="00000400000000000000" pitchFamily="2" charset="0"/>
              </a:rPr>
              <a:t>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8AF79E-458E-4C1D-BED2-4A5C4721C442}"/>
              </a:ext>
            </a:extLst>
          </p:cNvPr>
          <p:cNvSpPr txBox="1"/>
          <p:nvPr/>
        </p:nvSpPr>
        <p:spPr>
          <a:xfrm>
            <a:off x="1871330" y="1679944"/>
            <a:ext cx="8048847" cy="34470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B0F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PROJET BIEN AVANCÉ</a:t>
            </a:r>
          </a:p>
          <a:p>
            <a:endParaRPr lang="fr-FR" sz="2000" b="1" dirty="0">
              <a:solidFill>
                <a:srgbClr val="00B0F0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fr-FR" sz="2000" b="1" dirty="0">
                <a:solidFill>
                  <a:srgbClr val="00B0F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REPREND TOUT DEPUIS LE DÉBUT POUR LA PARTIE PROJET</a:t>
            </a:r>
          </a:p>
          <a:p>
            <a:endParaRPr lang="fr-FR" sz="2000" b="1" dirty="0">
              <a:solidFill>
                <a:srgbClr val="00B0F0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fr-FR" sz="2000" b="1" dirty="0">
                <a:solidFill>
                  <a:srgbClr val="00B0F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CORRECTION DE BUGS DE COMPATIBILITÉS</a:t>
            </a:r>
          </a:p>
          <a:p>
            <a:endParaRPr lang="fr-FR" sz="2000" b="1" dirty="0">
              <a:solidFill>
                <a:srgbClr val="00B0F0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fr-FR" sz="2000" b="1" dirty="0">
                <a:solidFill>
                  <a:srgbClr val="00B0F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AMÉLIORATION SI POSSIBLE :</a:t>
            </a:r>
          </a:p>
          <a:p>
            <a:r>
              <a:rPr lang="fr-FR" dirty="0"/>
              <a:t>	- </a:t>
            </a:r>
            <a:r>
              <a:rPr lang="fr-FR" sz="2000" dirty="0"/>
              <a:t>Mise en place d’un serveur web avec RASPBERRY</a:t>
            </a:r>
          </a:p>
          <a:p>
            <a:r>
              <a:rPr lang="fr-FR" sz="2000" dirty="0"/>
              <a:t>	- Création d’algorithme de gestion pour évènements liés au PST (journée de présentation, réunion…)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74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460</TotalTime>
  <Words>266</Words>
  <Application>Microsoft Office PowerPoint</Application>
  <PresentationFormat>Grand écran</PresentationFormat>
  <Paragraphs>102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Poppins</vt:lpstr>
      <vt:lpstr>Poppins Light</vt:lpstr>
      <vt:lpstr>Trebuchet MS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LIM Félix</dc:creator>
  <cp:lastModifiedBy>TOURARI Jérémy</cp:lastModifiedBy>
  <cp:revision>313</cp:revision>
  <dcterms:created xsi:type="dcterms:W3CDTF">2018-12-19T16:23:05Z</dcterms:created>
  <dcterms:modified xsi:type="dcterms:W3CDTF">2019-01-10T21:44:50Z</dcterms:modified>
</cp:coreProperties>
</file>