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9" r:id="rId5"/>
    <p:sldId id="270" r:id="rId6"/>
    <p:sldId id="271" r:id="rId7"/>
    <p:sldId id="260" r:id="rId8"/>
    <p:sldId id="272" r:id="rId9"/>
    <p:sldId id="262" r:id="rId10"/>
    <p:sldId id="263" r:id="rId11"/>
    <p:sldId id="264" r:id="rId12"/>
    <p:sldId id="265" r:id="rId13"/>
    <p:sldId id="268" r:id="rId14"/>
    <p:sldId id="258" r:id="rId15"/>
    <p:sldId id="257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BB7"/>
    <a:srgbClr val="092944"/>
    <a:srgbClr val="81ADBE"/>
    <a:srgbClr val="E0EFE9"/>
    <a:srgbClr val="36A7C1"/>
    <a:srgbClr val="808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013" y="-36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25235"/>
            <a:ext cx="5829300" cy="3448756"/>
          </a:xfrm>
        </p:spPr>
        <p:txBody>
          <a:bodyPr anchor="b"/>
          <a:lstStyle>
            <a:lvl1pPr algn="ctr">
              <a:defRPr sz="4500">
                <a:latin typeface="Bahnschrift SemiBold SemiConden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719E53-4726-49B6-8887-B2D5FF9944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696" y="-3468360"/>
            <a:ext cx="6076608" cy="28896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021D490-70DB-4D43-805F-A0A13D483141}"/>
              </a:ext>
            </a:extLst>
          </p:cNvPr>
          <p:cNvSpPr txBox="1"/>
          <p:nvPr userDrawn="1"/>
        </p:nvSpPr>
        <p:spPr>
          <a:xfrm>
            <a:off x="745807" y="-2334301"/>
            <a:ext cx="762953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b="1" dirty="0">
                <a:solidFill>
                  <a:schemeClr val="bg1"/>
                </a:solidFill>
              </a:rPr>
              <a:t>#092944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573DC7-0C81-4B63-A555-29C883365308}"/>
              </a:ext>
            </a:extLst>
          </p:cNvPr>
          <p:cNvSpPr txBox="1"/>
          <p:nvPr userDrawn="1"/>
        </p:nvSpPr>
        <p:spPr>
          <a:xfrm>
            <a:off x="2134552" y="-2290274"/>
            <a:ext cx="3977640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b="1" dirty="0">
                <a:solidFill>
                  <a:srgbClr val="E0EFE9"/>
                </a:solidFill>
              </a:rPr>
              <a:t>#808A96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1D19DC-791A-4CF3-A994-2747301DE1F9}"/>
              </a:ext>
            </a:extLst>
          </p:cNvPr>
          <p:cNvSpPr/>
          <p:nvPr userDrawn="1"/>
        </p:nvSpPr>
        <p:spPr>
          <a:xfrm>
            <a:off x="-1397318" y="-829399"/>
            <a:ext cx="1260158" cy="2179320"/>
          </a:xfrm>
          <a:prstGeom prst="rect">
            <a:avLst/>
          </a:prstGeom>
          <a:solidFill>
            <a:srgbClr val="09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F2FE5-8C55-41C2-88EB-103068BFD4B4}"/>
              </a:ext>
            </a:extLst>
          </p:cNvPr>
          <p:cNvSpPr/>
          <p:nvPr userDrawn="1"/>
        </p:nvSpPr>
        <p:spPr>
          <a:xfrm>
            <a:off x="-1397318" y="1893147"/>
            <a:ext cx="1260158" cy="2179320"/>
          </a:xfrm>
          <a:prstGeom prst="rect">
            <a:avLst/>
          </a:prstGeom>
          <a:solidFill>
            <a:srgbClr val="808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81B7D9-20D2-4294-9C58-4F5B5DAF46F6}"/>
              </a:ext>
            </a:extLst>
          </p:cNvPr>
          <p:cNvSpPr/>
          <p:nvPr userDrawn="1"/>
        </p:nvSpPr>
        <p:spPr>
          <a:xfrm>
            <a:off x="-1410177" y="4743875"/>
            <a:ext cx="1260158" cy="2179320"/>
          </a:xfrm>
          <a:prstGeom prst="rect">
            <a:avLst/>
          </a:prstGeom>
          <a:solidFill>
            <a:srgbClr val="81A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4119CD1-A27A-4AAE-A336-F07E89E22548}"/>
              </a:ext>
            </a:extLst>
          </p:cNvPr>
          <p:cNvSpPr/>
          <p:nvPr userDrawn="1"/>
        </p:nvSpPr>
        <p:spPr>
          <a:xfrm>
            <a:off x="-1410177" y="7466420"/>
            <a:ext cx="1260158" cy="2179320"/>
          </a:xfrm>
          <a:prstGeom prst="rect">
            <a:avLst/>
          </a:prstGeom>
          <a:solidFill>
            <a:srgbClr val="36A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4AE5A8-B63E-4D2A-83B2-B93D43C358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7304" y="-3468361"/>
            <a:ext cx="1484321" cy="273829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9E275F0-BAFA-40D8-B975-E4C99DE65B38}"/>
              </a:ext>
            </a:extLst>
          </p:cNvPr>
          <p:cNvSpPr txBox="1"/>
          <p:nvPr userDrawn="1"/>
        </p:nvSpPr>
        <p:spPr>
          <a:xfrm>
            <a:off x="3742758" y="-2289387"/>
            <a:ext cx="929255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b="1" dirty="0"/>
              <a:t>#81ADBE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7C3FD5D-66F1-4846-800D-52EAAC8ABB5F}"/>
              </a:ext>
            </a:extLst>
          </p:cNvPr>
          <p:cNvSpPr txBox="1"/>
          <p:nvPr userDrawn="1"/>
        </p:nvSpPr>
        <p:spPr>
          <a:xfrm>
            <a:off x="5051346" y="-2289387"/>
            <a:ext cx="1095137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b="1" dirty="0"/>
              <a:t>#36A7C1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9F924CD-894C-4FBE-B010-00430D54D837}"/>
              </a:ext>
            </a:extLst>
          </p:cNvPr>
          <p:cNvSpPr txBox="1"/>
          <p:nvPr userDrawn="1"/>
        </p:nvSpPr>
        <p:spPr>
          <a:xfrm>
            <a:off x="6661896" y="-2365954"/>
            <a:ext cx="1095137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13" b="1" dirty="0"/>
              <a:t>#E0EFE9</a:t>
            </a:r>
          </a:p>
        </p:txBody>
      </p:sp>
    </p:spTree>
    <p:extLst>
      <p:ext uri="{BB962C8B-B14F-4D97-AF65-F5344CB8AC3E}">
        <p14:creationId xmlns:p14="http://schemas.microsoft.com/office/powerpoint/2010/main" val="71718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4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39494"/>
            <a:ext cx="5915025" cy="671676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365813"/>
            <a:ext cx="5915025" cy="755646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4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1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27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5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1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6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7041A1A4-18FB-431C-AC6C-289EA8653A03}" type="datetimeFigureOut">
              <a:rPr lang="de-DE" smtClean="0"/>
              <a:t>05.10.2021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19C5-5713-4049-8AE6-4CD397832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38BB7"/>
                </a:solidFill>
                <a:latin typeface="Bahnschrift SemiBold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38BB7"/>
                </a:solidFill>
                <a:latin typeface="Bahnschrift SemiBold" panose="020B0502040204020203" pitchFamily="34" charset="0"/>
              </a:defRPr>
            </a:lvl1pPr>
          </a:lstStyle>
          <a:p>
            <a:fld id="{F57519C5-5713-4049-8AE6-4CD3978326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77E6C1-D365-4244-9352-67583FBF95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E0EFE9"/>
              </a:clrFrom>
              <a:clrTo>
                <a:srgbClr val="E0EFE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295" y="9264406"/>
            <a:ext cx="1783080" cy="4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92944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92944"/>
          </a:solidFill>
          <a:latin typeface="Bahnschrift SemiBold" panose="020B0502040204020203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92944"/>
          </a:solidFill>
          <a:latin typeface="Bahnschrift SemiBold" panose="020B0502040204020203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92944"/>
          </a:solidFill>
          <a:latin typeface="Bahnschrift SemiBold" panose="020B0502040204020203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92944"/>
          </a:solidFill>
          <a:latin typeface="Bahnschrift SemiBold" panose="020B0502040204020203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92944"/>
          </a:solidFill>
          <a:latin typeface="Bahnschrift SemiBold" panose="020B05020402040202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de/r/YGXJGX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de/r/YGSF6J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sep@eliasladenburger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3FEB5-C29A-41F6-B8B4-3AF06253E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5400" dirty="0">
                <a:solidFill>
                  <a:srgbClr val="092944"/>
                </a:solidFill>
              </a:rPr>
              <a:t>Evaluation Concept</a:t>
            </a:r>
            <a:endParaRPr lang="de-DE" sz="2700" dirty="0">
              <a:solidFill>
                <a:srgbClr val="092944"/>
              </a:solidFill>
            </a:endParaRP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A911C008-BB05-48BA-855C-D3CAB92AB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700" dirty="0" err="1">
                <a:solidFill>
                  <a:srgbClr val="092944"/>
                </a:solidFill>
                <a:latin typeface="Bahnschrift SemiBold SemiConden" panose="020B0502040204020203" pitchFamily="34" charset="0"/>
              </a:rPr>
              <a:t>Cybersecurity</a:t>
            </a:r>
            <a:r>
              <a:rPr lang="de-DE" sz="2700" dirty="0">
                <a:solidFill>
                  <a:srgbClr val="092944"/>
                </a:solidFill>
                <a:latin typeface="Bahnschrift SemiBold SemiConden" panose="020B0502040204020203" pitchFamily="34" charset="0"/>
              </a:rPr>
              <a:t> Education </a:t>
            </a:r>
            <a:r>
              <a:rPr lang="de-DE" sz="2700" dirty="0" err="1">
                <a:solidFill>
                  <a:srgbClr val="092944"/>
                </a:solidFill>
                <a:latin typeface="Bahnschrift SemiBold SemiConden" panose="020B0502040204020203" pitchFamily="34" charset="0"/>
              </a:rPr>
              <a:t>Platform</a:t>
            </a:r>
            <a:endParaRPr lang="de-DE" sz="2700" dirty="0">
              <a:solidFill>
                <a:srgbClr val="092944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2A75B-8ABC-4F47-8A7C-FD15E06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A: Micro-survey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A9EF3-FAF0-494B-833A-F82504BE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65813"/>
            <a:ext cx="5915025" cy="7915973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What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branch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cybersecurity</a:t>
            </a:r>
            <a:r>
              <a:rPr lang="de-DE" dirty="0">
                <a:latin typeface="Bahnschrift" panose="020B0502040204020203" pitchFamily="34" charset="0"/>
              </a:rPr>
              <a:t> do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associate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yourself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most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Security Management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Security Audit and Compliance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Security Education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Security Development 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Other (</a:t>
            </a:r>
            <a:r>
              <a:rPr lang="de-DE" dirty="0" err="1">
                <a:latin typeface="Bahnschrift" panose="020B0502040204020203" pitchFamily="34" charset="0"/>
              </a:rPr>
              <a:t>please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specify</a:t>
            </a:r>
            <a:r>
              <a:rPr lang="de-DE" dirty="0">
                <a:latin typeface="Bahnschrift" panose="020B0502040204020203" pitchFamily="34" charset="0"/>
              </a:rPr>
              <a:t>): ____________</a:t>
            </a:r>
          </a:p>
          <a:p>
            <a:pPr marL="342900" lvl="1" indent="0">
              <a:buNone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How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experienced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in </a:t>
            </a:r>
            <a:r>
              <a:rPr lang="de-DE" dirty="0" err="1">
                <a:latin typeface="Bahnschrift" panose="020B0502040204020203" pitchFamily="34" charset="0"/>
              </a:rPr>
              <a:t>conducting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cybersecurity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I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not </a:t>
            </a:r>
            <a:r>
              <a:rPr lang="de-DE" dirty="0" err="1">
                <a:latin typeface="Bahnschrift" panose="020B0502040204020203" pitchFamily="34" charset="0"/>
              </a:rPr>
              <a:t>yet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given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any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I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given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between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one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three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I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given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between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four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seven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I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given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more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seven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developed</a:t>
            </a:r>
            <a:r>
              <a:rPr lang="de-DE" dirty="0">
                <a:latin typeface="Bahnschrift" panose="020B0502040204020203" pitchFamily="34" charset="0"/>
              </a:rPr>
              <a:t> material </a:t>
            </a:r>
            <a:r>
              <a:rPr lang="de-DE" dirty="0" err="1">
                <a:latin typeface="Bahnschrift" panose="020B0502040204020203" pitchFamily="34" charset="0"/>
              </a:rPr>
              <a:t>for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cybersecurity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before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Yes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 err="1">
                <a:latin typeface="Bahnschrift" panose="020B0502040204020203" pitchFamily="34" charset="0"/>
              </a:rPr>
              <a:t>No</a:t>
            </a: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conducted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collaborative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 (</a:t>
            </a:r>
            <a:r>
              <a:rPr lang="de-DE" dirty="0" err="1">
                <a:latin typeface="Bahnschrift" panose="020B0502040204020203" pitchFamily="34" charset="0"/>
              </a:rPr>
              <a:t>where</a:t>
            </a:r>
            <a:r>
              <a:rPr lang="de-DE" dirty="0">
                <a:latin typeface="Bahnschrift" panose="020B0502040204020203" pitchFamily="34" charset="0"/>
              </a:rPr>
              <a:t> all </a:t>
            </a:r>
            <a:r>
              <a:rPr lang="de-DE" dirty="0" err="1">
                <a:latin typeface="Bahnschrift" panose="020B0502040204020203" pitchFamily="34" charset="0"/>
              </a:rPr>
              <a:t>participants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share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task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goal</a:t>
            </a:r>
            <a:r>
              <a:rPr lang="de-DE" dirty="0">
                <a:latin typeface="Bahnschrift" panose="020B0502040204020203" pitchFamily="34" charset="0"/>
              </a:rPr>
              <a:t>) </a:t>
            </a:r>
            <a:r>
              <a:rPr lang="de-DE" dirty="0" err="1">
                <a:latin typeface="Bahnschrift" panose="020B0502040204020203" pitchFamily="34" charset="0"/>
              </a:rPr>
              <a:t>before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Yes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 err="1">
                <a:latin typeface="Bahnschrift" panose="020B0502040204020203" pitchFamily="34" charset="0"/>
              </a:rPr>
              <a:t>No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conducted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scenario-based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 (such </a:t>
            </a:r>
            <a:r>
              <a:rPr lang="de-DE" dirty="0" err="1">
                <a:latin typeface="Bahnschrift" panose="020B0502040204020203" pitchFamily="34" charset="0"/>
              </a:rPr>
              <a:t>as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tabletop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exercises</a:t>
            </a:r>
            <a:r>
              <a:rPr lang="de-DE" dirty="0">
                <a:latin typeface="Bahnschrift" panose="020B0502040204020203" pitchFamily="34" charset="0"/>
              </a:rPr>
              <a:t>) </a:t>
            </a:r>
            <a:r>
              <a:rPr lang="de-DE" dirty="0" err="1">
                <a:latin typeface="Bahnschrift" panose="020B0502040204020203" pitchFamily="34" charset="0"/>
              </a:rPr>
              <a:t>before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Yes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 err="1">
                <a:latin typeface="Bahnschrift" panose="020B0502040204020203" pitchFamily="34" charset="0"/>
              </a:rPr>
              <a:t>No</a:t>
            </a: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What</a:t>
            </a:r>
            <a:r>
              <a:rPr lang="de-DE" dirty="0">
                <a:latin typeface="Bahnschrift" panose="020B0502040204020203" pitchFamily="34" charset="0"/>
              </a:rPr>
              <a:t> do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expect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from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platform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collaborative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scenario-based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342900" lvl="1" indent="0">
              <a:buNone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________________________________________________________________________________</a:t>
            </a:r>
          </a:p>
          <a:p>
            <a:pPr marL="342900" lvl="1" indent="0">
              <a:buNone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________________________________________________________________________________</a:t>
            </a:r>
          </a:p>
          <a:p>
            <a:pPr marL="342900" lvl="1" indent="0">
              <a:buNone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________________________________________________________________________________</a:t>
            </a:r>
          </a:p>
          <a:p>
            <a:pPr marL="342900" lvl="1" indent="0">
              <a:buNone/>
            </a:pP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Link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survey</a:t>
            </a:r>
            <a:r>
              <a:rPr lang="de-DE" dirty="0">
                <a:latin typeface="Bahnschrift" panose="020B0502040204020203" pitchFamily="34" charset="0"/>
              </a:rPr>
              <a:t>: </a:t>
            </a:r>
            <a:r>
              <a:rPr lang="de-DE" dirty="0">
                <a:latin typeface="Bahnschrift" panose="020B0502040204020203" pitchFamily="34" charset="0"/>
                <a:hlinkClick r:id="rId2"/>
              </a:rPr>
              <a:t>https://www.surveymonkey.de/r/YGXJGX2</a:t>
            </a:r>
            <a:r>
              <a:rPr lang="de-DE" dirty="0">
                <a:latin typeface="Bahnschrift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6080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2344B-F6CC-485F-8C4B-20FB88D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B: </a:t>
            </a:r>
            <a:r>
              <a:rPr lang="de-DE" dirty="0" err="1"/>
              <a:t>Hotwash</a:t>
            </a:r>
            <a:r>
              <a:rPr lang="de-DE" dirty="0"/>
              <a:t>-Survey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7FB99-E562-41BD-BEEF-AE268145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What</a:t>
            </a:r>
            <a:r>
              <a:rPr lang="de-DE" dirty="0">
                <a:latin typeface="Bahnschrift" panose="020B0502040204020203" pitchFamily="34" charset="0"/>
              </a:rPr>
              <a:t> do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think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three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strongest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aspects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platform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</a:t>
            </a:r>
          </a:p>
          <a:p>
            <a:pPr marL="228600" indent="-228600">
              <a:buFont typeface="+mj-lt"/>
              <a:buAutoNum type="arabi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What</a:t>
            </a:r>
            <a:r>
              <a:rPr lang="de-DE" dirty="0">
                <a:latin typeface="Bahnschrift" panose="020B0502040204020203" pitchFamily="34" charset="0"/>
              </a:rPr>
              <a:t> do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think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three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weakest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aspects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platform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</a:t>
            </a:r>
          </a:p>
          <a:p>
            <a:pPr marL="228600" indent="-228600">
              <a:buFont typeface="+mj-lt"/>
              <a:buAutoNum type="arabi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On a </a:t>
            </a:r>
            <a:r>
              <a:rPr lang="de-DE" dirty="0" err="1">
                <a:latin typeface="Bahnschrift" panose="020B0502040204020203" pitchFamily="34" charset="0"/>
              </a:rPr>
              <a:t>scale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1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4, </a:t>
            </a:r>
            <a:r>
              <a:rPr lang="de-DE" dirty="0" err="1">
                <a:latin typeface="Bahnschrift" panose="020B0502040204020203" pitchFamily="34" charset="0"/>
              </a:rPr>
              <a:t>how</a:t>
            </a:r>
            <a:r>
              <a:rPr lang="de-DE" dirty="0">
                <a:latin typeface="Bahnschrift" panose="020B0502040204020203" pitchFamily="34" charset="0"/>
              </a:rPr>
              <a:t> easy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would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consider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platform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Not easy at all – I </a:t>
            </a:r>
            <a:r>
              <a:rPr lang="de-DE" dirty="0" err="1">
                <a:latin typeface="Bahnschrift" panose="020B0502040204020203" pitchFamily="34" charset="0"/>
              </a:rPr>
              <a:t>could</a:t>
            </a:r>
            <a:r>
              <a:rPr lang="de-DE" dirty="0">
                <a:latin typeface="Bahnschrift" panose="020B0502040204020203" pitchFamily="34" charset="0"/>
              </a:rPr>
              <a:t> not </a:t>
            </a:r>
            <a:r>
              <a:rPr lang="de-DE" dirty="0" err="1">
                <a:latin typeface="Bahnschrift" panose="020B0502040204020203" pitchFamily="34" charset="0"/>
              </a:rPr>
              <a:t>figure</a:t>
            </a:r>
            <a:r>
              <a:rPr lang="de-DE" dirty="0">
                <a:latin typeface="Bahnschrift" panose="020B0502040204020203" pitchFamily="34" charset="0"/>
              </a:rPr>
              <a:t> out </a:t>
            </a:r>
            <a:r>
              <a:rPr lang="de-DE" dirty="0" err="1">
                <a:latin typeface="Bahnschrift" panose="020B0502040204020203" pitchFamily="34" charset="0"/>
              </a:rPr>
              <a:t>how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any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features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Difficult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most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time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Somehwat</a:t>
            </a:r>
            <a:r>
              <a:rPr lang="de-DE" dirty="0">
                <a:latin typeface="Bahnschrift" panose="020B0502040204020203" pitchFamily="34" charset="0"/>
              </a:rPr>
              <a:t> easy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Very easy – </a:t>
            </a:r>
            <a:r>
              <a:rPr lang="de-DE" dirty="0" err="1">
                <a:latin typeface="Bahnschrift" panose="020B0502040204020203" pitchFamily="34" charset="0"/>
              </a:rPr>
              <a:t>everything</a:t>
            </a:r>
            <a:r>
              <a:rPr lang="de-DE" dirty="0">
                <a:latin typeface="Bahnschrift" panose="020B0502040204020203" pitchFamily="34" charset="0"/>
              </a:rPr>
              <a:t> was </a:t>
            </a:r>
            <a:r>
              <a:rPr lang="de-DE" dirty="0" err="1">
                <a:latin typeface="Bahnschrift" panose="020B0502040204020203" pitchFamily="34" charset="0"/>
              </a:rPr>
              <a:t>clear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throughout</a:t>
            </a: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On a </a:t>
            </a:r>
            <a:r>
              <a:rPr lang="de-DE" dirty="0" err="1">
                <a:latin typeface="Bahnschrift" panose="020B0502040204020203" pitchFamily="34" charset="0"/>
              </a:rPr>
              <a:t>scale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1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4, </a:t>
            </a:r>
            <a:r>
              <a:rPr lang="de-DE" dirty="0" err="1">
                <a:latin typeface="Bahnschrift" panose="020B0502040204020203" pitchFamily="34" charset="0"/>
              </a:rPr>
              <a:t>how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helpful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would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consider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platform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Not </a:t>
            </a:r>
            <a:r>
              <a:rPr lang="de-DE" dirty="0" err="1">
                <a:latin typeface="Bahnschrift" panose="020B0502040204020203" pitchFamily="34" charset="0"/>
              </a:rPr>
              <a:t>helpful</a:t>
            </a:r>
            <a:r>
              <a:rPr lang="de-DE" dirty="0">
                <a:latin typeface="Bahnschrift" panose="020B0502040204020203" pitchFamily="34" charset="0"/>
              </a:rPr>
              <a:t> at all 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i="1" dirty="0">
                <a:latin typeface="Bahnschrift" panose="020B0502040204020203" pitchFamily="34" charset="0"/>
              </a:rPr>
              <a:t>I </a:t>
            </a:r>
            <a:r>
              <a:rPr lang="de-DE" i="1" dirty="0" err="1">
                <a:latin typeface="Bahnschrift" panose="020B0502040204020203" pitchFamily="34" charset="0"/>
              </a:rPr>
              <a:t>would</a:t>
            </a:r>
            <a:r>
              <a:rPr lang="de-DE" i="1" dirty="0">
                <a:latin typeface="Bahnschrift" panose="020B0502040204020203" pitchFamily="34" charset="0"/>
              </a:rPr>
              <a:t> not </a:t>
            </a:r>
            <a:r>
              <a:rPr lang="de-DE" i="1" dirty="0" err="1">
                <a:latin typeface="Bahnschrift" panose="020B0502040204020203" pitchFamily="34" charset="0"/>
              </a:rPr>
              <a:t>use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this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for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trainings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Not </a:t>
            </a:r>
            <a:r>
              <a:rPr lang="de-DE" dirty="0" err="1">
                <a:latin typeface="Bahnschrift" panose="020B0502040204020203" pitchFamily="34" charset="0"/>
              </a:rPr>
              <a:t>very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helpful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i="1" dirty="0">
                <a:latin typeface="Bahnschrift" panose="020B0502040204020203" pitchFamily="34" charset="0"/>
              </a:rPr>
              <a:t>I </a:t>
            </a:r>
            <a:r>
              <a:rPr lang="de-DE" i="1" dirty="0" err="1">
                <a:latin typeface="Bahnschrift" panose="020B0502040204020203" pitchFamily="34" charset="0"/>
              </a:rPr>
              <a:t>would</a:t>
            </a:r>
            <a:r>
              <a:rPr lang="de-DE" i="1" dirty="0">
                <a:latin typeface="Bahnschrift" panose="020B0502040204020203" pitchFamily="34" charset="0"/>
              </a:rPr>
              <a:t> still </a:t>
            </a:r>
            <a:r>
              <a:rPr lang="de-DE" i="1" dirty="0" err="1">
                <a:latin typeface="Bahnschrift" panose="020B0502040204020203" pitchFamily="34" charset="0"/>
              </a:rPr>
              <a:t>need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to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invest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considerable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effort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into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developing</a:t>
            </a:r>
            <a:r>
              <a:rPr lang="de-DE" i="1" dirty="0">
                <a:latin typeface="Bahnschrift" panose="020B0502040204020203" pitchFamily="34" charset="0"/>
              </a:rPr>
              <a:t> additional </a:t>
            </a:r>
            <a:r>
              <a:rPr lang="de-DE" i="1" dirty="0" err="1">
                <a:latin typeface="Bahnschrift" panose="020B0502040204020203" pitchFamily="34" charset="0"/>
              </a:rPr>
              <a:t>materials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Somewhat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helpful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i="1" dirty="0">
                <a:latin typeface="Bahnschrift" panose="020B0502040204020203" pitchFamily="34" charset="0"/>
              </a:rPr>
              <a:t>I </a:t>
            </a:r>
            <a:r>
              <a:rPr lang="de-DE" i="1" dirty="0" err="1">
                <a:latin typeface="Bahnschrift" panose="020B0502040204020203" pitchFamily="34" charset="0"/>
              </a:rPr>
              <a:t>would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use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this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platform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to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complement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my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trainings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Extremely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helpful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i="1" dirty="0">
                <a:latin typeface="Bahnschrift" panose="020B0502040204020203" pitchFamily="34" charset="0"/>
              </a:rPr>
              <a:t>I </a:t>
            </a:r>
            <a:r>
              <a:rPr lang="de-DE" i="1" dirty="0" err="1">
                <a:latin typeface="Bahnschrift" panose="020B0502040204020203" pitchFamily="34" charset="0"/>
              </a:rPr>
              <a:t>would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use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this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platform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as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the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major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component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of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some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of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my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trainings</a:t>
            </a:r>
            <a:r>
              <a:rPr lang="de-DE" i="1" dirty="0">
                <a:latin typeface="Bahnschrift" panose="020B0502040204020203" pitchFamily="34" charset="0"/>
              </a:rPr>
              <a:t> and </a:t>
            </a:r>
            <a:r>
              <a:rPr lang="de-DE" i="1" dirty="0" err="1">
                <a:latin typeface="Bahnschrift" panose="020B0502040204020203" pitchFamily="34" charset="0"/>
              </a:rPr>
              <a:t>workshops</a:t>
            </a: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What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further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comments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suggestions</a:t>
            </a:r>
            <a:r>
              <a:rPr lang="de-DE" dirty="0">
                <a:latin typeface="Bahnschrift" panose="020B0502040204020203" pitchFamily="34" charset="0"/>
              </a:rPr>
              <a:t> do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?</a:t>
            </a:r>
          </a:p>
          <a:p>
            <a:pPr marL="342900" lvl="1" indent="0">
              <a:buNone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________________________________________________________________________________</a:t>
            </a:r>
          </a:p>
          <a:p>
            <a:pPr marL="342900" lvl="1" indent="0">
              <a:buNone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________________________________________________________________________________</a:t>
            </a:r>
          </a:p>
          <a:p>
            <a:pPr marL="342900" lvl="1" indent="0">
              <a:buNone/>
            </a:pPr>
            <a:r>
              <a:rPr lang="de-DE" dirty="0">
                <a:latin typeface="Bahnschrift" panose="020B0502040204020203" pitchFamily="34" charset="0"/>
              </a:rPr>
              <a:t>________________________________________________________________________________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Link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survey</a:t>
            </a:r>
            <a:r>
              <a:rPr lang="de-DE" dirty="0">
                <a:latin typeface="Bahnschrift" panose="020B0502040204020203" pitchFamily="34" charset="0"/>
              </a:rPr>
              <a:t>: </a:t>
            </a:r>
            <a:r>
              <a:rPr lang="de-DE" dirty="0">
                <a:latin typeface="Bahnschrift" panose="020B0502040204020203" pitchFamily="34" charset="0"/>
                <a:hlinkClick r:id="rId2"/>
              </a:rPr>
              <a:t>https://www.surveymonkey.de/r/YGSF6JY</a:t>
            </a:r>
            <a:r>
              <a:rPr lang="de-DE" dirty="0">
                <a:latin typeface="Bahnschrif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7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C7B04-5E60-4DA0-9C50-8593863A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C: </a:t>
            </a:r>
            <a:r>
              <a:rPr lang="de-DE" dirty="0" err="1"/>
              <a:t>Consent</a:t>
            </a:r>
            <a:r>
              <a:rPr lang="de-DE" dirty="0"/>
              <a:t> Form </a:t>
            </a:r>
            <a:r>
              <a:rPr lang="de-DE" dirty="0" err="1"/>
              <a:t>for</a:t>
            </a:r>
            <a:r>
              <a:rPr lang="de-DE" dirty="0"/>
              <a:t> Video Recording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E88D9-72F8-4857-B3AD-AFFC2770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assessor</a:t>
            </a:r>
            <a:r>
              <a:rPr lang="de-DE" dirty="0"/>
              <a:t>, 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These </a:t>
            </a:r>
            <a:r>
              <a:rPr lang="de-DE" dirty="0" err="1"/>
              <a:t>recordings</a:t>
            </a:r>
            <a:r>
              <a:rPr lang="de-DE" dirty="0"/>
              <a:t>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. </a:t>
            </a:r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occurred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recording</a:t>
            </a:r>
            <a:r>
              <a:rPr lang="de-DE" dirty="0"/>
              <a:t> at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a </a:t>
            </a:r>
            <a:r>
              <a:rPr lang="de-DE" dirty="0" err="1"/>
              <a:t>session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and </a:t>
            </a:r>
            <a:r>
              <a:rPr lang="de-DE" dirty="0" err="1"/>
              <a:t>understood</a:t>
            </a:r>
            <a:r>
              <a:rPr lang="de-DE" dirty="0"/>
              <a:t> above </a:t>
            </a:r>
            <a:r>
              <a:rPr lang="de-DE" dirty="0" err="1"/>
              <a:t>statement</a:t>
            </a:r>
            <a:r>
              <a:rPr lang="de-DE" dirty="0"/>
              <a:t> on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recording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sessions</a:t>
            </a:r>
            <a:r>
              <a:rPr lang="de-DE" dirty="0"/>
              <a:t> and </a:t>
            </a:r>
            <a:r>
              <a:rPr lang="de-DE" dirty="0" err="1"/>
              <a:t>agree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sessions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participate</a:t>
            </a:r>
            <a:r>
              <a:rPr lang="de-DE" dirty="0"/>
              <a:t> in.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_____________________________________________________________________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17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2063A-6332-488D-96BC-4B177D67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D: </a:t>
            </a:r>
            <a:r>
              <a:rPr lang="de-DE" dirty="0" err="1"/>
              <a:t>Glossary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0852B3B-9FA0-4300-B81B-BBB3AC7B7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809058"/>
              </p:ext>
            </p:extLst>
          </p:nvPr>
        </p:nvGraphicFramePr>
        <p:xfrm>
          <a:off x="471488" y="1778000"/>
          <a:ext cx="5915024" cy="562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252">
                  <a:extLst>
                    <a:ext uri="{9D8B030D-6E8A-4147-A177-3AD203B41FA5}">
                      <a16:colId xmlns:a16="http://schemas.microsoft.com/office/drawing/2014/main" val="3008855340"/>
                    </a:ext>
                  </a:extLst>
                </a:gridCol>
                <a:gridCol w="4275772">
                  <a:extLst>
                    <a:ext uri="{9D8B030D-6E8A-4147-A177-3AD203B41FA5}">
                      <a16:colId xmlns:a16="http://schemas.microsoft.com/office/drawing/2014/main" val="38938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Learning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 </a:t>
                      </a:r>
                      <a:r>
                        <a:rPr lang="de-DE" dirty="0" err="1"/>
                        <a:t>set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injects</a:t>
                      </a:r>
                      <a:r>
                        <a:rPr lang="de-DE" dirty="0"/>
                        <a:t>, variables and </a:t>
                      </a:r>
                      <a:r>
                        <a:rPr lang="de-DE" dirty="0" err="1"/>
                        <a:t>rules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created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cybersecurity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educator</a:t>
                      </a:r>
                      <a:r>
                        <a:rPr lang="de-DE" dirty="0"/>
                        <a:t>. A </a:t>
                      </a:r>
                      <a:r>
                        <a:rPr lang="de-DE" dirty="0" err="1"/>
                        <a:t>scenario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played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times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1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 </a:t>
                      </a:r>
                      <a:r>
                        <a:rPr lang="de-DE" dirty="0" err="1"/>
                        <a:t>instance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scenario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played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participants</a:t>
                      </a:r>
                      <a:r>
                        <a:rPr lang="de-DE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2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Participant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</a:t>
                      </a:r>
                      <a:r>
                        <a:rPr lang="de-DE" dirty="0" err="1"/>
                        <a:t>participant</a:t>
                      </a:r>
                      <a:r>
                        <a:rPr lang="de-DE" dirty="0"/>
                        <a:t> in a </a:t>
                      </a:r>
                      <a:r>
                        <a:rPr lang="de-DE" dirty="0" err="1"/>
                        <a:t>training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session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5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</a:t>
                      </a:r>
                      <a:r>
                        <a:rPr lang="de-DE" dirty="0" err="1"/>
                        <a:t>cybersecurity</a:t>
                      </a:r>
                      <a:r>
                        <a:rPr lang="de-DE" dirty="0"/>
                        <a:t> professional </a:t>
                      </a:r>
                      <a:r>
                        <a:rPr lang="de-DE" dirty="0" err="1"/>
                        <a:t>who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currently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conducts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training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session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7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Training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during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participants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trainers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communicate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synchronously</a:t>
                      </a:r>
                      <a:r>
                        <a:rPr lang="de-DE" dirty="0"/>
                        <a:t>. Includes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playing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game,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hotwash</a:t>
                      </a:r>
                      <a:r>
                        <a:rPr lang="de-DE" dirty="0"/>
                        <a:t> after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7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</a:t>
                      </a:r>
                      <a:r>
                        <a:rPr lang="de-DE" dirty="0" err="1"/>
                        <a:t>single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task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within</a:t>
                      </a:r>
                      <a:r>
                        <a:rPr lang="de-DE" dirty="0"/>
                        <a:t> a game.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2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Scenario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Represents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aspect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scenario</a:t>
                      </a:r>
                      <a:r>
                        <a:rPr lang="de-DE" dirty="0"/>
                        <a:t>. Can </a:t>
                      </a:r>
                      <a:r>
                        <a:rPr lang="de-DE" dirty="0" err="1"/>
                        <a:t>change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during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course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 </a:t>
                      </a:r>
                      <a:r>
                        <a:rPr lang="de-DE" dirty="0" err="1"/>
                        <a:t>inject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followed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two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injects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choices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participants</a:t>
                      </a:r>
                      <a:r>
                        <a:rPr lang="de-DE" dirty="0"/>
                        <a:t> and/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game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7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See </a:t>
                      </a:r>
                      <a:r>
                        <a:rPr lang="de-DE" dirty="0" err="1"/>
                        <a:t>branch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3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Assessor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 </a:t>
                      </a:r>
                      <a:r>
                        <a:rPr lang="de-DE" dirty="0" err="1"/>
                        <a:t>cybersecurity</a:t>
                      </a:r>
                      <a:r>
                        <a:rPr lang="de-DE" dirty="0"/>
                        <a:t> professional </a:t>
                      </a:r>
                      <a:r>
                        <a:rPr lang="de-DE" dirty="0" err="1"/>
                        <a:t>who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evaluates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usability</a:t>
                      </a:r>
                      <a:r>
                        <a:rPr lang="de-DE" dirty="0"/>
                        <a:t> and feature </a:t>
                      </a:r>
                      <a:r>
                        <a:rPr lang="de-DE" dirty="0" err="1"/>
                        <a:t>scope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CSEP.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6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96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D8C0384-4761-43F6-A465-B309DDF24B7D}"/>
              </a:ext>
            </a:extLst>
          </p:cNvPr>
          <p:cNvSpPr txBox="1">
            <a:spLocks/>
          </p:cNvSpPr>
          <p:nvPr/>
        </p:nvSpPr>
        <p:spPr>
          <a:xfrm>
            <a:off x="1867083" y="4174429"/>
            <a:ext cx="5143500" cy="848678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0EFE9"/>
                </a:solidFill>
                <a:latin typeface="Bahnschrift SemiBol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de-DE" sz="5400" dirty="0">
                <a:solidFill>
                  <a:srgbClr val="092944"/>
                </a:solidFill>
                <a:latin typeface="Bahnschrift SemiBold SemiConden" panose="020B0502040204020203" pitchFamily="34" charset="0"/>
              </a:rPr>
              <a:t>CSEP</a:t>
            </a:r>
            <a:endParaRPr lang="de-DE" sz="2700" dirty="0">
              <a:solidFill>
                <a:srgbClr val="09294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Untertitel 12">
            <a:extLst>
              <a:ext uri="{FF2B5EF4-FFF2-40B4-BE49-F238E27FC236}">
                <a16:creationId xmlns:a16="http://schemas.microsoft.com/office/drawing/2014/main" id="{858C52C4-A805-424C-8914-24D891C132B9}"/>
              </a:ext>
            </a:extLst>
          </p:cNvPr>
          <p:cNvSpPr txBox="1">
            <a:spLocks/>
          </p:cNvSpPr>
          <p:nvPr/>
        </p:nvSpPr>
        <p:spPr>
          <a:xfrm>
            <a:off x="1225868" y="4978182"/>
            <a:ext cx="5143500" cy="93136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0EFE9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0EFE9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0EFE9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0EFE9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0EFE9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700" dirty="0" err="1">
                <a:solidFill>
                  <a:srgbClr val="092944"/>
                </a:solidFill>
                <a:latin typeface="Bahnschrift SemiBold SemiConden" panose="020B0502040204020203" pitchFamily="34" charset="0"/>
              </a:rPr>
              <a:t>Cybersecurity</a:t>
            </a:r>
            <a:r>
              <a:rPr lang="de-DE" sz="2700" dirty="0">
                <a:solidFill>
                  <a:srgbClr val="092944"/>
                </a:solidFill>
                <a:latin typeface="Bahnschrift SemiBold SemiConden" panose="020B0502040204020203" pitchFamily="34" charset="0"/>
              </a:rPr>
              <a:t> Education </a:t>
            </a:r>
            <a:r>
              <a:rPr lang="de-DE" sz="2700" dirty="0" err="1">
                <a:solidFill>
                  <a:srgbClr val="092944"/>
                </a:solidFill>
                <a:latin typeface="Bahnschrift SemiBold SemiConden" panose="020B0502040204020203" pitchFamily="34" charset="0"/>
              </a:rPr>
              <a:t>Platform</a:t>
            </a:r>
            <a:endParaRPr lang="de-DE" sz="2700" dirty="0">
              <a:solidFill>
                <a:srgbClr val="092944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1FBF9A6-061B-4CB0-A3BF-1260E76755FC}"/>
              </a:ext>
            </a:extLst>
          </p:cNvPr>
          <p:cNvGrpSpPr/>
          <p:nvPr/>
        </p:nvGrpSpPr>
        <p:grpSpPr>
          <a:xfrm>
            <a:off x="1198428" y="4264440"/>
            <a:ext cx="668655" cy="668655"/>
            <a:chOff x="3459480" y="2240280"/>
            <a:chExt cx="1188720" cy="1188720"/>
          </a:xfrm>
          <a:solidFill>
            <a:srgbClr val="092944"/>
          </a:solidFill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6A19311-8DBA-40CB-94EC-A93F02A6A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59480" y="2240280"/>
              <a:ext cx="1188720" cy="118872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C1374AF-D103-42FB-BE53-97221D9BB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8262" y="2251854"/>
              <a:ext cx="1091155" cy="87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30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92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8A4E4F9-A676-49E6-A184-86D4C8A82662}"/>
              </a:ext>
            </a:extLst>
          </p:cNvPr>
          <p:cNvSpPr/>
          <p:nvPr/>
        </p:nvSpPr>
        <p:spPr>
          <a:xfrm>
            <a:off x="3429000" y="5269547"/>
            <a:ext cx="3429000" cy="3857625"/>
          </a:xfrm>
          <a:prstGeom prst="rect">
            <a:avLst/>
          </a:prstGeom>
          <a:solidFill>
            <a:srgbClr val="E0EF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19832-450B-433F-8541-8EC46A1F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E0EFE9"/>
                </a:solidFill>
              </a:rPr>
              <a:t>Corporate Identity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78155-7327-4179-981D-D6EF668A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082800"/>
            <a:ext cx="5915025" cy="6839480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E0EFE9"/>
                </a:solidFill>
                <a:latin typeface="Bahnschrift" panose="020B0502040204020203" pitchFamily="34" charset="0"/>
              </a:rPr>
              <a:t>Font: Bahnschrift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E0EFE9"/>
                </a:solidFill>
              </a:rPr>
              <a:t>Emphasis</a:t>
            </a:r>
            <a:r>
              <a:rPr lang="de-DE" dirty="0">
                <a:solidFill>
                  <a:srgbClr val="E0EFE9"/>
                </a:solidFill>
              </a:rPr>
              <a:t>: Bahnschrift </a:t>
            </a:r>
            <a:r>
              <a:rPr lang="de-DE" dirty="0" err="1">
                <a:solidFill>
                  <a:srgbClr val="E0EFE9"/>
                </a:solidFill>
              </a:rPr>
              <a:t>Semi</a:t>
            </a:r>
            <a:r>
              <a:rPr lang="de-DE" dirty="0">
                <a:solidFill>
                  <a:srgbClr val="E0EFE9"/>
                </a:solidFill>
              </a:rPr>
              <a:t> </a:t>
            </a:r>
            <a:r>
              <a:rPr lang="de-DE" dirty="0" err="1">
                <a:solidFill>
                  <a:srgbClr val="E0EFE9"/>
                </a:solidFill>
              </a:rPr>
              <a:t>Bold</a:t>
            </a:r>
            <a:endParaRPr lang="de-DE" dirty="0">
              <a:solidFill>
                <a:srgbClr val="E0EFE9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E0EFE9"/>
                </a:solidFill>
                <a:latin typeface="Bahnschrift SemiBold SemiConden" panose="020B0502040204020203" pitchFamily="34" charset="0"/>
              </a:rPr>
              <a:t>Title: Bahnschrift </a:t>
            </a:r>
            <a:r>
              <a:rPr lang="de-DE" dirty="0" err="1">
                <a:solidFill>
                  <a:srgbClr val="E0EFE9"/>
                </a:solidFill>
                <a:latin typeface="Bahnschrift SemiBold SemiConden" panose="020B0502040204020203" pitchFamily="34" charset="0"/>
              </a:rPr>
              <a:t>Semibold</a:t>
            </a:r>
            <a:r>
              <a:rPr lang="de-DE" dirty="0">
                <a:solidFill>
                  <a:srgbClr val="E0EFE9"/>
                </a:solidFill>
                <a:latin typeface="Bahnschrift SemiBold SemiConden" panose="020B0502040204020203" pitchFamily="34" charset="0"/>
              </a:rPr>
              <a:t> </a:t>
            </a:r>
            <a:r>
              <a:rPr lang="de-DE" dirty="0" err="1">
                <a:solidFill>
                  <a:srgbClr val="E0EFE9"/>
                </a:solidFill>
                <a:latin typeface="Bahnschrift SemiBold SemiConden" panose="020B0502040204020203" pitchFamily="34" charset="0"/>
              </a:rPr>
              <a:t>Semicondensed</a:t>
            </a:r>
            <a:endParaRPr lang="de-DE" dirty="0">
              <a:solidFill>
                <a:srgbClr val="E0EFE9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9485D9-7EBE-4E99-BCE9-68D91FDC4A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92944"/>
              </a:clrFrom>
              <a:clrTo>
                <a:srgbClr val="09294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" y="6641147"/>
            <a:ext cx="2065997" cy="557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337E05-EA3E-4A7D-B3BE-AD6A1294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92944"/>
              </a:clrFrom>
              <a:clrTo>
                <a:srgbClr val="092944">
                  <a:alpha val="0"/>
                </a:srgbClr>
              </a:clrTo>
            </a:clrChange>
          </a:blip>
          <a:srcRect b="34711"/>
          <a:stretch/>
        </p:blipFill>
        <p:spPr>
          <a:xfrm>
            <a:off x="308610" y="7340342"/>
            <a:ext cx="2065997" cy="36379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6F02F5E-2C2B-4A63-8282-3355E1B533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0EFE9"/>
              </a:clrFrom>
              <a:clrTo>
                <a:srgbClr val="E0EFE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7300" y="6753966"/>
            <a:ext cx="1783080" cy="44439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01271DD-8A4D-4B77-80EC-42C3FC8AF1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0EFE9"/>
              </a:clrFrom>
              <a:clrTo>
                <a:srgbClr val="E0EFE9">
                  <a:alpha val="0"/>
                </a:srgbClr>
              </a:clrTo>
            </a:clrChange>
          </a:blip>
          <a:srcRect b="37618"/>
          <a:stretch/>
        </p:blipFill>
        <p:spPr>
          <a:xfrm>
            <a:off x="3585008" y="7300043"/>
            <a:ext cx="1783080" cy="27722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74AB59A-1CC4-4318-8468-08B04997B420}"/>
              </a:ext>
            </a:extLst>
          </p:cNvPr>
          <p:cNvGrpSpPr/>
          <p:nvPr/>
        </p:nvGrpSpPr>
        <p:grpSpPr>
          <a:xfrm>
            <a:off x="308610" y="7978881"/>
            <a:ext cx="668655" cy="668655"/>
            <a:chOff x="3459480" y="2240280"/>
            <a:chExt cx="1188720" cy="1188720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137F56FE-D0F5-4B2F-B644-C1DE485DF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9480" y="2240280"/>
              <a:ext cx="1188720" cy="118872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B2AFB21-04B8-4E73-92CD-5B5CE7F13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08262" y="2251854"/>
              <a:ext cx="1091155" cy="872924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6CC8BAB-D338-42B1-B9C9-32B3D8C07AE0}"/>
              </a:ext>
            </a:extLst>
          </p:cNvPr>
          <p:cNvGrpSpPr/>
          <p:nvPr/>
        </p:nvGrpSpPr>
        <p:grpSpPr>
          <a:xfrm>
            <a:off x="3607300" y="7915445"/>
            <a:ext cx="668655" cy="668655"/>
            <a:chOff x="3459480" y="2240280"/>
            <a:chExt cx="1188720" cy="1188720"/>
          </a:xfrm>
          <a:solidFill>
            <a:srgbClr val="092944"/>
          </a:solidFill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A482BF-7A8D-4D59-BC7E-5404031CA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59480" y="2240280"/>
              <a:ext cx="1188720" cy="118872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F7C5E8A1-AD62-4154-AC08-2D845DAAF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08262" y="2251854"/>
              <a:ext cx="1091155" cy="87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7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8C63F-93A3-4D10-878B-1E613586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000" dirty="0"/>
              <a:t>Executive Summary</a:t>
            </a:r>
            <a:br>
              <a:rPr lang="de-DE" sz="2000" dirty="0"/>
            </a:br>
            <a:r>
              <a:rPr lang="de-DE" sz="1400" dirty="0"/>
              <a:t>Assessors </a:t>
            </a:r>
            <a:r>
              <a:rPr lang="de-DE" sz="1400" dirty="0" err="1"/>
              <a:t>needed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cybersecurity</a:t>
            </a:r>
            <a:r>
              <a:rPr lang="de-DE" sz="1400" dirty="0"/>
              <a:t> </a:t>
            </a:r>
            <a:r>
              <a:rPr lang="de-DE" sz="1400" dirty="0" err="1"/>
              <a:t>education</a:t>
            </a:r>
            <a:r>
              <a:rPr lang="de-DE" sz="1400" dirty="0"/>
              <a:t> </a:t>
            </a:r>
            <a:r>
              <a:rPr lang="de-DE" sz="1400" dirty="0" err="1"/>
              <a:t>platform</a:t>
            </a:r>
            <a:endParaRPr lang="de-DE" sz="1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B6D6C-456F-4DEB-8DD1-1E78D3B7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62136"/>
            <a:ext cx="5915025" cy="714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Why</a:t>
            </a:r>
            <a:b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</a:b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As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part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my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master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thesis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I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have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developed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CSEP (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Cybersecurity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Education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)  - a web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which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collaborative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scenario-based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trainings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for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cybersecurity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can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be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created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and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conducted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I am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now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looking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for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assessors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help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evaluate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the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usefulness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this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de-DE" sz="1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de-DE" sz="1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  <a:t>Who</a:t>
            </a:r>
            <a:b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</a:br>
            <a:r>
              <a:rPr lang="de-DE" sz="1200" dirty="0" err="1">
                <a:latin typeface="Bahnschrift" panose="020B0502040204020203" pitchFamily="34" charset="0"/>
              </a:rPr>
              <a:t>For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evaluation</a:t>
            </a:r>
            <a:r>
              <a:rPr lang="de-DE" sz="1200" dirty="0">
                <a:latin typeface="Bahnschrift" panose="020B0502040204020203" pitchFamily="34" charset="0"/>
              </a:rPr>
              <a:t> I </a:t>
            </a:r>
            <a:r>
              <a:rPr lang="de-DE" sz="1200" dirty="0" err="1">
                <a:latin typeface="Bahnschrift" panose="020B0502040204020203" pitchFamily="34" charset="0"/>
              </a:rPr>
              <a:t>require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opinion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cybersecurity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professionals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who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conduct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trainings</a:t>
            </a:r>
            <a:r>
              <a:rPr lang="de-DE" sz="1200" dirty="0">
                <a:latin typeface="Bahnschrift" panose="020B0502040204020203" pitchFamily="34" charset="0"/>
              </a:rPr>
              <a:t> and </a:t>
            </a:r>
            <a:r>
              <a:rPr lang="de-DE" sz="1200" dirty="0" err="1">
                <a:latin typeface="Bahnschrift" panose="020B0502040204020203" pitchFamily="34" charset="0"/>
              </a:rPr>
              <a:t>workshops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for</a:t>
            </a:r>
            <a:r>
              <a:rPr lang="de-DE" sz="1200" dirty="0">
                <a:latin typeface="Bahnschrift" panose="020B0502040204020203" pitchFamily="34" charset="0"/>
              </a:rPr>
              <a:t> non-domain </a:t>
            </a:r>
            <a:r>
              <a:rPr lang="de-DE" sz="1200" dirty="0" err="1">
                <a:latin typeface="Bahnschrift" panose="020B0502040204020203" pitchFamily="34" charset="0"/>
              </a:rPr>
              <a:t>experts</a:t>
            </a:r>
            <a:r>
              <a:rPr lang="de-DE" sz="1200" dirty="0">
                <a:latin typeface="Bahnschrift" panose="020B0502040204020203" pitchFamily="34" charset="0"/>
              </a:rPr>
              <a:t> and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senior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management</a:t>
            </a:r>
            <a:r>
              <a:rPr lang="de-DE" sz="1200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sz="1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1200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When</a:t>
            </a:r>
            <a:b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</a:br>
            <a:r>
              <a:rPr lang="de-DE" sz="1200" dirty="0">
                <a:latin typeface="Bahnschrift" panose="020B0502040204020203" pitchFamily="34" charset="0"/>
              </a:rPr>
              <a:t>At an </a:t>
            </a:r>
            <a:r>
              <a:rPr lang="de-DE" sz="1200" dirty="0" err="1">
                <a:latin typeface="Bahnschrift" panose="020B0502040204020203" pitchFamily="34" charset="0"/>
              </a:rPr>
              <a:t>individually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agreed</a:t>
            </a:r>
            <a:r>
              <a:rPr lang="de-DE" sz="1200" dirty="0">
                <a:latin typeface="Bahnschrift" panose="020B0502040204020203" pitchFamily="34" charset="0"/>
              </a:rPr>
              <a:t> time </a:t>
            </a:r>
            <a:r>
              <a:rPr lang="de-DE" sz="1200" dirty="0" err="1">
                <a:latin typeface="Bahnschrift" panose="020B0502040204020203" pitchFamily="34" charset="0"/>
              </a:rPr>
              <a:t>slot</a:t>
            </a:r>
            <a:r>
              <a:rPr lang="de-DE" sz="1200" dirty="0">
                <a:latin typeface="Bahnschrift" panose="020B0502040204020203" pitchFamily="34" charset="0"/>
              </a:rPr>
              <a:t>, </a:t>
            </a:r>
            <a:r>
              <a:rPr lang="de-DE" sz="1200" dirty="0" err="1">
                <a:latin typeface="Bahnschrift" panose="020B0502040204020203" pitchFamily="34" charset="0"/>
              </a:rPr>
              <a:t>sometime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between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29th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of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September</a:t>
            </a:r>
            <a:r>
              <a:rPr lang="de-DE" sz="1200" dirty="0">
                <a:latin typeface="Bahnschrift" panose="020B0502040204020203" pitchFamily="34" charset="0"/>
              </a:rPr>
              <a:t> and 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8th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of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October</a:t>
            </a:r>
            <a:r>
              <a:rPr lang="de-DE" sz="1200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sz="1200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1200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What</a:t>
            </a:r>
            <a:b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</a:br>
            <a:r>
              <a:rPr lang="de-DE" sz="1200" dirty="0" err="1">
                <a:latin typeface="Bahnschrift" panose="020B0502040204020203" pitchFamily="34" charset="0"/>
              </a:rPr>
              <a:t>For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evaluation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you</a:t>
            </a:r>
            <a:r>
              <a:rPr lang="de-DE" sz="1200" dirty="0">
                <a:latin typeface="Bahnschrift" panose="020B0502040204020203" pitchFamily="34" charset="0"/>
              </a:rPr>
              <a:t> will </a:t>
            </a:r>
            <a:r>
              <a:rPr lang="de-DE" sz="1200" dirty="0" err="1">
                <a:latin typeface="Bahnschrift" panose="020B0502040204020203" pitchFamily="34" charset="0"/>
              </a:rPr>
              <a:t>conduct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either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one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or</a:t>
            </a:r>
            <a:r>
              <a:rPr lang="de-DE" sz="1200" dirty="0">
                <a:latin typeface="Bahnschrift" panose="020B0502040204020203" pitchFamily="34" charset="0"/>
              </a:rPr>
              <a:t> all </a:t>
            </a:r>
            <a:r>
              <a:rPr lang="de-DE" sz="1200" dirty="0" err="1">
                <a:latin typeface="Bahnschrift" panose="020B0502040204020203" pitchFamily="34" charset="0"/>
              </a:rPr>
              <a:t>three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major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use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cases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platform</a:t>
            </a:r>
            <a:r>
              <a:rPr lang="de-DE" sz="1200" dirty="0">
                <a:latin typeface="Bahnschrift" panose="020B0502040204020203" pitchFamily="34" charset="0"/>
              </a:rPr>
              <a:t>: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scenario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design</a:t>
            </a:r>
            <a:r>
              <a:rPr lang="de-DE" sz="1200" dirty="0">
                <a:latin typeface="Bahnschrift" panose="020B0502040204020203" pitchFamily="34" charset="0"/>
              </a:rPr>
              <a:t>,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training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a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group</a:t>
            </a:r>
            <a:r>
              <a:rPr lang="de-DE" sz="1200" dirty="0">
                <a:latin typeface="Bahnschrift" panose="020B0502040204020203" pitchFamily="34" charset="0"/>
              </a:rPr>
              <a:t> and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participating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in a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training</a:t>
            </a:r>
            <a:r>
              <a:rPr lang="de-DE" sz="1200" dirty="0">
                <a:latin typeface="Bahnschrift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de-DE" sz="1200" dirty="0">
                <a:latin typeface="Bahnschrift" panose="020B0502040204020203" pitchFamily="34" charset="0"/>
              </a:rPr>
              <a:t>The </a:t>
            </a:r>
            <a:r>
              <a:rPr lang="de-DE" sz="1200" dirty="0" err="1">
                <a:latin typeface="Bahnschrift" panose="020B0502040204020203" pitchFamily="34" charset="0"/>
              </a:rPr>
              <a:t>evaluation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each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use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case</a:t>
            </a:r>
            <a:r>
              <a:rPr lang="de-DE" sz="1200" dirty="0">
                <a:latin typeface="Bahnschrift" panose="020B0502040204020203" pitchFamily="34" charset="0"/>
              </a:rPr>
              <a:t> will </a:t>
            </a:r>
            <a:r>
              <a:rPr lang="de-DE" sz="1200" dirty="0" err="1">
                <a:latin typeface="Bahnschrift" panose="020B0502040204020203" pitchFamily="34" charset="0"/>
              </a:rPr>
              <a:t>consist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following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steps</a:t>
            </a:r>
            <a:r>
              <a:rPr lang="de-DE" sz="1200" dirty="0">
                <a:latin typeface="Bahnschrift" panose="020B0502040204020203" pitchFamily="34" charset="0"/>
              </a:rPr>
              <a:t>:</a:t>
            </a:r>
          </a:p>
          <a:p>
            <a:r>
              <a:rPr lang="de-DE" sz="1200" dirty="0" err="1">
                <a:latin typeface="Bahnschrift" panose="020B0502040204020203" pitchFamily="34" charset="0"/>
              </a:rPr>
              <a:t>Filling</a:t>
            </a:r>
            <a:r>
              <a:rPr lang="de-DE" sz="1200" dirty="0">
                <a:latin typeface="Bahnschrift" panose="020B0502040204020203" pitchFamily="34" charset="0"/>
              </a:rPr>
              <a:t> out a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micro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-survey </a:t>
            </a:r>
            <a:r>
              <a:rPr lang="de-DE" sz="1200" dirty="0">
                <a:latin typeface="Bahnschrift" panose="020B0502040204020203" pitchFamily="34" charset="0"/>
              </a:rPr>
              <a:t>on </a:t>
            </a:r>
            <a:r>
              <a:rPr lang="de-DE" sz="1200" dirty="0" err="1">
                <a:latin typeface="Bahnschrift" panose="020B0502040204020203" pitchFamily="34" charset="0"/>
              </a:rPr>
              <a:t>expectations</a:t>
            </a:r>
            <a:r>
              <a:rPr lang="de-DE" sz="1200" dirty="0">
                <a:latin typeface="Bahnschrift" panose="020B0502040204020203" pitchFamily="34" charset="0"/>
              </a:rPr>
              <a:t>.</a:t>
            </a:r>
          </a:p>
          <a:p>
            <a:r>
              <a:rPr lang="de-DE" sz="1200" dirty="0">
                <a:latin typeface="Bahnschrift" panose="020B0502040204020203" pitchFamily="34" charset="0"/>
              </a:rPr>
              <a:t>Performing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steps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of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the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use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case</a:t>
            </a:r>
            <a:r>
              <a:rPr lang="de-DE" sz="1200" dirty="0">
                <a:latin typeface="Bahnschrift" panose="020B0502040204020203" pitchFamily="34" charset="0"/>
              </a:rPr>
              <a:t>.</a:t>
            </a:r>
          </a:p>
          <a:p>
            <a:r>
              <a:rPr lang="de-DE" sz="1200" dirty="0" err="1">
                <a:latin typeface="Bahnschrift" panose="020B0502040204020203" pitchFamily="34" charset="0"/>
              </a:rPr>
              <a:t>Filling</a:t>
            </a:r>
            <a:r>
              <a:rPr lang="de-DE" sz="1200" dirty="0">
                <a:latin typeface="Bahnschrift" panose="020B0502040204020203" pitchFamily="34" charset="0"/>
              </a:rPr>
              <a:t> out a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hotwash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survey</a:t>
            </a:r>
            <a:r>
              <a:rPr lang="de-DE" sz="1200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sz="1200" dirty="0">
                <a:latin typeface="Bahnschrift" panose="020B0502040204020203" pitchFamily="34" charset="0"/>
              </a:rPr>
              <a:t>More </a:t>
            </a:r>
            <a:r>
              <a:rPr lang="de-DE" sz="1200" dirty="0" err="1">
                <a:latin typeface="Bahnschrift" panose="020B0502040204020203" pitchFamily="34" charset="0"/>
              </a:rPr>
              <a:t>detailed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information</a:t>
            </a:r>
            <a:r>
              <a:rPr lang="de-DE" sz="1200" dirty="0">
                <a:latin typeface="Bahnschrift" panose="020B0502040204020203" pitchFamily="34" charset="0"/>
              </a:rPr>
              <a:t> on </a:t>
            </a:r>
            <a:r>
              <a:rPr lang="de-DE" sz="1200" dirty="0" err="1">
                <a:latin typeface="Bahnschrift" panose="020B0502040204020203" pitchFamily="34" charset="0"/>
              </a:rPr>
              <a:t>how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each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use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cases</a:t>
            </a:r>
            <a:r>
              <a:rPr lang="de-DE" sz="1200" dirty="0">
                <a:latin typeface="Bahnschrift" panose="020B0502040204020203" pitchFamily="34" charset="0"/>
              </a:rPr>
              <a:t> will </a:t>
            </a:r>
            <a:r>
              <a:rPr lang="de-DE" sz="1200" dirty="0" err="1">
                <a:latin typeface="Bahnschrift" panose="020B0502040204020203" pitchFamily="34" charset="0"/>
              </a:rPr>
              <a:t>be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evaluated</a:t>
            </a:r>
            <a:r>
              <a:rPr lang="de-DE" sz="1200" dirty="0">
                <a:latin typeface="Bahnschrift" panose="020B0502040204020203" pitchFamily="34" charset="0"/>
              </a:rPr>
              <a:t>, </a:t>
            </a:r>
            <a:r>
              <a:rPr lang="de-DE" sz="1200" dirty="0" err="1">
                <a:latin typeface="Bahnschrift" panose="020B0502040204020203" pitchFamily="34" charset="0"/>
              </a:rPr>
              <a:t>can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be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found</a:t>
            </a:r>
            <a:r>
              <a:rPr lang="de-DE" sz="1200" dirty="0">
                <a:latin typeface="Bahnschrift" panose="020B0502040204020203" pitchFamily="34" charset="0"/>
              </a:rPr>
              <a:t> in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following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pages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this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document</a:t>
            </a:r>
            <a:r>
              <a:rPr lang="de-DE" sz="1200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sz="1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1200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How</a:t>
            </a:r>
            <a:b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</a:br>
            <a:r>
              <a:rPr lang="de-DE" sz="1200" dirty="0">
                <a:latin typeface="Bahnschrift" panose="020B0502040204020203" pitchFamily="34" charset="0"/>
              </a:rPr>
              <a:t>The </a:t>
            </a:r>
            <a:r>
              <a:rPr lang="de-DE" sz="1200" dirty="0" err="1">
                <a:latin typeface="Bahnschrift" panose="020B0502040204020203" pitchFamily="34" charset="0"/>
              </a:rPr>
              <a:t>evaluation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each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use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case</a:t>
            </a:r>
            <a:r>
              <a:rPr lang="de-DE" sz="1200" dirty="0">
                <a:latin typeface="Bahnschrift" panose="020B0502040204020203" pitchFamily="34" charset="0"/>
              </a:rPr>
              <a:t> will </a:t>
            </a:r>
            <a:r>
              <a:rPr lang="de-DE" sz="1200" dirty="0" err="1">
                <a:latin typeface="Bahnschrift" panose="020B0502040204020203" pitchFamily="34" charset="0"/>
              </a:rPr>
              <a:t>take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between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30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minutes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and 1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hour</a:t>
            </a:r>
            <a:r>
              <a:rPr lang="de-DE" sz="1200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sz="1200" dirty="0" err="1">
                <a:latin typeface="Bahnschrift" panose="020B0502040204020203" pitchFamily="34" charset="0"/>
              </a:rPr>
              <a:t>For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evaluation</a:t>
            </a:r>
            <a:r>
              <a:rPr lang="de-DE" sz="1200" dirty="0">
                <a:latin typeface="Bahnschrift" panose="020B0502040204020203" pitchFamily="34" charset="0"/>
              </a:rPr>
              <a:t>, I will </a:t>
            </a:r>
            <a:r>
              <a:rPr lang="de-DE" sz="1200" dirty="0" err="1">
                <a:latin typeface="Bahnschrift" panose="020B0502040204020203" pitchFamily="34" charset="0"/>
              </a:rPr>
              <a:t>set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up</a:t>
            </a:r>
            <a:r>
              <a:rPr lang="de-DE" sz="1200" dirty="0">
                <a:latin typeface="Bahnschrift" panose="020B0502040204020203" pitchFamily="34" charset="0"/>
              </a:rPr>
              <a:t> a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video</a:t>
            </a:r>
            <a:r>
              <a:rPr lang="de-DE" sz="1200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rgbClr val="438BB7"/>
                </a:solidFill>
                <a:latin typeface="Bahnschrift" panose="020B0502040204020203" pitchFamily="34" charset="0"/>
              </a:rPr>
              <a:t>conference</a:t>
            </a:r>
            <a:r>
              <a:rPr lang="de-DE" sz="1200" dirty="0">
                <a:latin typeface="Bahnschrift" panose="020B0502040204020203" pitchFamily="34" charset="0"/>
              </a:rPr>
              <a:t>. </a:t>
            </a:r>
            <a:r>
              <a:rPr lang="de-DE" sz="1200" dirty="0" err="1">
                <a:latin typeface="Bahnschrift" panose="020B0502040204020203" pitchFamily="34" charset="0"/>
              </a:rPr>
              <a:t>You</a:t>
            </a:r>
            <a:r>
              <a:rPr lang="de-DE" sz="1200" dirty="0">
                <a:latin typeface="Bahnschrift" panose="020B0502040204020203" pitchFamily="34" charset="0"/>
              </a:rPr>
              <a:t> will also </a:t>
            </a:r>
            <a:r>
              <a:rPr lang="de-DE" sz="1200" dirty="0" err="1">
                <a:latin typeface="Bahnschrift" panose="020B0502040204020203" pitchFamily="34" charset="0"/>
              </a:rPr>
              <a:t>receive</a:t>
            </a:r>
            <a:r>
              <a:rPr lang="de-DE" sz="1200" dirty="0">
                <a:latin typeface="Bahnschrift" panose="020B0502040204020203" pitchFamily="34" charset="0"/>
              </a:rPr>
              <a:t> a link </a:t>
            </a:r>
            <a:r>
              <a:rPr lang="de-DE" sz="1200" dirty="0" err="1">
                <a:latin typeface="Bahnschrift" panose="020B0502040204020203" pitchFamily="34" charset="0"/>
              </a:rPr>
              <a:t>to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prototype </a:t>
            </a:r>
            <a:r>
              <a:rPr lang="de-DE" sz="1200" dirty="0" err="1">
                <a:latin typeface="Bahnschrift" panose="020B0502040204020203" pitchFamily="34" charset="0"/>
              </a:rPr>
              <a:t>of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the</a:t>
            </a:r>
            <a:r>
              <a:rPr lang="de-DE" sz="1200" dirty="0">
                <a:latin typeface="Bahnschrift" panose="020B0502040204020203" pitchFamily="34" charset="0"/>
              </a:rPr>
              <a:t> CSEP.</a:t>
            </a:r>
          </a:p>
        </p:txBody>
      </p:sp>
      <p:pic>
        <p:nvPicPr>
          <p:cNvPr id="9" name="Grafik 8" descr="Ein Bild, das Person, Wand, Mann, Anzug enthält.&#10;&#10;Automatisch generierte Beschreibung">
            <a:extLst>
              <a:ext uri="{FF2B5EF4-FFF2-40B4-BE49-F238E27FC236}">
                <a16:creationId xmlns:a16="http://schemas.microsoft.com/office/drawing/2014/main" id="{A25DAA74-BCB6-456F-90F1-E4479CC9D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8" y="7911846"/>
            <a:ext cx="1229868" cy="1229868"/>
          </a:xfrm>
          <a:prstGeom prst="ellipse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7978DAC-D952-4FAC-B496-062BA311908E}"/>
              </a:ext>
            </a:extLst>
          </p:cNvPr>
          <p:cNvSpPr txBox="1">
            <a:spLocks/>
          </p:cNvSpPr>
          <p:nvPr/>
        </p:nvSpPr>
        <p:spPr>
          <a:xfrm>
            <a:off x="1792796" y="7911846"/>
            <a:ext cx="4685156" cy="1229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92944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2944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92944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92944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92944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200" dirty="0">
                <a:latin typeface="Bahnschrift" panose="020B0502040204020203" pitchFamily="34" charset="0"/>
              </a:rPr>
              <a:t>Many </a:t>
            </a:r>
            <a:r>
              <a:rPr lang="de-DE" sz="1200" dirty="0" err="1">
                <a:latin typeface="Bahnschrift" panose="020B0502040204020203" pitchFamily="34" charset="0"/>
              </a:rPr>
              <a:t>thanks</a:t>
            </a:r>
            <a:r>
              <a:rPr lang="de-DE" sz="1200" dirty="0">
                <a:latin typeface="Bahnschrift" panose="020B0502040204020203" pitchFamily="34" charset="0"/>
              </a:rPr>
              <a:t> in </a:t>
            </a:r>
            <a:r>
              <a:rPr lang="de-DE" sz="1200" dirty="0" err="1">
                <a:latin typeface="Bahnschrift" panose="020B0502040204020203" pitchFamily="34" charset="0"/>
              </a:rPr>
              <a:t>advance</a:t>
            </a:r>
            <a:r>
              <a:rPr lang="de-DE" sz="1200" dirty="0">
                <a:latin typeface="Bahnschrift" panose="020B0502040204020203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>
                <a:latin typeface="Bahnschrift" panose="020B0502040204020203" pitchFamily="34" charset="0"/>
              </a:rPr>
              <a:t>Elias Ladenburger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dirty="0">
              <a:latin typeface="Bahnschrif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100" dirty="0" err="1">
                <a:latin typeface="Bahnschrift" panose="020B0502040204020203" pitchFamily="34" charset="0"/>
              </a:rPr>
              <a:t>If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you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have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any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questions</a:t>
            </a:r>
            <a:r>
              <a:rPr lang="de-DE" sz="1100" dirty="0">
                <a:latin typeface="Bahnschrift" panose="020B0502040204020203" pitchFamily="34" charset="0"/>
              </a:rPr>
              <a:t>, </a:t>
            </a:r>
            <a:r>
              <a:rPr lang="de-DE" sz="1100" dirty="0" err="1">
                <a:latin typeface="Bahnschrift" panose="020B0502040204020203" pitchFamily="34" charset="0"/>
              </a:rPr>
              <a:t>please</a:t>
            </a:r>
            <a:r>
              <a:rPr lang="de-DE" sz="1100" dirty="0">
                <a:latin typeface="Bahnschrift" panose="020B0502040204020203" pitchFamily="34" charset="0"/>
              </a:rPr>
              <a:t> do </a:t>
            </a:r>
            <a:r>
              <a:rPr lang="de-DE" sz="1100" dirty="0" err="1">
                <a:latin typeface="Bahnschrift" panose="020B0502040204020203" pitchFamily="34" charset="0"/>
              </a:rPr>
              <a:t>no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hesitate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to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contact</a:t>
            </a:r>
            <a:r>
              <a:rPr lang="de-DE" sz="1100" dirty="0">
                <a:latin typeface="Bahnschrift" panose="020B0502040204020203" pitchFamily="34" charset="0"/>
              </a:rPr>
              <a:t> </a:t>
            </a:r>
            <a:r>
              <a:rPr lang="de-DE" sz="1100" dirty="0" err="1">
                <a:latin typeface="Bahnschrift" panose="020B0502040204020203" pitchFamily="34" charset="0"/>
              </a:rPr>
              <a:t>me</a:t>
            </a:r>
            <a:r>
              <a:rPr lang="de-DE" sz="1100" dirty="0">
                <a:latin typeface="Bahnschrift" panose="020B0502040204020203" pitchFamily="34" charset="0"/>
              </a:rPr>
              <a:t> at </a:t>
            </a:r>
            <a:r>
              <a:rPr lang="de-DE" sz="1100" dirty="0"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csep@eliasladenburger.com</a:t>
            </a:r>
            <a:r>
              <a:rPr lang="de-DE" sz="1100" dirty="0">
                <a:latin typeface="Bahnschrif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0B4DC-8E16-4DF5-AC07-7995375E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General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760F-72B5-4930-99BD-2D1CCDFE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62136"/>
            <a:ext cx="5915025" cy="7903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438BB7"/>
                </a:solidFill>
                <a:latin typeface="Bahnschrift" panose="020B0502040204020203" pitchFamily="34" charset="0"/>
              </a:rPr>
              <a:t>Problem Statement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As a </a:t>
            </a:r>
            <a:r>
              <a:rPr lang="de-DE" dirty="0" err="1">
                <a:latin typeface="Bahnschrift" panose="020B0502040204020203" pitchFamily="34" charset="0"/>
              </a:rPr>
              <a:t>cybersecurity</a:t>
            </a:r>
            <a:r>
              <a:rPr lang="de-DE" dirty="0">
                <a:latin typeface="Bahnschrift" panose="020B0502040204020203" pitchFamily="34" charset="0"/>
              </a:rPr>
              <a:t> professional,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likely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encountered</a:t>
            </a:r>
            <a:r>
              <a:rPr lang="de-DE" dirty="0">
                <a:latin typeface="Bahnschrift" panose="020B0502040204020203" pitchFamily="34" charset="0"/>
              </a:rPr>
              <a:t> „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human </a:t>
            </a:r>
            <a:r>
              <a:rPr lang="de-DE" dirty="0" err="1">
                <a:latin typeface="Bahnschrift" panose="020B0502040204020203" pitchFamily="34" charset="0"/>
              </a:rPr>
              <a:t>factor</a:t>
            </a:r>
            <a:r>
              <a:rPr lang="de-DE" dirty="0">
                <a:latin typeface="Bahnschrift" panose="020B0502040204020203" pitchFamily="34" charset="0"/>
              </a:rPr>
              <a:t>“ </a:t>
            </a:r>
            <a:r>
              <a:rPr lang="de-DE" dirty="0" err="1">
                <a:latin typeface="Bahnschrift" panose="020B0502040204020203" pitchFamily="34" charset="0"/>
              </a:rPr>
              <a:t>as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risk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vector</a:t>
            </a:r>
            <a:r>
              <a:rPr lang="de-DE" dirty="0">
                <a:latin typeface="Bahnschrift" panose="020B0502040204020203" pitchFamily="34" charset="0"/>
              </a:rPr>
              <a:t>.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a high </a:t>
            </a:r>
            <a:r>
              <a:rPr lang="de-DE" dirty="0" err="1">
                <a:latin typeface="Bahnschrift" panose="020B0502040204020203" pitchFamily="34" charset="0"/>
              </a:rPr>
              <a:t>probability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e-mails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workshops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e-learning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programs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increase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cybersecurity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awareness</a:t>
            </a:r>
            <a:r>
              <a:rPr lang="de-DE" dirty="0">
                <a:latin typeface="Bahnschrift" panose="020B0502040204020203" pitchFamily="34" charset="0"/>
              </a:rPr>
              <a:t>, so </a:t>
            </a:r>
            <a:r>
              <a:rPr lang="de-DE" dirty="0" err="1">
                <a:latin typeface="Bahnschrift" panose="020B0502040204020203" pitchFamily="34" charset="0"/>
              </a:rPr>
              <a:t>as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reduce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risk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Chances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are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however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want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more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potent and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sustainable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way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improving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cybersecurity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awareness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>
                <a:latin typeface="Bahnschrift" panose="020B0502040204020203" pitchFamily="34" charset="0"/>
              </a:rPr>
              <a:t>in </a:t>
            </a:r>
            <a:r>
              <a:rPr lang="de-DE" dirty="0" err="1">
                <a:latin typeface="Bahnschrift" panose="020B0502040204020203" pitchFamily="34" charset="0"/>
              </a:rPr>
              <a:t>your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organization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438BB7"/>
                </a:solidFill>
                <a:latin typeface="Bahnschrift" panose="020B0502040204020203" pitchFamily="34" charset="0"/>
              </a:rPr>
              <a:t>Approach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CSEP </a:t>
            </a:r>
            <a:r>
              <a:rPr lang="de-DE" dirty="0" err="1">
                <a:latin typeface="Bahnschrift" panose="020B0502040204020203" pitchFamily="34" charset="0"/>
              </a:rPr>
              <a:t>aims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support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other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security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professionals</a:t>
            </a:r>
            <a:r>
              <a:rPr lang="de-DE" dirty="0">
                <a:latin typeface="Bahnschrift" panose="020B0502040204020203" pitchFamily="34" charset="0"/>
              </a:rPr>
              <a:t> in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developing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and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conducting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more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effective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The </a:t>
            </a:r>
            <a:r>
              <a:rPr lang="de-DE" dirty="0" err="1">
                <a:latin typeface="Bahnschrift" panose="020B0502040204020203" pitchFamily="34" charset="0"/>
              </a:rPr>
              <a:t>premise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behind</a:t>
            </a:r>
            <a:r>
              <a:rPr lang="de-DE" dirty="0">
                <a:latin typeface="Bahnschrift" panose="020B0502040204020203" pitchFamily="34" charset="0"/>
              </a:rPr>
              <a:t> CSEP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collaborative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,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scenario-based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an </a:t>
            </a:r>
            <a:r>
              <a:rPr lang="de-DE" dirty="0" err="1">
                <a:latin typeface="Bahnschrift" panose="020B0502040204020203" pitchFamily="34" charset="0"/>
              </a:rPr>
              <a:t>effective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approach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raising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awareness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>
                <a:latin typeface="Bahnschrift" panose="020B0502040204020203" pitchFamily="34" charset="0"/>
              </a:rPr>
              <a:t>and </a:t>
            </a:r>
            <a:r>
              <a:rPr lang="de-DE" dirty="0" err="1">
                <a:latin typeface="Bahnschrift" panose="020B0502040204020203" pitchFamily="34" charset="0"/>
              </a:rPr>
              <a:t>shaping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attitude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toward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security</a:t>
            </a:r>
            <a:r>
              <a:rPr lang="de-DE" dirty="0">
                <a:latin typeface="Bahnschrift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As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CoVid-19 </a:t>
            </a:r>
            <a:r>
              <a:rPr lang="de-DE" dirty="0" err="1">
                <a:latin typeface="Bahnschrift" panose="020B0502040204020203" pitchFamily="34" charset="0"/>
              </a:rPr>
              <a:t>situation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shown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workshops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should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possible </a:t>
            </a:r>
            <a:r>
              <a:rPr lang="de-DE" dirty="0" err="1">
                <a:latin typeface="Bahnschrift" panose="020B0502040204020203" pitchFamily="34" charset="0"/>
              </a:rPr>
              <a:t>both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on-site and remote</a:t>
            </a:r>
            <a:r>
              <a:rPr lang="de-DE" dirty="0">
                <a:latin typeface="Bahnschrift" panose="020B0502040204020203" pitchFamily="34" charset="0"/>
              </a:rPr>
              <a:t>. A computer-</a:t>
            </a:r>
            <a:r>
              <a:rPr lang="de-DE" dirty="0" err="1">
                <a:latin typeface="Bahnschrift" panose="020B0502040204020203" pitchFamily="34" charset="0"/>
              </a:rPr>
              <a:t>supported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solution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perhaps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accessible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through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internet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could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satisfy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requirement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Being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scenario-based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participants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actively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involved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making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their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own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decisions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when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facing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realistic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problems</a:t>
            </a:r>
            <a:r>
              <a:rPr lang="de-DE" dirty="0">
                <a:latin typeface="Bahnschrift" panose="020B0502040204020203" pitchFamily="34" charset="0"/>
              </a:rPr>
              <a:t>. </a:t>
            </a:r>
            <a:r>
              <a:rPr lang="de-DE" dirty="0" err="1">
                <a:latin typeface="Bahnschrift" panose="020B0502040204020203" pitchFamily="34" charset="0"/>
              </a:rPr>
              <a:t>Collaboration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occurs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because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every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participant</a:t>
            </a:r>
            <a:r>
              <a:rPr lang="de-DE" dirty="0">
                <a:latin typeface="Bahnschrift" panose="020B0502040204020203" pitchFamily="34" charset="0"/>
              </a:rPr>
              <a:t> in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training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group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exactly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same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information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and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the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same </a:t>
            </a:r>
            <a:r>
              <a:rPr lang="de-DE" dirty="0" err="1">
                <a:solidFill>
                  <a:srgbClr val="438BB7"/>
                </a:solidFill>
                <a:latin typeface="Bahnschrift" panose="020B0502040204020203" pitchFamily="34" charset="0"/>
              </a:rPr>
              <a:t>objectives</a:t>
            </a:r>
            <a:r>
              <a:rPr lang="de-DE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every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other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participant</a:t>
            </a:r>
            <a:r>
              <a:rPr lang="de-DE" dirty="0">
                <a:latin typeface="Bahnschrift" panose="020B0502040204020203" pitchFamily="34" charset="0"/>
              </a:rPr>
              <a:t> – all </a:t>
            </a:r>
            <a:r>
              <a:rPr lang="de-DE" dirty="0" err="1">
                <a:latin typeface="Bahnschrift" panose="020B0502040204020203" pitchFamily="34" charset="0"/>
              </a:rPr>
              <a:t>participants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therefore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encouraged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work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together</a:t>
            </a:r>
            <a:r>
              <a:rPr lang="de-DE" dirty="0">
                <a:latin typeface="Bahnschrift" panose="020B0502040204020203" pitchFamily="34" charset="0"/>
              </a:rPr>
              <a:t> at all </a:t>
            </a:r>
            <a:r>
              <a:rPr lang="de-DE" dirty="0" err="1">
                <a:latin typeface="Bahnschrift" panose="020B0502040204020203" pitchFamily="34" charset="0"/>
              </a:rPr>
              <a:t>times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At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core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created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CSEP </a:t>
            </a:r>
            <a:r>
              <a:rPr lang="de-DE" dirty="0" err="1">
                <a:latin typeface="Bahnschrift" panose="020B0502040204020203" pitchFamily="34" charset="0"/>
              </a:rPr>
              <a:t>can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perhaps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compared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cyber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exercises</a:t>
            </a:r>
            <a:r>
              <a:rPr lang="de-DE" dirty="0">
                <a:latin typeface="Bahnschrift" panose="020B0502040204020203" pitchFamily="34" charset="0"/>
              </a:rPr>
              <a:t>, such </a:t>
            </a:r>
            <a:r>
              <a:rPr lang="de-DE" dirty="0" err="1">
                <a:latin typeface="Bahnschrift" panose="020B0502040204020203" pitchFamily="34" charset="0"/>
              </a:rPr>
              <a:t>as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those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performed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by</a:t>
            </a:r>
            <a:r>
              <a:rPr lang="de-DE" dirty="0">
                <a:latin typeface="Bahnschrift" panose="020B0502040204020203" pitchFamily="34" charset="0"/>
              </a:rPr>
              <a:t> ENISA. </a:t>
            </a:r>
            <a:r>
              <a:rPr lang="de-DE" dirty="0" err="1">
                <a:latin typeface="Bahnschrift" panose="020B0502040204020203" pitchFamily="34" charset="0"/>
              </a:rPr>
              <a:t>However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because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focus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CSEP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on </a:t>
            </a:r>
            <a:r>
              <a:rPr lang="de-DE" dirty="0" err="1">
                <a:latin typeface="Bahnschrift" panose="020B0502040204020203" pitchFamily="34" charset="0"/>
              </a:rPr>
              <a:t>educating</a:t>
            </a:r>
            <a:r>
              <a:rPr lang="de-DE" dirty="0">
                <a:latin typeface="Bahnschrift" panose="020B0502040204020203" pitchFamily="34" charset="0"/>
              </a:rPr>
              <a:t> non-</a:t>
            </a:r>
            <a:r>
              <a:rPr lang="de-DE" dirty="0" err="1">
                <a:latin typeface="Bahnschrift" panose="020B0502040204020203" pitchFamily="34" charset="0"/>
              </a:rPr>
              <a:t>security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experts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scenarios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a different </a:t>
            </a:r>
            <a:r>
              <a:rPr lang="de-DE" dirty="0" err="1">
                <a:latin typeface="Bahnschrift" panose="020B0502040204020203" pitchFamily="34" charset="0"/>
              </a:rPr>
              <a:t>scope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those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may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familiar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438BB7"/>
                </a:solidFill>
                <a:latin typeface="Bahnschrift" panose="020B0502040204020203" pitchFamily="34" charset="0"/>
              </a:rPr>
              <a:t>Evaluation Approach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The </a:t>
            </a:r>
            <a:r>
              <a:rPr lang="de-DE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conducted</a:t>
            </a:r>
            <a:r>
              <a:rPr lang="de-DE" dirty="0">
                <a:latin typeface="Bahnschrift" panose="020B0502040204020203" pitchFamily="34" charset="0"/>
              </a:rPr>
              <a:t> in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form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b="1" dirty="0" err="1">
                <a:latin typeface="Bahnschrift" panose="020B0502040204020203" pitchFamily="34" charset="0"/>
              </a:rPr>
              <a:t>peer</a:t>
            </a:r>
            <a:r>
              <a:rPr lang="de-DE" b="1" dirty="0">
                <a:latin typeface="Bahnschrift" panose="020B0502040204020203" pitchFamily="34" charset="0"/>
              </a:rPr>
              <a:t> </a:t>
            </a:r>
            <a:r>
              <a:rPr lang="de-DE" b="1" dirty="0" err="1">
                <a:latin typeface="Bahnschrift" panose="020B0502040204020203" pitchFamily="34" charset="0"/>
              </a:rPr>
              <a:t>inspection</a:t>
            </a:r>
            <a:r>
              <a:rPr lang="de-DE" dirty="0">
                <a:latin typeface="Bahnschrift" panose="020B0502040204020203" pitchFamily="34" charset="0"/>
              </a:rPr>
              <a:t>. The </a:t>
            </a:r>
            <a:r>
              <a:rPr lang="de-DE" dirty="0" err="1">
                <a:latin typeface="Bahnschrift" panose="020B0502040204020203" pitchFamily="34" charset="0"/>
              </a:rPr>
              <a:t>main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criteria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ease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of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i="1" dirty="0" err="1">
                <a:latin typeface="Bahnschrift" panose="020B0502040204020203" pitchFamily="34" charset="0"/>
              </a:rPr>
              <a:t>perceived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usefulness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as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suggested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technology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acceptance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model</a:t>
            </a:r>
            <a:r>
              <a:rPr lang="de-DE" dirty="0">
                <a:latin typeface="Bahnschrift" panose="020B0502040204020203" pitchFamily="34" charset="0"/>
              </a:rPr>
              <a:t> (TAM) (</a:t>
            </a:r>
            <a:r>
              <a:rPr lang="de-DE" dirty="0" err="1">
                <a:latin typeface="Bahnschrift" panose="020B0502040204020203" pitchFamily="34" charset="0"/>
              </a:rPr>
              <a:t>Venkatesch</a:t>
            </a:r>
            <a:r>
              <a:rPr lang="de-DE" dirty="0">
                <a:latin typeface="Bahnschrift" panose="020B0502040204020203" pitchFamily="34" charset="0"/>
              </a:rPr>
              <a:t> &amp; Davies, 1989).</a:t>
            </a: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Each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case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by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minimum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5 </a:t>
            </a:r>
            <a:r>
              <a:rPr lang="de-DE" dirty="0" err="1">
                <a:latin typeface="Bahnschrift" panose="020B0502040204020203" pitchFamily="34" charset="0"/>
              </a:rPr>
              <a:t>cybersecurity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professionals</a:t>
            </a:r>
            <a:r>
              <a:rPr lang="de-DE" dirty="0">
                <a:latin typeface="Bahnschrift" panose="020B0502040204020203" pitchFamily="34" charset="0"/>
              </a:rPr>
              <a:t>. The </a:t>
            </a:r>
            <a:r>
              <a:rPr lang="de-DE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participate</a:t>
            </a:r>
            <a:r>
              <a:rPr lang="de-DE" i="1" dirty="0">
                <a:latin typeface="Bahnschrift" panose="020B0502040204020203" pitchFamily="34" charset="0"/>
              </a:rPr>
              <a:t> in a game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may</a:t>
            </a:r>
            <a:r>
              <a:rPr lang="de-DE" dirty="0">
                <a:latin typeface="Bahnschrift" panose="020B0502040204020203" pitchFamily="34" charset="0"/>
              </a:rPr>
              <a:t> also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laypeople</a:t>
            </a:r>
            <a:r>
              <a:rPr lang="de-DE" dirty="0">
                <a:latin typeface="Bahnschrift" panose="020B0502040204020203" pitchFamily="34" charset="0"/>
              </a:rPr>
              <a:t>. </a:t>
            </a:r>
            <a:r>
              <a:rPr lang="de-DE" dirty="0" err="1">
                <a:latin typeface="Bahnschrift" panose="020B0502040204020203" pitchFamily="34" charset="0"/>
              </a:rPr>
              <a:t>Each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person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who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evaluates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platform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hereafter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called</a:t>
            </a:r>
            <a:r>
              <a:rPr lang="de-DE" dirty="0">
                <a:latin typeface="Bahnschrift" panose="020B0502040204020203" pitchFamily="34" charset="0"/>
              </a:rPr>
              <a:t> an </a:t>
            </a:r>
            <a:r>
              <a:rPr lang="de-DE" i="1" dirty="0" err="1">
                <a:latin typeface="Bahnschrift" panose="020B0502040204020203" pitchFamily="34" charset="0"/>
              </a:rPr>
              <a:t>assessor</a:t>
            </a:r>
            <a:r>
              <a:rPr lang="de-DE" i="1" dirty="0">
                <a:latin typeface="Bahnschrift" panose="020B0502040204020203" pitchFamily="34" charset="0"/>
              </a:rPr>
              <a:t>.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One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assessor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may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either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one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or</a:t>
            </a:r>
            <a:r>
              <a:rPr lang="de-DE" dirty="0">
                <a:latin typeface="Bahnschrift" panose="020B0502040204020203" pitchFamily="34" charset="0"/>
              </a:rPr>
              <a:t> all </a:t>
            </a:r>
            <a:r>
              <a:rPr lang="de-DE" dirty="0" err="1">
                <a:latin typeface="Bahnschrift" panose="020B0502040204020203" pitchFamily="34" charset="0"/>
              </a:rPr>
              <a:t>three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cases</a:t>
            </a:r>
            <a:r>
              <a:rPr lang="de-DE" dirty="0">
                <a:latin typeface="Bahnschrift" panose="020B0502040204020203" pitchFamily="34" charset="0"/>
              </a:rPr>
              <a:t>. The </a:t>
            </a:r>
            <a:r>
              <a:rPr lang="de-DE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each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timeboxed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30 </a:t>
            </a:r>
            <a:r>
              <a:rPr lang="de-DE" dirty="0" err="1">
                <a:latin typeface="Bahnschrift" panose="020B0502040204020203" pitchFamily="34" charset="0"/>
              </a:rPr>
              <a:t>minutes</a:t>
            </a:r>
            <a:r>
              <a:rPr lang="de-DE" dirty="0">
                <a:latin typeface="Bahnschrift" panose="020B0502040204020203" pitchFamily="34" charset="0"/>
              </a:rPr>
              <a:t>. </a:t>
            </a:r>
            <a:r>
              <a:rPr lang="de-DE" dirty="0" err="1">
                <a:latin typeface="Bahnschrift" panose="020B0502040204020203" pitchFamily="34" charset="0"/>
              </a:rPr>
              <a:t>Before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each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assessors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asked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fill</a:t>
            </a:r>
            <a:r>
              <a:rPr lang="de-DE" dirty="0">
                <a:latin typeface="Bahnschrift" panose="020B0502040204020203" pitchFamily="34" charset="0"/>
              </a:rPr>
              <a:t> out a </a:t>
            </a:r>
            <a:r>
              <a:rPr lang="de-DE" dirty="0" err="1">
                <a:latin typeface="Bahnschrift" panose="020B0502040204020203" pitchFamily="34" charset="0"/>
              </a:rPr>
              <a:t>micro</a:t>
            </a:r>
            <a:r>
              <a:rPr lang="de-DE" dirty="0">
                <a:latin typeface="Bahnschrift" panose="020B0502040204020203" pitchFamily="34" charset="0"/>
              </a:rPr>
              <a:t>-survey (see </a:t>
            </a:r>
            <a:r>
              <a:rPr lang="de-DE" dirty="0" err="1">
                <a:latin typeface="Bahnschrift" panose="020B0502040204020203" pitchFamily="34" charset="0"/>
              </a:rPr>
              <a:t>appendix</a:t>
            </a:r>
            <a:r>
              <a:rPr lang="de-DE" dirty="0">
                <a:latin typeface="Bahnschrift" panose="020B0502040204020203" pitchFamily="34" charset="0"/>
              </a:rPr>
              <a:t> A). After </a:t>
            </a:r>
            <a:r>
              <a:rPr lang="de-DE" dirty="0" err="1">
                <a:latin typeface="Bahnschrift" panose="020B0502040204020203" pitchFamily="34" charset="0"/>
              </a:rPr>
              <a:t>each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assessors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asked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fill</a:t>
            </a:r>
            <a:r>
              <a:rPr lang="de-DE" dirty="0">
                <a:latin typeface="Bahnschrift" panose="020B0502040204020203" pitchFamily="34" charset="0"/>
              </a:rPr>
              <a:t> out a </a:t>
            </a:r>
            <a:r>
              <a:rPr lang="de-DE" dirty="0" err="1">
                <a:latin typeface="Bahnschrift" panose="020B0502040204020203" pitchFamily="34" charset="0"/>
              </a:rPr>
              <a:t>hotwash</a:t>
            </a:r>
            <a:r>
              <a:rPr lang="de-DE" dirty="0">
                <a:latin typeface="Bahnschrift" panose="020B0502040204020203" pitchFamily="34" charset="0"/>
              </a:rPr>
              <a:t>-survey (see </a:t>
            </a:r>
            <a:r>
              <a:rPr lang="de-DE" dirty="0" err="1">
                <a:latin typeface="Bahnschrift" panose="020B0502040204020203" pitchFamily="34" charset="0"/>
              </a:rPr>
              <a:t>appendix</a:t>
            </a:r>
            <a:r>
              <a:rPr lang="de-DE" dirty="0">
                <a:latin typeface="Bahnschrift" panose="020B0502040204020203" pitchFamily="34" charset="0"/>
              </a:rPr>
              <a:t> B). 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Assessors </a:t>
            </a:r>
            <a:r>
              <a:rPr lang="de-DE" dirty="0" err="1">
                <a:latin typeface="Bahnschrift" panose="020B0502040204020203" pitchFamily="34" charset="0"/>
              </a:rPr>
              <a:t>may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agree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recording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session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signing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consent</a:t>
            </a:r>
            <a:r>
              <a:rPr lang="de-DE" dirty="0">
                <a:latin typeface="Bahnschrift" panose="020B0502040204020203" pitchFamily="34" charset="0"/>
              </a:rPr>
              <a:t> form (</a:t>
            </a:r>
            <a:r>
              <a:rPr lang="de-DE" dirty="0" err="1">
                <a:latin typeface="Bahnschrift" panose="020B0502040204020203" pitchFamily="34" charset="0"/>
              </a:rPr>
              <a:t>appendix</a:t>
            </a:r>
            <a:r>
              <a:rPr lang="de-DE" dirty="0">
                <a:latin typeface="Bahnschrift" panose="020B0502040204020203" pitchFamily="34" charset="0"/>
              </a:rPr>
              <a:t> C). Recordings will </a:t>
            </a:r>
            <a:r>
              <a:rPr lang="de-DE" dirty="0" err="1">
                <a:latin typeface="Bahnschrift" panose="020B0502040204020203" pitchFamily="34" charset="0"/>
              </a:rPr>
              <a:t>only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processed</a:t>
            </a:r>
            <a:r>
              <a:rPr lang="de-DE" dirty="0">
                <a:latin typeface="Bahnschrift" panose="020B0502040204020203" pitchFamily="34" charset="0"/>
              </a:rPr>
              <a:t> on a </a:t>
            </a:r>
            <a:r>
              <a:rPr lang="de-DE" dirty="0" err="1">
                <a:latin typeface="Bahnschrift" panose="020B0502040204020203" pitchFamily="34" charset="0"/>
              </a:rPr>
              <a:t>local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device</a:t>
            </a:r>
            <a:r>
              <a:rPr lang="de-DE" dirty="0">
                <a:latin typeface="Bahnschrift" panose="020B0502040204020203" pitchFamily="34" charset="0"/>
              </a:rPr>
              <a:t> and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deleted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according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DoD5220.22-M(ECE) </a:t>
            </a:r>
            <a:r>
              <a:rPr lang="de-DE" dirty="0" err="1">
                <a:latin typeface="Bahnschrift" panose="020B0502040204020203" pitchFamily="34" charset="0"/>
              </a:rPr>
              <a:t>standard</a:t>
            </a:r>
            <a:r>
              <a:rPr lang="de-DE" dirty="0">
                <a:latin typeface="Bahnschrift" panose="020B0502040204020203" pitchFamily="34" charset="0"/>
              </a:rPr>
              <a:t> after a </a:t>
            </a:r>
            <a:r>
              <a:rPr lang="de-DE" dirty="0" err="1">
                <a:latin typeface="Bahnschrift" panose="020B0502040204020203" pitchFamily="34" charset="0"/>
              </a:rPr>
              <a:t>period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four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weeks</a:t>
            </a:r>
            <a:r>
              <a:rPr lang="de-DE" dirty="0">
                <a:latin typeface="Bahnschrift" panose="020B0502040204020203" pitchFamily="34" charset="0"/>
              </a:rPr>
              <a:t> at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latest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43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0E7D7-1EE7-45E4-9B95-D039110D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Use Case </a:t>
            </a:r>
            <a:r>
              <a:rPr lang="de-DE" i="1" dirty="0" err="1"/>
              <a:t>Participate</a:t>
            </a:r>
            <a:r>
              <a:rPr lang="de-DE" i="1" dirty="0"/>
              <a:t> in a Game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40366-D48B-452D-BEE1-E04EBDAC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Objectives</a:t>
            </a:r>
            <a:endParaRPr lang="de-DE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it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possible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participate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in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participation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in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can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done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good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ease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use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participation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in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leads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a high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level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engagement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participation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in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leads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a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good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level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retention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de-DE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  <a:t>Task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participate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,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pre-selected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played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,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 on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.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out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survey</a:t>
            </a:r>
            <a:r>
              <a:rPr lang="de-DE" dirty="0"/>
              <a:t> </a:t>
            </a:r>
            <a:r>
              <a:rPr lang="de-DE" dirty="0" err="1"/>
              <a:t>shortly</a:t>
            </a:r>
            <a:r>
              <a:rPr lang="de-DE" dirty="0"/>
              <a:t> after </a:t>
            </a:r>
            <a:r>
              <a:rPr lang="de-DE" dirty="0" err="1"/>
              <a:t>receiving</a:t>
            </a:r>
            <a:r>
              <a:rPr lang="de-DE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276916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B6B7C-358D-4B5B-AEA0-486C50F5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Use Case </a:t>
            </a:r>
            <a:r>
              <a:rPr lang="de-DE" i="1" dirty="0" err="1"/>
              <a:t>Facilitate</a:t>
            </a:r>
            <a:r>
              <a:rPr lang="de-DE" i="1" dirty="0"/>
              <a:t> a Game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FEAAC-947B-4330-8AD4-99D89015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Objectives</a:t>
            </a:r>
            <a:endParaRPr lang="de-DE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it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possible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facilitate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games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trainer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dashboard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has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a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good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ease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use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de-DE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any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information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missing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from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trainer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dashboard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the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trainer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dashboard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should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allow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any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more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actions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  <a:t>Tasks</a:t>
            </a:r>
            <a:endParaRPr lang="de-DE" dirty="0"/>
          </a:p>
          <a:p>
            <a:pPr marL="0" indent="0">
              <a:buNone/>
            </a:pPr>
            <a:r>
              <a:rPr lang="de-DE" i="1" dirty="0" err="1">
                <a:solidFill>
                  <a:srgbClr val="438BB7"/>
                </a:solidFill>
              </a:rPr>
              <a:t>Please</a:t>
            </a:r>
            <a:r>
              <a:rPr lang="de-DE" i="1" dirty="0">
                <a:solidFill>
                  <a:srgbClr val="438BB7"/>
                </a:solidFill>
              </a:rPr>
              <a:t> not </a:t>
            </a:r>
            <a:r>
              <a:rPr lang="de-DE" i="1" dirty="0" err="1">
                <a:solidFill>
                  <a:srgbClr val="438BB7"/>
                </a:solidFill>
              </a:rPr>
              <a:t>that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for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this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evaluation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session</a:t>
            </a:r>
            <a:r>
              <a:rPr lang="de-DE" i="1" dirty="0">
                <a:solidFill>
                  <a:srgbClr val="438BB7"/>
                </a:solidFill>
              </a:rPr>
              <a:t> I will </a:t>
            </a:r>
            <a:r>
              <a:rPr lang="de-DE" i="1" dirty="0" err="1">
                <a:solidFill>
                  <a:srgbClr val="438BB7"/>
                </a:solidFill>
              </a:rPr>
              <a:t>have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to</a:t>
            </a:r>
            <a:r>
              <a:rPr lang="de-DE" i="1" dirty="0">
                <a:solidFill>
                  <a:srgbClr val="438BB7"/>
                </a:solidFill>
              </a:rPr>
              <a:t> see </a:t>
            </a:r>
            <a:r>
              <a:rPr lang="de-DE" i="1" dirty="0" err="1">
                <a:solidFill>
                  <a:srgbClr val="438BB7"/>
                </a:solidFill>
              </a:rPr>
              <a:t>the</a:t>
            </a:r>
            <a:r>
              <a:rPr lang="de-DE" i="1" dirty="0">
                <a:solidFill>
                  <a:srgbClr val="438BB7"/>
                </a:solidFill>
              </a:rPr>
              <a:t> screen on </a:t>
            </a:r>
            <a:r>
              <a:rPr lang="de-DE" i="1" dirty="0" err="1">
                <a:solidFill>
                  <a:srgbClr val="438BB7"/>
                </a:solidFill>
              </a:rPr>
              <a:t>which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you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conduct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these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tasks</a:t>
            </a:r>
            <a:r>
              <a:rPr lang="de-DE" i="1" dirty="0">
                <a:solidFill>
                  <a:srgbClr val="438BB7"/>
                </a:solidFill>
              </a:rPr>
              <a:t>.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438BB7"/>
                </a:solidFill>
              </a:rPr>
              <a:t>Please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think</a:t>
            </a:r>
            <a:r>
              <a:rPr lang="de-DE" i="1" dirty="0">
                <a:solidFill>
                  <a:srgbClr val="438BB7"/>
                </a:solidFill>
              </a:rPr>
              <a:t> out </a:t>
            </a:r>
            <a:r>
              <a:rPr lang="de-DE" i="1" dirty="0" err="1">
                <a:solidFill>
                  <a:srgbClr val="438BB7"/>
                </a:solidFill>
              </a:rPr>
              <a:t>loud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during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the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entire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evaluation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session</a:t>
            </a:r>
            <a:r>
              <a:rPr lang="de-DE" i="1" dirty="0">
                <a:solidFill>
                  <a:srgbClr val="438BB7"/>
                </a:solidFill>
              </a:rPr>
              <a:t> and </a:t>
            </a:r>
            <a:r>
              <a:rPr lang="de-DE" i="1" dirty="0" err="1">
                <a:solidFill>
                  <a:srgbClr val="438BB7"/>
                </a:solidFill>
              </a:rPr>
              <a:t>openly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talk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about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every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action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you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are</a:t>
            </a:r>
            <a:r>
              <a:rPr lang="de-DE" i="1" dirty="0">
                <a:solidFill>
                  <a:srgbClr val="438BB7"/>
                </a:solidFill>
              </a:rPr>
              <a:t> </a:t>
            </a:r>
            <a:r>
              <a:rPr lang="de-DE" i="1" dirty="0" err="1">
                <a:solidFill>
                  <a:srgbClr val="438BB7"/>
                </a:solidFill>
              </a:rPr>
              <a:t>taking</a:t>
            </a:r>
            <a:r>
              <a:rPr lang="de-DE" i="1" dirty="0">
                <a:solidFill>
                  <a:srgbClr val="438BB7"/>
                </a:solidFill>
              </a:rPr>
              <a:t>.</a:t>
            </a:r>
          </a:p>
          <a:p>
            <a:pPr marL="0" indent="0">
              <a:buNone/>
            </a:pPr>
            <a:r>
              <a:rPr lang="de-DE" dirty="0"/>
              <a:t>Imagine </a:t>
            </a:r>
            <a:r>
              <a:rPr lang="de-DE" dirty="0" err="1"/>
              <a:t>yourself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a </a:t>
            </a:r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 </a:t>
            </a:r>
            <a:r>
              <a:rPr lang="de-DE" dirty="0" err="1"/>
              <a:t>workshop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executives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scenario</a:t>
            </a:r>
            <a:r>
              <a:rPr lang="de-DE" dirty="0"/>
              <a:t>.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manage </a:t>
            </a:r>
            <a:r>
              <a:rPr lang="de-DE" i="1" dirty="0" err="1"/>
              <a:t>scenarios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After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familiarized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, </a:t>
            </a:r>
            <a:r>
              <a:rPr lang="de-DE" dirty="0" err="1"/>
              <a:t>please</a:t>
            </a:r>
            <a:r>
              <a:rPr lang="de-DE" dirty="0"/>
              <a:t> open a </a:t>
            </a:r>
            <a:r>
              <a:rPr lang="de-DE" dirty="0" err="1"/>
              <a:t>new</a:t>
            </a:r>
            <a:r>
              <a:rPr lang="de-DE" dirty="0"/>
              <a:t> game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. Send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instructor</a:t>
            </a:r>
            <a:r>
              <a:rPr lang="de-DE" dirty="0"/>
              <a:t> and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3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joined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(</a:t>
            </a:r>
            <a:r>
              <a:rPr lang="de-DE" dirty="0" err="1"/>
              <a:t>imaginary</a:t>
            </a:r>
            <a:r>
              <a:rPr lang="de-DE" dirty="0"/>
              <a:t>) </a:t>
            </a:r>
            <a:r>
              <a:rPr lang="de-DE" dirty="0" err="1"/>
              <a:t>participants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game. </a:t>
            </a:r>
          </a:p>
          <a:p>
            <a:pPr marL="0" indent="0">
              <a:buNone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game, </a:t>
            </a:r>
            <a:r>
              <a:rPr lang="de-DE" dirty="0" err="1"/>
              <a:t>use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variable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.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10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09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DA629-E676-49A5-A18B-A9509070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Use Case </a:t>
            </a:r>
            <a:r>
              <a:rPr lang="de-DE" i="1" dirty="0"/>
              <a:t>Scenario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76127-0962-4C21-A131-400B0AE4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65813"/>
            <a:ext cx="5915025" cy="7556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Objectives</a:t>
            </a:r>
            <a:endParaRPr lang="de-DE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Determining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it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possible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create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sz="1200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can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created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good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ease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use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functionality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adequate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1200" b="1" dirty="0">
                <a:solidFill>
                  <a:srgbClr val="438BB7"/>
                </a:solidFill>
                <a:latin typeface="Bahnschrift" panose="020B0502040204020203" pitchFamily="34" charset="0"/>
              </a:rPr>
              <a:t>Task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Please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not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that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for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this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evaluation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session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I will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have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to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see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screen on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which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you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conduct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these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tasks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.</a:t>
            </a:r>
            <a:endParaRPr lang="de-DE" sz="1200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Imagine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want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create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new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for</a:t>
            </a:r>
            <a:r>
              <a:rPr lang="de-DE" dirty="0">
                <a:latin typeface="Bahnschrift" panose="020B0502040204020203" pitchFamily="34" charset="0"/>
              </a:rPr>
              <a:t> an </a:t>
            </a:r>
            <a:r>
              <a:rPr lang="de-DE" dirty="0" err="1">
                <a:latin typeface="Bahnschrift" panose="020B0502040204020203" pitchFamily="34" charset="0"/>
              </a:rPr>
              <a:t>awareness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workshop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do so, </a:t>
            </a:r>
            <a:r>
              <a:rPr lang="de-DE" dirty="0" err="1">
                <a:latin typeface="Bahnschrift" panose="020B0502040204020203" pitchFamily="34" charset="0"/>
              </a:rPr>
              <a:t>please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use</a:t>
            </a:r>
            <a:r>
              <a:rPr lang="de-DE" dirty="0">
                <a:latin typeface="Bahnschrift" panose="020B0502040204020203" pitchFamily="34" charset="0"/>
              </a:rPr>
              <a:t> CSEP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add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new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title </a:t>
            </a:r>
            <a:r>
              <a:rPr lang="de-DE" i="1" dirty="0">
                <a:latin typeface="Bahnschrift" panose="020B0502040204020203" pitchFamily="34" charset="0"/>
              </a:rPr>
              <a:t>CISO Budget </a:t>
            </a:r>
            <a:r>
              <a:rPr lang="de-DE" i="1" dirty="0" err="1">
                <a:latin typeface="Bahnschrift" panose="020B0502040204020203" pitchFamily="34" charset="0"/>
              </a:rPr>
              <a:t>Allocation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dirty="0">
                <a:latin typeface="Bahnschrift" panose="020B0502040204020203" pitchFamily="34" charset="0"/>
              </a:rPr>
              <a:t>and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description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simulate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the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allocation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of</a:t>
            </a:r>
            <a:r>
              <a:rPr lang="de-DE" i="1" dirty="0">
                <a:latin typeface="Bahnschrift" panose="020B0502040204020203" pitchFamily="34" charset="0"/>
              </a:rPr>
              <a:t> a </a:t>
            </a:r>
            <a:r>
              <a:rPr lang="de-DE" i="1" dirty="0" err="1">
                <a:latin typeface="Bahnschrift" panose="020B0502040204020203" pitchFamily="34" charset="0"/>
              </a:rPr>
              <a:t>security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budget</a:t>
            </a:r>
            <a:r>
              <a:rPr lang="de-DE" i="1" dirty="0">
                <a:latin typeface="Bahnschrift" panose="020B0502040204020203" pitchFamily="34" charset="0"/>
              </a:rPr>
              <a:t>.</a:t>
            </a:r>
            <a:r>
              <a:rPr lang="de-DE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Please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add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three</a:t>
            </a:r>
            <a:r>
              <a:rPr lang="de-DE" dirty="0">
                <a:latin typeface="Bahnschrift" panose="020B0502040204020203" pitchFamily="34" charset="0"/>
              </a:rPr>
              <a:t> variables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: </a:t>
            </a:r>
          </a:p>
          <a:p>
            <a:r>
              <a:rPr lang="de-DE" i="1" dirty="0">
                <a:latin typeface="Bahnschrift" panose="020B0502040204020203" pitchFamily="34" charset="0"/>
              </a:rPr>
              <a:t>Budget (€)</a:t>
            </a:r>
            <a:r>
              <a:rPr lang="de-DE" dirty="0">
                <a:latin typeface="Bahnschrift" panose="020B0502040204020203" pitchFamily="34" charset="0"/>
              </a:rPr>
              <a:t>, a </a:t>
            </a:r>
            <a:r>
              <a:rPr lang="de-DE" dirty="0" err="1">
                <a:latin typeface="Bahnschrift" panose="020B0502040204020203" pitchFamily="34" charset="0"/>
              </a:rPr>
              <a:t>numeric</a:t>
            </a:r>
            <a:r>
              <a:rPr lang="de-DE" dirty="0">
                <a:latin typeface="Bahnschrift" panose="020B0502040204020203" pitchFamily="34" charset="0"/>
              </a:rPr>
              <a:t> variable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visible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participants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has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starting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value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>
                <a:latin typeface="Bahnschrift" panose="020B0502040204020203" pitchFamily="34" charset="0"/>
              </a:rPr>
              <a:t>20,000</a:t>
            </a:r>
            <a:r>
              <a:rPr lang="de-DE" dirty="0">
                <a:latin typeface="Bahnschrift" panose="020B0502040204020203" pitchFamily="34" charset="0"/>
              </a:rPr>
              <a:t>€,</a:t>
            </a:r>
          </a:p>
          <a:p>
            <a:r>
              <a:rPr lang="de-DE" i="1" dirty="0">
                <a:latin typeface="Bahnschrift" panose="020B0502040204020203" pitchFamily="34" charset="0"/>
              </a:rPr>
              <a:t>Time (</a:t>
            </a:r>
            <a:r>
              <a:rPr lang="de-DE" i="1" dirty="0" err="1">
                <a:latin typeface="Bahnschrift" panose="020B0502040204020203" pitchFamily="34" charset="0"/>
              </a:rPr>
              <a:t>days</a:t>
            </a:r>
            <a:r>
              <a:rPr lang="de-DE" i="1" dirty="0">
                <a:latin typeface="Bahnschrift" panose="020B0502040204020203" pitchFamily="34" charset="0"/>
              </a:rPr>
              <a:t>),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another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numeric</a:t>
            </a:r>
            <a:r>
              <a:rPr lang="de-DE" dirty="0">
                <a:latin typeface="Bahnschrift" panose="020B0502040204020203" pitchFamily="34" charset="0"/>
              </a:rPr>
              <a:t> variable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visible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participants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has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starting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value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>
                <a:latin typeface="Bahnschrift" panose="020B0502040204020203" pitchFamily="34" charset="0"/>
              </a:rPr>
              <a:t>5</a:t>
            </a:r>
            <a:r>
              <a:rPr lang="de-DE" dirty="0">
                <a:latin typeface="Bahnschrift" panose="020B0502040204020203" pitchFamily="34" charset="0"/>
              </a:rPr>
              <a:t> and</a:t>
            </a:r>
          </a:p>
          <a:p>
            <a:r>
              <a:rPr lang="de-DE" i="1" dirty="0">
                <a:latin typeface="Bahnschrift" panose="020B0502040204020203" pitchFamily="34" charset="0"/>
              </a:rPr>
              <a:t>ISO 27001 </a:t>
            </a:r>
            <a:r>
              <a:rPr lang="de-DE" i="1" dirty="0" err="1">
                <a:latin typeface="Bahnschrift" panose="020B0502040204020203" pitchFamily="34" charset="0"/>
              </a:rPr>
              <a:t>certified</a:t>
            </a:r>
            <a:r>
              <a:rPr lang="de-DE" i="1" dirty="0">
                <a:latin typeface="Bahnschrift" panose="020B0502040204020203" pitchFamily="34" charset="0"/>
              </a:rPr>
              <a:t>? a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boolean</a:t>
            </a:r>
            <a:r>
              <a:rPr lang="de-DE" dirty="0">
                <a:latin typeface="Bahnschrift" panose="020B0502040204020203" pitchFamily="34" charset="0"/>
              </a:rPr>
              <a:t> variable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hidden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from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participants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has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starting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value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false</a:t>
            </a:r>
            <a:r>
              <a:rPr lang="de-DE" dirty="0">
                <a:latin typeface="Bahnschrift" panose="020B0502040204020203" pitchFamily="34" charset="0"/>
              </a:rPr>
              <a:t>.</a:t>
            </a:r>
            <a:br>
              <a:rPr lang="de-DE" dirty="0">
                <a:latin typeface="Bahnschrift" panose="020B0502040204020203" pitchFamily="34" charset="0"/>
              </a:rPr>
            </a:b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Bahnschrift" panose="020B0502040204020203" pitchFamily="34" charset="0"/>
              </a:rPr>
              <a:t>Please</a:t>
            </a:r>
            <a:r>
              <a:rPr lang="de-DE" sz="1200" dirty="0">
                <a:latin typeface="Bahnschrift" panose="020B0502040204020203" pitchFamily="34" charset="0"/>
              </a:rPr>
              <a:t> also </a:t>
            </a:r>
            <a:r>
              <a:rPr lang="de-DE" sz="1200" dirty="0" err="1">
                <a:latin typeface="Bahnschrift" panose="020B0502040204020203" pitchFamily="34" charset="0"/>
              </a:rPr>
              <a:t>insert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sz="1200" dirty="0" err="1">
                <a:latin typeface="Bahnschrift" panose="020B0502040204020203" pitchFamily="34" charset="0"/>
              </a:rPr>
              <a:t>three</a:t>
            </a:r>
            <a:r>
              <a:rPr lang="de-DE" sz="1200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injects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story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titles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>
                <a:latin typeface="Bahnschrift" panose="020B0502040204020203" pitchFamily="34" charset="0"/>
              </a:rPr>
              <a:t>Budget </a:t>
            </a:r>
            <a:r>
              <a:rPr lang="de-DE" i="1" dirty="0" err="1">
                <a:latin typeface="Bahnschrift" panose="020B0502040204020203" pitchFamily="34" charset="0"/>
              </a:rPr>
              <a:t>Choices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i="1" dirty="0">
                <a:latin typeface="Bahnschrift" panose="020B0502040204020203" pitchFamily="34" charset="0"/>
              </a:rPr>
              <a:t>Budget Evaluation </a:t>
            </a:r>
            <a:r>
              <a:rPr lang="de-DE" dirty="0">
                <a:latin typeface="Bahnschrift" panose="020B0502040204020203" pitchFamily="34" charset="0"/>
              </a:rPr>
              <a:t>and </a:t>
            </a:r>
            <a:r>
              <a:rPr lang="de-DE" i="1" dirty="0">
                <a:latin typeface="Bahnschrift" panose="020B0502040204020203" pitchFamily="34" charset="0"/>
              </a:rPr>
              <a:t>Final Report</a:t>
            </a:r>
            <a:r>
              <a:rPr lang="de-DE" dirty="0">
                <a:latin typeface="Bahnschrift" panose="020B0502040204020203" pitchFamily="34" charset="0"/>
              </a:rPr>
              <a:t>. </a:t>
            </a:r>
            <a:r>
              <a:rPr lang="de-DE" dirty="0" err="1">
                <a:latin typeface="Bahnschrift" panose="020B0502040204020203" pitchFamily="34" charset="0"/>
              </a:rPr>
              <a:t>Make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sure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also </a:t>
            </a:r>
            <a:r>
              <a:rPr lang="de-DE" dirty="0" err="1">
                <a:latin typeface="Bahnschrift" panose="020B0502040204020203" pitchFamily="34" charset="0"/>
              </a:rPr>
              <a:t>add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short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text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description</a:t>
            </a:r>
            <a:r>
              <a:rPr lang="de-DE" dirty="0">
                <a:latin typeface="Bahnschrift" panose="020B0502040204020203" pitchFamily="34" charset="0"/>
              </a:rPr>
              <a:t>. The </a:t>
            </a:r>
            <a:r>
              <a:rPr lang="de-DE" dirty="0" err="1">
                <a:latin typeface="Bahnschrift" panose="020B0502040204020203" pitchFamily="34" charset="0"/>
              </a:rPr>
              <a:t>injects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must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default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order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B</a:t>
            </a:r>
            <a:r>
              <a:rPr lang="de-DE" i="1" dirty="0">
                <a:latin typeface="Bahnschrift" panose="020B0502040204020203" pitchFamily="34" charset="0"/>
              </a:rPr>
              <a:t>udget </a:t>
            </a:r>
            <a:r>
              <a:rPr lang="de-DE" i="1" dirty="0" err="1">
                <a:latin typeface="Bahnschrift" panose="020B0502040204020203" pitchFamily="34" charset="0"/>
              </a:rPr>
              <a:t>Choices</a:t>
            </a:r>
            <a:r>
              <a:rPr lang="de-DE" i="1" dirty="0">
                <a:latin typeface="Bahnschrift" panose="020B0502040204020203" pitchFamily="34" charset="0"/>
              </a:rPr>
              <a:t>, Budget Evaluation, Final Report</a:t>
            </a:r>
            <a:r>
              <a:rPr lang="de-DE" dirty="0">
                <a:latin typeface="Bahnschrift" panose="020B0502040204020203" pitchFamily="34" charset="0"/>
              </a:rPr>
              <a:t>.</a:t>
            </a:r>
            <a:endParaRPr lang="de-DE" i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i="1" dirty="0">
                <a:latin typeface="Bahnschrift" panose="020B0502040204020203" pitchFamily="34" charset="0"/>
              </a:rPr>
              <a:t>Budget </a:t>
            </a:r>
            <a:r>
              <a:rPr lang="de-DE" i="1" dirty="0" err="1">
                <a:latin typeface="Bahnschrift" panose="020B0502040204020203" pitchFamily="34" charset="0"/>
              </a:rPr>
              <a:t>Choices</a:t>
            </a:r>
            <a:r>
              <a:rPr lang="de-DE" dirty="0">
                <a:latin typeface="Bahnschrift" panose="020B0502040204020203" pitchFamily="34" charset="0"/>
              </a:rPr>
              <a:t> will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entry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point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must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two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choices</a:t>
            </a:r>
            <a:r>
              <a:rPr lang="de-DE" dirty="0">
                <a:latin typeface="Bahnschrift" panose="020B0502040204020203" pitchFamily="34" charset="0"/>
              </a:rPr>
              <a:t>: </a:t>
            </a:r>
            <a:r>
              <a:rPr lang="de-DE" i="1" dirty="0" err="1">
                <a:latin typeface="Bahnschrift" panose="020B0502040204020203" pitchFamily="34" charset="0"/>
              </a:rPr>
              <a:t>invest</a:t>
            </a:r>
            <a:r>
              <a:rPr lang="de-DE" i="1" dirty="0">
                <a:latin typeface="Bahnschrift" panose="020B0502040204020203" pitchFamily="34" charset="0"/>
              </a:rPr>
              <a:t> in ISO </a:t>
            </a:r>
            <a:r>
              <a:rPr lang="de-DE" i="1" dirty="0" err="1">
                <a:latin typeface="Bahnschrift" panose="020B0502040204020203" pitchFamily="34" charset="0"/>
              </a:rPr>
              <a:t>certification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i="1" dirty="0" err="1">
                <a:latin typeface="Bahnschrift" panose="020B0502040204020203" pitchFamily="34" charset="0"/>
              </a:rPr>
              <a:t>invest</a:t>
            </a:r>
            <a:r>
              <a:rPr lang="de-DE" i="1" dirty="0">
                <a:latin typeface="Bahnschrift" panose="020B0502040204020203" pitchFamily="34" charset="0"/>
              </a:rPr>
              <a:t> in </a:t>
            </a:r>
            <a:r>
              <a:rPr lang="de-DE" i="1" dirty="0" err="1">
                <a:latin typeface="Bahnschrift" panose="020B0502040204020203" pitchFamily="34" charset="0"/>
              </a:rPr>
              <a:t>awareness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. The </a:t>
            </a:r>
            <a:r>
              <a:rPr lang="de-DE" dirty="0" err="1">
                <a:latin typeface="Bahnschrift" panose="020B0502040204020203" pitchFamily="34" charset="0"/>
              </a:rPr>
              <a:t>choice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invest</a:t>
            </a:r>
            <a:r>
              <a:rPr lang="de-DE" i="1" dirty="0">
                <a:latin typeface="Bahnschrift" panose="020B0502040204020203" pitchFamily="34" charset="0"/>
              </a:rPr>
              <a:t> in ISO </a:t>
            </a:r>
            <a:r>
              <a:rPr lang="de-DE" i="1" dirty="0" err="1">
                <a:latin typeface="Bahnschrift" panose="020B0502040204020203" pitchFamily="34" charset="0"/>
              </a:rPr>
              <a:t>certification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must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reduce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budget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by</a:t>
            </a:r>
            <a:r>
              <a:rPr lang="de-DE" dirty="0">
                <a:latin typeface="Bahnschrift" panose="020B0502040204020203" pitchFamily="34" charset="0"/>
              </a:rPr>
              <a:t> 10,000€. 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dirty="0">
                <a:latin typeface="Bahnschrift" panose="020B0502040204020203" pitchFamily="34" charset="0"/>
              </a:rPr>
              <a:t>The </a:t>
            </a:r>
            <a:r>
              <a:rPr lang="de-DE" dirty="0" err="1">
                <a:latin typeface="Bahnschrift" panose="020B0502040204020203" pitchFamily="34" charset="0"/>
              </a:rPr>
              <a:t>choice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invest</a:t>
            </a:r>
            <a:r>
              <a:rPr lang="de-DE" i="1" dirty="0">
                <a:latin typeface="Bahnschrift" panose="020B0502040204020203" pitchFamily="34" charset="0"/>
              </a:rPr>
              <a:t> in </a:t>
            </a:r>
            <a:r>
              <a:rPr lang="de-DE" i="1" dirty="0" err="1">
                <a:latin typeface="Bahnschrift" panose="020B0502040204020203" pitchFamily="34" charset="0"/>
              </a:rPr>
              <a:t>awareness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trainings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must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lead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fourth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inject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called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conduct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awareness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trainings</a:t>
            </a:r>
            <a:r>
              <a:rPr lang="de-DE" i="1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The </a:t>
            </a:r>
            <a:r>
              <a:rPr lang="de-DE" dirty="0" err="1">
                <a:latin typeface="Bahnschrift" panose="020B0502040204020203" pitchFamily="34" charset="0"/>
              </a:rPr>
              <a:t>inject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budget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must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a </a:t>
            </a:r>
            <a:r>
              <a:rPr lang="de-DE" dirty="0" err="1">
                <a:latin typeface="Bahnschrift" panose="020B0502040204020203" pitchFamily="34" charset="0"/>
              </a:rPr>
              <a:t>pre-condition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budget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cannot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greater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than</a:t>
            </a:r>
            <a:r>
              <a:rPr lang="de-DE" dirty="0">
                <a:latin typeface="Bahnschrift" panose="020B0502040204020203" pitchFamily="34" charset="0"/>
              </a:rPr>
              <a:t> 5,000€, </a:t>
            </a:r>
            <a:r>
              <a:rPr lang="de-DE" dirty="0" err="1">
                <a:latin typeface="Bahnschrift" panose="020B0502040204020203" pitchFamily="34" charset="0"/>
              </a:rPr>
              <a:t>otherwise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participants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must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be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redirected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budget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choices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Feel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free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insert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any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value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your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choosing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any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parameters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of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injects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have</a:t>
            </a:r>
            <a:r>
              <a:rPr lang="de-DE" dirty="0">
                <a:latin typeface="Bahnschrift" panose="020B0502040204020203" pitchFamily="34" charset="0"/>
              </a:rPr>
              <a:t> not </a:t>
            </a:r>
            <a:r>
              <a:rPr lang="de-DE" dirty="0" err="1">
                <a:latin typeface="Bahnschrift" panose="020B0502040204020203" pitchFamily="34" charset="0"/>
              </a:rPr>
              <a:t>been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mentioned</a:t>
            </a:r>
            <a:r>
              <a:rPr lang="de-DE" dirty="0">
                <a:latin typeface="Bahnschrift" panose="020B0502040204020203" pitchFamily="34" charset="0"/>
              </a:rPr>
              <a:t> in </a:t>
            </a:r>
            <a:r>
              <a:rPr lang="de-DE" dirty="0" err="1">
                <a:latin typeface="Bahnschrift" panose="020B0502040204020203" pitchFamily="34" charset="0"/>
              </a:rPr>
              <a:t>this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task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0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DA629-E676-49A5-A18B-A9509070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Use Case </a:t>
            </a:r>
            <a:r>
              <a:rPr lang="de-DE" i="1" dirty="0"/>
              <a:t>Scenario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76127-0962-4C21-A131-400B0AE4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365813"/>
            <a:ext cx="5915025" cy="7556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Objectives</a:t>
            </a:r>
            <a:endParaRPr lang="de-DE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it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possible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create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can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created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good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ease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use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functionality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adequate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438BB7"/>
                </a:solidFill>
                <a:latin typeface="Bahnschrift" panose="020B0502040204020203" pitchFamily="34" charset="0"/>
              </a:rPr>
              <a:t>Tasks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Please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not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that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for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this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evaluation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session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I will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have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to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see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screen on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which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you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conduct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these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 </a:t>
            </a:r>
            <a:r>
              <a:rPr lang="de-DE" i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tasks</a:t>
            </a:r>
            <a:r>
              <a:rPr lang="de-DE" i="1" dirty="0">
                <a:solidFill>
                  <a:srgbClr val="438BB7"/>
                </a:solidFill>
                <a:latin typeface="Bahnschrift" panose="020B0502040204020203" pitchFamily="34" charset="0"/>
              </a:rPr>
              <a:t>.</a:t>
            </a:r>
            <a:endParaRPr lang="de-DE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 err="1">
                <a:latin typeface="Bahnschrift" panose="020B0502040204020203" pitchFamily="34" charset="0"/>
              </a:rPr>
              <a:t>Please</a:t>
            </a:r>
            <a:r>
              <a:rPr lang="de-DE" dirty="0">
                <a:latin typeface="Bahnschrift" panose="020B0502040204020203" pitchFamily="34" charset="0"/>
              </a:rPr>
              <a:t> perform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following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steps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using</a:t>
            </a:r>
            <a:r>
              <a:rPr lang="de-DE" dirty="0">
                <a:latin typeface="Bahnschrift" panose="020B0502040204020203" pitchFamily="34" charset="0"/>
              </a:rPr>
              <a:t> CSEP. </a:t>
            </a:r>
            <a:r>
              <a:rPr lang="de-DE" dirty="0" err="1">
                <a:latin typeface="Bahnschrift" panose="020B0502040204020203" pitchFamily="34" charset="0"/>
              </a:rPr>
              <a:t>During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entire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evaluation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session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please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continuously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comment</a:t>
            </a:r>
            <a:r>
              <a:rPr lang="de-DE" dirty="0">
                <a:latin typeface="Bahnschrift" panose="020B0502040204020203" pitchFamily="34" charset="0"/>
              </a:rPr>
              <a:t> on </a:t>
            </a:r>
            <a:r>
              <a:rPr lang="de-DE" dirty="0" err="1">
                <a:latin typeface="Bahnschrift" panose="020B0502040204020203" pitchFamily="34" charset="0"/>
              </a:rPr>
              <a:t>your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thoughts</a:t>
            </a:r>
            <a:r>
              <a:rPr lang="de-DE" dirty="0">
                <a:latin typeface="Bahnschrift" panose="020B0502040204020203" pitchFamily="34" charset="0"/>
              </a:rPr>
              <a:t> and </a:t>
            </a:r>
            <a:r>
              <a:rPr lang="de-DE" dirty="0" err="1">
                <a:latin typeface="Bahnschrift" panose="020B0502040204020203" pitchFamily="34" charset="0"/>
              </a:rPr>
              <a:t>actions</a:t>
            </a:r>
            <a:r>
              <a:rPr lang="de-DE" dirty="0"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latin typeface="Bahnschrift" panose="020B0502040204020203" pitchFamily="34" charset="0"/>
              </a:rPr>
              <a:t>Navigate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>
                <a:latin typeface="Bahnschrift" panose="020B0502040204020203" pitchFamily="34" charset="0"/>
              </a:rPr>
              <a:t>Manage Scenarios</a:t>
            </a:r>
            <a:r>
              <a:rPr lang="de-DE" dirty="0">
                <a:latin typeface="Bahnschrift" panose="020B0502040204020203" pitchFamily="34" charset="0"/>
              </a:rPr>
              <a:t> screen.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Create a </a:t>
            </a:r>
            <a:r>
              <a:rPr lang="de-DE" dirty="0" err="1">
                <a:latin typeface="Bahnschrift" panose="020B0502040204020203" pitchFamily="34" charset="0"/>
              </a:rPr>
              <a:t>new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learning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following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parameters</a:t>
            </a:r>
            <a:r>
              <a:rPr lang="de-DE" dirty="0">
                <a:latin typeface="Bahnschrift" panose="020B0502040204020203" pitchFamily="34" charset="0"/>
              </a:rPr>
              <a:t>: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Title: </a:t>
            </a:r>
            <a:r>
              <a:rPr lang="de-DE" i="1" dirty="0">
                <a:latin typeface="Bahnschrift" panose="020B0502040204020203" pitchFamily="34" charset="0"/>
              </a:rPr>
              <a:t>Trial </a:t>
            </a:r>
            <a:r>
              <a:rPr lang="de-DE" i="1" dirty="0" err="1">
                <a:latin typeface="Bahnschrift" panose="020B0502040204020203" pitchFamily="34" charset="0"/>
              </a:rPr>
              <a:t>scenario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Description: </a:t>
            </a:r>
            <a:r>
              <a:rPr lang="de-DE" i="1" dirty="0" err="1">
                <a:latin typeface="Bahnschrift" panose="020B0502040204020203" pitchFamily="34" charset="0"/>
              </a:rPr>
              <a:t>My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first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scenario</a:t>
            </a: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Add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following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three</a:t>
            </a:r>
            <a:r>
              <a:rPr lang="de-DE" dirty="0">
                <a:latin typeface="Bahnschrift" panose="020B0502040204020203" pitchFamily="34" charset="0"/>
              </a:rPr>
              <a:t> variables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: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Budget (€) 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i="1" dirty="0" err="1">
                <a:latin typeface="Bahnschrift" panose="020B0502040204020203" pitchFamily="34" charset="0"/>
              </a:rPr>
              <a:t>Numeric</a:t>
            </a:r>
            <a:r>
              <a:rPr lang="de-DE" i="1" dirty="0">
                <a:latin typeface="Bahnschrift" panose="020B0502040204020203" pitchFamily="34" charset="0"/>
              </a:rPr>
              <a:t> | Visible </a:t>
            </a:r>
            <a:r>
              <a:rPr lang="de-DE" i="1" dirty="0" err="1">
                <a:latin typeface="Bahnschrift" panose="020B0502040204020203" pitchFamily="34" charset="0"/>
              </a:rPr>
              <a:t>to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Participants</a:t>
            </a:r>
            <a:r>
              <a:rPr lang="de-DE" i="1" dirty="0">
                <a:latin typeface="Bahnschrift" panose="020B0502040204020203" pitchFamily="34" charset="0"/>
              </a:rPr>
              <a:t> | </a:t>
            </a:r>
            <a:r>
              <a:rPr lang="de-DE" i="1" dirty="0" err="1">
                <a:latin typeface="Bahnschrift" panose="020B0502040204020203" pitchFamily="34" charset="0"/>
              </a:rPr>
              <a:t>Starting</a:t>
            </a:r>
            <a:r>
              <a:rPr lang="de-DE" i="1" dirty="0">
                <a:latin typeface="Bahnschrift" panose="020B0502040204020203" pitchFamily="34" charset="0"/>
              </a:rPr>
              <a:t> Value: 20000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Time (</a:t>
            </a:r>
            <a:r>
              <a:rPr lang="de-DE" dirty="0" err="1">
                <a:latin typeface="Bahnschrift" panose="020B0502040204020203" pitchFamily="34" charset="0"/>
              </a:rPr>
              <a:t>days</a:t>
            </a:r>
            <a:r>
              <a:rPr lang="de-DE" dirty="0">
                <a:latin typeface="Bahnschrift" panose="020B0502040204020203" pitchFamily="34" charset="0"/>
              </a:rPr>
              <a:t>)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i="1" dirty="0" err="1">
                <a:latin typeface="Bahnschrift" panose="020B0502040204020203" pitchFamily="34" charset="0"/>
              </a:rPr>
              <a:t>Numeric</a:t>
            </a:r>
            <a:r>
              <a:rPr lang="de-DE" i="1" dirty="0">
                <a:latin typeface="Bahnschrift" panose="020B0502040204020203" pitchFamily="34" charset="0"/>
              </a:rPr>
              <a:t> | Visible </a:t>
            </a:r>
            <a:r>
              <a:rPr lang="de-DE" i="1" dirty="0" err="1">
                <a:latin typeface="Bahnschrift" panose="020B0502040204020203" pitchFamily="34" charset="0"/>
              </a:rPr>
              <a:t>to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Participants</a:t>
            </a:r>
            <a:r>
              <a:rPr lang="de-DE" i="1" dirty="0">
                <a:latin typeface="Bahnschrift" panose="020B0502040204020203" pitchFamily="34" charset="0"/>
              </a:rPr>
              <a:t> | </a:t>
            </a:r>
            <a:r>
              <a:rPr lang="de-DE" i="1" dirty="0" err="1">
                <a:latin typeface="Bahnschrift" panose="020B0502040204020203" pitchFamily="34" charset="0"/>
              </a:rPr>
              <a:t>Starting</a:t>
            </a:r>
            <a:r>
              <a:rPr lang="de-DE" i="1" dirty="0">
                <a:latin typeface="Bahnschrift" panose="020B0502040204020203" pitchFamily="34" charset="0"/>
              </a:rPr>
              <a:t> Value: 5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ISO 27001 </a:t>
            </a:r>
            <a:r>
              <a:rPr lang="de-DE" dirty="0" err="1">
                <a:latin typeface="Bahnschrift" panose="020B0502040204020203" pitchFamily="34" charset="0"/>
              </a:rPr>
              <a:t>certified</a:t>
            </a:r>
            <a:r>
              <a:rPr lang="de-DE" dirty="0">
                <a:latin typeface="Bahnschrift" panose="020B0502040204020203" pitchFamily="34" charset="0"/>
              </a:rPr>
              <a:t>?</a:t>
            </a:r>
            <a:br>
              <a:rPr lang="de-DE" dirty="0">
                <a:latin typeface="Bahnschrift" panose="020B0502040204020203" pitchFamily="34" charset="0"/>
              </a:rPr>
            </a:br>
            <a:r>
              <a:rPr lang="de-DE" i="1" dirty="0">
                <a:latin typeface="Bahnschrift" panose="020B0502040204020203" pitchFamily="34" charset="0"/>
              </a:rPr>
              <a:t>Boolean | Not Visible </a:t>
            </a:r>
            <a:r>
              <a:rPr lang="de-DE" i="1" dirty="0" err="1">
                <a:latin typeface="Bahnschrift" panose="020B0502040204020203" pitchFamily="34" charset="0"/>
              </a:rPr>
              <a:t>to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Participants</a:t>
            </a:r>
            <a:r>
              <a:rPr lang="de-DE" i="1" dirty="0">
                <a:latin typeface="Bahnschrift" panose="020B0502040204020203" pitchFamily="34" charset="0"/>
              </a:rPr>
              <a:t> |Start Value: </a:t>
            </a:r>
            <a:r>
              <a:rPr lang="de-DE" i="1" dirty="0" err="1">
                <a:latin typeface="Bahnschrift" panose="020B0502040204020203" pitchFamily="34" charset="0"/>
              </a:rPr>
              <a:t>False</a:t>
            </a:r>
            <a:endParaRPr lang="de-DE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Add an </a:t>
            </a:r>
            <a:r>
              <a:rPr lang="de-DE" dirty="0" err="1">
                <a:latin typeface="Bahnschrift" panose="020B0502040204020203" pitchFamily="34" charset="0"/>
              </a:rPr>
              <a:t>inject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following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parameters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: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Title: </a:t>
            </a:r>
            <a:r>
              <a:rPr lang="de-DE" i="1" dirty="0" err="1">
                <a:latin typeface="Bahnschrift" panose="020B0502040204020203" pitchFamily="34" charset="0"/>
              </a:rPr>
              <a:t>Introduction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Text: </a:t>
            </a:r>
            <a:r>
              <a:rPr lang="de-DE" i="1" dirty="0">
                <a:latin typeface="Bahnschrift" panose="020B0502040204020203" pitchFamily="34" charset="0"/>
              </a:rPr>
              <a:t>This </a:t>
            </a:r>
            <a:r>
              <a:rPr lang="de-DE" i="1" dirty="0" err="1">
                <a:latin typeface="Bahnschrift" panose="020B0502040204020203" pitchFamily="34" charset="0"/>
              </a:rPr>
              <a:t>is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my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first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inject</a:t>
            </a:r>
            <a:r>
              <a:rPr lang="de-DE" i="1" dirty="0">
                <a:latin typeface="Bahnschrift" panose="020B0502040204020203" pitchFamily="34" charset="0"/>
              </a:rPr>
              <a:t> in </a:t>
            </a:r>
            <a:r>
              <a:rPr lang="de-DE" i="1" dirty="0" err="1">
                <a:latin typeface="Bahnschrift" panose="020B0502040204020203" pitchFamily="34" charset="0"/>
              </a:rPr>
              <a:t>the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story</a:t>
            </a:r>
            <a:endParaRPr lang="de-DE" i="1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Add </a:t>
            </a:r>
            <a:r>
              <a:rPr lang="de-DE" dirty="0" err="1">
                <a:latin typeface="Bahnschrift" panose="020B0502040204020203" pitchFamily="34" charset="0"/>
              </a:rPr>
              <a:t>another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inject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following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parameters</a:t>
            </a:r>
            <a:r>
              <a:rPr lang="de-DE" dirty="0">
                <a:latin typeface="Bahnschrift" panose="020B0502040204020203" pitchFamily="34" charset="0"/>
              </a:rPr>
              <a:t>:</a:t>
            </a: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Title: </a:t>
            </a:r>
            <a:r>
              <a:rPr lang="de-DE" i="1" dirty="0">
                <a:latin typeface="Bahnschrift" panose="020B0502040204020203" pitchFamily="34" charset="0"/>
              </a:rPr>
              <a:t>Second </a:t>
            </a:r>
            <a:r>
              <a:rPr lang="de-DE" i="1" dirty="0" err="1">
                <a:latin typeface="Bahnschrift" panose="020B0502040204020203" pitchFamily="34" charset="0"/>
              </a:rPr>
              <a:t>Inject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Text: </a:t>
            </a:r>
            <a:r>
              <a:rPr lang="de-DE" i="1" dirty="0">
                <a:latin typeface="Bahnschrift" panose="020B0502040204020203" pitchFamily="34" charset="0"/>
              </a:rPr>
              <a:t>This </a:t>
            </a:r>
            <a:r>
              <a:rPr lang="de-DE" i="1" dirty="0" err="1">
                <a:latin typeface="Bahnschrift" panose="020B0502040204020203" pitchFamily="34" charset="0"/>
              </a:rPr>
              <a:t>is</a:t>
            </a:r>
            <a:r>
              <a:rPr lang="de-DE" i="1" dirty="0">
                <a:latin typeface="Bahnschrift" panose="020B0502040204020203" pitchFamily="34" charset="0"/>
              </a:rPr>
              <a:t> a </a:t>
            </a:r>
            <a:r>
              <a:rPr lang="de-DE" i="1" dirty="0" err="1">
                <a:latin typeface="Bahnschrift" panose="020B0502040204020203" pitchFamily="34" charset="0"/>
              </a:rPr>
              <a:t>conditional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inject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 err="1">
                <a:latin typeface="Bahnschrift" panose="020B0502040204020203" pitchFamily="34" charset="0"/>
              </a:rPr>
              <a:t>Preceding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inject</a:t>
            </a:r>
            <a:r>
              <a:rPr lang="de-DE" dirty="0">
                <a:latin typeface="Bahnschrift" panose="020B0502040204020203" pitchFamily="34" charset="0"/>
              </a:rPr>
              <a:t>: </a:t>
            </a:r>
            <a:r>
              <a:rPr lang="de-DE" i="1" dirty="0" err="1">
                <a:latin typeface="Bahnschrift" panose="020B0502040204020203" pitchFamily="34" charset="0"/>
              </a:rPr>
              <a:t>Introduction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>
                <a:latin typeface="Bahnschrift" panose="020B0502040204020203" pitchFamily="34" charset="0"/>
              </a:rPr>
              <a:t>Image: </a:t>
            </a:r>
            <a:r>
              <a:rPr lang="de-DE" i="1" dirty="0">
                <a:latin typeface="Bahnschrift" panose="020B0502040204020203" pitchFamily="34" charset="0"/>
              </a:rPr>
              <a:t>A </a:t>
            </a:r>
            <a:r>
              <a:rPr lang="de-DE" i="1" dirty="0" err="1">
                <a:latin typeface="Bahnschrift" panose="020B0502040204020203" pitchFamily="34" charset="0"/>
              </a:rPr>
              <a:t>random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image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of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your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choice</a:t>
            </a:r>
            <a:endParaRPr lang="de-DE" i="1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lphaLcPeriod"/>
            </a:pPr>
            <a:r>
              <a:rPr lang="de-DE" dirty="0" err="1">
                <a:latin typeface="Bahnschrift" panose="020B0502040204020203" pitchFamily="34" charset="0"/>
              </a:rPr>
              <a:t>Condition</a:t>
            </a:r>
            <a:r>
              <a:rPr lang="de-DE" dirty="0">
                <a:latin typeface="Bahnschrift" panose="020B0502040204020203" pitchFamily="34" charset="0"/>
              </a:rPr>
              <a:t>: </a:t>
            </a:r>
          </a:p>
          <a:p>
            <a:pPr marL="971550" lvl="2" indent="-285750">
              <a:buFont typeface="+mj-lt"/>
              <a:buAutoNum type="romanLcPeriod"/>
            </a:pPr>
            <a:r>
              <a:rPr lang="de-DE" dirty="0" err="1">
                <a:latin typeface="Bahnschrift" panose="020B0502040204020203" pitchFamily="34" charset="0"/>
              </a:rPr>
              <a:t>If</a:t>
            </a:r>
            <a:r>
              <a:rPr lang="de-DE" dirty="0">
                <a:latin typeface="Bahnschrift" panose="020B0502040204020203" pitchFamily="34" charset="0"/>
              </a:rPr>
              <a:t> Budget </a:t>
            </a:r>
            <a:r>
              <a:rPr lang="de-DE" dirty="0" err="1">
                <a:latin typeface="Bahnschrift" panose="020B0502040204020203" pitchFamily="34" charset="0"/>
              </a:rPr>
              <a:t>is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less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than</a:t>
            </a:r>
            <a:r>
              <a:rPr lang="de-DE" dirty="0">
                <a:latin typeface="Bahnschrift" panose="020B0502040204020203" pitchFamily="34" charset="0"/>
              </a:rPr>
              <a:t> 10,000€, </a:t>
            </a:r>
            <a:r>
              <a:rPr lang="de-DE" dirty="0" err="1">
                <a:latin typeface="Bahnschrift" panose="020B0502040204020203" pitchFamily="34" charset="0"/>
              </a:rPr>
              <a:t>go</a:t>
            </a:r>
            <a:r>
              <a:rPr lang="de-DE" dirty="0">
                <a:latin typeface="Bahnschrift" panose="020B0502040204020203" pitchFamily="34" charset="0"/>
              </a:rPr>
              <a:t> back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introduction</a:t>
            </a:r>
            <a:r>
              <a:rPr lang="de-DE" dirty="0">
                <a:latin typeface="Bahnschrift" panose="020B0502040204020203" pitchFamily="34" charset="0"/>
              </a:rPr>
              <a:t>.</a:t>
            </a:r>
            <a:endParaRPr lang="de-DE" i="1" dirty="0"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Add </a:t>
            </a:r>
            <a:r>
              <a:rPr lang="de-DE" dirty="0" err="1">
                <a:latin typeface="Bahnschrift" panose="020B0502040204020203" pitchFamily="34" charset="0"/>
              </a:rPr>
              <a:t>another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inject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to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scenario</a:t>
            </a:r>
            <a:r>
              <a:rPr lang="de-DE" dirty="0">
                <a:latin typeface="Bahnschrift" panose="020B0502040204020203" pitchFamily="34" charset="0"/>
              </a:rPr>
              <a:t>, </a:t>
            </a:r>
            <a:r>
              <a:rPr lang="de-DE" dirty="0" err="1">
                <a:latin typeface="Bahnschrift" panose="020B0502040204020203" pitchFamily="34" charset="0"/>
              </a:rPr>
              <a:t>with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the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following</a:t>
            </a:r>
            <a:r>
              <a:rPr lang="de-DE" dirty="0">
                <a:latin typeface="Bahnschrift" panose="020B0502040204020203" pitchFamily="34" charset="0"/>
              </a:rPr>
              <a:t> </a:t>
            </a:r>
            <a:r>
              <a:rPr lang="de-DE" dirty="0" err="1">
                <a:latin typeface="Bahnschrift" panose="020B0502040204020203" pitchFamily="34" charset="0"/>
              </a:rPr>
              <a:t>parameters</a:t>
            </a:r>
            <a:r>
              <a:rPr lang="de-DE" dirty="0">
                <a:latin typeface="Bahnschrift" panose="020B0502040204020203" pitchFamily="34" charset="0"/>
              </a:rPr>
              <a:t>:</a:t>
            </a: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Title: </a:t>
            </a:r>
            <a:r>
              <a:rPr lang="de-DE" i="1" dirty="0">
                <a:latin typeface="Bahnschrift" panose="020B0502040204020203" pitchFamily="34" charset="0"/>
              </a:rPr>
              <a:t>Final </a:t>
            </a:r>
            <a:r>
              <a:rPr lang="de-DE" i="1" dirty="0" err="1">
                <a:latin typeface="Bahnschrift" panose="020B0502040204020203" pitchFamily="34" charset="0"/>
              </a:rPr>
              <a:t>Inject</a:t>
            </a:r>
            <a:endParaRPr lang="de-DE" dirty="0">
              <a:latin typeface="Bahnschrift" panose="020B0502040204020203" pitchFamily="34" charset="0"/>
            </a:endParaRPr>
          </a:p>
          <a:p>
            <a:pPr marL="571500" lvl="1" indent="-228600">
              <a:buFont typeface="+mj-lt"/>
              <a:buAutoNum type="arabicPeriod"/>
            </a:pPr>
            <a:r>
              <a:rPr lang="de-DE" dirty="0">
                <a:latin typeface="Bahnschrift" panose="020B0502040204020203" pitchFamily="34" charset="0"/>
              </a:rPr>
              <a:t>Text: </a:t>
            </a:r>
            <a:r>
              <a:rPr lang="de-DE" i="1" dirty="0">
                <a:latin typeface="Bahnschrift" panose="020B0502040204020203" pitchFamily="34" charset="0"/>
              </a:rPr>
              <a:t>This </a:t>
            </a:r>
            <a:r>
              <a:rPr lang="de-DE" i="1" dirty="0" err="1">
                <a:latin typeface="Bahnschrift" panose="020B0502040204020203" pitchFamily="34" charset="0"/>
              </a:rPr>
              <a:t>inject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does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nothing</a:t>
            </a:r>
            <a:r>
              <a:rPr lang="de-DE" i="1" dirty="0">
                <a:latin typeface="Bahnschrift" panose="020B0502040204020203" pitchFamily="34" charset="0"/>
              </a:rPr>
              <a:t> </a:t>
            </a:r>
            <a:r>
              <a:rPr lang="de-DE" i="1" dirty="0" err="1">
                <a:latin typeface="Bahnschrift" panose="020B0502040204020203" pitchFamily="34" charset="0"/>
              </a:rPr>
              <a:t>special</a:t>
            </a:r>
            <a:endParaRPr lang="de-DE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3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53106-230D-4C8B-BB31-F275539F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Focus Group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974501-A9D5-42B8-A6E0-72D44C09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>
                <a:solidFill>
                  <a:srgbClr val="438BB7"/>
                </a:solidFill>
                <a:latin typeface="Bahnschrift" panose="020B0502040204020203" pitchFamily="34" charset="0"/>
              </a:rPr>
              <a:t>Objectives</a:t>
            </a:r>
            <a:endParaRPr lang="de-DE" b="1" dirty="0">
              <a:solidFill>
                <a:srgbClr val="438BB7"/>
              </a:solidFill>
              <a:latin typeface="Bahnschrift" panose="020B0502040204020203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it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possible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create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can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be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created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good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ease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use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Determine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whether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functionality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scenarios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is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Bahnschrift" panose="020B0502040204020203" pitchFamily="34" charset="0"/>
              </a:rPr>
              <a:t>adequate</a:t>
            </a:r>
            <a:r>
              <a:rPr lang="de-DE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Bahnschrift 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438BB7"/>
                </a:solidFill>
                <a:latin typeface="Bahnschrift "/>
              </a:rPr>
              <a:t>Description</a:t>
            </a:r>
          </a:p>
          <a:p>
            <a:pPr marL="0" indent="0">
              <a:buNone/>
            </a:pPr>
            <a:r>
              <a:rPr lang="de-DE" dirty="0">
                <a:latin typeface="Bahnschrift "/>
              </a:rPr>
              <a:t>In </a:t>
            </a:r>
            <a:r>
              <a:rPr lang="de-DE" dirty="0" err="1">
                <a:latin typeface="Bahnschrift "/>
              </a:rPr>
              <a:t>addition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to</a:t>
            </a:r>
            <a:r>
              <a:rPr lang="de-DE" dirty="0">
                <a:latin typeface="Bahnschrift "/>
              </a:rPr>
              <a:t> peer-review </a:t>
            </a:r>
            <a:r>
              <a:rPr lang="de-DE" dirty="0" err="1">
                <a:latin typeface="Bahnschrift "/>
              </a:rPr>
              <a:t>sessions</a:t>
            </a:r>
            <a:r>
              <a:rPr lang="de-DE" dirty="0">
                <a:latin typeface="Bahnschrift "/>
              </a:rPr>
              <a:t>, </a:t>
            </a:r>
            <a:r>
              <a:rPr lang="de-DE" dirty="0" err="1">
                <a:latin typeface="Bahnschrift "/>
              </a:rPr>
              <a:t>cybersecurity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professionals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who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have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experience</a:t>
            </a:r>
            <a:r>
              <a:rPr lang="de-DE" dirty="0">
                <a:latin typeface="Bahnschrift "/>
              </a:rPr>
              <a:t> in </a:t>
            </a:r>
            <a:r>
              <a:rPr lang="de-DE" dirty="0" err="1">
                <a:latin typeface="Bahnschrift "/>
              </a:rPr>
              <a:t>giving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trainings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to</a:t>
            </a:r>
            <a:r>
              <a:rPr lang="de-DE" dirty="0">
                <a:latin typeface="Bahnschrift "/>
              </a:rPr>
              <a:t> non-</a:t>
            </a:r>
            <a:r>
              <a:rPr lang="de-DE" dirty="0" err="1">
                <a:latin typeface="Bahnschrift "/>
              </a:rPr>
              <a:t>security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experts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may</a:t>
            </a:r>
            <a:r>
              <a:rPr lang="de-DE" dirty="0">
                <a:latin typeface="Bahnschrift "/>
              </a:rPr>
              <a:t> also </a:t>
            </a:r>
            <a:r>
              <a:rPr lang="de-DE" dirty="0" err="1">
                <a:latin typeface="Bahnschrift "/>
              </a:rPr>
              <a:t>participate</a:t>
            </a:r>
            <a:r>
              <a:rPr lang="de-DE" dirty="0">
                <a:latin typeface="Bahnschrift "/>
              </a:rPr>
              <a:t> in a </a:t>
            </a:r>
            <a:r>
              <a:rPr lang="de-DE" dirty="0" err="1">
                <a:latin typeface="Bahnschrift "/>
              </a:rPr>
              <a:t>focus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group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evaluation</a:t>
            </a:r>
            <a:r>
              <a:rPr lang="de-DE" dirty="0">
                <a:latin typeface="Bahnschrift "/>
              </a:rPr>
              <a:t>. The </a:t>
            </a:r>
            <a:r>
              <a:rPr lang="de-DE" dirty="0" err="1">
                <a:latin typeface="Bahnschrift "/>
              </a:rPr>
              <a:t>focus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group</a:t>
            </a:r>
            <a:r>
              <a:rPr lang="de-DE" dirty="0">
                <a:latin typeface="Bahnschrift "/>
              </a:rPr>
              <a:t> will </a:t>
            </a:r>
            <a:r>
              <a:rPr lang="de-DE" dirty="0" err="1">
                <a:latin typeface="Bahnschrift "/>
              </a:rPr>
              <a:t>consist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six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to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nine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cybersecurity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professionals</a:t>
            </a:r>
            <a:r>
              <a:rPr lang="de-DE" dirty="0">
                <a:latin typeface="Bahnschrift "/>
              </a:rPr>
              <a:t> and </a:t>
            </a:r>
            <a:r>
              <a:rPr lang="de-DE" dirty="0" err="1">
                <a:latin typeface="Bahnschrift "/>
              </a:rPr>
              <a:t>is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timeboxed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to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one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hour</a:t>
            </a:r>
            <a:r>
              <a:rPr lang="de-DE" dirty="0">
                <a:latin typeface="Bahnschrift "/>
              </a:rPr>
              <a:t>. </a:t>
            </a:r>
          </a:p>
          <a:p>
            <a:pPr marL="0" indent="0">
              <a:buNone/>
            </a:pPr>
            <a:r>
              <a:rPr lang="de-DE" dirty="0">
                <a:latin typeface="Bahnschrift "/>
              </a:rPr>
              <a:t>At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beginning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focus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group</a:t>
            </a:r>
            <a:r>
              <a:rPr lang="de-DE" dirty="0">
                <a:latin typeface="Bahnschrift "/>
              </a:rPr>
              <a:t>,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facilitator</a:t>
            </a:r>
            <a:r>
              <a:rPr lang="de-DE" dirty="0">
                <a:latin typeface="Bahnschrift "/>
              </a:rPr>
              <a:t> will </a:t>
            </a:r>
            <a:r>
              <a:rPr lang="de-DE" dirty="0" err="1">
                <a:latin typeface="Bahnschrift "/>
              </a:rPr>
              <a:t>demonstrate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functionality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CSEP </a:t>
            </a:r>
            <a:r>
              <a:rPr lang="de-DE" dirty="0" err="1">
                <a:latin typeface="Bahnschrift "/>
              </a:rPr>
              <a:t>platform</a:t>
            </a:r>
            <a:r>
              <a:rPr lang="de-DE" dirty="0">
                <a:latin typeface="Bahnschrift "/>
              </a:rPr>
              <a:t>. </a:t>
            </a:r>
          </a:p>
          <a:p>
            <a:pPr marL="0" indent="0">
              <a:buNone/>
            </a:pPr>
            <a:r>
              <a:rPr lang="de-DE" dirty="0" err="1">
                <a:latin typeface="Bahnschrift "/>
              </a:rPr>
              <a:t>Afterwards</a:t>
            </a:r>
            <a:r>
              <a:rPr lang="de-DE" dirty="0">
                <a:latin typeface="Bahnschrift "/>
              </a:rPr>
              <a:t>,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participants</a:t>
            </a:r>
            <a:r>
              <a:rPr lang="de-DE" dirty="0">
                <a:latin typeface="Bahnschrift "/>
              </a:rPr>
              <a:t> will </a:t>
            </a:r>
            <a:r>
              <a:rPr lang="de-DE" dirty="0" err="1">
                <a:latin typeface="Bahnschrift "/>
              </a:rPr>
              <a:t>discuss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strengths</a:t>
            </a:r>
            <a:r>
              <a:rPr lang="de-DE" dirty="0">
                <a:latin typeface="Bahnschrift "/>
              </a:rPr>
              <a:t> and </a:t>
            </a:r>
            <a:r>
              <a:rPr lang="de-DE" dirty="0" err="1">
                <a:latin typeface="Bahnschrift "/>
              </a:rPr>
              <a:t>weaknesses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platform</a:t>
            </a:r>
            <a:r>
              <a:rPr lang="de-DE" dirty="0">
                <a:latin typeface="Bahnschrift "/>
              </a:rPr>
              <a:t>, </a:t>
            </a:r>
            <a:r>
              <a:rPr lang="de-DE" dirty="0" err="1">
                <a:latin typeface="Bahnschrift "/>
              </a:rPr>
              <a:t>alongside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risks</a:t>
            </a:r>
            <a:r>
              <a:rPr lang="de-DE" dirty="0">
                <a:latin typeface="Bahnschrift "/>
              </a:rPr>
              <a:t> and </a:t>
            </a:r>
            <a:r>
              <a:rPr lang="de-DE" dirty="0" err="1">
                <a:latin typeface="Bahnschrift "/>
              </a:rPr>
              <a:t>opportunities</a:t>
            </a:r>
            <a:r>
              <a:rPr lang="de-DE" dirty="0">
                <a:latin typeface="Bahnschrift "/>
              </a:rPr>
              <a:t>.</a:t>
            </a:r>
          </a:p>
          <a:p>
            <a:pPr marL="0" indent="0">
              <a:buNone/>
            </a:pPr>
            <a:r>
              <a:rPr lang="de-DE" dirty="0">
                <a:latin typeface="Bahnschrift "/>
              </a:rPr>
              <a:t>As </a:t>
            </a:r>
            <a:r>
              <a:rPr lang="de-DE" dirty="0" err="1">
                <a:latin typeface="Bahnschrift "/>
              </a:rPr>
              <a:t>with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peer</a:t>
            </a:r>
            <a:r>
              <a:rPr lang="de-DE" dirty="0">
                <a:latin typeface="Bahnschrift "/>
              </a:rPr>
              <a:t> review </a:t>
            </a:r>
            <a:r>
              <a:rPr lang="de-DE" dirty="0" err="1">
                <a:latin typeface="Bahnschrift "/>
              </a:rPr>
              <a:t>sessions</a:t>
            </a:r>
            <a:r>
              <a:rPr lang="de-DE" dirty="0">
                <a:latin typeface="Bahnschrift "/>
              </a:rPr>
              <a:t>,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focus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group</a:t>
            </a:r>
            <a:r>
              <a:rPr lang="de-DE" dirty="0">
                <a:latin typeface="Bahnschrift "/>
              </a:rPr>
              <a:t> will </a:t>
            </a:r>
            <a:r>
              <a:rPr lang="de-DE" dirty="0" err="1">
                <a:latin typeface="Bahnschrift "/>
              </a:rPr>
              <a:t>be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recorded</a:t>
            </a:r>
            <a:r>
              <a:rPr lang="de-DE" dirty="0">
                <a:latin typeface="Bahnschrift "/>
              </a:rPr>
              <a:t>.</a:t>
            </a:r>
          </a:p>
          <a:p>
            <a:pPr marL="0" indent="0">
              <a:buNone/>
            </a:pPr>
            <a:r>
              <a:rPr lang="de-DE" dirty="0">
                <a:latin typeface="Bahnschrift "/>
              </a:rPr>
              <a:t>The </a:t>
            </a:r>
            <a:r>
              <a:rPr lang="de-DE" dirty="0" err="1">
                <a:latin typeface="Bahnschrift "/>
              </a:rPr>
              <a:t>topics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focus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group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are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expected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to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emerge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naturally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from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interaction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between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assessors</a:t>
            </a:r>
            <a:r>
              <a:rPr lang="de-DE" dirty="0">
                <a:latin typeface="Bahnschrift "/>
              </a:rPr>
              <a:t>. </a:t>
            </a:r>
            <a:r>
              <a:rPr lang="de-DE" dirty="0" err="1">
                <a:latin typeface="Bahnschrift "/>
              </a:rPr>
              <a:t>Nonetheless</a:t>
            </a:r>
            <a:r>
              <a:rPr lang="de-DE" dirty="0">
                <a:latin typeface="Bahnschrift "/>
              </a:rPr>
              <a:t>,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facilitator</a:t>
            </a:r>
            <a:r>
              <a:rPr lang="de-DE" dirty="0">
                <a:latin typeface="Bahnschrift "/>
              </a:rPr>
              <a:t> will </a:t>
            </a:r>
            <a:r>
              <a:rPr lang="de-DE" dirty="0" err="1">
                <a:latin typeface="Bahnschrift "/>
              </a:rPr>
              <a:t>make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sure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that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discussion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does</a:t>
            </a:r>
            <a:r>
              <a:rPr lang="de-DE" dirty="0">
                <a:latin typeface="Bahnschrift "/>
              </a:rPr>
              <a:t> not </a:t>
            </a:r>
            <a:r>
              <a:rPr lang="de-DE" dirty="0" err="1">
                <a:latin typeface="Bahnschrift "/>
              </a:rPr>
              <a:t>stray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too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far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from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CSEP </a:t>
            </a:r>
            <a:r>
              <a:rPr lang="de-DE" dirty="0" err="1">
                <a:latin typeface="Bahnschrift "/>
              </a:rPr>
              <a:t>platform</a:t>
            </a:r>
            <a:r>
              <a:rPr lang="de-DE" dirty="0">
                <a:latin typeface="Bahnschrift "/>
              </a:rPr>
              <a:t>.</a:t>
            </a:r>
          </a:p>
          <a:p>
            <a:pPr marL="0" indent="0">
              <a:buNone/>
            </a:pPr>
            <a:endParaRPr lang="de-DE" dirty="0">
              <a:latin typeface="Bahnschrift 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438BB7"/>
                </a:solidFill>
                <a:latin typeface="Bahnschrift "/>
              </a:rPr>
              <a:t>Schedule</a:t>
            </a:r>
            <a:endParaRPr lang="de-DE" dirty="0">
              <a:latin typeface="Bahnschrift "/>
            </a:endParaRPr>
          </a:p>
          <a:p>
            <a:pPr marL="0" indent="0">
              <a:buNone/>
            </a:pPr>
            <a:r>
              <a:rPr lang="de-DE" dirty="0">
                <a:latin typeface="Bahnschrift "/>
              </a:rPr>
              <a:t>The </a:t>
            </a:r>
            <a:r>
              <a:rPr lang="de-DE" dirty="0" err="1">
                <a:latin typeface="Bahnschrift "/>
              </a:rPr>
              <a:t>exact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timeplan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focus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group</a:t>
            </a:r>
            <a:r>
              <a:rPr lang="de-DE" dirty="0">
                <a:latin typeface="Bahnschrift "/>
              </a:rPr>
              <a:t> will </a:t>
            </a:r>
            <a:r>
              <a:rPr lang="de-DE" dirty="0" err="1">
                <a:latin typeface="Bahnschrift "/>
              </a:rPr>
              <a:t>be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as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follows</a:t>
            </a:r>
            <a:r>
              <a:rPr lang="de-DE" dirty="0">
                <a:latin typeface="Bahnschrift "/>
              </a:rPr>
              <a:t>:</a:t>
            </a:r>
          </a:p>
          <a:p>
            <a:r>
              <a:rPr lang="de-DE" dirty="0">
                <a:latin typeface="Bahnschrift "/>
              </a:rPr>
              <a:t>(2min): </a:t>
            </a:r>
            <a:r>
              <a:rPr lang="de-DE" dirty="0" err="1">
                <a:latin typeface="Bahnschrift "/>
              </a:rPr>
              <a:t>Dial</a:t>
            </a:r>
            <a:r>
              <a:rPr lang="de-DE" dirty="0">
                <a:latin typeface="Bahnschrift "/>
              </a:rPr>
              <a:t>-in </a:t>
            </a:r>
            <a:r>
              <a:rPr lang="de-DE" dirty="0" err="1">
                <a:latin typeface="Bahnschrift "/>
              </a:rPr>
              <a:t>to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call</a:t>
            </a:r>
            <a:r>
              <a:rPr lang="de-DE" dirty="0">
                <a:latin typeface="Bahnschrift "/>
              </a:rPr>
              <a:t>, </a:t>
            </a:r>
            <a:r>
              <a:rPr lang="de-DE" dirty="0" err="1">
                <a:latin typeface="Bahnschrift "/>
              </a:rPr>
              <a:t>buffer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for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technical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difficulties</a:t>
            </a:r>
            <a:endParaRPr lang="de-DE" dirty="0">
              <a:latin typeface="Bahnschrift "/>
            </a:endParaRPr>
          </a:p>
          <a:p>
            <a:r>
              <a:rPr lang="de-DE" dirty="0">
                <a:latin typeface="Bahnschrift "/>
              </a:rPr>
              <a:t>(3min): Welcome, </a:t>
            </a:r>
            <a:r>
              <a:rPr lang="de-DE" dirty="0" err="1">
                <a:latin typeface="Bahnschrift "/>
              </a:rPr>
              <a:t>outline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focus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group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motivation</a:t>
            </a:r>
            <a:endParaRPr lang="de-DE" dirty="0">
              <a:latin typeface="Bahnschrift "/>
            </a:endParaRPr>
          </a:p>
          <a:p>
            <a:r>
              <a:rPr lang="de-DE" dirty="0">
                <a:latin typeface="Bahnschrift "/>
              </a:rPr>
              <a:t>(5min): </a:t>
            </a:r>
            <a:r>
              <a:rPr lang="de-DE" dirty="0" err="1">
                <a:latin typeface="Bahnschrift "/>
              </a:rPr>
              <a:t>Filling</a:t>
            </a:r>
            <a:r>
              <a:rPr lang="de-DE" dirty="0">
                <a:latin typeface="Bahnschrift "/>
              </a:rPr>
              <a:t> out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micro</a:t>
            </a:r>
            <a:r>
              <a:rPr lang="de-DE" dirty="0">
                <a:latin typeface="Bahnschrift "/>
              </a:rPr>
              <a:t>-survey</a:t>
            </a:r>
          </a:p>
          <a:p>
            <a:r>
              <a:rPr lang="de-DE" dirty="0">
                <a:latin typeface="Bahnschrift "/>
              </a:rPr>
              <a:t>(10min): </a:t>
            </a:r>
            <a:r>
              <a:rPr lang="de-DE" dirty="0" err="1">
                <a:latin typeface="Bahnschrift "/>
              </a:rPr>
              <a:t>Presentation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of</a:t>
            </a:r>
            <a:r>
              <a:rPr lang="de-DE" dirty="0">
                <a:latin typeface="Bahnschrift "/>
              </a:rPr>
              <a:t> </a:t>
            </a:r>
            <a:r>
              <a:rPr lang="de-DE" dirty="0" err="1">
                <a:latin typeface="Bahnschrift "/>
              </a:rPr>
              <a:t>the</a:t>
            </a:r>
            <a:r>
              <a:rPr lang="de-DE" dirty="0">
                <a:latin typeface="Bahnschrift "/>
              </a:rPr>
              <a:t> CSEP </a:t>
            </a:r>
            <a:r>
              <a:rPr lang="de-DE" dirty="0" err="1">
                <a:latin typeface="Bahnschrift "/>
              </a:rPr>
              <a:t>platform</a:t>
            </a:r>
            <a:endParaRPr lang="de-DE" dirty="0">
              <a:latin typeface="Bahnschrift "/>
            </a:endParaRPr>
          </a:p>
          <a:p>
            <a:r>
              <a:rPr lang="de-DE" dirty="0">
                <a:latin typeface="Bahnschrift "/>
              </a:rPr>
              <a:t>(35min): </a:t>
            </a:r>
            <a:r>
              <a:rPr lang="de-DE" dirty="0" err="1">
                <a:latin typeface="Bahnschrift "/>
              </a:rPr>
              <a:t>Discussion</a:t>
            </a:r>
            <a:endParaRPr lang="de-DE" dirty="0">
              <a:latin typeface="Bahnschrift "/>
            </a:endParaRPr>
          </a:p>
          <a:p>
            <a:r>
              <a:rPr lang="de-DE" dirty="0">
                <a:latin typeface="Bahnschrift "/>
              </a:rPr>
              <a:t>(5min): Closing</a:t>
            </a:r>
          </a:p>
        </p:txBody>
      </p:sp>
    </p:spTree>
    <p:extLst>
      <p:ext uri="{BB962C8B-B14F-4D97-AF65-F5344CB8AC3E}">
        <p14:creationId xmlns:p14="http://schemas.microsoft.com/office/powerpoint/2010/main" val="266309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F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5B5A5-62E2-4833-AE4C-E437B746C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0E0F56-B7D4-4A81-914E-EBCF6B079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7">
      <a:dk1>
        <a:srgbClr val="092944"/>
      </a:dk1>
      <a:lt1>
        <a:sysClr val="window" lastClr="FFFFFF"/>
      </a:lt1>
      <a:dk2>
        <a:srgbClr val="44546A"/>
      </a:dk2>
      <a:lt2>
        <a:srgbClr val="E7E6E6"/>
      </a:lt2>
      <a:accent1>
        <a:srgbClr val="81ADBE"/>
      </a:accent1>
      <a:accent2>
        <a:srgbClr val="ED7D31"/>
      </a:accent2>
      <a:accent3>
        <a:srgbClr val="808A96"/>
      </a:accent3>
      <a:accent4>
        <a:srgbClr val="36A7C1"/>
      </a:accent4>
      <a:accent5>
        <a:srgbClr val="5B9BD5"/>
      </a:accent5>
      <a:accent6>
        <a:srgbClr val="F4B400"/>
      </a:accent6>
      <a:hlink>
        <a:srgbClr val="0563C1"/>
      </a:hlink>
      <a:folHlink>
        <a:srgbClr val="8496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2557</Words>
  <Application>Microsoft Office PowerPoint</Application>
  <PresentationFormat>A4-Papier (210 x 297 mm)</PresentationFormat>
  <Paragraphs>235</Paragraphs>
  <Slides>15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Bahnschrift </vt:lpstr>
      <vt:lpstr>Bahnschrift SemiBold</vt:lpstr>
      <vt:lpstr>Bahnschrift SemiBold SemiConden</vt:lpstr>
      <vt:lpstr>Calibri</vt:lpstr>
      <vt:lpstr>Office</vt:lpstr>
      <vt:lpstr>Evaluation Concept</vt:lpstr>
      <vt:lpstr>Executive Summary Assessors needed for evaluation of a cybersecurity education platform</vt:lpstr>
      <vt:lpstr>General Information</vt:lpstr>
      <vt:lpstr>Evaluation of Use Case Participate in a Game</vt:lpstr>
      <vt:lpstr>Evaluation of Use Case Facilitate a Game</vt:lpstr>
      <vt:lpstr>Evaluation of Use Case Scenario Design</vt:lpstr>
      <vt:lpstr>Evaluation of Use Case Scenario Design</vt:lpstr>
      <vt:lpstr>Focus Group Evaluation</vt:lpstr>
      <vt:lpstr>Appendix</vt:lpstr>
      <vt:lpstr>Appendix A: Micro-survey</vt:lpstr>
      <vt:lpstr>Appendix B: Hotwash-Survey </vt:lpstr>
      <vt:lpstr>Appendix C: Consent Form for Video Recording</vt:lpstr>
      <vt:lpstr>Appendix D: Glossary</vt:lpstr>
      <vt:lpstr>PowerPoint-Präsentation</vt:lpstr>
      <vt:lpstr>Corporate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CSEP</dc:title>
  <dc:creator>Unimportant see above</dc:creator>
  <cp:lastModifiedBy>Unimportant see above</cp:lastModifiedBy>
  <cp:revision>23</cp:revision>
  <dcterms:created xsi:type="dcterms:W3CDTF">2021-09-10T12:41:33Z</dcterms:created>
  <dcterms:modified xsi:type="dcterms:W3CDTF">2021-10-05T14:26:21Z</dcterms:modified>
</cp:coreProperties>
</file>