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2"/>
  </p:notesMasterIdLst>
  <p:handoutMasterIdLst>
    <p:handoutMasterId r:id="rId13"/>
  </p:handoutMasterIdLst>
  <p:sldIdLst>
    <p:sldId id="256" r:id="rId5"/>
    <p:sldId id="257" r:id="rId6"/>
    <p:sldId id="258" r:id="rId7"/>
    <p:sldId id="259" r:id="rId8"/>
    <p:sldId id="260" r:id="rId9"/>
    <p:sldId id="261" r:id="rId10"/>
    <p:sldId id="262" r:id="rId11"/>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0B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78" autoAdjust="0"/>
    <p:restoredTop sz="94673" autoAdjust="0"/>
  </p:normalViewPr>
  <p:slideViewPr>
    <p:cSldViewPr>
      <p:cViewPr varScale="1">
        <p:scale>
          <a:sx n="115" d="100"/>
          <a:sy n="115" d="100"/>
        </p:scale>
        <p:origin x="1650" y="11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8" d="100"/>
          <a:sy n="88" d="100"/>
        </p:scale>
        <p:origin x="382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umsplatzhalter 2"/>
          <p:cNvSpPr>
            <a:spLocks noGrp="1"/>
          </p:cNvSpPr>
          <p:nvPr>
            <p:ph type="dt" sz="quarter" idx="1"/>
          </p:nvPr>
        </p:nvSpPr>
        <p:spPr>
          <a:xfrm>
            <a:off x="0" y="8686800"/>
            <a:ext cx="1052736" cy="457200"/>
          </a:xfrm>
          <a:prstGeom prst="rect">
            <a:avLst/>
          </a:prstGeom>
        </p:spPr>
        <p:txBody>
          <a:bodyPr vert="horz" lIns="91440" tIns="45720" rIns="91440" bIns="45720" rtlCol="0" anchor="b"/>
          <a:lstStyle>
            <a:lvl1pPr algn="r">
              <a:defRPr sz="1200"/>
            </a:lvl1pPr>
          </a:lstStyle>
          <a:p>
            <a:pPr algn="l"/>
            <a:fld id="{94C6C22B-22A0-4A46-823B-9D0BC8185243}" type="datetime1">
              <a:rPr lang="de-AT" smtClean="0"/>
              <a:t>20.04.2021</a:t>
            </a:fld>
            <a:endParaRPr lang="de-AT"/>
          </a:p>
        </p:txBody>
      </p:sp>
      <p:sp>
        <p:nvSpPr>
          <p:cNvPr id="4" name="Fußzeilenplatzhalter 3"/>
          <p:cNvSpPr>
            <a:spLocks noGrp="1"/>
          </p:cNvSpPr>
          <p:nvPr>
            <p:ph type="ftr" sz="quarter" idx="2"/>
          </p:nvPr>
        </p:nvSpPr>
        <p:spPr>
          <a:xfrm>
            <a:off x="1592796" y="8685213"/>
            <a:ext cx="3672408" cy="457200"/>
          </a:xfrm>
          <a:prstGeom prst="rect">
            <a:avLst/>
          </a:prstGeom>
        </p:spPr>
        <p:txBody>
          <a:bodyPr vert="horz" lIns="91440" tIns="45720" rIns="91440" bIns="45720" rtlCol="0" anchor="b"/>
          <a:lstStyle>
            <a:lvl1pPr algn="l">
              <a:defRPr sz="1200"/>
            </a:lvl1pPr>
          </a:lstStyle>
          <a:p>
            <a:pPr algn="ctr"/>
            <a:r>
              <a:rPr lang="de-AT"/>
              <a:t>© CAIS Konsortium</a:t>
            </a:r>
          </a:p>
        </p:txBody>
      </p:sp>
      <p:sp>
        <p:nvSpPr>
          <p:cNvPr id="5" name="Foliennummernplatzhalter 4"/>
          <p:cNvSpPr>
            <a:spLocks noGrp="1"/>
          </p:cNvSpPr>
          <p:nvPr>
            <p:ph type="sldNum" sz="quarter" idx="3"/>
          </p:nvPr>
        </p:nvSpPr>
        <p:spPr>
          <a:xfrm>
            <a:off x="6021287" y="8685213"/>
            <a:ext cx="835125" cy="457200"/>
          </a:xfrm>
          <a:prstGeom prst="rect">
            <a:avLst/>
          </a:prstGeom>
        </p:spPr>
        <p:txBody>
          <a:bodyPr vert="horz" lIns="91440" tIns="45720" rIns="91440" bIns="45720" rtlCol="0" anchor="b"/>
          <a:lstStyle>
            <a:lvl1pPr algn="r">
              <a:defRPr sz="1200"/>
            </a:lvl1pPr>
          </a:lstStyle>
          <a:p>
            <a:fld id="{301E753A-C480-4CFE-8492-BF102BDBCDBA}" type="slidenum">
              <a:rPr lang="de-AT" smtClean="0"/>
              <a:t>‹#›</a:t>
            </a:fld>
            <a:endParaRPr lang="de-AT"/>
          </a:p>
        </p:txBody>
      </p:sp>
      <p:sp>
        <p:nvSpPr>
          <p:cNvPr id="8" name="Kopfzeilenplatzhalter 7"/>
          <p:cNvSpPr>
            <a:spLocks noGrp="1"/>
          </p:cNvSpPr>
          <p:nvPr>
            <p:ph type="hdr" sz="quarter"/>
          </p:nvPr>
        </p:nvSpPr>
        <p:spPr>
          <a:xfrm>
            <a:off x="0" y="0"/>
            <a:ext cx="2971800" cy="539552"/>
          </a:xfrm>
          <a:prstGeom prst="rect">
            <a:avLst/>
          </a:prstGeom>
        </p:spPr>
        <p:txBody>
          <a:bodyPr vert="horz" lIns="91440" tIns="45720" rIns="91440" bIns="45720" rtlCol="0" anchor="ctr"/>
          <a:lstStyle>
            <a:lvl1pPr algn="l">
              <a:defRPr sz="1200"/>
            </a:lvl1pPr>
          </a:lstStyle>
          <a:p>
            <a:endParaRPr lang="de-AT" dirty="0"/>
          </a:p>
        </p:txBody>
      </p:sp>
      <p:pic>
        <p:nvPicPr>
          <p:cNvPr id="2" name="Grafik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97152" y="81065"/>
            <a:ext cx="1737966" cy="427570"/>
          </a:xfrm>
          <a:prstGeom prst="rect">
            <a:avLst/>
          </a:prstGeom>
        </p:spPr>
      </p:pic>
    </p:spTree>
    <p:extLst>
      <p:ext uri="{BB962C8B-B14F-4D97-AF65-F5344CB8AC3E}">
        <p14:creationId xmlns:p14="http://schemas.microsoft.com/office/powerpoint/2010/main" val="2035788731"/>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umsplatzhalter 2"/>
          <p:cNvSpPr>
            <a:spLocks noGrp="1"/>
          </p:cNvSpPr>
          <p:nvPr>
            <p:ph type="dt" idx="1"/>
          </p:nvPr>
        </p:nvSpPr>
        <p:spPr>
          <a:xfrm>
            <a:off x="0" y="8686800"/>
            <a:ext cx="1556792" cy="457200"/>
          </a:xfrm>
          <a:prstGeom prst="rect">
            <a:avLst/>
          </a:prstGeom>
        </p:spPr>
        <p:txBody>
          <a:bodyPr vert="horz" lIns="91440" tIns="45720" rIns="91440" bIns="45720" rtlCol="0" anchor="b"/>
          <a:lstStyle>
            <a:lvl1pPr algn="l">
              <a:defRPr sz="1200"/>
            </a:lvl1pPr>
          </a:lstStyle>
          <a:p>
            <a:fld id="{C10EBD45-28A2-492F-8767-7D701DE210B7}" type="datetime1">
              <a:rPr lang="de-AT" smtClean="0"/>
              <a:t>20.04.2021</a:t>
            </a:fld>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1606488" y="8685213"/>
            <a:ext cx="3645024" cy="457200"/>
          </a:xfrm>
          <a:prstGeom prst="rect">
            <a:avLst/>
          </a:prstGeom>
        </p:spPr>
        <p:txBody>
          <a:bodyPr vert="horz" lIns="91440" tIns="45720" rIns="91440" bIns="45720" rtlCol="0" anchor="b"/>
          <a:lstStyle>
            <a:lvl1pPr algn="ctr">
              <a:defRPr sz="1200"/>
            </a:lvl1pPr>
          </a:lstStyle>
          <a:p>
            <a:r>
              <a:rPr lang="de-AT"/>
              <a:t>© CAIS Konsortium</a:t>
            </a:r>
          </a:p>
        </p:txBody>
      </p:sp>
      <p:sp>
        <p:nvSpPr>
          <p:cNvPr id="7" name="Foliennummernplatzhalter 6"/>
          <p:cNvSpPr>
            <a:spLocks noGrp="1"/>
          </p:cNvSpPr>
          <p:nvPr>
            <p:ph type="sldNum" sz="quarter" idx="5"/>
          </p:nvPr>
        </p:nvSpPr>
        <p:spPr>
          <a:xfrm>
            <a:off x="5229199" y="8685213"/>
            <a:ext cx="1627213" cy="457200"/>
          </a:xfrm>
          <a:prstGeom prst="rect">
            <a:avLst/>
          </a:prstGeom>
        </p:spPr>
        <p:txBody>
          <a:bodyPr vert="horz" lIns="91440" tIns="45720" rIns="91440" bIns="45720" rtlCol="0" anchor="b"/>
          <a:lstStyle>
            <a:lvl1pPr algn="r">
              <a:defRPr sz="1200"/>
            </a:lvl1pPr>
          </a:lstStyle>
          <a:p>
            <a:fld id="{2D33EF7A-F3D1-447A-8E83-91D26657AAA7}" type="slidenum">
              <a:rPr lang="de-AT" smtClean="0"/>
              <a:t>‹#›</a:t>
            </a:fld>
            <a:endParaRPr lang="de-AT"/>
          </a:p>
        </p:txBody>
      </p:sp>
      <p:sp>
        <p:nvSpPr>
          <p:cNvPr id="8" name="Folienbildplatzhalter 7"/>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AT"/>
          </a:p>
        </p:txBody>
      </p:sp>
      <p:sp>
        <p:nvSpPr>
          <p:cNvPr id="9" name="Kopfzeilenplatzhalter 8"/>
          <p:cNvSpPr>
            <a:spLocks noGrp="1"/>
          </p:cNvSpPr>
          <p:nvPr>
            <p:ph type="hdr" sz="quarter"/>
          </p:nvPr>
        </p:nvSpPr>
        <p:spPr>
          <a:xfrm>
            <a:off x="0" y="0"/>
            <a:ext cx="6858000" cy="457200"/>
          </a:xfrm>
          <a:prstGeom prst="rect">
            <a:avLst/>
          </a:prstGeom>
        </p:spPr>
        <p:txBody>
          <a:bodyPr vert="horz" lIns="91440" tIns="45720" rIns="91440" bIns="45720" rtlCol="0"/>
          <a:lstStyle>
            <a:lvl1pPr algn="l">
              <a:defRPr sz="1200"/>
            </a:lvl1pPr>
          </a:lstStyle>
          <a:p>
            <a:endParaRPr lang="de-AT" dirty="0"/>
          </a:p>
        </p:txBody>
      </p:sp>
    </p:spTree>
    <p:extLst>
      <p:ext uri="{BB962C8B-B14F-4D97-AF65-F5344CB8AC3E}">
        <p14:creationId xmlns:p14="http://schemas.microsoft.com/office/powerpoint/2010/main" val="4065884743"/>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a:prstGeom prst="rect">
            <a:avLst/>
          </a:prstGeom>
        </p:spPr>
      </p:sp>
      <p:sp>
        <p:nvSpPr>
          <p:cNvPr id="3" name="Notizenplatzhalter 2"/>
          <p:cNvSpPr>
            <a:spLocks noGrp="1"/>
          </p:cNvSpPr>
          <p:nvPr>
            <p:ph type="body" idx="1"/>
          </p:nvPr>
        </p:nvSpPr>
        <p:spPr/>
        <p:txBody>
          <a:bodyPr/>
          <a:lstStyle/>
          <a:p>
            <a:endParaRPr lang="de-AT"/>
          </a:p>
        </p:txBody>
      </p:sp>
      <p:sp>
        <p:nvSpPr>
          <p:cNvPr id="4" name="Foliennummernplatzhalter 3"/>
          <p:cNvSpPr>
            <a:spLocks noGrp="1"/>
          </p:cNvSpPr>
          <p:nvPr>
            <p:ph type="sldNum" sz="quarter" idx="10"/>
          </p:nvPr>
        </p:nvSpPr>
        <p:spPr/>
        <p:txBody>
          <a:bodyPr/>
          <a:lstStyle/>
          <a:p>
            <a:fld id="{2D33EF7A-F3D1-447A-8E83-91D26657AAA7}" type="slidenum">
              <a:rPr lang="de-AT" smtClean="0"/>
              <a:t>1</a:t>
            </a:fld>
            <a:endParaRPr lang="de-AT"/>
          </a:p>
        </p:txBody>
      </p:sp>
      <p:sp>
        <p:nvSpPr>
          <p:cNvPr id="5" name="Datumsplatzhalter 4"/>
          <p:cNvSpPr>
            <a:spLocks noGrp="1"/>
          </p:cNvSpPr>
          <p:nvPr>
            <p:ph type="dt" idx="11"/>
          </p:nvPr>
        </p:nvSpPr>
        <p:spPr/>
        <p:txBody>
          <a:bodyPr/>
          <a:lstStyle/>
          <a:p>
            <a:fld id="{A4C2B066-7ED9-4F9C-972E-7F73B3E325E8}" type="datetime1">
              <a:rPr lang="de-AT" smtClean="0"/>
              <a:t>20.04.2021</a:t>
            </a:fld>
            <a:endParaRPr lang="de-AT"/>
          </a:p>
        </p:txBody>
      </p:sp>
      <p:sp>
        <p:nvSpPr>
          <p:cNvPr id="7" name="Fußzeilenplatzhalter 6"/>
          <p:cNvSpPr>
            <a:spLocks noGrp="1"/>
          </p:cNvSpPr>
          <p:nvPr>
            <p:ph type="ftr" sz="quarter" idx="13"/>
          </p:nvPr>
        </p:nvSpPr>
        <p:spPr/>
        <p:txBody>
          <a:bodyPr/>
          <a:lstStyle/>
          <a:p>
            <a:r>
              <a:rPr lang="de-AT"/>
              <a:t>© CAIS Konsortium</a:t>
            </a:r>
          </a:p>
        </p:txBody>
      </p:sp>
    </p:spTree>
    <p:extLst>
      <p:ext uri="{BB962C8B-B14F-4D97-AF65-F5344CB8AC3E}">
        <p14:creationId xmlns:p14="http://schemas.microsoft.com/office/powerpoint/2010/main" val="33071413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14" name="Rechteck 13"/>
          <p:cNvSpPr/>
          <p:nvPr userDrawn="1"/>
        </p:nvSpPr>
        <p:spPr>
          <a:xfrm>
            <a:off x="0" y="5805264"/>
            <a:ext cx="9144000" cy="10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2" name="Rechteck 11"/>
          <p:cNvSpPr/>
          <p:nvPr userDrawn="1"/>
        </p:nvSpPr>
        <p:spPr>
          <a:xfrm>
            <a:off x="0" y="0"/>
            <a:ext cx="9144000" cy="13407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1" name="Rechteck 10"/>
          <p:cNvSpPr/>
          <p:nvPr userDrawn="1"/>
        </p:nvSpPr>
        <p:spPr>
          <a:xfrm>
            <a:off x="-10160" y="1392817"/>
            <a:ext cx="9144000" cy="446449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 name="Title 1"/>
          <p:cNvSpPr>
            <a:spLocks noGrp="1"/>
          </p:cNvSpPr>
          <p:nvPr>
            <p:ph type="ctrTitle"/>
          </p:nvPr>
        </p:nvSpPr>
        <p:spPr>
          <a:xfrm>
            <a:off x="468660" y="1556792"/>
            <a:ext cx="8206680" cy="1512169"/>
          </a:xfrm>
        </p:spPr>
        <p:txBody>
          <a:bodyPr wrap="square" anchor="b" anchorCtr="0">
            <a:noAutofit/>
          </a:bodyPr>
          <a:lstStyle>
            <a:lvl1pPr algn="ctr">
              <a:lnSpc>
                <a:spcPct val="100000"/>
              </a:lnSpc>
              <a:defRPr sz="4400" b="0"/>
            </a:lvl1pPr>
          </a:lstStyle>
          <a:p>
            <a:r>
              <a:rPr lang="en-US"/>
              <a:t>Click to edit Master title style</a:t>
            </a:r>
            <a:endParaRPr lang="en-US" dirty="0"/>
          </a:p>
        </p:txBody>
      </p:sp>
      <p:sp>
        <p:nvSpPr>
          <p:cNvPr id="3" name="Subtitle 2"/>
          <p:cNvSpPr>
            <a:spLocks noGrp="1"/>
          </p:cNvSpPr>
          <p:nvPr>
            <p:ph type="subTitle" idx="1"/>
          </p:nvPr>
        </p:nvSpPr>
        <p:spPr>
          <a:xfrm>
            <a:off x="467544" y="3356992"/>
            <a:ext cx="8208912" cy="576064"/>
          </a:xfrm>
        </p:spPr>
        <p:txBody>
          <a:bodyPr wrap="none">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a:xfrm>
            <a:off x="3146358" y="4149080"/>
            <a:ext cx="2851284" cy="365125"/>
          </a:xfrm>
        </p:spPr>
        <p:txBody>
          <a:bodyPr/>
          <a:lstStyle>
            <a:lvl1pPr algn="ctr">
              <a:defRPr sz="2000" b="0">
                <a:solidFill>
                  <a:schemeClr val="tx1"/>
                </a:solidFill>
                <a:latin typeface="+mj-lt"/>
              </a:defRPr>
            </a:lvl1pPr>
          </a:lstStyle>
          <a:p>
            <a:fld id="{528F8D37-A6C6-46B2-83BC-F8AE7A23C7B5}" type="datetime1">
              <a:rPr lang="en-US" smtClean="0"/>
              <a:t>4/20/2021</a:t>
            </a:fld>
            <a:endParaRPr lang="de-AT" dirty="0"/>
          </a:p>
        </p:txBody>
      </p:sp>
      <p:sp>
        <p:nvSpPr>
          <p:cNvPr id="4" name="Textfeld 3"/>
          <p:cNvSpPr txBox="1"/>
          <p:nvPr userDrawn="1"/>
        </p:nvSpPr>
        <p:spPr>
          <a:xfrm>
            <a:off x="449542" y="4725144"/>
            <a:ext cx="8244916"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AT" sz="1200" b="1" kern="1200" dirty="0">
                <a:solidFill>
                  <a:schemeClr val="tx1">
                    <a:lumMod val="50000"/>
                    <a:lumOff val="50000"/>
                  </a:schemeClr>
                </a:solidFill>
                <a:effectLst/>
                <a:latin typeface="+mn-lt"/>
                <a:ea typeface="+mn-ea"/>
                <a:cs typeface="+mn-cs"/>
              </a:rPr>
              <a:t>Universität Wien</a:t>
            </a:r>
          </a:p>
        </p:txBody>
      </p:sp>
      <p:cxnSp>
        <p:nvCxnSpPr>
          <p:cNvPr id="15" name="Gerade Verbindung 14"/>
          <p:cNvCxnSpPr/>
          <p:nvPr userDrawn="1"/>
        </p:nvCxnSpPr>
        <p:spPr>
          <a:xfrm>
            <a:off x="0" y="5805264"/>
            <a:ext cx="9144000" cy="0"/>
          </a:xfrm>
          <a:prstGeom prst="line">
            <a:avLst/>
          </a:prstGeom>
          <a:ln w="38100">
            <a:solidFill>
              <a:srgbClr val="790B1B"/>
            </a:solidFill>
          </a:ln>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userDrawn="1"/>
        </p:nvCxnSpPr>
        <p:spPr>
          <a:xfrm>
            <a:off x="10160" y="1340768"/>
            <a:ext cx="9144000" cy="0"/>
          </a:xfrm>
          <a:prstGeom prst="line">
            <a:avLst/>
          </a:prstGeom>
          <a:ln w="38100">
            <a:solidFill>
              <a:srgbClr val="790B1B"/>
            </a:solidFill>
          </a:ln>
        </p:spPr>
        <p:style>
          <a:lnRef idx="1">
            <a:schemeClr val="accent1"/>
          </a:lnRef>
          <a:fillRef idx="0">
            <a:schemeClr val="accent1"/>
          </a:fillRef>
          <a:effectRef idx="0">
            <a:schemeClr val="accent1"/>
          </a:effectRef>
          <a:fontRef idx="minor">
            <a:schemeClr val="tx1"/>
          </a:fontRef>
        </p:style>
      </p:cxnSp>
      <p:sp>
        <p:nvSpPr>
          <p:cNvPr id="17" name="Textfeld 16"/>
          <p:cNvSpPr txBox="1"/>
          <p:nvPr userDrawn="1"/>
        </p:nvSpPr>
        <p:spPr>
          <a:xfrm>
            <a:off x="1475656" y="339479"/>
            <a:ext cx="7344816" cy="757130"/>
          </a:xfrm>
          <a:prstGeom prst="rect">
            <a:avLst/>
          </a:prstGeom>
          <a:noFill/>
        </p:spPr>
        <p:txBody>
          <a:bodyPr wrap="square" rtlCol="0">
            <a:spAutoFit/>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de-AT" sz="2400" b="1" kern="1200" dirty="0">
                <a:solidFill>
                  <a:schemeClr val="tx1">
                    <a:lumMod val="50000"/>
                    <a:lumOff val="50000"/>
                  </a:schemeClr>
                </a:solidFill>
                <a:effectLst/>
                <a:latin typeface="+mn-lt"/>
                <a:ea typeface="+mn-ea"/>
                <a:cs typeface="+mn-cs"/>
              </a:rPr>
              <a:t>COLTRANE </a:t>
            </a:r>
          </a:p>
          <a:p>
            <a:pPr marL="0" marR="0" indent="0" algn="ctr" defTabSz="914400" rtl="0" eaLnBrk="1" fontAlgn="auto" latinLnBrk="0" hangingPunct="1">
              <a:lnSpc>
                <a:spcPct val="90000"/>
              </a:lnSpc>
              <a:spcBef>
                <a:spcPts val="0"/>
              </a:spcBef>
              <a:spcAft>
                <a:spcPts val="0"/>
              </a:spcAft>
              <a:buClrTx/>
              <a:buSzTx/>
              <a:buFontTx/>
              <a:buNone/>
              <a:tabLst/>
              <a:defRPr/>
            </a:pPr>
            <a:r>
              <a:rPr lang="de-AT" sz="2400" b="1" kern="1200" dirty="0">
                <a:solidFill>
                  <a:schemeClr val="tx1">
                    <a:lumMod val="50000"/>
                    <a:lumOff val="50000"/>
                  </a:schemeClr>
                </a:solidFill>
                <a:effectLst/>
                <a:latin typeface="+mn-lt"/>
                <a:ea typeface="+mn-ea"/>
                <a:cs typeface="+mn-cs"/>
              </a:rPr>
              <a:t>Collaborative </a:t>
            </a:r>
            <a:r>
              <a:rPr lang="de-AT" sz="2400" b="1" kern="1200" dirty="0" err="1">
                <a:solidFill>
                  <a:schemeClr val="tx1">
                    <a:lumMod val="50000"/>
                    <a:lumOff val="50000"/>
                  </a:schemeClr>
                </a:solidFill>
                <a:effectLst/>
                <a:latin typeface="+mn-lt"/>
                <a:ea typeface="+mn-ea"/>
                <a:cs typeface="+mn-cs"/>
              </a:rPr>
              <a:t>Cybersecurity</a:t>
            </a:r>
            <a:r>
              <a:rPr lang="de-AT" sz="2400" b="1" kern="1200" dirty="0">
                <a:solidFill>
                  <a:schemeClr val="tx1">
                    <a:lumMod val="50000"/>
                    <a:lumOff val="50000"/>
                  </a:schemeClr>
                </a:solidFill>
                <a:effectLst/>
                <a:latin typeface="+mn-lt"/>
                <a:ea typeface="+mn-ea"/>
                <a:cs typeface="+mn-cs"/>
              </a:rPr>
              <a:t> Awareness Learning</a:t>
            </a:r>
          </a:p>
        </p:txBody>
      </p:sp>
      <p:pic>
        <p:nvPicPr>
          <p:cNvPr id="18" name="Grafik 17" descr="Logo fördert Sichtbarkeit Erasmus+ - Jugend in Aktion">
            <a:extLst>
              <a:ext uri="{FF2B5EF4-FFF2-40B4-BE49-F238E27FC236}">
                <a16:creationId xmlns:a16="http://schemas.microsoft.com/office/drawing/2014/main" id="{23B11EB4-57B3-48C6-A5CF-2DF12DD72674}"/>
              </a:ext>
            </a:extLst>
          </p:cNvPr>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28060" y="5955031"/>
            <a:ext cx="2108200" cy="601980"/>
          </a:xfrm>
          <a:prstGeom prst="rect">
            <a:avLst/>
          </a:prstGeom>
          <a:noFill/>
          <a:ln>
            <a:noFill/>
          </a:ln>
        </p:spPr>
      </p:pic>
      <p:pic>
        <p:nvPicPr>
          <p:cNvPr id="20" name="Grafik 19">
            <a:extLst>
              <a:ext uri="{FF2B5EF4-FFF2-40B4-BE49-F238E27FC236}">
                <a16:creationId xmlns:a16="http://schemas.microsoft.com/office/drawing/2014/main" id="{DBF9088F-0680-492B-9CB1-4A0ED8DE5821}"/>
              </a:ext>
            </a:extLst>
          </p:cNvPr>
          <p:cNvPicPr/>
          <p:nvPr userDrawn="1"/>
        </p:nvPicPr>
        <p:blipFill>
          <a:blip r:embed="rId3"/>
          <a:stretch>
            <a:fillRect/>
          </a:stretch>
        </p:blipFill>
        <p:spPr>
          <a:xfrm>
            <a:off x="449542" y="209615"/>
            <a:ext cx="907958" cy="98639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124744"/>
            <a:ext cx="8229600" cy="5001419"/>
          </a:xfrm>
        </p:spPr>
        <p:txBody>
          <a:bodyPr/>
          <a:lstStyle>
            <a:lvl5pPr>
              <a:defRPr/>
            </a:lvl5pPr>
            <a:lvl6pPr>
              <a:defRPr/>
            </a:lvl6pPr>
            <a:lvl7pPr>
              <a:defRPr/>
            </a:lvl7pPr>
            <a:lvl8pPr>
              <a:defRPr/>
            </a:lvl8pPr>
            <a:lvl9pPr>
              <a:buFont typeface="Arial" pitchFamily="34" charset="0"/>
              <a:buChar cha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6FB3CC-CB4F-4B1B-987E-11B7C88B2DA2}" type="datetime1">
              <a:rPr lang="en-US" smtClean="0"/>
              <a:t>4/20/2021</a:t>
            </a:fld>
            <a:endParaRPr lang="de-AT"/>
          </a:p>
        </p:txBody>
      </p:sp>
      <p:sp>
        <p:nvSpPr>
          <p:cNvPr id="5" name="Footer Placeholder 4"/>
          <p:cNvSpPr>
            <a:spLocks noGrp="1"/>
          </p:cNvSpPr>
          <p:nvPr>
            <p:ph type="ftr" sz="quarter" idx="11"/>
          </p:nvPr>
        </p:nvSpPr>
        <p:spPr/>
        <p:txBody>
          <a:bodyPr/>
          <a:lstStyle>
            <a:lvl1pPr>
              <a:defRPr sz="1100"/>
            </a:lvl1pPr>
          </a:lstStyle>
          <a:p>
            <a:r>
              <a:rPr lang="de-AT" dirty="0"/>
              <a:t>© COLTRANE </a:t>
            </a:r>
            <a:r>
              <a:rPr lang="de-AT" dirty="0" err="1"/>
              <a:t>Consortium</a:t>
            </a:r>
            <a:endParaRPr lang="de-AT" dirty="0"/>
          </a:p>
        </p:txBody>
      </p:sp>
      <p:sp>
        <p:nvSpPr>
          <p:cNvPr id="6" name="Slide Number Placeholder 5"/>
          <p:cNvSpPr>
            <a:spLocks noGrp="1"/>
          </p:cNvSpPr>
          <p:nvPr>
            <p:ph type="sldNum" sz="quarter" idx="12"/>
          </p:nvPr>
        </p:nvSpPr>
        <p:spPr/>
        <p:txBody>
          <a:bodyPr/>
          <a:lstStyle/>
          <a:p>
            <a:fld id="{9B637D45-C98D-4569-B12B-877A3D4CB705}" type="slidenum">
              <a:rPr lang="de-AT" smtClean="0"/>
              <a:t>‹#›</a:t>
            </a:fld>
            <a:endParaRPr lang="de-A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wrap="square" anchor="ctr" anchorCtr="0"/>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78B8DA2-D7B2-4ACA-8AC6-A68157BC5324}" type="datetime1">
              <a:rPr lang="en-US" smtClean="0"/>
              <a:t>4/20/2021</a:t>
            </a:fld>
            <a:endParaRPr lang="de-AT"/>
          </a:p>
        </p:txBody>
      </p:sp>
      <p:sp>
        <p:nvSpPr>
          <p:cNvPr id="5" name="Footer Placeholder 4"/>
          <p:cNvSpPr>
            <a:spLocks noGrp="1"/>
          </p:cNvSpPr>
          <p:nvPr>
            <p:ph type="ftr" sz="quarter" idx="11"/>
          </p:nvPr>
        </p:nvSpPr>
        <p:spPr/>
        <p:txBody>
          <a:bodyPr/>
          <a:lstStyle/>
          <a:p>
            <a:r>
              <a:rPr lang="de-AT" dirty="0"/>
              <a:t>© COLTRANE </a:t>
            </a:r>
            <a:r>
              <a:rPr lang="de-AT" dirty="0" err="1"/>
              <a:t>Consortium</a:t>
            </a:r>
            <a:endParaRPr lang="de-AT" dirty="0"/>
          </a:p>
        </p:txBody>
      </p:sp>
      <p:sp>
        <p:nvSpPr>
          <p:cNvPr id="6" name="Slide Number Placeholder 5"/>
          <p:cNvSpPr>
            <a:spLocks noGrp="1"/>
          </p:cNvSpPr>
          <p:nvPr>
            <p:ph type="sldNum" sz="quarter" idx="12"/>
          </p:nvPr>
        </p:nvSpPr>
        <p:spPr/>
        <p:txBody>
          <a:bodyPr/>
          <a:lstStyle/>
          <a:p>
            <a:fld id="{9B637D45-C98D-4569-B12B-877A3D4CB705}" type="slidenum">
              <a:rPr lang="de-AT" smtClean="0"/>
              <a:t>‹#›</a:t>
            </a:fld>
            <a:endParaRPr lang="de-AT"/>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124744"/>
            <a:ext cx="4038600" cy="5001419"/>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646125-9507-429E-99EE-10729EB1B8D8}" type="datetime1">
              <a:rPr lang="en-US" smtClean="0"/>
              <a:t>4/20/2021</a:t>
            </a:fld>
            <a:endParaRPr lang="de-AT"/>
          </a:p>
        </p:txBody>
      </p:sp>
      <p:sp>
        <p:nvSpPr>
          <p:cNvPr id="6" name="Footer Placeholder 5"/>
          <p:cNvSpPr>
            <a:spLocks noGrp="1"/>
          </p:cNvSpPr>
          <p:nvPr>
            <p:ph type="ftr" sz="quarter" idx="11"/>
          </p:nvPr>
        </p:nvSpPr>
        <p:spPr/>
        <p:txBody>
          <a:bodyPr/>
          <a:lstStyle>
            <a:lvl1pPr>
              <a:defRPr/>
            </a:lvl1pPr>
          </a:lstStyle>
          <a:p>
            <a:r>
              <a:rPr lang="de-AT" dirty="0"/>
              <a:t>© COLTRANE </a:t>
            </a:r>
            <a:r>
              <a:rPr lang="de-AT" dirty="0" err="1"/>
              <a:t>Consortium</a:t>
            </a:r>
            <a:endParaRPr lang="de-AT" dirty="0"/>
          </a:p>
        </p:txBody>
      </p:sp>
      <p:sp>
        <p:nvSpPr>
          <p:cNvPr id="7" name="Slide Number Placeholder 6"/>
          <p:cNvSpPr>
            <a:spLocks noGrp="1"/>
          </p:cNvSpPr>
          <p:nvPr>
            <p:ph type="sldNum" sz="quarter" idx="12"/>
          </p:nvPr>
        </p:nvSpPr>
        <p:spPr/>
        <p:txBody>
          <a:bodyPr/>
          <a:lstStyle/>
          <a:p>
            <a:fld id="{9B637D45-C98D-4569-B12B-877A3D4CB705}" type="slidenum">
              <a:rPr lang="de-AT" smtClean="0"/>
              <a:t>‹#›</a:t>
            </a:fld>
            <a:endParaRPr lang="de-AT"/>
          </a:p>
        </p:txBody>
      </p:sp>
      <p:sp>
        <p:nvSpPr>
          <p:cNvPr id="9" name="Content Placeholder 8"/>
          <p:cNvSpPr>
            <a:spLocks noGrp="1"/>
          </p:cNvSpPr>
          <p:nvPr>
            <p:ph sz="quarter" idx="13"/>
          </p:nvPr>
        </p:nvSpPr>
        <p:spPr>
          <a:xfrm>
            <a:off x="365760" y="1124744"/>
            <a:ext cx="4041648" cy="50017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019200"/>
            <a:ext cx="4040188" cy="753616"/>
          </a:xfrm>
        </p:spPr>
        <p:txBody>
          <a:bodyPr anchor="t">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5" name="Text Placeholder 4"/>
          <p:cNvSpPr>
            <a:spLocks noGrp="1"/>
          </p:cNvSpPr>
          <p:nvPr>
            <p:ph type="body" sz="quarter" idx="3"/>
          </p:nvPr>
        </p:nvSpPr>
        <p:spPr>
          <a:xfrm>
            <a:off x="4648200" y="1019200"/>
            <a:ext cx="4041775" cy="753616"/>
          </a:xfrm>
        </p:spPr>
        <p:txBody>
          <a:bodyPr anchor="t">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730F7F06-3642-4599-A85D-BB0BC105C205}" type="datetime1">
              <a:rPr lang="en-US" smtClean="0"/>
              <a:t>4/20/2021</a:t>
            </a:fld>
            <a:endParaRPr lang="de-AT"/>
          </a:p>
        </p:txBody>
      </p:sp>
      <p:sp>
        <p:nvSpPr>
          <p:cNvPr id="8" name="Footer Placeholder 7"/>
          <p:cNvSpPr>
            <a:spLocks noGrp="1"/>
          </p:cNvSpPr>
          <p:nvPr>
            <p:ph type="ftr" sz="quarter" idx="11"/>
          </p:nvPr>
        </p:nvSpPr>
        <p:spPr/>
        <p:txBody>
          <a:bodyPr/>
          <a:lstStyle>
            <a:lvl1pPr>
              <a:defRPr/>
            </a:lvl1pPr>
          </a:lstStyle>
          <a:p>
            <a:r>
              <a:rPr lang="de-AT" dirty="0"/>
              <a:t>© COLTRANE </a:t>
            </a:r>
            <a:r>
              <a:rPr lang="de-AT" dirty="0" err="1"/>
              <a:t>Consortium</a:t>
            </a:r>
            <a:endParaRPr lang="de-AT" dirty="0"/>
          </a:p>
        </p:txBody>
      </p:sp>
      <p:sp>
        <p:nvSpPr>
          <p:cNvPr id="9" name="Slide Number Placeholder 8"/>
          <p:cNvSpPr>
            <a:spLocks noGrp="1"/>
          </p:cNvSpPr>
          <p:nvPr>
            <p:ph type="sldNum" sz="quarter" idx="12"/>
          </p:nvPr>
        </p:nvSpPr>
        <p:spPr/>
        <p:txBody>
          <a:bodyPr/>
          <a:lstStyle/>
          <a:p>
            <a:fld id="{9B637D45-C98D-4569-B12B-877A3D4CB705}" type="slidenum">
              <a:rPr lang="de-AT" smtClean="0"/>
              <a:t>‹#›</a:t>
            </a:fld>
            <a:endParaRPr lang="de-AT"/>
          </a:p>
        </p:txBody>
      </p:sp>
      <p:sp>
        <p:nvSpPr>
          <p:cNvPr id="11" name="Content Placeholder 10"/>
          <p:cNvSpPr>
            <a:spLocks noGrp="1"/>
          </p:cNvSpPr>
          <p:nvPr>
            <p:ph sz="quarter" idx="13"/>
          </p:nvPr>
        </p:nvSpPr>
        <p:spPr>
          <a:xfrm>
            <a:off x="457200" y="1772816"/>
            <a:ext cx="4041648" cy="43536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1772816"/>
            <a:ext cx="4041648" cy="43532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9357A3-051B-4ECA-8F33-40B99567D3A4}" type="datetime1">
              <a:rPr lang="en-US" smtClean="0"/>
              <a:t>4/20/2021</a:t>
            </a:fld>
            <a:endParaRPr lang="de-AT"/>
          </a:p>
        </p:txBody>
      </p:sp>
      <p:sp>
        <p:nvSpPr>
          <p:cNvPr id="4" name="Footer Placeholder 3"/>
          <p:cNvSpPr>
            <a:spLocks noGrp="1"/>
          </p:cNvSpPr>
          <p:nvPr>
            <p:ph type="ftr" sz="quarter" idx="11"/>
          </p:nvPr>
        </p:nvSpPr>
        <p:spPr/>
        <p:txBody>
          <a:bodyPr/>
          <a:lstStyle>
            <a:lvl1pPr>
              <a:defRPr/>
            </a:lvl1pPr>
          </a:lstStyle>
          <a:p>
            <a:r>
              <a:rPr lang="de-AT" dirty="0"/>
              <a:t>© COLTRANE </a:t>
            </a:r>
            <a:r>
              <a:rPr lang="de-AT" dirty="0" err="1"/>
              <a:t>Consortium</a:t>
            </a:r>
            <a:endParaRPr lang="de-AT" dirty="0"/>
          </a:p>
        </p:txBody>
      </p:sp>
      <p:sp>
        <p:nvSpPr>
          <p:cNvPr id="5" name="Slide Number Placeholder 4"/>
          <p:cNvSpPr>
            <a:spLocks noGrp="1"/>
          </p:cNvSpPr>
          <p:nvPr>
            <p:ph type="sldNum" sz="quarter" idx="12"/>
          </p:nvPr>
        </p:nvSpPr>
        <p:spPr/>
        <p:txBody>
          <a:bodyPr/>
          <a:lstStyle/>
          <a:p>
            <a:fld id="{9B637D45-C98D-4569-B12B-877A3D4CB705}" type="slidenum">
              <a:rPr lang="de-AT" smtClean="0"/>
              <a:t>‹#›</a:t>
            </a:fld>
            <a:endParaRPr lang="de-A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06C416-FA94-4A5D-8BD2-5AADA762B4F0}" type="datetime1">
              <a:rPr lang="en-US" smtClean="0"/>
              <a:t>4/20/2021</a:t>
            </a:fld>
            <a:endParaRPr lang="de-AT"/>
          </a:p>
        </p:txBody>
      </p:sp>
      <p:sp>
        <p:nvSpPr>
          <p:cNvPr id="3" name="Footer Placeholder 2"/>
          <p:cNvSpPr>
            <a:spLocks noGrp="1"/>
          </p:cNvSpPr>
          <p:nvPr>
            <p:ph type="ftr" sz="quarter" idx="11"/>
          </p:nvPr>
        </p:nvSpPr>
        <p:spPr/>
        <p:txBody>
          <a:bodyPr/>
          <a:lstStyle>
            <a:lvl1pPr>
              <a:defRPr/>
            </a:lvl1pPr>
          </a:lstStyle>
          <a:p>
            <a:r>
              <a:rPr lang="de-AT" dirty="0"/>
              <a:t>© COLTRANE </a:t>
            </a:r>
            <a:r>
              <a:rPr lang="de-AT" dirty="0" err="1"/>
              <a:t>Consortium</a:t>
            </a:r>
            <a:endParaRPr lang="de-AT" dirty="0"/>
          </a:p>
        </p:txBody>
      </p:sp>
      <p:sp>
        <p:nvSpPr>
          <p:cNvPr id="4" name="Slide Number Placeholder 3"/>
          <p:cNvSpPr>
            <a:spLocks noGrp="1"/>
          </p:cNvSpPr>
          <p:nvPr>
            <p:ph type="sldNum" sz="quarter" idx="12"/>
          </p:nvPr>
        </p:nvSpPr>
        <p:spPr/>
        <p:txBody>
          <a:bodyPr/>
          <a:lstStyle/>
          <a:p>
            <a:fld id="{9B637D45-C98D-4569-B12B-877A3D4CB705}" type="slidenum">
              <a:rPr lang="de-AT" smtClean="0"/>
              <a:t>‹#›</a:t>
            </a:fld>
            <a:endParaRPr lang="de-A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hteck 10"/>
          <p:cNvSpPr/>
          <p:nvPr/>
        </p:nvSpPr>
        <p:spPr>
          <a:xfrm>
            <a:off x="0" y="6237312"/>
            <a:ext cx="9144000" cy="6206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0" name="Rechteck 9"/>
          <p:cNvSpPr/>
          <p:nvPr/>
        </p:nvSpPr>
        <p:spPr>
          <a:xfrm>
            <a:off x="0" y="0"/>
            <a:ext cx="9144000" cy="9087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 name="Title Placeholder 1"/>
          <p:cNvSpPr>
            <a:spLocks noGrp="1"/>
          </p:cNvSpPr>
          <p:nvPr>
            <p:ph type="title"/>
          </p:nvPr>
        </p:nvSpPr>
        <p:spPr>
          <a:xfrm>
            <a:off x="107504" y="116632"/>
            <a:ext cx="5976663" cy="576064"/>
          </a:xfrm>
          <a:prstGeom prst="rect">
            <a:avLst/>
          </a:prstGeom>
        </p:spPr>
        <p:txBody>
          <a:bodyPr vert="horz" wrap="none" lIns="91440" tIns="0" rIns="91440" bIns="0" rtlCol="0" anchor="ctr" anchorCtr="0">
            <a:normAutofit/>
          </a:bodyPr>
          <a:lstStyle/>
          <a:p>
            <a:r>
              <a:rPr lang="de-DE" dirty="0"/>
              <a:t>Titelmasterformat</a:t>
            </a:r>
            <a:endParaRPr lang="en-US" dirty="0"/>
          </a:p>
        </p:txBody>
      </p:sp>
      <p:sp>
        <p:nvSpPr>
          <p:cNvPr id="3" name="Text Placeholder 2"/>
          <p:cNvSpPr>
            <a:spLocks noGrp="1"/>
          </p:cNvSpPr>
          <p:nvPr>
            <p:ph type="body" idx="1"/>
          </p:nvPr>
        </p:nvSpPr>
        <p:spPr>
          <a:xfrm>
            <a:off x="457200" y="1124744"/>
            <a:ext cx="8229600" cy="5001419"/>
          </a:xfrm>
          <a:prstGeom prst="rect">
            <a:avLst/>
          </a:prstGeom>
        </p:spPr>
        <p:txBody>
          <a:bodyPr vert="horz" lIns="91440" tIns="45720" rIns="91440" bIns="4572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2"/>
          </p:nvPr>
        </p:nvSpPr>
        <p:spPr>
          <a:xfrm>
            <a:off x="467545" y="6365093"/>
            <a:ext cx="1008112" cy="365125"/>
          </a:xfrm>
          <a:prstGeom prst="rect">
            <a:avLst/>
          </a:prstGeom>
        </p:spPr>
        <p:txBody>
          <a:bodyPr vert="horz" lIns="91440" tIns="45720" rIns="45720" bIns="45720" rtlCol="0" anchor="ctr"/>
          <a:lstStyle>
            <a:lvl1pPr algn="l">
              <a:defRPr sz="1200">
                <a:solidFill>
                  <a:schemeClr val="tx1">
                    <a:lumMod val="65000"/>
                    <a:lumOff val="35000"/>
                  </a:schemeClr>
                </a:solidFill>
                <a:latin typeface="+mj-lt"/>
              </a:defRPr>
            </a:lvl1pPr>
          </a:lstStyle>
          <a:p>
            <a:fld id="{C8701152-C2CA-40E2-9C6D-A67934A5AFC0}" type="datetime1">
              <a:rPr lang="en-US" smtClean="0"/>
              <a:t>4/20/2021</a:t>
            </a:fld>
            <a:endParaRPr lang="de-AT" dirty="0"/>
          </a:p>
        </p:txBody>
      </p:sp>
      <p:sp>
        <p:nvSpPr>
          <p:cNvPr id="5" name="Footer Placeholder 4"/>
          <p:cNvSpPr>
            <a:spLocks noGrp="1"/>
          </p:cNvSpPr>
          <p:nvPr>
            <p:ph type="ftr" sz="quarter" idx="3"/>
          </p:nvPr>
        </p:nvSpPr>
        <p:spPr>
          <a:xfrm>
            <a:off x="1743857" y="6365093"/>
            <a:ext cx="5656287" cy="365125"/>
          </a:xfrm>
          <a:prstGeom prst="rect">
            <a:avLst/>
          </a:prstGeom>
        </p:spPr>
        <p:txBody>
          <a:bodyPr vert="horz" lIns="45720" tIns="45720" rIns="91440" bIns="45720" rtlCol="0" anchor="ctr"/>
          <a:lstStyle>
            <a:lvl1pPr algn="ctr">
              <a:defRPr sz="1050">
                <a:solidFill>
                  <a:schemeClr val="tx1">
                    <a:lumMod val="65000"/>
                    <a:lumOff val="35000"/>
                  </a:schemeClr>
                </a:solidFill>
                <a:latin typeface="+mj-lt"/>
              </a:defRPr>
            </a:lvl1pPr>
          </a:lstStyle>
          <a:p>
            <a:r>
              <a:rPr lang="de-AT" dirty="0"/>
              <a:t>© COLTRANE </a:t>
            </a:r>
            <a:r>
              <a:rPr lang="de-AT" dirty="0" err="1"/>
              <a:t>Consortium</a:t>
            </a:r>
            <a:endParaRPr lang="de-AT" dirty="0"/>
          </a:p>
        </p:txBody>
      </p:sp>
      <p:sp>
        <p:nvSpPr>
          <p:cNvPr id="6" name="Slide Number Placeholder 5"/>
          <p:cNvSpPr>
            <a:spLocks noGrp="1"/>
          </p:cNvSpPr>
          <p:nvPr>
            <p:ph type="sldNum" sz="quarter" idx="4"/>
          </p:nvPr>
        </p:nvSpPr>
        <p:spPr>
          <a:xfrm>
            <a:off x="8100392" y="6365093"/>
            <a:ext cx="561975" cy="365125"/>
          </a:xfrm>
          <a:prstGeom prst="rect">
            <a:avLst/>
          </a:prstGeom>
        </p:spPr>
        <p:txBody>
          <a:bodyPr vert="horz" lIns="27432" tIns="45720" rIns="45720" bIns="45720" rtlCol="0" anchor="ctr"/>
          <a:lstStyle>
            <a:lvl1pPr algn="r">
              <a:defRPr sz="1200">
                <a:solidFill>
                  <a:schemeClr val="tx1">
                    <a:lumMod val="65000"/>
                    <a:lumOff val="35000"/>
                  </a:schemeClr>
                </a:solidFill>
                <a:latin typeface="+mj-lt"/>
              </a:defRPr>
            </a:lvl1pPr>
          </a:lstStyle>
          <a:p>
            <a:fld id="{9B637D45-C98D-4569-B12B-877A3D4CB705}" type="slidenum">
              <a:rPr lang="de-AT" smtClean="0"/>
              <a:pPr/>
              <a:t>‹#›</a:t>
            </a:fld>
            <a:endParaRPr lang="de-AT"/>
          </a:p>
        </p:txBody>
      </p:sp>
      <p:cxnSp>
        <p:nvCxnSpPr>
          <p:cNvPr id="13" name="Gerade Verbindung 12"/>
          <p:cNvCxnSpPr/>
          <p:nvPr/>
        </p:nvCxnSpPr>
        <p:spPr>
          <a:xfrm>
            <a:off x="10160" y="908720"/>
            <a:ext cx="9144000" cy="0"/>
          </a:xfrm>
          <a:prstGeom prst="line">
            <a:avLst/>
          </a:prstGeom>
          <a:ln w="38100">
            <a:solidFill>
              <a:srgbClr val="790B1B"/>
            </a:solidFill>
          </a:ln>
        </p:spPr>
        <p:style>
          <a:lnRef idx="1">
            <a:schemeClr val="accent1"/>
          </a:lnRef>
          <a:fillRef idx="0">
            <a:schemeClr val="accent1"/>
          </a:fillRef>
          <a:effectRef idx="0">
            <a:schemeClr val="accent1"/>
          </a:effectRef>
          <a:fontRef idx="minor">
            <a:schemeClr val="tx1"/>
          </a:fontRef>
        </p:style>
      </p:cxnSp>
      <p:cxnSp>
        <p:nvCxnSpPr>
          <p:cNvPr id="14" name="Gerade Verbindung 13"/>
          <p:cNvCxnSpPr/>
          <p:nvPr/>
        </p:nvCxnSpPr>
        <p:spPr>
          <a:xfrm>
            <a:off x="10160" y="6237312"/>
            <a:ext cx="9144000" cy="0"/>
          </a:xfrm>
          <a:prstGeom prst="line">
            <a:avLst/>
          </a:prstGeom>
          <a:ln w="38100">
            <a:solidFill>
              <a:srgbClr val="790B1B"/>
            </a:solidFill>
          </a:ln>
        </p:spPr>
        <p:style>
          <a:lnRef idx="1">
            <a:schemeClr val="accent1"/>
          </a:lnRef>
          <a:fillRef idx="0">
            <a:schemeClr val="accent1"/>
          </a:fillRef>
          <a:effectRef idx="0">
            <a:schemeClr val="accent1"/>
          </a:effectRef>
          <a:fontRef idx="minor">
            <a:schemeClr val="tx1"/>
          </a:fontRef>
        </p:style>
      </p:cxnSp>
      <p:pic>
        <p:nvPicPr>
          <p:cNvPr id="12" name="Grafik 11">
            <a:extLst>
              <a:ext uri="{FF2B5EF4-FFF2-40B4-BE49-F238E27FC236}">
                <a16:creationId xmlns:a16="http://schemas.microsoft.com/office/drawing/2014/main" id="{E71C6B3E-0073-40A8-BA67-2E402A7CACFC}"/>
              </a:ext>
            </a:extLst>
          </p:cNvPr>
          <p:cNvPicPr/>
          <p:nvPr userDrawn="1"/>
        </p:nvPicPr>
        <p:blipFill>
          <a:blip r:embed="rId9"/>
          <a:stretch>
            <a:fillRect/>
          </a:stretch>
        </p:blipFill>
        <p:spPr>
          <a:xfrm>
            <a:off x="8316416" y="127782"/>
            <a:ext cx="576064" cy="625829"/>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p:txStyles>
    <p:titleStyle>
      <a:lvl1pPr algn="l" defTabSz="914400" rtl="0" eaLnBrk="1" latinLnBrk="0" hangingPunct="1">
        <a:lnSpc>
          <a:spcPts val="5800"/>
        </a:lnSpc>
        <a:spcBef>
          <a:spcPct val="0"/>
        </a:spcBef>
        <a:buNone/>
        <a:defRPr sz="2800" b="1"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sz="4000" dirty="0"/>
              <a:t>A model case on collaborative risk-based protection planning</a:t>
            </a:r>
            <a:endParaRPr lang="de-AT" sz="4000" dirty="0"/>
          </a:p>
        </p:txBody>
      </p:sp>
      <p:sp>
        <p:nvSpPr>
          <p:cNvPr id="3" name="Untertitel 2"/>
          <p:cNvSpPr>
            <a:spLocks noGrp="1"/>
          </p:cNvSpPr>
          <p:nvPr>
            <p:ph type="subTitle" idx="1"/>
          </p:nvPr>
        </p:nvSpPr>
        <p:spPr/>
        <p:txBody>
          <a:bodyPr/>
          <a:lstStyle/>
          <a:p>
            <a:r>
              <a:rPr lang="de-AT" dirty="0"/>
              <a:t>Gerald Quirchmayr</a:t>
            </a:r>
          </a:p>
        </p:txBody>
      </p:sp>
    </p:spTree>
    <p:extLst>
      <p:ext uri="{BB962C8B-B14F-4D97-AF65-F5344CB8AC3E}">
        <p14:creationId xmlns:p14="http://schemas.microsoft.com/office/powerpoint/2010/main" val="1444004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B64C-B862-483E-88D9-1E5CE18CF122}"/>
              </a:ext>
            </a:extLst>
          </p:cNvPr>
          <p:cNvSpPr>
            <a:spLocks noGrp="1"/>
          </p:cNvSpPr>
          <p:nvPr>
            <p:ph type="title"/>
          </p:nvPr>
        </p:nvSpPr>
        <p:spPr/>
        <p:txBody>
          <a:bodyPr>
            <a:normAutofit fontScale="90000"/>
          </a:bodyPr>
          <a:lstStyle/>
          <a:p>
            <a:r>
              <a:rPr lang="en-US" dirty="0"/>
              <a:t>The Situation</a:t>
            </a:r>
          </a:p>
        </p:txBody>
      </p:sp>
      <p:sp>
        <p:nvSpPr>
          <p:cNvPr id="3" name="Content Placeholder 2">
            <a:extLst>
              <a:ext uri="{FF2B5EF4-FFF2-40B4-BE49-F238E27FC236}">
                <a16:creationId xmlns:a16="http://schemas.microsoft.com/office/drawing/2014/main" id="{0C688716-2235-4ADE-AC20-36F8C39B1812}"/>
              </a:ext>
            </a:extLst>
          </p:cNvPr>
          <p:cNvSpPr>
            <a:spLocks noGrp="1"/>
          </p:cNvSpPr>
          <p:nvPr>
            <p:ph idx="1"/>
          </p:nvPr>
        </p:nvSpPr>
        <p:spPr/>
        <p:txBody>
          <a:bodyPr>
            <a:normAutofit/>
          </a:bodyPr>
          <a:lstStyle/>
          <a:p>
            <a:r>
              <a:rPr lang="en-GB" dirty="0"/>
              <a:t>As there are very worrying news about the IT department being confronted with new waves of Ransomware, adequate protection is needed. The budget for implementing these new measures is limited to xxx €. That is why the necessary investment needs to start from an asset-based threat profile focussing on the critical assets of the business and a clear picture of associated organisational and technological vulnerabilities.</a:t>
            </a:r>
            <a:endParaRPr lang="en-US" dirty="0"/>
          </a:p>
        </p:txBody>
      </p:sp>
      <p:sp>
        <p:nvSpPr>
          <p:cNvPr id="4" name="Date Placeholder 3">
            <a:extLst>
              <a:ext uri="{FF2B5EF4-FFF2-40B4-BE49-F238E27FC236}">
                <a16:creationId xmlns:a16="http://schemas.microsoft.com/office/drawing/2014/main" id="{3273F87C-4BB5-43B0-9368-6061340142F1}"/>
              </a:ext>
            </a:extLst>
          </p:cNvPr>
          <p:cNvSpPr>
            <a:spLocks noGrp="1"/>
          </p:cNvSpPr>
          <p:nvPr>
            <p:ph type="dt" sz="half" idx="10"/>
          </p:nvPr>
        </p:nvSpPr>
        <p:spPr/>
        <p:txBody>
          <a:bodyPr/>
          <a:lstStyle/>
          <a:p>
            <a:fld id="{D76FB3CC-CB4F-4B1B-987E-11B7C88B2DA2}" type="datetime1">
              <a:rPr lang="en-US" smtClean="0"/>
              <a:t>4/20/2021</a:t>
            </a:fld>
            <a:endParaRPr lang="de-AT"/>
          </a:p>
        </p:txBody>
      </p:sp>
      <p:sp>
        <p:nvSpPr>
          <p:cNvPr id="5" name="Footer Placeholder 4">
            <a:extLst>
              <a:ext uri="{FF2B5EF4-FFF2-40B4-BE49-F238E27FC236}">
                <a16:creationId xmlns:a16="http://schemas.microsoft.com/office/drawing/2014/main" id="{1F2D6AB0-24C7-43D7-A45E-DCB70714632D}"/>
              </a:ext>
            </a:extLst>
          </p:cNvPr>
          <p:cNvSpPr>
            <a:spLocks noGrp="1"/>
          </p:cNvSpPr>
          <p:nvPr>
            <p:ph type="ftr" sz="quarter" idx="11"/>
          </p:nvPr>
        </p:nvSpPr>
        <p:spPr/>
        <p:txBody>
          <a:bodyPr/>
          <a:lstStyle/>
          <a:p>
            <a:r>
              <a:rPr lang="de-AT"/>
              <a:t>© COLTRANE Consortium</a:t>
            </a:r>
            <a:endParaRPr lang="de-AT" dirty="0"/>
          </a:p>
        </p:txBody>
      </p:sp>
      <p:sp>
        <p:nvSpPr>
          <p:cNvPr id="6" name="Slide Number Placeholder 5">
            <a:extLst>
              <a:ext uri="{FF2B5EF4-FFF2-40B4-BE49-F238E27FC236}">
                <a16:creationId xmlns:a16="http://schemas.microsoft.com/office/drawing/2014/main" id="{445D4B20-A164-498A-81E4-B41818E22BFF}"/>
              </a:ext>
            </a:extLst>
          </p:cNvPr>
          <p:cNvSpPr>
            <a:spLocks noGrp="1"/>
          </p:cNvSpPr>
          <p:nvPr>
            <p:ph type="sldNum" sz="quarter" idx="12"/>
          </p:nvPr>
        </p:nvSpPr>
        <p:spPr/>
        <p:txBody>
          <a:bodyPr/>
          <a:lstStyle/>
          <a:p>
            <a:fld id="{9B637D45-C98D-4569-B12B-877A3D4CB705}" type="slidenum">
              <a:rPr lang="de-AT" smtClean="0"/>
              <a:t>2</a:t>
            </a:fld>
            <a:endParaRPr lang="de-AT"/>
          </a:p>
        </p:txBody>
      </p:sp>
    </p:spTree>
    <p:extLst>
      <p:ext uri="{BB962C8B-B14F-4D97-AF65-F5344CB8AC3E}">
        <p14:creationId xmlns:p14="http://schemas.microsoft.com/office/powerpoint/2010/main" val="3496225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14DB4-CD13-4097-9017-6696598B2CD0}"/>
              </a:ext>
            </a:extLst>
          </p:cNvPr>
          <p:cNvSpPr>
            <a:spLocks noGrp="1"/>
          </p:cNvSpPr>
          <p:nvPr>
            <p:ph type="title"/>
          </p:nvPr>
        </p:nvSpPr>
        <p:spPr/>
        <p:txBody>
          <a:bodyPr>
            <a:normAutofit fontScale="90000"/>
          </a:bodyPr>
          <a:lstStyle/>
          <a:p>
            <a:r>
              <a:rPr lang="en-US" dirty="0"/>
              <a:t>What needs to be done – analysis and assessment</a:t>
            </a:r>
          </a:p>
        </p:txBody>
      </p:sp>
      <p:sp>
        <p:nvSpPr>
          <p:cNvPr id="3" name="Content Placeholder 2">
            <a:extLst>
              <a:ext uri="{FF2B5EF4-FFF2-40B4-BE49-F238E27FC236}">
                <a16:creationId xmlns:a16="http://schemas.microsoft.com/office/drawing/2014/main" id="{69EE5802-DDCD-4723-862F-C27F8EF380B4}"/>
              </a:ext>
            </a:extLst>
          </p:cNvPr>
          <p:cNvSpPr>
            <a:spLocks noGrp="1"/>
          </p:cNvSpPr>
          <p:nvPr>
            <p:ph idx="1"/>
          </p:nvPr>
        </p:nvSpPr>
        <p:spPr/>
        <p:txBody>
          <a:bodyPr>
            <a:normAutofit/>
          </a:bodyPr>
          <a:lstStyle/>
          <a:p>
            <a:r>
              <a:rPr lang="en-GB" dirty="0"/>
              <a:t>Step 1: Decide about the risk analysis method you are going to use. Make sure that your chosen method complies with ISO 31000.</a:t>
            </a:r>
            <a:endParaRPr lang="en-US" dirty="0"/>
          </a:p>
          <a:p>
            <a:r>
              <a:rPr lang="en-GB" dirty="0"/>
              <a:t>Step 2: Identify and agree on the critical assets of the business.</a:t>
            </a:r>
            <a:endParaRPr lang="en-US" dirty="0"/>
          </a:p>
          <a:p>
            <a:r>
              <a:rPr lang="en-GB" dirty="0"/>
              <a:t>Step 3: Identify the Ransomware-related threats to these assets.</a:t>
            </a:r>
            <a:endParaRPr lang="en-US" dirty="0"/>
          </a:p>
          <a:p>
            <a:r>
              <a:rPr lang="en-GB" dirty="0"/>
              <a:t>Step 4: Get a clear picture of associated organisational and technological vulnerabilities.</a:t>
            </a:r>
            <a:endParaRPr lang="en-US" dirty="0"/>
          </a:p>
          <a:p>
            <a:r>
              <a:rPr lang="en-GB" dirty="0"/>
              <a:t>Step 5: Carry out the risk assessment.  </a:t>
            </a:r>
            <a:endParaRPr lang="en-US" dirty="0"/>
          </a:p>
          <a:p>
            <a:pPr marL="0" indent="0">
              <a:buNone/>
            </a:pPr>
            <a:endParaRPr lang="en-US" dirty="0"/>
          </a:p>
        </p:txBody>
      </p:sp>
      <p:sp>
        <p:nvSpPr>
          <p:cNvPr id="4" name="Date Placeholder 3">
            <a:extLst>
              <a:ext uri="{FF2B5EF4-FFF2-40B4-BE49-F238E27FC236}">
                <a16:creationId xmlns:a16="http://schemas.microsoft.com/office/drawing/2014/main" id="{DA4D3FBC-1564-4B8A-83B1-B61631B1E219}"/>
              </a:ext>
            </a:extLst>
          </p:cNvPr>
          <p:cNvSpPr>
            <a:spLocks noGrp="1"/>
          </p:cNvSpPr>
          <p:nvPr>
            <p:ph type="dt" sz="half" idx="10"/>
          </p:nvPr>
        </p:nvSpPr>
        <p:spPr/>
        <p:txBody>
          <a:bodyPr/>
          <a:lstStyle/>
          <a:p>
            <a:fld id="{D76FB3CC-CB4F-4B1B-987E-11B7C88B2DA2}" type="datetime1">
              <a:rPr lang="en-US" smtClean="0"/>
              <a:t>4/20/2021</a:t>
            </a:fld>
            <a:endParaRPr lang="de-AT"/>
          </a:p>
        </p:txBody>
      </p:sp>
      <p:sp>
        <p:nvSpPr>
          <p:cNvPr id="5" name="Footer Placeholder 4">
            <a:extLst>
              <a:ext uri="{FF2B5EF4-FFF2-40B4-BE49-F238E27FC236}">
                <a16:creationId xmlns:a16="http://schemas.microsoft.com/office/drawing/2014/main" id="{D78B1280-A96C-4E08-B073-ED9755657CC3}"/>
              </a:ext>
            </a:extLst>
          </p:cNvPr>
          <p:cNvSpPr>
            <a:spLocks noGrp="1"/>
          </p:cNvSpPr>
          <p:nvPr>
            <p:ph type="ftr" sz="quarter" idx="11"/>
          </p:nvPr>
        </p:nvSpPr>
        <p:spPr/>
        <p:txBody>
          <a:bodyPr/>
          <a:lstStyle/>
          <a:p>
            <a:r>
              <a:rPr lang="de-AT"/>
              <a:t>© COLTRANE Consortium</a:t>
            </a:r>
            <a:endParaRPr lang="de-AT" dirty="0"/>
          </a:p>
        </p:txBody>
      </p:sp>
      <p:sp>
        <p:nvSpPr>
          <p:cNvPr id="6" name="Slide Number Placeholder 5">
            <a:extLst>
              <a:ext uri="{FF2B5EF4-FFF2-40B4-BE49-F238E27FC236}">
                <a16:creationId xmlns:a16="http://schemas.microsoft.com/office/drawing/2014/main" id="{F86EA76B-977A-4DE5-A99C-95FB81E85EAC}"/>
              </a:ext>
            </a:extLst>
          </p:cNvPr>
          <p:cNvSpPr>
            <a:spLocks noGrp="1"/>
          </p:cNvSpPr>
          <p:nvPr>
            <p:ph type="sldNum" sz="quarter" idx="12"/>
          </p:nvPr>
        </p:nvSpPr>
        <p:spPr/>
        <p:txBody>
          <a:bodyPr/>
          <a:lstStyle/>
          <a:p>
            <a:fld id="{9B637D45-C98D-4569-B12B-877A3D4CB705}" type="slidenum">
              <a:rPr lang="de-AT" smtClean="0"/>
              <a:t>3</a:t>
            </a:fld>
            <a:endParaRPr lang="de-AT"/>
          </a:p>
        </p:txBody>
      </p:sp>
    </p:spTree>
    <p:extLst>
      <p:ext uri="{BB962C8B-B14F-4D97-AF65-F5344CB8AC3E}">
        <p14:creationId xmlns:p14="http://schemas.microsoft.com/office/powerpoint/2010/main" val="889386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14DB4-CD13-4097-9017-6696598B2CD0}"/>
              </a:ext>
            </a:extLst>
          </p:cNvPr>
          <p:cNvSpPr>
            <a:spLocks noGrp="1"/>
          </p:cNvSpPr>
          <p:nvPr>
            <p:ph type="title"/>
          </p:nvPr>
        </p:nvSpPr>
        <p:spPr/>
        <p:txBody>
          <a:bodyPr>
            <a:normAutofit fontScale="90000"/>
          </a:bodyPr>
          <a:lstStyle/>
          <a:p>
            <a:r>
              <a:rPr lang="en-US" dirty="0"/>
              <a:t>What needs to be done – solution development</a:t>
            </a:r>
          </a:p>
        </p:txBody>
      </p:sp>
      <p:sp>
        <p:nvSpPr>
          <p:cNvPr id="3" name="Content Placeholder 2">
            <a:extLst>
              <a:ext uri="{FF2B5EF4-FFF2-40B4-BE49-F238E27FC236}">
                <a16:creationId xmlns:a16="http://schemas.microsoft.com/office/drawing/2014/main" id="{69EE5802-DDCD-4723-862F-C27F8EF380B4}"/>
              </a:ext>
            </a:extLst>
          </p:cNvPr>
          <p:cNvSpPr>
            <a:spLocks noGrp="1"/>
          </p:cNvSpPr>
          <p:nvPr>
            <p:ph idx="1"/>
          </p:nvPr>
        </p:nvSpPr>
        <p:spPr/>
        <p:txBody>
          <a:bodyPr>
            <a:normAutofit/>
          </a:bodyPr>
          <a:lstStyle/>
          <a:p>
            <a:r>
              <a:rPr lang="en-GB" dirty="0"/>
              <a:t>Step 6: Suggest appropriate organisational and technological measures within he given budget.</a:t>
            </a:r>
            <a:endParaRPr lang="en-US" dirty="0"/>
          </a:p>
          <a:p>
            <a:r>
              <a:rPr lang="en-GB" dirty="0"/>
              <a:t>Step 7: Develop a convincing management presentation based on your findings, consisting of the following major parts: </a:t>
            </a:r>
            <a:endParaRPr lang="en-US" dirty="0"/>
          </a:p>
          <a:p>
            <a:pPr lvl="0"/>
            <a:r>
              <a:rPr lang="en-GB" dirty="0"/>
              <a:t>Choice of risk analysis method.</a:t>
            </a:r>
            <a:endParaRPr lang="en-US" dirty="0"/>
          </a:p>
          <a:p>
            <a:pPr lvl="0"/>
            <a:r>
              <a:rPr lang="en-GB" dirty="0"/>
              <a:t>Situation analysis.</a:t>
            </a:r>
            <a:endParaRPr lang="en-US" dirty="0"/>
          </a:p>
          <a:p>
            <a:pPr lvl="0"/>
            <a:r>
              <a:rPr lang="en-GB" dirty="0"/>
              <a:t>Identified risks.</a:t>
            </a:r>
            <a:endParaRPr lang="en-US" dirty="0"/>
          </a:p>
          <a:p>
            <a:pPr lvl="0"/>
            <a:r>
              <a:rPr lang="en-GB" dirty="0"/>
              <a:t>Suggested countermeasures and costing.</a:t>
            </a:r>
            <a:endParaRPr lang="en-US" dirty="0"/>
          </a:p>
          <a:p>
            <a:r>
              <a:rPr lang="en-GB" dirty="0"/>
              <a:t>Step 8: Organize a management workshop to present your results and justify the suggested investments. </a:t>
            </a:r>
            <a:endParaRPr lang="en-US" dirty="0"/>
          </a:p>
          <a:p>
            <a:pPr marL="0" indent="0">
              <a:buNone/>
            </a:pPr>
            <a:endParaRPr lang="en-US" dirty="0"/>
          </a:p>
        </p:txBody>
      </p:sp>
      <p:sp>
        <p:nvSpPr>
          <p:cNvPr id="4" name="Date Placeholder 3">
            <a:extLst>
              <a:ext uri="{FF2B5EF4-FFF2-40B4-BE49-F238E27FC236}">
                <a16:creationId xmlns:a16="http://schemas.microsoft.com/office/drawing/2014/main" id="{DA4D3FBC-1564-4B8A-83B1-B61631B1E219}"/>
              </a:ext>
            </a:extLst>
          </p:cNvPr>
          <p:cNvSpPr>
            <a:spLocks noGrp="1"/>
          </p:cNvSpPr>
          <p:nvPr>
            <p:ph type="dt" sz="half" idx="10"/>
          </p:nvPr>
        </p:nvSpPr>
        <p:spPr/>
        <p:txBody>
          <a:bodyPr/>
          <a:lstStyle/>
          <a:p>
            <a:fld id="{D76FB3CC-CB4F-4B1B-987E-11B7C88B2DA2}" type="datetime1">
              <a:rPr lang="en-US" smtClean="0"/>
              <a:t>4/20/2021</a:t>
            </a:fld>
            <a:endParaRPr lang="de-AT"/>
          </a:p>
        </p:txBody>
      </p:sp>
      <p:sp>
        <p:nvSpPr>
          <p:cNvPr id="5" name="Footer Placeholder 4">
            <a:extLst>
              <a:ext uri="{FF2B5EF4-FFF2-40B4-BE49-F238E27FC236}">
                <a16:creationId xmlns:a16="http://schemas.microsoft.com/office/drawing/2014/main" id="{D78B1280-A96C-4E08-B073-ED9755657CC3}"/>
              </a:ext>
            </a:extLst>
          </p:cNvPr>
          <p:cNvSpPr>
            <a:spLocks noGrp="1"/>
          </p:cNvSpPr>
          <p:nvPr>
            <p:ph type="ftr" sz="quarter" idx="11"/>
          </p:nvPr>
        </p:nvSpPr>
        <p:spPr/>
        <p:txBody>
          <a:bodyPr/>
          <a:lstStyle/>
          <a:p>
            <a:r>
              <a:rPr lang="de-AT"/>
              <a:t>© COLTRANE Consortium</a:t>
            </a:r>
            <a:endParaRPr lang="de-AT" dirty="0"/>
          </a:p>
        </p:txBody>
      </p:sp>
      <p:sp>
        <p:nvSpPr>
          <p:cNvPr id="6" name="Slide Number Placeholder 5">
            <a:extLst>
              <a:ext uri="{FF2B5EF4-FFF2-40B4-BE49-F238E27FC236}">
                <a16:creationId xmlns:a16="http://schemas.microsoft.com/office/drawing/2014/main" id="{F86EA76B-977A-4DE5-A99C-95FB81E85EAC}"/>
              </a:ext>
            </a:extLst>
          </p:cNvPr>
          <p:cNvSpPr>
            <a:spLocks noGrp="1"/>
          </p:cNvSpPr>
          <p:nvPr>
            <p:ph type="sldNum" sz="quarter" idx="12"/>
          </p:nvPr>
        </p:nvSpPr>
        <p:spPr/>
        <p:txBody>
          <a:bodyPr/>
          <a:lstStyle/>
          <a:p>
            <a:fld id="{9B637D45-C98D-4569-B12B-877A3D4CB705}" type="slidenum">
              <a:rPr lang="de-AT" smtClean="0"/>
              <a:t>4</a:t>
            </a:fld>
            <a:endParaRPr lang="de-AT"/>
          </a:p>
        </p:txBody>
      </p:sp>
    </p:spTree>
    <p:extLst>
      <p:ext uri="{BB962C8B-B14F-4D97-AF65-F5344CB8AC3E}">
        <p14:creationId xmlns:p14="http://schemas.microsoft.com/office/powerpoint/2010/main" val="1012353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B9EAE-8520-4858-A5A0-1B2A3EE41815}"/>
              </a:ext>
            </a:extLst>
          </p:cNvPr>
          <p:cNvSpPr>
            <a:spLocks noGrp="1"/>
          </p:cNvSpPr>
          <p:nvPr>
            <p:ph type="title"/>
          </p:nvPr>
        </p:nvSpPr>
        <p:spPr/>
        <p:txBody>
          <a:bodyPr>
            <a:normAutofit fontScale="90000"/>
          </a:bodyPr>
          <a:lstStyle/>
          <a:p>
            <a:r>
              <a:rPr lang="en-US" dirty="0"/>
              <a:t>Collaboration activities in the team</a:t>
            </a:r>
          </a:p>
        </p:txBody>
      </p:sp>
      <p:sp>
        <p:nvSpPr>
          <p:cNvPr id="3" name="Content Placeholder 2">
            <a:extLst>
              <a:ext uri="{FF2B5EF4-FFF2-40B4-BE49-F238E27FC236}">
                <a16:creationId xmlns:a16="http://schemas.microsoft.com/office/drawing/2014/main" id="{52024985-2E79-42B1-8D67-977386281A10}"/>
              </a:ext>
            </a:extLst>
          </p:cNvPr>
          <p:cNvSpPr>
            <a:spLocks noGrp="1"/>
          </p:cNvSpPr>
          <p:nvPr>
            <p:ph idx="1"/>
          </p:nvPr>
        </p:nvSpPr>
        <p:spPr/>
        <p:txBody>
          <a:bodyPr/>
          <a:lstStyle/>
          <a:p>
            <a:r>
              <a:rPr lang="en-US" dirty="0"/>
              <a:t>Building and structuring a team.</a:t>
            </a:r>
          </a:p>
          <a:p>
            <a:r>
              <a:rPr lang="en-US" dirty="0"/>
              <a:t>Team discussions.</a:t>
            </a:r>
          </a:p>
          <a:p>
            <a:r>
              <a:rPr lang="en-US" dirty="0"/>
              <a:t>Argumentation / negotiation and agreement.</a:t>
            </a:r>
          </a:p>
          <a:p>
            <a:r>
              <a:rPr lang="en-US" dirty="0"/>
              <a:t>Information sharing.</a:t>
            </a:r>
          </a:p>
          <a:p>
            <a:r>
              <a:rPr lang="en-US" dirty="0"/>
              <a:t>Information analysis.</a:t>
            </a:r>
          </a:p>
          <a:p>
            <a:r>
              <a:rPr lang="en-US" dirty="0"/>
              <a:t>Coming to a result.</a:t>
            </a:r>
          </a:p>
          <a:p>
            <a:r>
              <a:rPr lang="en-US" dirty="0"/>
              <a:t>Drawing conclusions.</a:t>
            </a:r>
          </a:p>
          <a:p>
            <a:r>
              <a:rPr lang="en-US" dirty="0"/>
              <a:t>Preparation of report and presentation.</a:t>
            </a:r>
          </a:p>
          <a:p>
            <a:r>
              <a:rPr lang="en-US" dirty="0"/>
              <a:t>Workshop planning and organization.</a:t>
            </a:r>
          </a:p>
          <a:p>
            <a:r>
              <a:rPr lang="en-US" dirty="0"/>
              <a:t>Presenting as a team.  </a:t>
            </a:r>
          </a:p>
        </p:txBody>
      </p:sp>
      <p:sp>
        <p:nvSpPr>
          <p:cNvPr id="4" name="Date Placeholder 3">
            <a:extLst>
              <a:ext uri="{FF2B5EF4-FFF2-40B4-BE49-F238E27FC236}">
                <a16:creationId xmlns:a16="http://schemas.microsoft.com/office/drawing/2014/main" id="{79335F2B-E105-442E-B13B-C6DF36A5B637}"/>
              </a:ext>
            </a:extLst>
          </p:cNvPr>
          <p:cNvSpPr>
            <a:spLocks noGrp="1"/>
          </p:cNvSpPr>
          <p:nvPr>
            <p:ph type="dt" sz="half" idx="10"/>
          </p:nvPr>
        </p:nvSpPr>
        <p:spPr/>
        <p:txBody>
          <a:bodyPr/>
          <a:lstStyle/>
          <a:p>
            <a:fld id="{D76FB3CC-CB4F-4B1B-987E-11B7C88B2DA2}" type="datetime1">
              <a:rPr lang="en-US" smtClean="0"/>
              <a:t>4/20/2021</a:t>
            </a:fld>
            <a:endParaRPr lang="de-AT"/>
          </a:p>
        </p:txBody>
      </p:sp>
      <p:sp>
        <p:nvSpPr>
          <p:cNvPr id="5" name="Footer Placeholder 4">
            <a:extLst>
              <a:ext uri="{FF2B5EF4-FFF2-40B4-BE49-F238E27FC236}">
                <a16:creationId xmlns:a16="http://schemas.microsoft.com/office/drawing/2014/main" id="{9FCDA6F3-375E-4D10-9D56-80B92248D0B2}"/>
              </a:ext>
            </a:extLst>
          </p:cNvPr>
          <p:cNvSpPr>
            <a:spLocks noGrp="1"/>
          </p:cNvSpPr>
          <p:nvPr>
            <p:ph type="ftr" sz="quarter" idx="11"/>
          </p:nvPr>
        </p:nvSpPr>
        <p:spPr/>
        <p:txBody>
          <a:bodyPr/>
          <a:lstStyle/>
          <a:p>
            <a:r>
              <a:rPr lang="de-AT"/>
              <a:t>© COLTRANE Consortium</a:t>
            </a:r>
            <a:endParaRPr lang="de-AT" dirty="0"/>
          </a:p>
        </p:txBody>
      </p:sp>
      <p:sp>
        <p:nvSpPr>
          <p:cNvPr id="6" name="Slide Number Placeholder 5">
            <a:extLst>
              <a:ext uri="{FF2B5EF4-FFF2-40B4-BE49-F238E27FC236}">
                <a16:creationId xmlns:a16="http://schemas.microsoft.com/office/drawing/2014/main" id="{5017C2C9-A5E6-45DE-9A1F-5394A980962A}"/>
              </a:ext>
            </a:extLst>
          </p:cNvPr>
          <p:cNvSpPr>
            <a:spLocks noGrp="1"/>
          </p:cNvSpPr>
          <p:nvPr>
            <p:ph type="sldNum" sz="quarter" idx="12"/>
          </p:nvPr>
        </p:nvSpPr>
        <p:spPr/>
        <p:txBody>
          <a:bodyPr/>
          <a:lstStyle/>
          <a:p>
            <a:fld id="{9B637D45-C98D-4569-B12B-877A3D4CB705}" type="slidenum">
              <a:rPr lang="de-AT" smtClean="0"/>
              <a:t>5</a:t>
            </a:fld>
            <a:endParaRPr lang="de-AT"/>
          </a:p>
        </p:txBody>
      </p:sp>
    </p:spTree>
    <p:extLst>
      <p:ext uri="{BB962C8B-B14F-4D97-AF65-F5344CB8AC3E}">
        <p14:creationId xmlns:p14="http://schemas.microsoft.com/office/powerpoint/2010/main" val="1064891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B9EAE-8520-4858-A5A0-1B2A3EE41815}"/>
              </a:ext>
            </a:extLst>
          </p:cNvPr>
          <p:cNvSpPr>
            <a:spLocks noGrp="1"/>
          </p:cNvSpPr>
          <p:nvPr>
            <p:ph type="title"/>
          </p:nvPr>
        </p:nvSpPr>
        <p:spPr/>
        <p:txBody>
          <a:bodyPr>
            <a:normAutofit fontScale="90000"/>
          </a:bodyPr>
          <a:lstStyle/>
          <a:p>
            <a:r>
              <a:rPr lang="en-US" dirty="0"/>
              <a:t>Awareness activities in the team</a:t>
            </a:r>
          </a:p>
        </p:txBody>
      </p:sp>
      <p:sp>
        <p:nvSpPr>
          <p:cNvPr id="3" name="Content Placeholder 2">
            <a:extLst>
              <a:ext uri="{FF2B5EF4-FFF2-40B4-BE49-F238E27FC236}">
                <a16:creationId xmlns:a16="http://schemas.microsoft.com/office/drawing/2014/main" id="{52024985-2E79-42B1-8D67-977386281A10}"/>
              </a:ext>
            </a:extLst>
          </p:cNvPr>
          <p:cNvSpPr>
            <a:spLocks noGrp="1"/>
          </p:cNvSpPr>
          <p:nvPr>
            <p:ph idx="1"/>
          </p:nvPr>
        </p:nvSpPr>
        <p:spPr/>
        <p:txBody>
          <a:bodyPr/>
          <a:lstStyle/>
          <a:p>
            <a:r>
              <a:rPr lang="en-US" dirty="0"/>
              <a:t>Information sharing to understand the problem and how to deal with it.</a:t>
            </a:r>
          </a:p>
          <a:p>
            <a:r>
              <a:rPr lang="en-US" dirty="0"/>
              <a:t>Deeper </a:t>
            </a:r>
            <a:r>
              <a:rPr lang="en-US"/>
              <a:t>understanding through </a:t>
            </a:r>
            <a:r>
              <a:rPr lang="en-US" dirty="0"/>
              <a:t>i</a:t>
            </a:r>
            <a:r>
              <a:rPr lang="en-US"/>
              <a:t>nformation </a:t>
            </a:r>
            <a:r>
              <a:rPr lang="en-US" dirty="0"/>
              <a:t>interpretation and analysis.</a:t>
            </a:r>
          </a:p>
          <a:p>
            <a:r>
              <a:rPr lang="en-US" dirty="0"/>
              <a:t>Reflecting on the produced result and its communication.</a:t>
            </a:r>
          </a:p>
        </p:txBody>
      </p:sp>
      <p:sp>
        <p:nvSpPr>
          <p:cNvPr id="4" name="Date Placeholder 3">
            <a:extLst>
              <a:ext uri="{FF2B5EF4-FFF2-40B4-BE49-F238E27FC236}">
                <a16:creationId xmlns:a16="http://schemas.microsoft.com/office/drawing/2014/main" id="{79335F2B-E105-442E-B13B-C6DF36A5B637}"/>
              </a:ext>
            </a:extLst>
          </p:cNvPr>
          <p:cNvSpPr>
            <a:spLocks noGrp="1"/>
          </p:cNvSpPr>
          <p:nvPr>
            <p:ph type="dt" sz="half" idx="10"/>
          </p:nvPr>
        </p:nvSpPr>
        <p:spPr/>
        <p:txBody>
          <a:bodyPr/>
          <a:lstStyle/>
          <a:p>
            <a:fld id="{D76FB3CC-CB4F-4B1B-987E-11B7C88B2DA2}" type="datetime1">
              <a:rPr lang="en-US" smtClean="0"/>
              <a:t>4/20/2021</a:t>
            </a:fld>
            <a:endParaRPr lang="de-AT"/>
          </a:p>
        </p:txBody>
      </p:sp>
      <p:sp>
        <p:nvSpPr>
          <p:cNvPr id="5" name="Footer Placeholder 4">
            <a:extLst>
              <a:ext uri="{FF2B5EF4-FFF2-40B4-BE49-F238E27FC236}">
                <a16:creationId xmlns:a16="http://schemas.microsoft.com/office/drawing/2014/main" id="{9FCDA6F3-375E-4D10-9D56-80B92248D0B2}"/>
              </a:ext>
            </a:extLst>
          </p:cNvPr>
          <p:cNvSpPr>
            <a:spLocks noGrp="1"/>
          </p:cNvSpPr>
          <p:nvPr>
            <p:ph type="ftr" sz="quarter" idx="11"/>
          </p:nvPr>
        </p:nvSpPr>
        <p:spPr/>
        <p:txBody>
          <a:bodyPr/>
          <a:lstStyle/>
          <a:p>
            <a:r>
              <a:rPr lang="de-AT"/>
              <a:t>© COLTRANE Consortium</a:t>
            </a:r>
            <a:endParaRPr lang="de-AT" dirty="0"/>
          </a:p>
        </p:txBody>
      </p:sp>
      <p:sp>
        <p:nvSpPr>
          <p:cNvPr id="6" name="Slide Number Placeholder 5">
            <a:extLst>
              <a:ext uri="{FF2B5EF4-FFF2-40B4-BE49-F238E27FC236}">
                <a16:creationId xmlns:a16="http://schemas.microsoft.com/office/drawing/2014/main" id="{5017C2C9-A5E6-45DE-9A1F-5394A980962A}"/>
              </a:ext>
            </a:extLst>
          </p:cNvPr>
          <p:cNvSpPr>
            <a:spLocks noGrp="1"/>
          </p:cNvSpPr>
          <p:nvPr>
            <p:ph type="sldNum" sz="quarter" idx="12"/>
          </p:nvPr>
        </p:nvSpPr>
        <p:spPr/>
        <p:txBody>
          <a:bodyPr/>
          <a:lstStyle/>
          <a:p>
            <a:fld id="{9B637D45-C98D-4569-B12B-877A3D4CB705}" type="slidenum">
              <a:rPr lang="de-AT" smtClean="0"/>
              <a:t>6</a:t>
            </a:fld>
            <a:endParaRPr lang="de-AT"/>
          </a:p>
        </p:txBody>
      </p:sp>
    </p:spTree>
    <p:extLst>
      <p:ext uri="{BB962C8B-B14F-4D97-AF65-F5344CB8AC3E}">
        <p14:creationId xmlns:p14="http://schemas.microsoft.com/office/powerpoint/2010/main" val="1655502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E40B3-B369-4DF1-9653-092FF2519693}"/>
              </a:ext>
            </a:extLst>
          </p:cNvPr>
          <p:cNvSpPr>
            <a:spLocks noGrp="1"/>
          </p:cNvSpPr>
          <p:nvPr>
            <p:ph type="title"/>
          </p:nvPr>
        </p:nvSpPr>
        <p:spPr/>
        <p:txBody>
          <a:bodyPr>
            <a:normAutofit fontScale="90000"/>
          </a:bodyPr>
          <a:lstStyle/>
          <a:p>
            <a:r>
              <a:rPr lang="en-US" dirty="0"/>
              <a:t>Resources for Students</a:t>
            </a:r>
          </a:p>
        </p:txBody>
      </p:sp>
      <p:sp>
        <p:nvSpPr>
          <p:cNvPr id="3" name="Content Placeholder 2">
            <a:extLst>
              <a:ext uri="{FF2B5EF4-FFF2-40B4-BE49-F238E27FC236}">
                <a16:creationId xmlns:a16="http://schemas.microsoft.com/office/drawing/2014/main" id="{ECE23AB4-E77F-42BA-90FB-01E71623B16C}"/>
              </a:ext>
            </a:extLst>
          </p:cNvPr>
          <p:cNvSpPr>
            <a:spLocks noGrp="1"/>
          </p:cNvSpPr>
          <p:nvPr>
            <p:ph idx="1"/>
          </p:nvPr>
        </p:nvSpPr>
        <p:spPr/>
        <p:txBody>
          <a:bodyPr>
            <a:normAutofit/>
          </a:bodyPr>
          <a:lstStyle/>
          <a:p>
            <a:r>
              <a:rPr lang="en-US" sz="2000" dirty="0"/>
              <a:t>Europol IOCTA</a:t>
            </a:r>
          </a:p>
          <a:p>
            <a:pPr lvl="1"/>
            <a:r>
              <a:rPr lang="en-US" sz="1400" dirty="0"/>
              <a:t>https://www.europol.europa.eu/iocta-report</a:t>
            </a:r>
          </a:p>
          <a:p>
            <a:r>
              <a:rPr lang="en-US" sz="2000" dirty="0"/>
              <a:t>CTI</a:t>
            </a:r>
          </a:p>
          <a:p>
            <a:pPr lvl="1"/>
            <a:r>
              <a:rPr lang="en-US" sz="1400" dirty="0"/>
              <a:t>NVD https://nvd.nist.gov/vuln</a:t>
            </a:r>
          </a:p>
          <a:p>
            <a:pPr lvl="1"/>
            <a:r>
              <a:rPr lang="en-US" sz="1400" dirty="0"/>
              <a:t>CVE https://cve.mitre.org/</a:t>
            </a:r>
          </a:p>
          <a:p>
            <a:r>
              <a:rPr lang="en-US" sz="2000" dirty="0"/>
              <a:t>ISO 31000</a:t>
            </a:r>
          </a:p>
          <a:p>
            <a:pPr lvl="1"/>
            <a:r>
              <a:rPr lang="en-US" sz="1400" dirty="0"/>
              <a:t>https://www.iso.org/iso-31000-risk-management.html</a:t>
            </a:r>
          </a:p>
          <a:p>
            <a:r>
              <a:rPr lang="en-US" sz="2000" dirty="0"/>
              <a:t>ENISA</a:t>
            </a:r>
          </a:p>
          <a:p>
            <a:pPr lvl="1"/>
            <a:r>
              <a:rPr lang="en-US" sz="1400" dirty="0"/>
              <a:t>Threat Landscape </a:t>
            </a:r>
          </a:p>
          <a:p>
            <a:pPr lvl="2"/>
            <a:r>
              <a:rPr lang="en-US" sz="1400" dirty="0"/>
              <a:t>https://www.enisa.europa.eu/topics/threat-risk-management/threats-and-trends</a:t>
            </a:r>
          </a:p>
          <a:p>
            <a:pPr lvl="1"/>
            <a:r>
              <a:rPr lang="en-US" sz="1400" dirty="0"/>
              <a:t>Risk Management </a:t>
            </a:r>
          </a:p>
          <a:p>
            <a:pPr lvl="2"/>
            <a:r>
              <a:rPr lang="en-US" sz="1400" dirty="0"/>
              <a:t>https://www.enisa.europa.eu/topics/threat-risk-management/risk-management</a:t>
            </a:r>
          </a:p>
          <a:p>
            <a:r>
              <a:rPr lang="en-US" sz="2000" dirty="0"/>
              <a:t>NIST CSF</a:t>
            </a:r>
            <a:endParaRPr lang="en-US" sz="1400" dirty="0"/>
          </a:p>
          <a:p>
            <a:pPr lvl="1"/>
            <a:r>
              <a:rPr lang="en-US" sz="1400" dirty="0"/>
              <a:t>https://www.nist.gov/itl/smallbusinesscyber/nist-cybersecurity-framework</a:t>
            </a:r>
          </a:p>
          <a:p>
            <a:r>
              <a:rPr lang="en-US" sz="2000" dirty="0"/>
              <a:t>NIST SP-800 series </a:t>
            </a:r>
          </a:p>
          <a:p>
            <a:pPr lvl="1"/>
            <a:r>
              <a:rPr lang="en-US" sz="1400" dirty="0"/>
              <a:t>https://www.nist.gov/itl/publications-0/nist-special-publication-800-series-general-information</a:t>
            </a:r>
          </a:p>
          <a:p>
            <a:pPr lvl="1"/>
            <a:endParaRPr lang="en-US" sz="1400" dirty="0"/>
          </a:p>
        </p:txBody>
      </p:sp>
      <p:sp>
        <p:nvSpPr>
          <p:cNvPr id="4" name="Date Placeholder 3">
            <a:extLst>
              <a:ext uri="{FF2B5EF4-FFF2-40B4-BE49-F238E27FC236}">
                <a16:creationId xmlns:a16="http://schemas.microsoft.com/office/drawing/2014/main" id="{431983EC-38DA-4B9E-99C0-87DA586D86EA}"/>
              </a:ext>
            </a:extLst>
          </p:cNvPr>
          <p:cNvSpPr>
            <a:spLocks noGrp="1"/>
          </p:cNvSpPr>
          <p:nvPr>
            <p:ph type="dt" sz="half" idx="10"/>
          </p:nvPr>
        </p:nvSpPr>
        <p:spPr/>
        <p:txBody>
          <a:bodyPr/>
          <a:lstStyle/>
          <a:p>
            <a:fld id="{D76FB3CC-CB4F-4B1B-987E-11B7C88B2DA2}" type="datetime1">
              <a:rPr lang="en-US" smtClean="0"/>
              <a:t>4/20/2021</a:t>
            </a:fld>
            <a:endParaRPr lang="de-AT"/>
          </a:p>
        </p:txBody>
      </p:sp>
      <p:sp>
        <p:nvSpPr>
          <p:cNvPr id="5" name="Footer Placeholder 4">
            <a:extLst>
              <a:ext uri="{FF2B5EF4-FFF2-40B4-BE49-F238E27FC236}">
                <a16:creationId xmlns:a16="http://schemas.microsoft.com/office/drawing/2014/main" id="{50E97B8E-2902-472E-B2E6-355ED98FC38E}"/>
              </a:ext>
            </a:extLst>
          </p:cNvPr>
          <p:cNvSpPr>
            <a:spLocks noGrp="1"/>
          </p:cNvSpPr>
          <p:nvPr>
            <p:ph type="ftr" sz="quarter" idx="11"/>
          </p:nvPr>
        </p:nvSpPr>
        <p:spPr/>
        <p:txBody>
          <a:bodyPr/>
          <a:lstStyle/>
          <a:p>
            <a:r>
              <a:rPr lang="de-AT"/>
              <a:t>© COLTRANE Consortium</a:t>
            </a:r>
            <a:endParaRPr lang="de-AT" dirty="0"/>
          </a:p>
        </p:txBody>
      </p:sp>
      <p:sp>
        <p:nvSpPr>
          <p:cNvPr id="6" name="Slide Number Placeholder 5">
            <a:extLst>
              <a:ext uri="{FF2B5EF4-FFF2-40B4-BE49-F238E27FC236}">
                <a16:creationId xmlns:a16="http://schemas.microsoft.com/office/drawing/2014/main" id="{8173897A-E6AE-4671-968E-82A6587E082D}"/>
              </a:ext>
            </a:extLst>
          </p:cNvPr>
          <p:cNvSpPr>
            <a:spLocks noGrp="1"/>
          </p:cNvSpPr>
          <p:nvPr>
            <p:ph type="sldNum" sz="quarter" idx="12"/>
          </p:nvPr>
        </p:nvSpPr>
        <p:spPr/>
        <p:txBody>
          <a:bodyPr/>
          <a:lstStyle/>
          <a:p>
            <a:fld id="{9B637D45-C98D-4569-B12B-877A3D4CB705}" type="slidenum">
              <a:rPr lang="de-AT" smtClean="0"/>
              <a:t>7</a:t>
            </a:fld>
            <a:endParaRPr lang="de-AT"/>
          </a:p>
        </p:txBody>
      </p:sp>
    </p:spTree>
    <p:extLst>
      <p:ext uri="{BB962C8B-B14F-4D97-AF65-F5344CB8AC3E}">
        <p14:creationId xmlns:p14="http://schemas.microsoft.com/office/powerpoint/2010/main" val="30463596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CCSA-Praesentation">
  <a:themeElements>
    <a:clrScheme name="Ganymed">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COLTRANE-Presentation.potx" id="{8F7ADC10-15AD-44AD-AF8A-1F4AB4E4713B}" vid="{A7484DB0-9542-4EF1-966B-DF9A28F11E53}"/>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DCB47D31794EA343B972D8B59AD8B5DB" ma:contentTypeVersion="0" ma:contentTypeDescription="Ein neues Dokument erstellen." ma:contentTypeScope="" ma:versionID="1845ec68a08a7d465664acb1a05a0f1e">
  <xsd:schema xmlns:xsd="http://www.w3.org/2001/XMLSchema" xmlns:p="http://schemas.microsoft.com/office/2006/metadata/properties" targetNamespace="http://schemas.microsoft.com/office/2006/metadata/properties" ma:root="true" ma:fieldsID="246f02dd96380beb4f7cdcce14d77fd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6E5E3C7-62EE-4C1A-80A4-FC73E8244E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2139765B-B3FC-4D10-8AF4-5FC901FEBB13}">
  <ds:schemaRefs>
    <ds:schemaRef ds:uri="http://purl.org/dc/dcmitype/"/>
    <ds:schemaRef ds:uri="http://purl.org/dc/elements/1.1/"/>
    <ds:schemaRef ds:uri="http://www.w3.org/XML/1998/namespace"/>
    <ds:schemaRef ds:uri="http://schemas.microsoft.com/office/2006/metadata/properties"/>
    <ds:schemaRef ds:uri="http://schemas.openxmlformats.org/package/2006/metadata/core-properties"/>
    <ds:schemaRef ds:uri="http://schemas.microsoft.com/office/2006/documentManagement/types"/>
    <ds:schemaRef ds:uri="http://purl.org/dc/terms/"/>
  </ds:schemaRefs>
</ds:datastoreItem>
</file>

<file path=customXml/itemProps3.xml><?xml version="1.0" encoding="utf-8"?>
<ds:datastoreItem xmlns:ds="http://schemas.openxmlformats.org/officeDocument/2006/customXml" ds:itemID="{9F10B061-ED07-43F0-9BA7-85CC93D0AC6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COLTRANE-Presentation</Template>
  <TotalTime>103</TotalTime>
  <Words>477</Words>
  <Application>Microsoft Office PowerPoint</Application>
  <PresentationFormat>On-screen Show (4:3)</PresentationFormat>
  <Paragraphs>71</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Courier New</vt:lpstr>
      <vt:lpstr>ACCSA-Praesentation</vt:lpstr>
      <vt:lpstr>A model case on collaborative risk-based protection planning</vt:lpstr>
      <vt:lpstr>The Situation</vt:lpstr>
      <vt:lpstr>What needs to be done – analysis and assessment</vt:lpstr>
      <vt:lpstr>What needs to be done – solution development</vt:lpstr>
      <vt:lpstr>Collaboration activities in the team</vt:lpstr>
      <vt:lpstr>Awareness activities in the team</vt:lpstr>
      <vt:lpstr>Resources for Students</vt:lpstr>
    </vt:vector>
  </TitlesOfParts>
  <Company>AIT Austrian Institute of Technology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Overview of Erasmus+ SecTech (https://sectech.cs.univie.ac.at/)</dc:title>
  <dc:creator>Gerald Quirchmayr</dc:creator>
  <cp:lastModifiedBy>Gerald Quirchmayr</cp:lastModifiedBy>
  <cp:revision>25</cp:revision>
  <dcterms:created xsi:type="dcterms:W3CDTF">2021-03-08T09:30:30Z</dcterms:created>
  <dcterms:modified xsi:type="dcterms:W3CDTF">2021-04-20T20:01:45Z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0x010100DCB47D31794EA343B972D8B59AD8B5DB</vt:lpwstr>
  </property>
</Properties>
</file>