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1" r:id="rId5"/>
    <p:sldId id="337" r:id="rId6"/>
    <p:sldId id="342" r:id="rId7"/>
    <p:sldId id="343" r:id="rId8"/>
    <p:sldId id="339" r:id="rId9"/>
    <p:sldId id="340" r:id="rId10"/>
    <p:sldId id="341" r:id="rId11"/>
    <p:sldId id="270" r:id="rId12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allon" initials="TM" lastIdx="1" clrIdx="0">
    <p:extLst>
      <p:ext uri="{19B8F6BF-5375-455C-9EA6-DF929625EA0E}">
        <p15:presenceInfo xmlns:p15="http://schemas.microsoft.com/office/powerpoint/2012/main" userId="S::THMA3@hscic.gov.uk::48a3b193-eba2-456a-a338-6e03f878445e" providerId="AD"/>
      </p:ext>
    </p:extLst>
  </p:cmAuthor>
  <p:cmAuthor id="2" name="Matthew Brown" initials="MB" lastIdx="5" clrIdx="1">
    <p:extLst>
      <p:ext uri="{19B8F6BF-5375-455C-9EA6-DF929625EA0E}">
        <p15:presenceInfo xmlns:p15="http://schemas.microsoft.com/office/powerpoint/2012/main" userId="S::mabr8@hscic.gov.uk::1d5097d5-ebf3-4d4a-9a7b-4cf0d89e2d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FFFFFF"/>
    <a:srgbClr val="C02050"/>
    <a:srgbClr val="00A050"/>
    <a:srgbClr val="E8F4F0"/>
    <a:srgbClr val="702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B04FF-B740-4490-B8ED-9C18EDD3D6B2}" v="19" dt="2019-11-21T14:49:4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710" autoAdjust="0"/>
  </p:normalViewPr>
  <p:slideViewPr>
    <p:cSldViewPr>
      <p:cViewPr varScale="1">
        <p:scale>
          <a:sx n="115" d="100"/>
          <a:sy n="115" d="100"/>
        </p:scale>
        <p:origin x="81" y="20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94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ittal" userId="54009786-d01d-4965-a8cf-8d648306d264" providerId="ADAL" clId="{E78B04FF-B740-4490-B8ED-9C18EDD3D6B2}"/>
    <pc:docChg chg="custSel addSld modSld">
      <pc:chgData name="Priyanka Mittal" userId="54009786-d01d-4965-a8cf-8d648306d264" providerId="ADAL" clId="{E78B04FF-B740-4490-B8ED-9C18EDD3D6B2}" dt="2019-11-25T10:13:06.457" v="377" actId="113"/>
      <pc:docMkLst>
        <pc:docMk/>
      </pc:docMkLst>
      <pc:sldChg chg="modSp">
        <pc:chgData name="Priyanka Mittal" userId="54009786-d01d-4965-a8cf-8d648306d264" providerId="ADAL" clId="{E78B04FF-B740-4490-B8ED-9C18EDD3D6B2}" dt="2019-11-21T10:21:07.139" v="335" actId="14100"/>
        <pc:sldMkLst>
          <pc:docMk/>
          <pc:sldMk cId="2800525828" sldId="337"/>
        </pc:sldMkLst>
        <pc:spChg chg="mod">
          <ac:chgData name="Priyanka Mittal" userId="54009786-d01d-4965-a8cf-8d648306d264" providerId="ADAL" clId="{E78B04FF-B740-4490-B8ED-9C18EDD3D6B2}" dt="2019-11-21T10:21:07.139" v="335" actId="14100"/>
          <ac:spMkLst>
            <pc:docMk/>
            <pc:sldMk cId="2800525828" sldId="337"/>
            <ac:spMk id="6" creationId="{BA17366B-86F1-4276-81DC-66C2BAC74AAE}"/>
          </ac:spMkLst>
        </pc:spChg>
      </pc:sldChg>
      <pc:sldChg chg="addSp delSp modSp delCm">
        <pc:chgData name="Priyanka Mittal" userId="54009786-d01d-4965-a8cf-8d648306d264" providerId="ADAL" clId="{E78B04FF-B740-4490-B8ED-9C18EDD3D6B2}" dt="2019-11-21T14:48:57.685" v="369"/>
        <pc:sldMkLst>
          <pc:docMk/>
          <pc:sldMk cId="1454020592" sldId="339"/>
        </pc:sldMkLst>
        <pc:spChg chg="mod">
          <ac:chgData name="Priyanka Mittal" userId="54009786-d01d-4965-a8cf-8d648306d264" providerId="ADAL" clId="{E78B04FF-B740-4490-B8ED-9C18EDD3D6B2}" dt="2019-11-21T10:24:25.879" v="365" actId="255"/>
          <ac:spMkLst>
            <pc:docMk/>
            <pc:sldMk cId="1454020592" sldId="339"/>
            <ac:spMk id="2" creationId="{5234E202-FFF4-4358-94AD-A805EFFB3D46}"/>
          </ac:spMkLst>
        </pc:spChg>
        <pc:spChg chg="add del mod">
          <ac:chgData name="Priyanka Mittal" userId="54009786-d01d-4965-a8cf-8d648306d264" providerId="ADAL" clId="{E78B04FF-B740-4490-B8ED-9C18EDD3D6B2}" dt="2019-11-21T09:41:42.001" v="1"/>
          <ac:spMkLst>
            <pc:docMk/>
            <pc:sldMk cId="1454020592" sldId="339"/>
            <ac:spMk id="5" creationId="{31915DEB-96BA-4DC0-97FC-DBB899B5E0A3}"/>
          </ac:spMkLst>
        </pc:spChg>
        <pc:picChg chg="add mod">
          <ac:chgData name="Priyanka Mittal" userId="54009786-d01d-4965-a8cf-8d648306d264" providerId="ADAL" clId="{E78B04FF-B740-4490-B8ED-9C18EDD3D6B2}" dt="2019-11-21T14:48:57.685" v="369"/>
          <ac:picMkLst>
            <pc:docMk/>
            <pc:sldMk cId="1454020592" sldId="339"/>
            <ac:picMk id="7" creationId="{8EB32EA7-4A77-4E29-AECA-93E8C67D2F43}"/>
          </ac:picMkLst>
        </pc:picChg>
        <pc:picChg chg="del">
          <ac:chgData name="Priyanka Mittal" userId="54009786-d01d-4965-a8cf-8d648306d264" providerId="ADAL" clId="{E78B04FF-B740-4490-B8ED-9C18EDD3D6B2}" dt="2019-11-21T09:41:36.168" v="0" actId="478"/>
          <ac:picMkLst>
            <pc:docMk/>
            <pc:sldMk cId="1454020592" sldId="339"/>
            <ac:picMk id="12" creationId="{B7BDA68C-8981-4CBD-BCED-9191E9800D8E}"/>
          </ac:picMkLst>
        </pc:picChg>
      </pc:sldChg>
      <pc:sldChg chg="addSp delSp modSp delCm">
        <pc:chgData name="Priyanka Mittal" userId="54009786-d01d-4965-a8cf-8d648306d264" providerId="ADAL" clId="{E78B04FF-B740-4490-B8ED-9C18EDD3D6B2}" dt="2019-11-21T14:49:45.980" v="375"/>
        <pc:sldMkLst>
          <pc:docMk/>
          <pc:sldMk cId="3839399748" sldId="340"/>
        </pc:sldMkLst>
        <pc:spChg chg="mod">
          <ac:chgData name="Priyanka Mittal" userId="54009786-d01d-4965-a8cf-8d648306d264" providerId="ADAL" clId="{E78B04FF-B740-4490-B8ED-9C18EDD3D6B2}" dt="2019-11-21T10:24:18.207" v="364" actId="255"/>
          <ac:spMkLst>
            <pc:docMk/>
            <pc:sldMk cId="3839399748" sldId="340"/>
            <ac:spMk id="2" creationId="{59140A92-DD09-49B9-A421-9B56EB021DDF}"/>
          </ac:spMkLst>
        </pc:spChg>
        <pc:picChg chg="del">
          <ac:chgData name="Priyanka Mittal" userId="54009786-d01d-4965-a8cf-8d648306d264" providerId="ADAL" clId="{E78B04FF-B740-4490-B8ED-9C18EDD3D6B2}" dt="2019-11-21T09:42:32.228" v="26" actId="478"/>
          <ac:picMkLst>
            <pc:docMk/>
            <pc:sldMk cId="3839399748" sldId="340"/>
            <ac:picMk id="5" creationId="{5AF3457D-72A7-4281-84C4-C3BB9B2C08F8}"/>
          </ac:picMkLst>
        </pc:picChg>
        <pc:picChg chg="add mod">
          <ac:chgData name="Priyanka Mittal" userId="54009786-d01d-4965-a8cf-8d648306d264" providerId="ADAL" clId="{E78B04FF-B740-4490-B8ED-9C18EDD3D6B2}" dt="2019-11-21T14:49:45.980" v="375"/>
          <ac:picMkLst>
            <pc:docMk/>
            <pc:sldMk cId="3839399748" sldId="340"/>
            <ac:picMk id="7" creationId="{A14367A7-7A11-4DA0-8FF5-BFE0FBD77939}"/>
          </ac:picMkLst>
        </pc:picChg>
      </pc:sldChg>
      <pc:sldChg chg="addSp delSp modSp delCm">
        <pc:chgData name="Priyanka Mittal" userId="54009786-d01d-4965-a8cf-8d648306d264" providerId="ADAL" clId="{E78B04FF-B740-4490-B8ED-9C18EDD3D6B2}" dt="2019-11-21T14:49:37.757" v="374"/>
        <pc:sldMkLst>
          <pc:docMk/>
          <pc:sldMk cId="444536698" sldId="341"/>
        </pc:sldMkLst>
        <pc:spChg chg="mod">
          <ac:chgData name="Priyanka Mittal" userId="54009786-d01d-4965-a8cf-8d648306d264" providerId="ADAL" clId="{E78B04FF-B740-4490-B8ED-9C18EDD3D6B2}" dt="2019-11-21T10:24:38.810" v="366" actId="255"/>
          <ac:spMkLst>
            <pc:docMk/>
            <pc:sldMk cId="444536698" sldId="341"/>
            <ac:spMk id="2" creationId="{4EB35F31-5066-488B-AB00-2929A44D6003}"/>
          </ac:spMkLst>
        </pc:spChg>
        <pc:spChg chg="add del mod">
          <ac:chgData name="Priyanka Mittal" userId="54009786-d01d-4965-a8cf-8d648306d264" providerId="ADAL" clId="{E78B04FF-B740-4490-B8ED-9C18EDD3D6B2}" dt="2019-11-21T09:58:13.085" v="42"/>
          <ac:spMkLst>
            <pc:docMk/>
            <pc:sldMk cId="444536698" sldId="341"/>
            <ac:spMk id="5" creationId="{C34AA2C8-D56F-4F61-81CC-04E0891104AE}"/>
          </ac:spMkLst>
        </pc:spChg>
        <pc:picChg chg="del">
          <ac:chgData name="Priyanka Mittal" userId="54009786-d01d-4965-a8cf-8d648306d264" providerId="ADAL" clId="{E78B04FF-B740-4490-B8ED-9C18EDD3D6B2}" dt="2019-11-21T09:57:21.689" v="39" actId="478"/>
          <ac:picMkLst>
            <pc:docMk/>
            <pc:sldMk cId="444536698" sldId="341"/>
            <ac:picMk id="6" creationId="{359B28B3-21FE-417B-8A68-BBADE47A0165}"/>
          </ac:picMkLst>
        </pc:picChg>
        <pc:picChg chg="add mod">
          <ac:chgData name="Priyanka Mittal" userId="54009786-d01d-4965-a8cf-8d648306d264" providerId="ADAL" clId="{E78B04FF-B740-4490-B8ED-9C18EDD3D6B2}" dt="2019-11-21T14:49:37.757" v="374"/>
          <ac:picMkLst>
            <pc:docMk/>
            <pc:sldMk cId="444536698" sldId="341"/>
            <ac:picMk id="8" creationId="{9B4D26B1-8B5A-4F82-B7B4-29D52A77B868}"/>
          </ac:picMkLst>
        </pc:picChg>
      </pc:sldChg>
      <pc:sldChg chg="addSp modSp add">
        <pc:chgData name="Priyanka Mittal" userId="54009786-d01d-4965-a8cf-8d648306d264" providerId="ADAL" clId="{E78B04FF-B740-4490-B8ED-9C18EDD3D6B2}" dt="2019-11-25T10:13:06.457" v="377" actId="113"/>
        <pc:sldMkLst>
          <pc:docMk/>
          <pc:sldMk cId="2692260436" sldId="342"/>
        </pc:sldMkLst>
        <pc:spChg chg="mod">
          <ac:chgData name="Priyanka Mittal" userId="54009786-d01d-4965-a8cf-8d648306d264" providerId="ADAL" clId="{E78B04FF-B740-4490-B8ED-9C18EDD3D6B2}" dt="2019-11-21T10:21:52.168" v="362" actId="20577"/>
          <ac:spMkLst>
            <pc:docMk/>
            <pc:sldMk cId="2692260436" sldId="342"/>
            <ac:spMk id="2" creationId="{00000000-0000-0000-0000-000000000000}"/>
          </ac:spMkLst>
        </pc:spChg>
        <pc:spChg chg="mod">
          <ac:chgData name="Priyanka Mittal" userId="54009786-d01d-4965-a8cf-8d648306d264" providerId="ADAL" clId="{E78B04FF-B740-4490-B8ED-9C18EDD3D6B2}" dt="2019-11-21T10:15:24.003" v="140"/>
          <ac:spMkLst>
            <pc:docMk/>
            <pc:sldMk cId="2692260436" sldId="342"/>
            <ac:spMk id="6" creationId="{BA17366B-86F1-4276-81DC-66C2BAC74AAE}"/>
          </ac:spMkLst>
        </pc:spChg>
        <pc:spChg chg="add mod">
          <ac:chgData name="Priyanka Mittal" userId="54009786-d01d-4965-a8cf-8d648306d264" providerId="ADAL" clId="{E78B04FF-B740-4490-B8ED-9C18EDD3D6B2}" dt="2019-11-21T10:20:08.637" v="312" actId="20577"/>
          <ac:spMkLst>
            <pc:docMk/>
            <pc:sldMk cId="2692260436" sldId="342"/>
            <ac:spMk id="7" creationId="{7A0652D6-0B71-4471-A35D-27BA867BD650}"/>
          </ac:spMkLst>
        </pc:spChg>
        <pc:graphicFrameChg chg="add mod modGraphic">
          <ac:chgData name="Priyanka Mittal" userId="54009786-d01d-4965-a8cf-8d648306d264" providerId="ADAL" clId="{E78B04FF-B740-4490-B8ED-9C18EDD3D6B2}" dt="2019-11-25T10:13:06.457" v="377" actId="113"/>
          <ac:graphicFrameMkLst>
            <pc:docMk/>
            <pc:sldMk cId="2692260436" sldId="342"/>
            <ac:graphicFrameMk id="3" creationId="{AF8000C0-23B5-42E1-8B0B-959DC844913D}"/>
          </ac:graphicFrameMkLst>
        </pc:graphicFrameChg>
      </pc:sldChg>
      <pc:sldChg chg="addSp modSp add">
        <pc:chgData name="Priyanka Mittal" userId="54009786-d01d-4965-a8cf-8d648306d264" providerId="ADAL" clId="{E78B04FF-B740-4490-B8ED-9C18EDD3D6B2}" dt="2019-11-25T10:12:58.764" v="376" actId="113"/>
        <pc:sldMkLst>
          <pc:docMk/>
          <pc:sldMk cId="1588491347" sldId="343"/>
        </pc:sldMkLst>
        <pc:spChg chg="mod">
          <ac:chgData name="Priyanka Mittal" userId="54009786-d01d-4965-a8cf-8d648306d264" providerId="ADAL" clId="{E78B04FF-B740-4490-B8ED-9C18EDD3D6B2}" dt="2019-11-21T10:22:00.225" v="363"/>
          <ac:spMkLst>
            <pc:docMk/>
            <pc:sldMk cId="1588491347" sldId="343"/>
            <ac:spMk id="2" creationId="{00000000-0000-0000-0000-000000000000}"/>
          </ac:spMkLst>
        </pc:spChg>
        <pc:spChg chg="add mod">
          <ac:chgData name="Priyanka Mittal" userId="54009786-d01d-4965-a8cf-8d648306d264" providerId="ADAL" clId="{E78B04FF-B740-4490-B8ED-9C18EDD3D6B2}" dt="2019-11-21T10:20:24.591" v="333" actId="1036"/>
          <ac:spMkLst>
            <pc:docMk/>
            <pc:sldMk cId="1588491347" sldId="343"/>
            <ac:spMk id="7" creationId="{350C8530-0C7B-4804-92BC-6FD5A7F77E75}"/>
          </ac:spMkLst>
        </pc:spChg>
        <pc:graphicFrameChg chg="modGraphic">
          <ac:chgData name="Priyanka Mittal" userId="54009786-d01d-4965-a8cf-8d648306d264" providerId="ADAL" clId="{E78B04FF-B740-4490-B8ED-9C18EDD3D6B2}" dt="2019-11-25T10:12:58.764" v="376" actId="113"/>
          <ac:graphicFrameMkLst>
            <pc:docMk/>
            <pc:sldMk cId="1588491347" sldId="343"/>
            <ac:graphicFrameMk id="3" creationId="{AF8000C0-23B5-42E1-8B0B-959DC844913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4765-A133-4BBE-AAB0-442DBD41A55E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9907A-72EF-4AD4-9791-159CFE3DDF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7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A8F-77E7-4D74-8429-FEA15301A487}" type="datetimeFigureOut">
              <a:rPr lang="en-GB" smtClean="0"/>
              <a:t>25/11/2019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2BE-0D39-469E-8B13-E83FE0E0A27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26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3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4356000"/>
            <a:ext cx="9144000" cy="79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11" y="254736"/>
            <a:ext cx="1198245" cy="9477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1" y="4428000"/>
            <a:ext cx="3023315" cy="586741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6660312" cy="48355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3000" b="1" spc="-4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heading in 30pt Arial Bold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2268000"/>
            <a:ext cx="6660312" cy="44455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1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Subheading in 21pt Arial Bold</a:t>
            </a:r>
            <a:endParaRPr lang="en-GB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44008" y="4464000"/>
            <a:ext cx="3924008" cy="540000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5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Presented by… in 15pt Arial Bold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72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36000"/>
            <a:ext cx="9144000" cy="4207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360000"/>
            <a:ext cx="7632000" cy="529568"/>
          </a:xfrm>
        </p:spPr>
        <p:txBody>
          <a:bodyPr lIns="0" tIns="0" rIns="0" bIns="0" anchor="t">
            <a:normAutofit/>
          </a:bodyPr>
          <a:lstStyle>
            <a:lvl1pPr>
              <a:defRPr sz="3000" b="1" spc="-4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Main Heading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080000"/>
            <a:ext cx="7704000" cy="3435966"/>
          </a:xfrm>
        </p:spPr>
        <p:txBody>
          <a:bodyPr lIns="0" tIns="0" rIns="0" bIns="0"/>
          <a:lstStyle>
            <a:lvl1pPr>
              <a:defRPr sz="2400">
                <a:solidFill>
                  <a:schemeClr val="accent6"/>
                </a:solidFill>
              </a:defRPr>
            </a:lvl1pPr>
            <a:lvl2pPr>
              <a:defRPr sz="2100">
                <a:solidFill>
                  <a:schemeClr val="accent6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solidFill>
                  <a:schemeClr val="accent6"/>
                </a:solidFill>
              </a:defRPr>
            </a:lvl3pPr>
            <a:lvl4pPr>
              <a:defRPr sz="2100"/>
            </a:lvl4pPr>
            <a:lvl5pPr>
              <a:defRPr sz="17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192" y="4731990"/>
            <a:ext cx="2133600" cy="273844"/>
          </a:xfrm>
        </p:spPr>
        <p:txBody>
          <a:bodyPr/>
          <a:lstStyle>
            <a:lvl1pPr>
              <a:defRPr sz="1000">
                <a:solidFill>
                  <a:schemeClr val="accent6"/>
                </a:solidFill>
              </a:defRPr>
            </a:lvl1pPr>
          </a:lstStyle>
          <a:p>
            <a:fld id="{280AA684-6FB9-400F-B313-F111F0F4873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4060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64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699694"/>
            <a:ext cx="6804328" cy="900068"/>
          </a:xfrm>
        </p:spPr>
        <p:txBody>
          <a:bodyPr lIns="0" tIns="0" rIns="0" bIns="0" anchor="t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Heading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3568" y="4371950"/>
            <a:ext cx="8003232" cy="6606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100" b="1">
                <a:solidFill>
                  <a:srgbClr val="FFB81C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chemeClr val="bg1"/>
                </a:solidFill>
              </a:defRPr>
            </a:lvl3pPr>
            <a:lvl4pPr>
              <a:defRPr sz="2100"/>
            </a:lvl4pPr>
            <a:lvl5pPr>
              <a:defRPr sz="17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192" y="4731990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4F2E129E-16B7-480B-972E-C025DBFD1D5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35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43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211" y="254736"/>
            <a:ext cx="1198245" cy="9477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3939902"/>
            <a:ext cx="9144000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576" y="1398235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2400" b="1" u="none" strike="noStrike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www.digital.nhs.uk</a:t>
            </a:r>
            <a:endParaRPr lang="en-GB" sz="2400" kern="1200" dirty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     </a:t>
            </a:r>
            <a:r>
              <a:rPr lang="en-GB" sz="2400" b="1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GB" sz="2400" b="1" kern="1200" dirty="0" err="1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nhsdigital</a:t>
            </a:r>
            <a:endParaRPr lang="en-GB" sz="2400" b="1" kern="1200" dirty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ts val="3600"/>
              </a:lnSpc>
            </a:pPr>
            <a:r>
              <a:rPr lang="en-GB" sz="2400" b="1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enquiries@nhsdigital.nhs.uk</a:t>
            </a:r>
          </a:p>
          <a:p>
            <a:pPr>
              <a:lnSpc>
                <a:spcPts val="3600"/>
              </a:lnSpc>
            </a:pPr>
            <a:r>
              <a:rPr lang="en-GB" sz="2400" b="1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0300 303</a:t>
            </a:r>
            <a:r>
              <a:rPr lang="en-GB" sz="2400" b="1" kern="1200" baseline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 5678</a:t>
            </a:r>
            <a:endParaRPr lang="en-GB" sz="2400" kern="1200" dirty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542"/>
            <a:ext cx="3671171" cy="712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5" y="1968019"/>
            <a:ext cx="387707" cy="3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1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D6EA-53C1-4056-A5B8-5AF66D913895}" type="datetime1">
              <a:rPr lang="en-GB" smtClean="0"/>
              <a:t>25/11/2019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Click to edit master footer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129E-16B7-480B-972E-C025DBFD1D5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45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2" r:id="rId2"/>
    <p:sldLayoutId id="2147483687" r:id="rId3"/>
    <p:sldLayoutId id="2147483681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0000" y="1491630"/>
            <a:ext cx="6660312" cy="719928"/>
          </a:xfrm>
        </p:spPr>
        <p:txBody>
          <a:bodyPr>
            <a:normAutofit/>
          </a:bodyPr>
          <a:lstStyle/>
          <a:p>
            <a:r>
              <a:rPr lang="en-GB" dirty="0"/>
              <a:t>NHS login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0000" y="2268000"/>
            <a:ext cx="6660312" cy="1455878"/>
          </a:xfrm>
        </p:spPr>
        <p:txBody>
          <a:bodyPr>
            <a:normAutofit/>
          </a:bodyPr>
          <a:lstStyle/>
          <a:p>
            <a:r>
              <a:rPr lang="en-GB" dirty="0"/>
              <a:t>Single Sign On – scope and processing overview</a:t>
            </a:r>
          </a:p>
          <a:p>
            <a:r>
              <a:rPr lang="en-GB" sz="1400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58202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67494"/>
            <a:ext cx="7632000" cy="529568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366B-86F1-4276-81DC-66C2BAC74AAE}"/>
              </a:ext>
            </a:extLst>
          </p:cNvPr>
          <p:cNvSpPr txBox="1"/>
          <p:nvPr/>
        </p:nvSpPr>
        <p:spPr>
          <a:xfrm>
            <a:off x="467545" y="94462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NHS login supports single sign on (SSO) based on an asserted token exchange between two Relying Parties (RP1 &amp; RP2).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Asserted tokens are one time tokens (TTL 60 sec)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Partner services can control which other partner services they share SSO with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NHS login supports two parameters </a:t>
            </a:r>
            <a:r>
              <a:rPr lang="en-GB" b="1" dirty="0" err="1">
                <a:solidFill>
                  <a:schemeClr val="accent6"/>
                </a:solidFill>
              </a:rPr>
              <a:t>asserted_login_identity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and </a:t>
            </a:r>
            <a:r>
              <a:rPr lang="en-GB" b="1" dirty="0">
                <a:solidFill>
                  <a:schemeClr val="accent6"/>
                </a:solidFill>
              </a:rPr>
              <a:t>prompt</a:t>
            </a:r>
            <a:r>
              <a:rPr lang="en-GB" dirty="0">
                <a:solidFill>
                  <a:schemeClr val="accent6"/>
                </a:solidFill>
              </a:rPr>
              <a:t> as part of the OIDC flow which will allows for seamless login between two Relying Parties (RP1 and RP2). </a:t>
            </a:r>
          </a:p>
          <a:p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2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67494"/>
            <a:ext cx="7632000" cy="529568"/>
          </a:xfrm>
        </p:spPr>
        <p:txBody>
          <a:bodyPr>
            <a:normAutofit/>
          </a:bodyPr>
          <a:lstStyle/>
          <a:p>
            <a:r>
              <a:rPr lang="en-GB" sz="2400" dirty="0"/>
              <a:t>Technical Details - Parameter : 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3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366B-86F1-4276-81DC-66C2BAC74AAE}"/>
              </a:ext>
            </a:extLst>
          </p:cNvPr>
          <p:cNvSpPr txBox="1"/>
          <p:nvPr/>
        </p:nvSpPr>
        <p:spPr>
          <a:xfrm>
            <a:off x="714097" y="944629"/>
            <a:ext cx="5874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8000C0-23B5-42E1-8B0B-959DC844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79792"/>
              </p:ext>
            </p:extLst>
          </p:nvPr>
        </p:nvGraphicFramePr>
        <p:xfrm>
          <a:off x="179512" y="1059583"/>
          <a:ext cx="8856984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836">
                  <a:extLst>
                    <a:ext uri="{9D8B030D-6E8A-4147-A177-3AD203B41FA5}">
                      <a16:colId xmlns:a16="http://schemas.microsoft.com/office/drawing/2014/main" val="1545644620"/>
                    </a:ext>
                  </a:extLst>
                </a:gridCol>
                <a:gridCol w="999814">
                  <a:extLst>
                    <a:ext uri="{9D8B030D-6E8A-4147-A177-3AD203B41FA5}">
                      <a16:colId xmlns:a16="http://schemas.microsoft.com/office/drawing/2014/main" val="2879189561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1205330793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522890803"/>
                    </a:ext>
                  </a:extLst>
                </a:gridCol>
              </a:tblGrid>
              <a:tr h="229098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Req</a:t>
                      </a:r>
                      <a:r>
                        <a:rPr lang="en-GB" sz="1400" dirty="0"/>
                        <a:t>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51056"/>
                  </a:ext>
                </a:extLst>
              </a:tr>
              <a:tr h="1139053"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rompt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0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</a:t>
                      </a:r>
                      <a:endParaRPr lang="en-GB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&lt;blank&gt;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“none”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“login”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Requests that the NHS login Service forces the user to sign-in, or to request that the Service does not prompt the user to sign-in (SSO)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&lt;blank&gt; - The Service will SSO the user if they still have a valid session, else the user will be requested to login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none – The Service will SSO the user if they still have a valid session, otherwise an error code is returned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 – The Service will request the user to login, regardless of a session already existing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26227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A0652D6-0B71-4471-A35D-27BA867BD650}"/>
              </a:ext>
            </a:extLst>
          </p:cNvPr>
          <p:cNvSpPr/>
          <p:nvPr/>
        </p:nvSpPr>
        <p:spPr>
          <a:xfrm>
            <a:off x="179512" y="3387645"/>
            <a:ext cx="88569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chemeClr val="accent6"/>
                </a:solidFill>
              </a:rPr>
              <a:t>Note : Please refer to NHS login Interface Specification – Federation document, for most up-to-date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26922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00" y="267494"/>
            <a:ext cx="7632000" cy="529568"/>
          </a:xfrm>
        </p:spPr>
        <p:txBody>
          <a:bodyPr>
            <a:normAutofit/>
          </a:bodyPr>
          <a:lstStyle/>
          <a:p>
            <a:r>
              <a:rPr lang="en-GB" sz="2400" dirty="0"/>
              <a:t>Technical Details - Parameter : </a:t>
            </a:r>
            <a:r>
              <a:rPr lang="en-GB" sz="2400" dirty="0" err="1"/>
              <a:t>asserted_login_identity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366B-86F1-4276-81DC-66C2BAC74AAE}"/>
              </a:ext>
            </a:extLst>
          </p:cNvPr>
          <p:cNvSpPr txBox="1"/>
          <p:nvPr/>
        </p:nvSpPr>
        <p:spPr>
          <a:xfrm>
            <a:off x="714097" y="944628"/>
            <a:ext cx="810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Please refer to NHS login</a:t>
            </a:r>
          </a:p>
          <a:p>
            <a:r>
              <a:rPr lang="en-GB" dirty="0">
                <a:solidFill>
                  <a:schemeClr val="accent6"/>
                </a:solidFill>
              </a:rPr>
              <a:t>Interface Specification – Federation document, for most up-to-date technical details.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8000C0-23B5-42E1-8B0B-959DC844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96555"/>
              </p:ext>
            </p:extLst>
          </p:nvPr>
        </p:nvGraphicFramePr>
        <p:xfrm>
          <a:off x="179512" y="1059583"/>
          <a:ext cx="8856984" cy="360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54564462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7918956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205330793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522890803"/>
                    </a:ext>
                  </a:extLst>
                </a:gridCol>
              </a:tblGrid>
              <a:tr h="374979">
                <a:tc>
                  <a:txBody>
                    <a:bodyPr/>
                    <a:lstStyle/>
                    <a:p>
                      <a:r>
                        <a:rPr lang="en-GB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Req</a:t>
                      </a:r>
                      <a:r>
                        <a:rPr lang="en-GB" sz="1400" dirty="0"/>
                        <a:t>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51056"/>
                  </a:ext>
                </a:extLst>
              </a:tr>
              <a:tr h="2304938"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asserted_login_identity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700"/>
                        </a:spcAft>
                      </a:pPr>
                      <a:r>
                        <a:rPr lang="en-GB" sz="11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purpose of this parameter is to support seamless login between two RPs (RP1 and RP2) where cookie-based SSO is not available. The content will be a signed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payload containing “code” attribute with the value being that of the “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jti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 attribute from the ID Token issued to RP1. The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 attribute MUST contain the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client_id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 RP1, the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MUST have an “exp” of no longer that 60 seconds, MUST have “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jti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 and “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 attributes (as per RFC7519) and MUST be signed by RP1 using its client private key. RP1 passes the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RP2 for RP2 to use in its authentication request.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non-normative example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jwt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payload section is as follows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code: “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eeroifoteiwrudjdwusdu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”,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iss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“client1”,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jti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“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reioteotijdvorijevoihroi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”,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1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iat</a:t>
                      </a: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1548701645,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exp: 1548701705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700"/>
                        </a:spcAft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05169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0C8530-0C7B-4804-92BC-6FD5A7F77E75}"/>
              </a:ext>
            </a:extLst>
          </p:cNvPr>
          <p:cNvSpPr/>
          <p:nvPr/>
        </p:nvSpPr>
        <p:spPr>
          <a:xfrm>
            <a:off x="179512" y="4830420"/>
            <a:ext cx="88569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i="1" dirty="0">
                <a:solidFill>
                  <a:schemeClr val="accent6"/>
                </a:solidFill>
              </a:rPr>
              <a:t>Note : Please refer to NHS login Interface Specification – Federation document, for most up-to-date technical details.</a:t>
            </a:r>
          </a:p>
        </p:txBody>
      </p:sp>
    </p:spTree>
    <p:extLst>
      <p:ext uri="{BB962C8B-B14F-4D97-AF65-F5344CB8AC3E}">
        <p14:creationId xmlns:p14="http://schemas.microsoft.com/office/powerpoint/2010/main" val="158849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E202-FFF4-4358-94AD-A805EFF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SSO Flow – Step 1 :  Login to RP1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E25D5-45ED-4C63-BFAF-33940531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5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32067-9050-4A19-ACA8-5C2DCC931B9A}"/>
              </a:ext>
            </a:extLst>
          </p:cNvPr>
          <p:cNvSpPr/>
          <p:nvPr/>
        </p:nvSpPr>
        <p:spPr>
          <a:xfrm>
            <a:off x="395536" y="97828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1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User requests RP1 login - 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OIDC Flow - Authorization Code Flow 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8EB32EA7-4A77-4E29-AECA-93E8C67D2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47614"/>
            <a:ext cx="7236376" cy="3744416"/>
          </a:xfrm>
        </p:spPr>
      </p:pic>
    </p:spTree>
    <p:extLst>
      <p:ext uri="{BB962C8B-B14F-4D97-AF65-F5344CB8AC3E}">
        <p14:creationId xmlns:p14="http://schemas.microsoft.com/office/powerpoint/2010/main" val="14540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0A92-DD09-49B9-A421-9B56EB0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SSO Flow – Step 2 : SSO from RP1 to RP2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D48F-D271-40F0-834D-933ED92B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BC12C-946D-4736-84E9-9A1BBAD10949}"/>
              </a:ext>
            </a:extLst>
          </p:cNvPr>
          <p:cNvSpPr/>
          <p:nvPr/>
        </p:nvSpPr>
        <p:spPr>
          <a:xfrm>
            <a:off x="251520" y="88956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2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: User transitions from RP1 to RP2 -  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Single Sign On - Asserted Token Flow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14367A7-7A11-4DA0-8FF5-BFE0FBD7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58900"/>
            <a:ext cx="7452400" cy="37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F31-5066-488B-AB00-2929A44D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SSO –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44DD-B901-4821-BFB0-066C08A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A684-6FB9-400F-B313-F111F0F48737}" type="slidenum">
              <a:rPr lang="en-GB" smtClean="0"/>
              <a:t>7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4D26B1-8B5A-4F82-B7B4-29D52A77B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04157"/>
            <a:ext cx="7128792" cy="4087873"/>
          </a:xfrm>
        </p:spPr>
      </p:pic>
    </p:spTree>
    <p:extLst>
      <p:ext uri="{BB962C8B-B14F-4D97-AF65-F5344CB8AC3E}">
        <p14:creationId xmlns:p14="http://schemas.microsoft.com/office/powerpoint/2010/main" val="44453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027281"/>
      </p:ext>
    </p:extLst>
  </p:cSld>
  <p:clrMapOvr>
    <a:masterClrMapping/>
  </p:clrMapOvr>
</p:sld>
</file>

<file path=ppt/theme/theme1.xml><?xml version="1.0" encoding="utf-8"?>
<a:theme xmlns:a="http://schemas.openxmlformats.org/drawingml/2006/main" name="HSCIC_Powepoint_v2.5_0115">
  <a:themeElements>
    <a:clrScheme name="01-NHS-DIGI-PALETTE-01">
      <a:dk1>
        <a:srgbClr val="0F0F0F"/>
      </a:dk1>
      <a:lt1>
        <a:srgbClr val="FFFFFF"/>
      </a:lt1>
      <a:dk2>
        <a:srgbClr val="033F85"/>
      </a:dk2>
      <a:lt2>
        <a:srgbClr val="F9F9F9"/>
      </a:lt2>
      <a:accent1>
        <a:srgbClr val="005EB8"/>
      </a:accent1>
      <a:accent2>
        <a:srgbClr val="84919C"/>
      </a:accent2>
      <a:accent3>
        <a:srgbClr val="003087"/>
      </a:accent3>
      <a:accent4>
        <a:srgbClr val="5EBCE8"/>
      </a:accent4>
      <a:accent5>
        <a:srgbClr val="CED1D5"/>
      </a:accent5>
      <a:accent6>
        <a:srgbClr val="424D58"/>
      </a:accent6>
      <a:hlink>
        <a:srgbClr val="003087"/>
      </a:hlink>
      <a:folHlink>
        <a:srgbClr val="7C2855"/>
      </a:folHlink>
    </a:clrScheme>
    <a:fontScheme name="Corporate 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G - for information - presentation.pptx" id="{5D7E120F-A86B-434A-B6D3-0EFA6B4AF845}" vid="{F6FDA280-91F0-46C4-8C04-85067BF356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1DAABCB12E1438AF215507C67E42B" ma:contentTypeVersion="8" ma:contentTypeDescription="Create a new document." ma:contentTypeScope="" ma:versionID="4462354441d5a8d66660109d3844b6c0">
  <xsd:schema xmlns:xsd="http://www.w3.org/2001/XMLSchema" xmlns:xs="http://www.w3.org/2001/XMLSchema" xmlns:p="http://schemas.microsoft.com/office/2006/metadata/properties" xmlns:ns3="ed9c48d0-5bab-46a9-a4af-0ef668cbf8bf" targetNamespace="http://schemas.microsoft.com/office/2006/metadata/properties" ma:root="true" ma:fieldsID="852ca30f1af003995c7d5d0ed40965f8" ns3:_="">
    <xsd:import namespace="ed9c48d0-5bab-46a9-a4af-0ef668cbf8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c48d0-5bab-46a9-a4af-0ef668cbf8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E7B8C8-2ED4-4EAF-BDA0-3C61C7B2CA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65FAD7-1772-4B28-AB63-B9EEC934DA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94829-F430-4D8F-8B5C-A8947C996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c48d0-5bab-46a9-a4af-0ef668cbf8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TRG - for information -NHS login v0.1</Template>
  <TotalTime>9836</TotalTime>
  <Words>521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HSCIC_Powepoint_v2.5_0115</vt:lpstr>
      <vt:lpstr>PowerPoint Presentation</vt:lpstr>
      <vt:lpstr>Introduction</vt:lpstr>
      <vt:lpstr>Technical Details - Parameter :  prompt</vt:lpstr>
      <vt:lpstr>Technical Details - Parameter : asserted_login_identity</vt:lpstr>
      <vt:lpstr>SSO Flow – Step 1 :  Login to RP1</vt:lpstr>
      <vt:lpstr>SSO Flow – Step 2 : SSO from RP1 to RP2</vt:lpstr>
      <vt:lpstr>SSO – Sequence Diagram</vt:lpstr>
      <vt:lpstr>PowerPoint Presentation</vt:lpstr>
    </vt:vector>
  </TitlesOfParts>
  <Company>Health &amp; Social Care Information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Mittal</dc:creator>
  <cp:lastModifiedBy>Priyanka Mittal</cp:lastModifiedBy>
  <cp:revision>16</cp:revision>
  <cp:lastPrinted>2019-02-11T13:07:44Z</cp:lastPrinted>
  <dcterms:created xsi:type="dcterms:W3CDTF">2018-11-21T09:41:57Z</dcterms:created>
  <dcterms:modified xsi:type="dcterms:W3CDTF">2019-11-25T10:13:07Z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0x0101001831DAABCB12E1438AF215507C67E42B</vt:lpwstr>
  </property>
  <property fmtid="{D5CDD505-2E9C-101B-9397-08002B2CF9AE}" pid="3" name="hscicOrgProfessionalGroup">
    <vt:lpwstr/>
  </property>
  <property fmtid="{D5CDD505-2E9C-101B-9397-08002B2CF9AE}" pid="4" name="hscicOrgAboutUs">
    <vt:lpwstr/>
  </property>
  <property fmtid="{D5CDD505-2E9C-101B-9397-08002B2CF9AE}" pid="5" name="hscicOrgOfficeLocation">
    <vt:lpwstr/>
  </property>
  <property fmtid="{D5CDD505-2E9C-101B-9397-08002B2CF9AE}" pid="6" name="TaxCatchAll">
    <vt:lpwstr>91;#Marketing and communications|f1d3a16b-0544-4f51-866b-b180190a235d</vt:lpwstr>
  </property>
  <property fmtid="{D5CDD505-2E9C-101B-9397-08002B2CF9AE}" pid="7" name="HeaderStyleDefinitions">
    <vt:lpwstr/>
  </property>
  <property fmtid="{D5CDD505-2E9C-101B-9397-08002B2CF9AE}" pid="8" name="hscicOrgPortfolioDomain">
    <vt:lpwstr/>
  </property>
  <property fmtid="{D5CDD505-2E9C-101B-9397-08002B2CF9AE}" pid="9" name="k5f85a19a9254bc483709d4dbf407442">
    <vt:lpwstr>Marketing and communications|f1d3a16b-0544-4f51-866b-b180190a235d</vt:lpwstr>
  </property>
  <property fmtid="{D5CDD505-2E9C-101B-9397-08002B2CF9AE}" pid="10" name="hscicOrgCorporateFunction">
    <vt:lpwstr>91;#Marketing and communications|f1d3a16b-0544-4f51-866b-b180190a235d</vt:lpwstr>
  </property>
</Properties>
</file>