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91" r:id="rId5"/>
    <p:sldId id="337" r:id="rId6"/>
    <p:sldId id="330" r:id="rId7"/>
    <p:sldId id="334" r:id="rId8"/>
    <p:sldId id="335" r:id="rId9"/>
    <p:sldId id="338" r:id="rId10"/>
    <p:sldId id="270" r:id="rId11"/>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Mallon" initials="TM" lastIdx="1" clrIdx="0">
    <p:extLst>
      <p:ext uri="{19B8F6BF-5375-455C-9EA6-DF929625EA0E}">
        <p15:presenceInfo xmlns:p15="http://schemas.microsoft.com/office/powerpoint/2012/main" userId="S::THMA3@hscic.gov.uk::48a3b193-eba2-456a-a338-6e03f8784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1C"/>
    <a:srgbClr val="FFFFFF"/>
    <a:srgbClr val="C02050"/>
    <a:srgbClr val="00A050"/>
    <a:srgbClr val="E8F4F0"/>
    <a:srgbClr val="702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728B0-24D3-4146-81C3-48B579595C31}" v="1" dt="2020-02-26T13:49:14.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710" autoAdjust="0"/>
  </p:normalViewPr>
  <p:slideViewPr>
    <p:cSldViewPr>
      <p:cViewPr varScale="1">
        <p:scale>
          <a:sx n="115" d="100"/>
          <a:sy n="115" d="100"/>
        </p:scale>
        <p:origin x="81" y="201"/>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2" d="100"/>
          <a:sy n="62" d="100"/>
        </p:scale>
        <p:origin x="-294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ittal" userId="54009786-d01d-4965-a8cf-8d648306d264" providerId="ADAL" clId="{A3CDE284-7F8A-44F0-BF38-C22C44C032DE}"/>
    <pc:docChg chg="custSel modSld">
      <pc:chgData name="Priyanka Mittal" userId="54009786-d01d-4965-a8cf-8d648306d264" providerId="ADAL" clId="{A3CDE284-7F8A-44F0-BF38-C22C44C032DE}" dt="2020-02-26T13:52:29.648" v="276" actId="313"/>
      <pc:docMkLst>
        <pc:docMk/>
      </pc:docMkLst>
      <pc:sldChg chg="modSp">
        <pc:chgData name="Priyanka Mittal" userId="54009786-d01d-4965-a8cf-8d648306d264" providerId="ADAL" clId="{A3CDE284-7F8A-44F0-BF38-C22C44C032DE}" dt="2020-02-26T13:49:35.663" v="275" actId="20577"/>
        <pc:sldMkLst>
          <pc:docMk/>
          <pc:sldMk cId="3707178715" sldId="335"/>
        </pc:sldMkLst>
        <pc:spChg chg="mod">
          <ac:chgData name="Priyanka Mittal" userId="54009786-d01d-4965-a8cf-8d648306d264" providerId="ADAL" clId="{A3CDE284-7F8A-44F0-BF38-C22C44C032DE}" dt="2020-02-26T13:49:35.663" v="275" actId="20577"/>
          <ac:spMkLst>
            <pc:docMk/>
            <pc:sldMk cId="3707178715" sldId="335"/>
            <ac:spMk id="7" creationId="{1B2E3DA4-E1AF-274B-A7DD-B755C5888931}"/>
          </ac:spMkLst>
        </pc:spChg>
      </pc:sldChg>
      <pc:sldChg chg="modSp">
        <pc:chgData name="Priyanka Mittal" userId="54009786-d01d-4965-a8cf-8d648306d264" providerId="ADAL" clId="{A3CDE284-7F8A-44F0-BF38-C22C44C032DE}" dt="2020-02-26T13:52:29.648" v="276" actId="313"/>
        <pc:sldMkLst>
          <pc:docMk/>
          <pc:sldMk cId="2800525828" sldId="337"/>
        </pc:sldMkLst>
        <pc:spChg chg="mod">
          <ac:chgData name="Priyanka Mittal" userId="54009786-d01d-4965-a8cf-8d648306d264" providerId="ADAL" clId="{A3CDE284-7F8A-44F0-BF38-C22C44C032DE}" dt="2020-02-26T13:52:29.648" v="276" actId="313"/>
          <ac:spMkLst>
            <pc:docMk/>
            <pc:sldMk cId="2800525828" sldId="337"/>
            <ac:spMk id="6" creationId="{BA17366B-86F1-4276-81DC-66C2BAC74AAE}"/>
          </ac:spMkLst>
        </pc:spChg>
      </pc:sldChg>
      <pc:sldChg chg="modSp">
        <pc:chgData name="Priyanka Mittal" userId="54009786-d01d-4965-a8cf-8d648306d264" providerId="ADAL" clId="{A3CDE284-7F8A-44F0-BF38-C22C44C032DE}" dt="2020-02-26T13:42:08.044" v="36" actId="20577"/>
        <pc:sldMkLst>
          <pc:docMk/>
          <pc:sldMk cId="3495895508" sldId="338"/>
        </pc:sldMkLst>
        <pc:spChg chg="mod">
          <ac:chgData name="Priyanka Mittal" userId="54009786-d01d-4965-a8cf-8d648306d264" providerId="ADAL" clId="{A3CDE284-7F8A-44F0-BF38-C22C44C032DE}" dt="2020-02-26T13:42:08.044" v="36" actId="20577"/>
          <ac:spMkLst>
            <pc:docMk/>
            <pc:sldMk cId="3495895508" sldId="338"/>
            <ac:spMk id="7" creationId="{3969B843-D85E-864E-93AE-A382E488EC83}"/>
          </ac:spMkLst>
        </pc:spChg>
      </pc:sldChg>
    </pc:docChg>
  </pc:docChgLst>
  <pc:docChgLst>
    <pc:chgData name="Priyanka Mittal" userId="54009786-d01d-4965-a8cf-8d648306d264" providerId="ADAL" clId="{812728B0-24D3-4146-81C3-48B579595C31}"/>
    <pc:docChg chg="modSld">
      <pc:chgData name="Priyanka Mittal" userId="54009786-d01d-4965-a8cf-8d648306d264" providerId="ADAL" clId="{812728B0-24D3-4146-81C3-48B579595C31}" dt="2020-02-26T14:00:30.748" v="1" actId="20577"/>
      <pc:docMkLst>
        <pc:docMk/>
      </pc:docMkLst>
      <pc:sldChg chg="modSp">
        <pc:chgData name="Priyanka Mittal" userId="54009786-d01d-4965-a8cf-8d648306d264" providerId="ADAL" clId="{812728B0-24D3-4146-81C3-48B579595C31}" dt="2020-02-26T14:00:30.748" v="1" actId="20577"/>
        <pc:sldMkLst>
          <pc:docMk/>
          <pc:sldMk cId="3582026036" sldId="291"/>
        </pc:sldMkLst>
        <pc:spChg chg="mod">
          <ac:chgData name="Priyanka Mittal" userId="54009786-d01d-4965-a8cf-8d648306d264" providerId="ADAL" clId="{812728B0-24D3-4146-81C3-48B579595C31}" dt="2020-02-26T14:00:30.748" v="1" actId="20577"/>
          <ac:spMkLst>
            <pc:docMk/>
            <pc:sldMk cId="3582026036" sldId="291"/>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39B4765-A133-4BBE-AAB0-442DBD41A55E}" type="datetimeFigureOut">
              <a:rPr lang="en-GB" smtClean="0"/>
              <a:t>26/02/2020</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B7B9907A-72EF-4AD4-9791-159CFE3DDF18}" type="slidenum">
              <a:rPr lang="en-GB" smtClean="0"/>
              <a:t>‹#›</a:t>
            </a:fld>
            <a:endParaRPr lang="en-GB"/>
          </a:p>
        </p:txBody>
      </p:sp>
    </p:spTree>
    <p:extLst>
      <p:ext uri="{BB962C8B-B14F-4D97-AF65-F5344CB8AC3E}">
        <p14:creationId xmlns:p14="http://schemas.microsoft.com/office/powerpoint/2010/main" val="3391777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DB2BA8F-77E7-4D74-8429-FEA15301A487}" type="datetimeFigureOut">
              <a:rPr lang="en-GB" smtClean="0"/>
              <a:t>26/02/2020</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73BD2BE-0D39-469E-8B13-E83FE0E0A27D}" type="slidenum">
              <a:rPr lang="en-GB" smtClean="0"/>
              <a:t>‹#›</a:t>
            </a:fld>
            <a:endParaRPr lang="en-GB" dirty="0"/>
          </a:p>
        </p:txBody>
      </p:sp>
    </p:spTree>
    <p:extLst>
      <p:ext uri="{BB962C8B-B14F-4D97-AF65-F5344CB8AC3E}">
        <p14:creationId xmlns:p14="http://schemas.microsoft.com/office/powerpoint/2010/main" val="70826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Rectangle 3"/>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userDrawn="1"/>
        </p:nvSpPr>
        <p:spPr>
          <a:xfrm>
            <a:off x="0" y="4356000"/>
            <a:ext cx="9144000" cy="7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8001" y="4428000"/>
            <a:ext cx="3023315" cy="586741"/>
          </a:xfrm>
          <a:prstGeom prst="rect">
            <a:avLst/>
          </a:prstGeom>
        </p:spPr>
      </p:pic>
      <p:sp>
        <p:nvSpPr>
          <p:cNvPr id="9" name="Text Placeholder 5"/>
          <p:cNvSpPr>
            <a:spLocks noGrp="1"/>
          </p:cNvSpPr>
          <p:nvPr>
            <p:ph type="body" sz="quarter" idx="12" hasCustomPrompt="1"/>
          </p:nvPr>
        </p:nvSpPr>
        <p:spPr>
          <a:xfrm>
            <a:off x="720000" y="1728000"/>
            <a:ext cx="6660312" cy="483558"/>
          </a:xfrm>
        </p:spPr>
        <p:txBody>
          <a:bodyPr lIns="0" tIns="0" rIns="0" bIns="0">
            <a:normAutofit/>
          </a:bodyPr>
          <a:lstStyle>
            <a:lvl1pPr marL="0" indent="0">
              <a:spcBef>
                <a:spcPts val="0"/>
              </a:spcBef>
              <a:buNone/>
              <a:defRPr sz="3000" b="1" spc="-40" baseline="0">
                <a:solidFill>
                  <a:schemeClr val="accent1"/>
                </a:solidFill>
                <a:latin typeface="Arial" panose="020B0604020202020204" pitchFamily="34" charset="0"/>
              </a:defRPr>
            </a:lvl1pPr>
          </a:lstStyle>
          <a:p>
            <a:pPr lvl="0"/>
            <a:r>
              <a:rPr lang="en-US" dirty="0"/>
              <a:t>Title heading in 30pt Arial Bold</a:t>
            </a:r>
            <a:endParaRPr lang="en-GB" dirty="0"/>
          </a:p>
        </p:txBody>
      </p:sp>
      <p:sp>
        <p:nvSpPr>
          <p:cNvPr id="10" name="Text Placeholder 9"/>
          <p:cNvSpPr>
            <a:spLocks noGrp="1"/>
          </p:cNvSpPr>
          <p:nvPr>
            <p:ph type="body" sz="quarter" idx="13" hasCustomPrompt="1"/>
          </p:nvPr>
        </p:nvSpPr>
        <p:spPr>
          <a:xfrm>
            <a:off x="720000" y="2268000"/>
            <a:ext cx="6660312" cy="444553"/>
          </a:xfrm>
        </p:spPr>
        <p:txBody>
          <a:bodyPr lIns="0" tIns="0" rIns="0" bIns="0">
            <a:normAutofit/>
          </a:bodyPr>
          <a:lstStyle>
            <a:lvl1pPr marL="0" indent="0">
              <a:buNone/>
              <a:defRPr sz="2100" b="1">
                <a:solidFill>
                  <a:schemeClr val="accent2">
                    <a:lumMod val="75000"/>
                  </a:schemeClr>
                </a:solidFill>
              </a:defRPr>
            </a:lvl1pPr>
          </a:lstStyle>
          <a:p>
            <a:r>
              <a:rPr lang="en-US" dirty="0"/>
              <a:t>Subheading in 21pt Arial Bold</a:t>
            </a:r>
            <a:endParaRPr lang="en-GB" dirty="0"/>
          </a:p>
        </p:txBody>
      </p:sp>
      <p:sp>
        <p:nvSpPr>
          <p:cNvPr id="11" name="Text Placeholder 13"/>
          <p:cNvSpPr>
            <a:spLocks noGrp="1"/>
          </p:cNvSpPr>
          <p:nvPr>
            <p:ph type="body" sz="quarter" idx="14" hasCustomPrompt="1"/>
          </p:nvPr>
        </p:nvSpPr>
        <p:spPr>
          <a:xfrm>
            <a:off x="4644008" y="4464000"/>
            <a:ext cx="3924008" cy="540000"/>
          </a:xfrm>
        </p:spPr>
        <p:txBody>
          <a:bodyPr lIns="0" tIns="0" rIns="0" bIns="0">
            <a:normAutofit/>
          </a:bodyPr>
          <a:lstStyle>
            <a:lvl1pPr marL="0" indent="0" algn="r">
              <a:buNone/>
              <a:defRPr sz="1500" b="1" baseline="0">
                <a:solidFill>
                  <a:schemeClr val="bg1"/>
                </a:solidFill>
              </a:defRPr>
            </a:lvl1pPr>
          </a:lstStyle>
          <a:p>
            <a:pPr lvl="0"/>
            <a:r>
              <a:rPr lang="en-US" dirty="0"/>
              <a:t>Presented by… in 15pt Arial Bold</a:t>
            </a:r>
            <a:endParaRPr lang="en-GB" dirty="0"/>
          </a:p>
        </p:txBody>
      </p:sp>
    </p:spTree>
    <p:extLst>
      <p:ext uri="{BB962C8B-B14F-4D97-AF65-F5344CB8AC3E}">
        <p14:creationId xmlns:p14="http://schemas.microsoft.com/office/powerpoint/2010/main" val="132672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936000"/>
            <a:ext cx="9144000" cy="4207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360000"/>
            <a:ext cx="7632000" cy="529568"/>
          </a:xfrm>
        </p:spPr>
        <p:txBody>
          <a:bodyPr lIns="0" tIns="0" rIns="0" bIns="0" anchor="t">
            <a:normAutofit/>
          </a:bodyPr>
          <a:lstStyle>
            <a:lvl1pPr>
              <a:defRPr sz="3000" b="1" spc="-40" baseline="0">
                <a:solidFill>
                  <a:schemeClr val="accent1"/>
                </a:solidFill>
              </a:defRPr>
            </a:lvl1pPr>
          </a:lstStyle>
          <a:p>
            <a:r>
              <a:rPr lang="en-US" dirty="0"/>
              <a:t>Main Heading</a:t>
            </a:r>
            <a:endParaRPr lang="en-GB" dirty="0"/>
          </a:p>
        </p:txBody>
      </p:sp>
      <p:sp>
        <p:nvSpPr>
          <p:cNvPr id="3" name="Content Placeholder 2"/>
          <p:cNvSpPr>
            <a:spLocks noGrp="1"/>
          </p:cNvSpPr>
          <p:nvPr>
            <p:ph idx="1"/>
          </p:nvPr>
        </p:nvSpPr>
        <p:spPr>
          <a:xfrm>
            <a:off x="720000" y="1080000"/>
            <a:ext cx="7704000" cy="3435966"/>
          </a:xfrm>
        </p:spPr>
        <p:txBody>
          <a:bodyPr lIns="0" tIns="0" rIns="0" bIns="0"/>
          <a:lstStyle>
            <a:lvl1pPr>
              <a:defRPr sz="2400">
                <a:solidFill>
                  <a:schemeClr val="accent6"/>
                </a:solidFill>
              </a:defRPr>
            </a:lvl1pPr>
            <a:lvl2pPr>
              <a:defRPr sz="2100">
                <a:solidFill>
                  <a:schemeClr val="accent6"/>
                </a:solidFill>
              </a:defRPr>
            </a:lvl2pPr>
            <a:lvl3pPr marL="1143000" indent="-228600">
              <a:buFont typeface="Wingdings" panose="05000000000000000000" pitchFamily="2" charset="2"/>
              <a:buChar char="§"/>
              <a:defRPr sz="1800">
                <a:solidFill>
                  <a:schemeClr val="accent6"/>
                </a:solidFill>
              </a:defRPr>
            </a:lvl3pPr>
            <a:lvl4pPr>
              <a:defRPr sz="2100"/>
            </a:lvl4pPr>
            <a:lvl5pPr>
              <a:defRPr sz="1750"/>
            </a:lvl5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accent6"/>
                </a:solidFill>
              </a:defRPr>
            </a:lvl1pPr>
          </a:lstStyle>
          <a:p>
            <a:fld id="{280AA684-6FB9-400F-B313-F111F0F48737}" type="slidenum">
              <a:rPr lang="en-GB" smtClean="0"/>
              <a:t>‹#›</a:t>
            </a:fld>
            <a:endParaRPr lang="en-GB" dirty="0"/>
          </a:p>
        </p:txBody>
      </p:sp>
    </p:spTree>
    <p:extLst>
      <p:ext uri="{BB962C8B-B14F-4D97-AF65-F5344CB8AC3E}">
        <p14:creationId xmlns:p14="http://schemas.microsoft.com/office/powerpoint/2010/main" val="19181406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0"/>
            <a:ext cx="9144000" cy="5164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720000" y="699694"/>
            <a:ext cx="6804328" cy="900068"/>
          </a:xfrm>
        </p:spPr>
        <p:txBody>
          <a:bodyPr lIns="0" tIns="0" rIns="0" bIns="0" anchor="t">
            <a:normAutofit/>
          </a:bodyPr>
          <a:lstStyle>
            <a:lvl1pPr>
              <a:defRPr sz="3000" b="1">
                <a:solidFill>
                  <a:schemeClr val="bg1"/>
                </a:solidFill>
              </a:defRPr>
            </a:lvl1pPr>
          </a:lstStyle>
          <a:p>
            <a:r>
              <a:rPr lang="en-US" dirty="0"/>
              <a:t>Main Heading</a:t>
            </a:r>
            <a:endParaRPr lang="en-GB" dirty="0"/>
          </a:p>
        </p:txBody>
      </p:sp>
      <p:sp>
        <p:nvSpPr>
          <p:cNvPr id="11" name="Content Placeholder 2"/>
          <p:cNvSpPr>
            <a:spLocks noGrp="1"/>
          </p:cNvSpPr>
          <p:nvPr>
            <p:ph idx="1"/>
          </p:nvPr>
        </p:nvSpPr>
        <p:spPr>
          <a:xfrm>
            <a:off x="683568" y="4371950"/>
            <a:ext cx="8003232" cy="660663"/>
          </a:xfrm>
        </p:spPr>
        <p:txBody>
          <a:bodyPr lIns="0" tIns="0" rIns="0" bIns="0">
            <a:normAutofit/>
          </a:bodyPr>
          <a:lstStyle>
            <a:lvl1pPr marL="0" indent="0">
              <a:buNone/>
              <a:defRPr sz="2100" b="1">
                <a:solidFill>
                  <a:srgbClr val="FFB81C"/>
                </a:solidFill>
              </a:defRPr>
            </a:lvl1pPr>
            <a:lvl2pPr>
              <a:defRPr sz="2600">
                <a:solidFill>
                  <a:schemeClr val="bg1"/>
                </a:solidFill>
              </a:defRPr>
            </a:lvl2pPr>
            <a:lvl3pPr marL="1143000" indent="-228600">
              <a:buFont typeface="Wingdings" panose="05000000000000000000" pitchFamily="2" charset="2"/>
              <a:buChar char="§"/>
              <a:defRPr sz="2200">
                <a:solidFill>
                  <a:schemeClr val="bg1"/>
                </a:solidFill>
              </a:defRPr>
            </a:lvl3pPr>
            <a:lvl4pPr>
              <a:defRPr sz="2100"/>
            </a:lvl4pPr>
            <a:lvl5pPr>
              <a:defRPr sz="1750"/>
            </a:lvl5pPr>
          </a:lstStyle>
          <a:p>
            <a:pPr lvl="0"/>
            <a:r>
              <a:rPr lang="en-US"/>
              <a:t>Edit Master text styles</a:t>
            </a:r>
          </a:p>
        </p:txBody>
      </p:sp>
      <p:sp>
        <p:nvSpPr>
          <p:cNvPr id="6" name="Slide Number Placeholder 5"/>
          <p:cNvSpPr>
            <a:spLocks noGrp="1"/>
          </p:cNvSpPr>
          <p:nvPr>
            <p:ph type="sldNum" sz="quarter" idx="12"/>
          </p:nvPr>
        </p:nvSpPr>
        <p:spPr>
          <a:xfrm>
            <a:off x="6300192" y="4731990"/>
            <a:ext cx="2133600" cy="273844"/>
          </a:xfrm>
        </p:spPr>
        <p:txBody>
          <a:bodyPr/>
          <a:lstStyle>
            <a:lvl1pPr>
              <a:defRPr sz="1000">
                <a:solidFill>
                  <a:schemeClr val="bg1"/>
                </a:solidFill>
              </a:defRPr>
            </a:lvl1pPr>
          </a:lstStyle>
          <a:p>
            <a:fld id="{4F2E129E-16B7-480B-972E-C025DBFD1D53}" type="slidenum">
              <a:rPr lang="en-GB" smtClean="0"/>
              <a:pPr/>
              <a:t>‹#›</a:t>
            </a:fld>
            <a:endParaRPr lang="en-GB" dirty="0"/>
          </a:p>
        </p:txBody>
      </p:sp>
    </p:spTree>
    <p:extLst>
      <p:ext uri="{BB962C8B-B14F-4D97-AF65-F5344CB8AC3E}">
        <p14:creationId xmlns:p14="http://schemas.microsoft.com/office/powerpoint/2010/main" val="308035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1" name="Rectangle 10"/>
          <p:cNvSpPr/>
          <p:nvPr userDrawn="1"/>
        </p:nvSpPr>
        <p:spPr>
          <a:xfrm>
            <a:off x="0" y="0"/>
            <a:ext cx="9144000" cy="439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7478211" y="254736"/>
            <a:ext cx="1198245" cy="947764"/>
          </a:xfrm>
          <a:prstGeom prst="rect">
            <a:avLst/>
          </a:prstGeom>
        </p:spPr>
      </p:pic>
      <p:sp>
        <p:nvSpPr>
          <p:cNvPr id="10" name="Rectangle 9"/>
          <p:cNvSpPr/>
          <p:nvPr userDrawn="1"/>
        </p:nvSpPr>
        <p:spPr>
          <a:xfrm>
            <a:off x="0" y="3939902"/>
            <a:ext cx="9144000" cy="129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userDrawn="1"/>
        </p:nvSpPr>
        <p:spPr>
          <a:xfrm>
            <a:off x="755576" y="1398235"/>
            <a:ext cx="6048672" cy="1938992"/>
          </a:xfrm>
          <a:prstGeom prst="rect">
            <a:avLst/>
          </a:prstGeom>
          <a:noFill/>
        </p:spPr>
        <p:txBody>
          <a:bodyPr wrap="square" rtlCol="0">
            <a:spAutoFit/>
          </a:bodyPr>
          <a:lstStyle/>
          <a:p>
            <a:pPr>
              <a:lnSpc>
                <a:spcPts val="3600"/>
              </a:lnSpc>
            </a:pPr>
            <a:r>
              <a:rPr lang="en-GB" sz="2400" b="1" u="none" strike="noStrike" kern="1200" dirty="0">
                <a:solidFill>
                  <a:schemeClr val="accent1"/>
                </a:solidFill>
                <a:effectLst/>
                <a:latin typeface="+mn-lt"/>
                <a:ea typeface="+mn-ea"/>
                <a:cs typeface="+mn-cs"/>
              </a:rPr>
              <a:t>www.digital.nhs.uk</a:t>
            </a:r>
            <a:endParaRPr lang="en-GB" sz="2400" kern="1200" dirty="0">
              <a:solidFill>
                <a:schemeClr val="accent1"/>
              </a:solidFill>
              <a:effectLst/>
              <a:latin typeface="+mn-lt"/>
              <a:ea typeface="+mn-ea"/>
              <a:cs typeface="+mn-cs"/>
            </a:endParaRPr>
          </a:p>
          <a:p>
            <a:pPr marL="0" marR="0" indent="0" algn="l" defTabSz="914400" rtl="0" eaLnBrk="1" fontAlgn="auto" latinLnBrk="0" hangingPunct="1">
              <a:lnSpc>
                <a:spcPts val="3600"/>
              </a:lnSpc>
              <a:spcBef>
                <a:spcPts val="0"/>
              </a:spcBef>
              <a:spcAft>
                <a:spcPts val="0"/>
              </a:spcAft>
              <a:buClrTx/>
              <a:buSzTx/>
              <a:buFontTx/>
              <a:buNone/>
              <a:tabLst/>
              <a:defRPr/>
            </a:pPr>
            <a:r>
              <a:rPr lang="en-GB" sz="2400" kern="1200" dirty="0">
                <a:solidFill>
                  <a:schemeClr val="accent1"/>
                </a:solidFill>
                <a:effectLst/>
                <a:latin typeface="+mn-lt"/>
                <a:ea typeface="+mn-ea"/>
                <a:cs typeface="+mn-cs"/>
              </a:rPr>
              <a:t>     </a:t>
            </a:r>
            <a:r>
              <a:rPr lang="en-GB" sz="2400" b="1" kern="1200" dirty="0">
                <a:solidFill>
                  <a:schemeClr val="accent1"/>
                </a:solidFill>
                <a:effectLst/>
                <a:latin typeface="+mn-lt"/>
                <a:ea typeface="+mn-ea"/>
                <a:cs typeface="+mn-cs"/>
              </a:rPr>
              <a:t>@</a:t>
            </a:r>
            <a:r>
              <a:rPr lang="en-GB" sz="2400" b="1" kern="1200" dirty="0" err="1">
                <a:solidFill>
                  <a:schemeClr val="accent1"/>
                </a:solidFill>
                <a:effectLst/>
                <a:latin typeface="+mn-lt"/>
                <a:ea typeface="+mn-ea"/>
                <a:cs typeface="+mn-cs"/>
              </a:rPr>
              <a:t>nhsdigital</a:t>
            </a:r>
            <a:endParaRPr lang="en-GB" sz="2400" b="1" kern="1200" dirty="0">
              <a:solidFill>
                <a:schemeClr val="accent1"/>
              </a:solidFill>
              <a:effectLst/>
              <a:latin typeface="+mn-lt"/>
              <a:ea typeface="+mn-ea"/>
              <a:cs typeface="+mn-cs"/>
            </a:endParaRPr>
          </a:p>
          <a:p>
            <a:pPr>
              <a:lnSpc>
                <a:spcPts val="3600"/>
              </a:lnSpc>
            </a:pPr>
            <a:r>
              <a:rPr lang="en-GB" sz="2400" b="1" kern="1200" dirty="0">
                <a:solidFill>
                  <a:schemeClr val="accent1"/>
                </a:solidFill>
                <a:effectLst/>
                <a:latin typeface="+mn-lt"/>
                <a:ea typeface="+mn-ea"/>
                <a:cs typeface="+mn-cs"/>
              </a:rPr>
              <a:t>enquiries@nhsdigital.nhs.uk</a:t>
            </a:r>
          </a:p>
          <a:p>
            <a:pPr>
              <a:lnSpc>
                <a:spcPts val="3600"/>
              </a:lnSpc>
            </a:pPr>
            <a:r>
              <a:rPr lang="en-GB" sz="2400" b="1" kern="1200" dirty="0">
                <a:solidFill>
                  <a:schemeClr val="accent1"/>
                </a:solidFill>
                <a:effectLst/>
                <a:latin typeface="+mn-lt"/>
                <a:ea typeface="+mn-ea"/>
                <a:cs typeface="+mn-cs"/>
              </a:rPr>
              <a:t>0300 303</a:t>
            </a:r>
            <a:r>
              <a:rPr lang="en-GB" sz="2400" b="1" kern="1200" baseline="0" dirty="0">
                <a:solidFill>
                  <a:schemeClr val="accent1"/>
                </a:solidFill>
                <a:effectLst/>
                <a:latin typeface="+mn-lt"/>
                <a:ea typeface="+mn-ea"/>
                <a:cs typeface="+mn-cs"/>
              </a:rPr>
              <a:t> 5678</a:t>
            </a:r>
            <a:endParaRPr lang="en-GB" sz="2400" kern="1200" dirty="0">
              <a:solidFill>
                <a:schemeClr val="accent1"/>
              </a:solidFill>
              <a:effectLst/>
              <a:latin typeface="+mn-lt"/>
              <a:ea typeface="+mn-ea"/>
              <a:cs typeface="+mn-cs"/>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5576" y="4235542"/>
            <a:ext cx="3671171" cy="71247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1925" y="1968019"/>
            <a:ext cx="387707" cy="387707"/>
          </a:xfrm>
          <a:prstGeom prst="rect">
            <a:avLst/>
          </a:prstGeom>
        </p:spPr>
      </p:pic>
    </p:spTree>
    <p:extLst>
      <p:ext uri="{BB962C8B-B14F-4D97-AF65-F5344CB8AC3E}">
        <p14:creationId xmlns:p14="http://schemas.microsoft.com/office/powerpoint/2010/main" val="20743140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F9D6EA-53C1-4056-A5B8-5AF66D913895}" type="datetime1">
              <a:rPr lang="en-GB" smtClean="0"/>
              <a:t>26/02/2020</a:t>
            </a:fld>
            <a:endParaRPr lang="en-GB"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Click to edit master footer style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2E129E-16B7-480B-972E-C025DBFD1D53}" type="slidenum">
              <a:rPr lang="en-GB" smtClean="0"/>
              <a:t>‹#›</a:t>
            </a:fld>
            <a:endParaRPr lang="en-GB" dirty="0"/>
          </a:p>
        </p:txBody>
      </p:sp>
    </p:spTree>
    <p:extLst>
      <p:ext uri="{BB962C8B-B14F-4D97-AF65-F5344CB8AC3E}">
        <p14:creationId xmlns:p14="http://schemas.microsoft.com/office/powerpoint/2010/main" val="554456388"/>
      </p:ext>
    </p:extLst>
  </p:cSld>
  <p:clrMap bg1="lt1" tx1="dk1" bg2="lt2" tx2="dk2" accent1="accent1" accent2="accent2" accent3="accent3" accent4="accent4" accent5="accent5" accent6="accent6" hlink="hlink" folHlink="folHlink"/>
  <p:sldLayoutIdLst>
    <p:sldLayoutId id="2147483686" r:id="rId1"/>
    <p:sldLayoutId id="2147483662" r:id="rId2"/>
    <p:sldLayoutId id="2147483687" r:id="rId3"/>
    <p:sldLayoutId id="2147483681" r:id="rId4"/>
  </p:sldLayoutIdLst>
  <p:hf sldNum="0" hdr="0" dt="0"/>
  <p:txStyles>
    <p:titleStyle>
      <a:lvl1pPr algn="l" defTabSz="914400" rtl="0" eaLnBrk="1" latinLnBrk="0" hangingPunct="1">
        <a:spcBef>
          <a:spcPct val="0"/>
        </a:spcBef>
        <a:buNone/>
        <a:defRPr sz="33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720000" y="1491630"/>
            <a:ext cx="6660312" cy="719928"/>
          </a:xfrm>
        </p:spPr>
        <p:txBody>
          <a:bodyPr>
            <a:normAutofit/>
          </a:bodyPr>
          <a:lstStyle/>
          <a:p>
            <a:r>
              <a:rPr lang="en-GB" dirty="0"/>
              <a:t>NHS login</a:t>
            </a:r>
          </a:p>
        </p:txBody>
      </p:sp>
      <p:sp>
        <p:nvSpPr>
          <p:cNvPr id="9" name="Text Placeholder 8"/>
          <p:cNvSpPr>
            <a:spLocks noGrp="1"/>
          </p:cNvSpPr>
          <p:nvPr>
            <p:ph type="body" sz="quarter" idx="13"/>
          </p:nvPr>
        </p:nvSpPr>
        <p:spPr>
          <a:xfrm>
            <a:off x="720000" y="2268000"/>
            <a:ext cx="6660312" cy="1455878"/>
          </a:xfrm>
        </p:spPr>
        <p:txBody>
          <a:bodyPr>
            <a:normAutofit/>
          </a:bodyPr>
          <a:lstStyle/>
          <a:p>
            <a:r>
              <a:rPr lang="en-GB" dirty="0"/>
              <a:t>GP Credentials – scope and processing overview</a:t>
            </a:r>
          </a:p>
          <a:p>
            <a:r>
              <a:rPr lang="en-GB" sz="1400" dirty="0"/>
              <a:t>Version 1.1</a:t>
            </a:r>
          </a:p>
        </p:txBody>
      </p:sp>
    </p:spTree>
    <p:extLst>
      <p:ext uri="{BB962C8B-B14F-4D97-AF65-F5344CB8AC3E}">
        <p14:creationId xmlns:p14="http://schemas.microsoft.com/office/powerpoint/2010/main" val="35820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sz="2400" dirty="0"/>
              <a:t>Introduction</a:t>
            </a:r>
          </a:p>
        </p:txBody>
      </p:sp>
      <p:sp>
        <p:nvSpPr>
          <p:cNvPr id="4" name="Slide Number Placeholder 3"/>
          <p:cNvSpPr>
            <a:spLocks noGrp="1"/>
          </p:cNvSpPr>
          <p:nvPr>
            <p:ph type="sldNum" sz="quarter" idx="12"/>
          </p:nvPr>
        </p:nvSpPr>
        <p:spPr/>
        <p:txBody>
          <a:bodyPr/>
          <a:lstStyle/>
          <a:p>
            <a:fld id="{280AA684-6FB9-400F-B313-F111F0F48737}" type="slidenum">
              <a:rPr lang="en-GB" smtClean="0"/>
              <a:t>2</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8106375" cy="3600986"/>
          </a:xfrm>
          <a:prstGeom prst="rect">
            <a:avLst/>
          </a:prstGeom>
          <a:noFill/>
        </p:spPr>
        <p:txBody>
          <a:bodyPr wrap="square" rtlCol="0">
            <a:spAutoFit/>
          </a:bodyPr>
          <a:lstStyle/>
          <a:p>
            <a:r>
              <a:rPr lang="en-GB" dirty="0">
                <a:solidFill>
                  <a:schemeClr val="accent6"/>
                </a:solidFill>
              </a:rPr>
              <a:t>NHS login supports a scope of </a:t>
            </a:r>
            <a:r>
              <a:rPr lang="en-GB" b="1" dirty="0" err="1">
                <a:solidFill>
                  <a:schemeClr val="accent6"/>
                </a:solidFill>
              </a:rPr>
              <a:t>gp_integration_credentials</a:t>
            </a:r>
            <a:r>
              <a:rPr lang="en-GB" dirty="0">
                <a:solidFill>
                  <a:schemeClr val="accent6"/>
                </a:solidFill>
              </a:rPr>
              <a:t> which will allow a Relying Party (RP) to retrieve the following user claims:</a:t>
            </a:r>
          </a:p>
          <a:p>
            <a:endParaRPr lang="en-GB" dirty="0">
              <a:solidFill>
                <a:schemeClr val="accent6"/>
              </a:solidFill>
            </a:endParaRPr>
          </a:p>
          <a:p>
            <a:pPr marL="742950" lvl="1" indent="-285750">
              <a:buFont typeface="Arial" panose="020B0604020202020204" pitchFamily="34" charset="0"/>
              <a:buChar char="•"/>
            </a:pPr>
            <a:r>
              <a:rPr lang="en-GB" sz="1600" dirty="0">
                <a:solidFill>
                  <a:schemeClr val="accent6"/>
                </a:solidFill>
              </a:rPr>
              <a:t>Account ID</a:t>
            </a:r>
          </a:p>
          <a:p>
            <a:pPr marL="742950" lvl="1" indent="-285750">
              <a:buFont typeface="Arial" panose="020B0604020202020204" pitchFamily="34" charset="0"/>
              <a:buChar char="•"/>
            </a:pPr>
            <a:r>
              <a:rPr lang="en-GB" sz="1600" dirty="0">
                <a:solidFill>
                  <a:schemeClr val="accent6"/>
                </a:solidFill>
              </a:rPr>
              <a:t>ODS Code</a:t>
            </a:r>
          </a:p>
          <a:p>
            <a:pPr marL="742950" lvl="1" indent="-285750">
              <a:buFont typeface="Arial" panose="020B0604020202020204" pitchFamily="34" charset="0"/>
              <a:buChar char="•"/>
            </a:pPr>
            <a:r>
              <a:rPr lang="en-GB" sz="1600" dirty="0">
                <a:solidFill>
                  <a:schemeClr val="accent6"/>
                </a:solidFill>
              </a:rPr>
              <a:t>Linkage Key</a:t>
            </a:r>
          </a:p>
          <a:p>
            <a:pPr marL="742950" lvl="1" indent="-285750">
              <a:buFont typeface="Arial" panose="020B0604020202020204" pitchFamily="34" charset="0"/>
              <a:buChar char="•"/>
            </a:pPr>
            <a:endParaRPr lang="en-GB" dirty="0">
              <a:solidFill>
                <a:schemeClr val="accent6"/>
              </a:solidFill>
            </a:endParaRPr>
          </a:p>
          <a:p>
            <a:r>
              <a:rPr lang="en-GB" dirty="0">
                <a:solidFill>
                  <a:schemeClr val="accent6"/>
                </a:solidFill>
              </a:rPr>
              <a:t>These three pieces of information are required by IM1 paired services to create an IM1 token which is then used by the RP to invoke the GP system patient facing APIs. </a:t>
            </a:r>
          </a:p>
          <a:p>
            <a:endParaRPr lang="en-GB" dirty="0">
              <a:solidFill>
                <a:schemeClr val="accent6"/>
              </a:solidFill>
            </a:endParaRPr>
          </a:p>
          <a:p>
            <a:r>
              <a:rPr lang="en-GB" dirty="0">
                <a:solidFill>
                  <a:schemeClr val="accent6"/>
                </a:solidFill>
              </a:rPr>
              <a:t>The RP (service) should be IM1 enabled for enabling this scope in production environment. </a:t>
            </a:r>
          </a:p>
        </p:txBody>
      </p:sp>
    </p:spTree>
    <p:extLst>
      <p:ext uri="{BB962C8B-B14F-4D97-AF65-F5344CB8AC3E}">
        <p14:creationId xmlns:p14="http://schemas.microsoft.com/office/powerpoint/2010/main" val="280052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000" y="267494"/>
            <a:ext cx="7632000" cy="529568"/>
          </a:xfrm>
        </p:spPr>
        <p:txBody>
          <a:bodyPr>
            <a:normAutofit/>
          </a:bodyPr>
          <a:lstStyle/>
          <a:p>
            <a:r>
              <a:rPr lang="en-GB" sz="2400" dirty="0"/>
              <a:t>Introduction</a:t>
            </a:r>
          </a:p>
        </p:txBody>
      </p:sp>
      <p:sp>
        <p:nvSpPr>
          <p:cNvPr id="4" name="Slide Number Placeholder 3"/>
          <p:cNvSpPr>
            <a:spLocks noGrp="1"/>
          </p:cNvSpPr>
          <p:nvPr>
            <p:ph type="sldNum" sz="quarter" idx="12"/>
          </p:nvPr>
        </p:nvSpPr>
        <p:spPr/>
        <p:txBody>
          <a:bodyPr/>
          <a:lstStyle/>
          <a:p>
            <a:fld id="{280AA684-6FB9-400F-B313-F111F0F48737}" type="slidenum">
              <a:rPr lang="en-GB" smtClean="0"/>
              <a:t>3</a:t>
            </a:fld>
            <a:endParaRPr lang="en-GB" dirty="0"/>
          </a:p>
        </p:txBody>
      </p:sp>
      <p:sp>
        <p:nvSpPr>
          <p:cNvPr id="6" name="TextBox 5">
            <a:extLst>
              <a:ext uri="{FF2B5EF4-FFF2-40B4-BE49-F238E27FC236}">
                <a16:creationId xmlns:a16="http://schemas.microsoft.com/office/drawing/2014/main" id="{BA17366B-86F1-4276-81DC-66C2BAC74AAE}"/>
              </a:ext>
            </a:extLst>
          </p:cNvPr>
          <p:cNvSpPr txBox="1"/>
          <p:nvPr/>
        </p:nvSpPr>
        <p:spPr>
          <a:xfrm>
            <a:off x="714097" y="944628"/>
            <a:ext cx="5658103" cy="3970318"/>
          </a:xfrm>
          <a:prstGeom prst="rect">
            <a:avLst/>
          </a:prstGeom>
          <a:noFill/>
        </p:spPr>
        <p:txBody>
          <a:bodyPr wrap="square" rtlCol="0">
            <a:spAutoFit/>
          </a:bodyPr>
          <a:lstStyle/>
          <a:p>
            <a:r>
              <a:rPr lang="en-GB" dirty="0">
                <a:solidFill>
                  <a:schemeClr val="accent6"/>
                </a:solidFill>
              </a:rPr>
              <a:t>Retrieving these items of information via NHS login removes the need for the user to enter them manually, as well as being able to seamlessly register previously unregistered GP Online users – preventing a visit to a GP Practice.</a:t>
            </a:r>
          </a:p>
          <a:p>
            <a:endParaRPr lang="en-GB" dirty="0">
              <a:solidFill>
                <a:schemeClr val="accent6"/>
              </a:solidFill>
            </a:endParaRPr>
          </a:p>
          <a:p>
            <a:r>
              <a:rPr lang="en-GB" dirty="0">
                <a:solidFill>
                  <a:schemeClr val="accent6"/>
                </a:solidFill>
              </a:rPr>
              <a:t>This diagram illustrates:</a:t>
            </a:r>
          </a:p>
          <a:p>
            <a:pPr marL="342900" indent="-342900">
              <a:buAutoNum type="arabicPeriod"/>
            </a:pPr>
            <a:r>
              <a:rPr lang="en-GB" dirty="0">
                <a:solidFill>
                  <a:schemeClr val="accent6"/>
                </a:solidFill>
              </a:rPr>
              <a:t>How NHS login processes a request from an RP for </a:t>
            </a:r>
            <a:r>
              <a:rPr lang="en-GB" b="1" dirty="0" err="1">
                <a:solidFill>
                  <a:schemeClr val="accent6"/>
                </a:solidFill>
              </a:rPr>
              <a:t>gp_integration_credentials</a:t>
            </a:r>
            <a:r>
              <a:rPr lang="en-GB" b="1" dirty="0">
                <a:solidFill>
                  <a:schemeClr val="accent6"/>
                </a:solidFill>
              </a:rPr>
              <a:t> </a:t>
            </a:r>
            <a:r>
              <a:rPr lang="en-GB" dirty="0">
                <a:solidFill>
                  <a:schemeClr val="accent6"/>
                </a:solidFill>
              </a:rPr>
              <a:t>via the /</a:t>
            </a:r>
            <a:r>
              <a:rPr lang="en-GB" dirty="0" err="1">
                <a:solidFill>
                  <a:schemeClr val="accent6"/>
                </a:solidFill>
              </a:rPr>
              <a:t>userinfo</a:t>
            </a:r>
            <a:r>
              <a:rPr lang="en-GB" dirty="0">
                <a:solidFill>
                  <a:schemeClr val="accent6"/>
                </a:solidFill>
              </a:rPr>
              <a:t> endpoint</a:t>
            </a:r>
          </a:p>
          <a:p>
            <a:pPr marL="342900" indent="-342900">
              <a:buAutoNum type="arabicPeriod"/>
            </a:pPr>
            <a:r>
              <a:rPr lang="en-GB" dirty="0">
                <a:solidFill>
                  <a:schemeClr val="accent6"/>
                </a:solidFill>
              </a:rPr>
              <a:t>How NHS login validates </a:t>
            </a:r>
            <a:r>
              <a:rPr lang="en-GB" b="1" dirty="0" err="1">
                <a:solidFill>
                  <a:schemeClr val="accent6"/>
                </a:solidFill>
              </a:rPr>
              <a:t>gp_integration_credentials</a:t>
            </a:r>
            <a:r>
              <a:rPr lang="en-GB" b="1" dirty="0">
                <a:solidFill>
                  <a:schemeClr val="accent6"/>
                </a:solidFill>
              </a:rPr>
              <a:t> </a:t>
            </a:r>
            <a:r>
              <a:rPr lang="en-GB" dirty="0">
                <a:solidFill>
                  <a:schemeClr val="accent6"/>
                </a:solidFill>
              </a:rPr>
              <a:t>on each request and how </a:t>
            </a:r>
            <a:r>
              <a:rPr lang="en-GB" b="1" dirty="0" err="1">
                <a:solidFill>
                  <a:schemeClr val="accent6"/>
                </a:solidFill>
              </a:rPr>
              <a:t>gp_integration_credentials</a:t>
            </a:r>
            <a:r>
              <a:rPr lang="en-GB" b="1" dirty="0">
                <a:solidFill>
                  <a:schemeClr val="accent6"/>
                </a:solidFill>
              </a:rPr>
              <a:t> </a:t>
            </a:r>
            <a:r>
              <a:rPr lang="en-GB" dirty="0">
                <a:solidFill>
                  <a:schemeClr val="accent6"/>
                </a:solidFill>
              </a:rPr>
              <a:t>are refreshed if the information held by NHS login is invalid</a:t>
            </a:r>
          </a:p>
        </p:txBody>
      </p:sp>
      <p:pic>
        <p:nvPicPr>
          <p:cNvPr id="5" name="Picture 4">
            <a:extLst>
              <a:ext uri="{FF2B5EF4-FFF2-40B4-BE49-F238E27FC236}">
                <a16:creationId xmlns:a16="http://schemas.microsoft.com/office/drawing/2014/main" id="{653E237C-D4D8-2146-8ADB-93B64647E75F}"/>
              </a:ext>
            </a:extLst>
          </p:cNvPr>
          <p:cNvPicPr>
            <a:picLocks noChangeAspect="1"/>
          </p:cNvPicPr>
          <p:nvPr/>
        </p:nvPicPr>
        <p:blipFill>
          <a:blip r:embed="rId2"/>
          <a:stretch>
            <a:fillRect/>
          </a:stretch>
        </p:blipFill>
        <p:spPr>
          <a:xfrm>
            <a:off x="6300192" y="1196026"/>
            <a:ext cx="2726556" cy="3123854"/>
          </a:xfrm>
          <a:prstGeom prst="rect">
            <a:avLst/>
          </a:prstGeom>
        </p:spPr>
      </p:pic>
    </p:spTree>
    <p:extLst>
      <p:ext uri="{BB962C8B-B14F-4D97-AF65-F5344CB8AC3E}">
        <p14:creationId xmlns:p14="http://schemas.microsoft.com/office/powerpoint/2010/main" val="217381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400" dirty="0"/>
              <a:t>GP integration credentials validation</a:t>
            </a:r>
          </a:p>
        </p:txBody>
      </p:sp>
      <p:sp>
        <p:nvSpPr>
          <p:cNvPr id="3" name="Content Placeholder 2">
            <a:extLst>
              <a:ext uri="{FF2B5EF4-FFF2-40B4-BE49-F238E27FC236}">
                <a16:creationId xmlns:a16="http://schemas.microsoft.com/office/drawing/2014/main" id="{80632FA6-E478-B549-AAB0-27E4E42687FD}"/>
              </a:ext>
            </a:extLst>
          </p:cNvPr>
          <p:cNvSpPr>
            <a:spLocks noGrp="1"/>
          </p:cNvSpPr>
          <p:nvPr>
            <p:ph idx="1"/>
          </p:nvPr>
        </p:nvSpPr>
        <p:spPr/>
        <p:txBody>
          <a:bodyPr>
            <a:normAutofit/>
          </a:bodyPr>
          <a:lstStyle/>
          <a:p>
            <a:pPr marL="0" indent="0">
              <a:buNone/>
            </a:pPr>
            <a:r>
              <a:rPr lang="en-GB" sz="1600" dirty="0"/>
              <a:t>When </a:t>
            </a:r>
            <a:r>
              <a:rPr lang="en-GB" sz="1600" b="1" dirty="0" err="1"/>
              <a:t>gp_integration_credentials</a:t>
            </a:r>
            <a:r>
              <a:rPr lang="en-GB" sz="1600" b="1" dirty="0"/>
              <a:t> </a:t>
            </a:r>
            <a:r>
              <a:rPr lang="en-GB" sz="1600" dirty="0"/>
              <a:t>scope is requested by an RP, NHS login performs a background check of the validity of a stored IM1 token. As this check runs in the background asynchronously, it is the responsibility of the RP to also validate their IM1 token (if one exists).</a:t>
            </a:r>
          </a:p>
          <a:p>
            <a:pPr marL="0" indent="0">
              <a:buNone/>
            </a:pPr>
            <a:endParaRPr lang="en-GB" sz="1600" dirty="0"/>
          </a:p>
          <a:p>
            <a:pPr marL="0" indent="0">
              <a:buNone/>
            </a:pPr>
            <a:r>
              <a:rPr lang="en-GB" sz="1600" dirty="0"/>
              <a:t>If the RP determines that the claims returned from </a:t>
            </a:r>
            <a:r>
              <a:rPr lang="en-GB" sz="1600" b="1" dirty="0" err="1"/>
              <a:t>gp_integration_credentials</a:t>
            </a:r>
            <a:r>
              <a:rPr lang="en-GB" sz="1600" dirty="0"/>
              <a:t> scope are not valid it can request refreshed claims from NHS login by re-starting the login process.</a:t>
            </a:r>
          </a:p>
          <a:p>
            <a:pPr marL="0" indent="0">
              <a:buNone/>
            </a:pPr>
            <a:r>
              <a:rPr lang="en-GB" sz="1600" dirty="0"/>
              <a:t>Optional - the RP can utilise the “</a:t>
            </a:r>
            <a:r>
              <a:rPr lang="en-GB" sz="1600" dirty="0" err="1"/>
              <a:t>asserted_login_identity</a:t>
            </a:r>
            <a:r>
              <a:rPr lang="en-GB" sz="1600" dirty="0"/>
              <a:t>” request parameter to avoid the user needing to re-authenticate.</a:t>
            </a:r>
          </a:p>
          <a:p>
            <a:pPr marL="0" indent="0">
              <a:buNone/>
            </a:pPr>
            <a:endParaRPr lang="en-GB" sz="1600" dirty="0"/>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t>4</a:t>
            </a:fld>
            <a:endParaRPr lang="en-GB" dirty="0"/>
          </a:p>
        </p:txBody>
      </p:sp>
    </p:spTree>
    <p:extLst>
      <p:ext uri="{BB962C8B-B14F-4D97-AF65-F5344CB8AC3E}">
        <p14:creationId xmlns:p14="http://schemas.microsoft.com/office/powerpoint/2010/main" val="398716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360000"/>
            <a:ext cx="8424000" cy="529568"/>
          </a:xfrm>
        </p:spPr>
        <p:txBody>
          <a:bodyPr>
            <a:noAutofit/>
          </a:bodyPr>
          <a:lstStyle/>
          <a:p>
            <a:r>
              <a:rPr lang="en-GB" sz="2400" dirty="0"/>
              <a:t>GP integration credentials are no longer valid</a:t>
            </a:r>
          </a:p>
        </p:txBody>
      </p:sp>
      <p:sp>
        <p:nvSpPr>
          <p:cNvPr id="7" name="Content Placeholder 6">
            <a:extLst>
              <a:ext uri="{FF2B5EF4-FFF2-40B4-BE49-F238E27FC236}">
                <a16:creationId xmlns:a16="http://schemas.microsoft.com/office/drawing/2014/main" id="{1B2E3DA4-E1AF-274B-A7DD-B755C5888931}"/>
              </a:ext>
            </a:extLst>
          </p:cNvPr>
          <p:cNvSpPr>
            <a:spLocks noGrp="1"/>
          </p:cNvSpPr>
          <p:nvPr>
            <p:ph idx="1"/>
          </p:nvPr>
        </p:nvSpPr>
        <p:spPr>
          <a:xfrm>
            <a:off x="720000" y="1080000"/>
            <a:ext cx="7704000" cy="3435966"/>
          </a:xfrm>
        </p:spPr>
        <p:txBody>
          <a:bodyPr>
            <a:normAutofit fontScale="85000" lnSpcReduction="20000"/>
          </a:bodyPr>
          <a:lstStyle/>
          <a:p>
            <a:pPr marL="0" indent="0">
              <a:buNone/>
            </a:pPr>
            <a:r>
              <a:rPr lang="en-GB" sz="1600" dirty="0"/>
              <a:t>The reasons that the GP credentials might no longer be valid are:</a:t>
            </a:r>
          </a:p>
          <a:p>
            <a:pPr marL="0" indent="0">
              <a:buNone/>
            </a:pPr>
            <a:endParaRPr lang="en-GB" sz="1600" dirty="0"/>
          </a:p>
          <a:p>
            <a:pPr lvl="1">
              <a:buFont typeface="+mj-lt"/>
              <a:buAutoNum type="arabicPeriod"/>
            </a:pPr>
            <a:r>
              <a:rPr lang="en-GB" sz="1500" dirty="0"/>
              <a:t>The user has moved GP Practice.</a:t>
            </a:r>
          </a:p>
          <a:p>
            <a:pPr lvl="1">
              <a:buFont typeface="+mj-lt"/>
              <a:buAutoNum type="arabicPeriod"/>
            </a:pPr>
            <a:r>
              <a:rPr lang="en-GB" sz="1500" dirty="0"/>
              <a:t>The GP Practice has changed GP systems.</a:t>
            </a:r>
          </a:p>
          <a:p>
            <a:pPr lvl="1">
              <a:buFont typeface="+mj-lt"/>
              <a:buAutoNum type="arabicPeriod"/>
            </a:pPr>
            <a:r>
              <a:rPr lang="en-GB" sz="1500" dirty="0"/>
              <a:t>GP Practices merge / divides.</a:t>
            </a:r>
          </a:p>
          <a:p>
            <a:pPr lvl="1">
              <a:buFont typeface="+mj-lt"/>
              <a:buAutoNum type="arabicPeriod"/>
            </a:pPr>
            <a:r>
              <a:rPr lang="en-GB" sz="1500" dirty="0"/>
              <a:t>The user’s GP online access been revoked at the GP system. This could be for multiple failed login attempts for example.</a:t>
            </a:r>
          </a:p>
          <a:p>
            <a:pPr marL="0" indent="0">
              <a:buNone/>
            </a:pPr>
            <a:endParaRPr lang="en-GB" sz="1000" dirty="0"/>
          </a:p>
          <a:p>
            <a:pPr marL="0" indent="0">
              <a:buNone/>
            </a:pPr>
            <a:r>
              <a:rPr lang="en-GB" sz="1500" dirty="0"/>
              <a:t>In cases 1, 2 and 3 generally the ODS code for the user changes and will be detected by NHS login automatically via a separate background process that validates PDS information relating to the user.</a:t>
            </a:r>
          </a:p>
          <a:p>
            <a:pPr marL="0" indent="0">
              <a:buNone/>
            </a:pPr>
            <a:endParaRPr lang="en-GB" sz="1000" dirty="0"/>
          </a:p>
          <a:p>
            <a:pPr marL="0" indent="0">
              <a:buNone/>
            </a:pPr>
            <a:r>
              <a:rPr lang="en-GB" sz="1600" b="1" dirty="0"/>
              <a:t>Assumptions</a:t>
            </a:r>
            <a:r>
              <a:rPr lang="en-GB" sz="1600" dirty="0"/>
              <a:t>: </a:t>
            </a:r>
          </a:p>
          <a:p>
            <a:r>
              <a:rPr lang="en-GB" sz="1500" dirty="0"/>
              <a:t>When GP credentials (linkage keys) expire or get invalidated all the IM1 tokens generated using them also expire/get invalidated. So in case the RP has any process to expire or invalidate the GP credentials (linkage keys) then it should be disclosed/discussed with NHS login.</a:t>
            </a:r>
          </a:p>
          <a:p>
            <a:endParaRPr lang="en-GB" sz="1500" dirty="0"/>
          </a:p>
          <a:p>
            <a:r>
              <a:rPr lang="en-GB" sz="1500" dirty="0"/>
              <a:t>RP should cater for user journey which prevents the user getting into an endless “retrieve GP credential” loop if the credentials genuinely can’t be retrieved.</a:t>
            </a:r>
          </a:p>
          <a:p>
            <a:pPr marL="0" indent="0">
              <a:buNone/>
            </a:pPr>
            <a:endParaRPr lang="en-GB" sz="1600" dirty="0"/>
          </a:p>
        </p:txBody>
      </p:sp>
      <p:sp>
        <p:nvSpPr>
          <p:cNvPr id="4" name="Slide Number Placeholder 3"/>
          <p:cNvSpPr>
            <a:spLocks noGrp="1"/>
          </p:cNvSpPr>
          <p:nvPr>
            <p:ph type="sldNum" sz="quarter" idx="12"/>
          </p:nvPr>
        </p:nvSpPr>
        <p:spPr/>
        <p:txBody>
          <a:bodyPr/>
          <a:lstStyle/>
          <a:p>
            <a:fld id="{280AA684-6FB9-400F-B313-F111F0F48737}" type="slidenum">
              <a:rPr lang="en-GB" smtClean="0"/>
              <a:pPr/>
              <a:t>5</a:t>
            </a:fld>
            <a:endParaRPr lang="en-GB" dirty="0"/>
          </a:p>
        </p:txBody>
      </p:sp>
    </p:spTree>
    <p:extLst>
      <p:ext uri="{BB962C8B-B14F-4D97-AF65-F5344CB8AC3E}">
        <p14:creationId xmlns:p14="http://schemas.microsoft.com/office/powerpoint/2010/main" val="370717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t>GP systems coverage</a:t>
            </a:r>
          </a:p>
        </p:txBody>
      </p:sp>
      <p:sp>
        <p:nvSpPr>
          <p:cNvPr id="7" name="Content Placeholder 6">
            <a:extLst>
              <a:ext uri="{FF2B5EF4-FFF2-40B4-BE49-F238E27FC236}">
                <a16:creationId xmlns:a16="http://schemas.microsoft.com/office/drawing/2014/main" id="{3969B843-D85E-864E-93AE-A382E488EC83}"/>
              </a:ext>
            </a:extLst>
          </p:cNvPr>
          <p:cNvSpPr>
            <a:spLocks noGrp="1"/>
          </p:cNvSpPr>
          <p:nvPr>
            <p:ph idx="1"/>
          </p:nvPr>
        </p:nvSpPr>
        <p:spPr/>
        <p:txBody>
          <a:bodyPr>
            <a:normAutofit/>
          </a:bodyPr>
          <a:lstStyle/>
          <a:p>
            <a:pPr marL="0" indent="0">
              <a:buNone/>
            </a:pPr>
            <a:r>
              <a:rPr lang="en-GB" sz="1800" dirty="0"/>
              <a:t>Currently NHS login provides coverage for GP login credentials as per below </a:t>
            </a:r>
          </a:p>
          <a:p>
            <a:r>
              <a:rPr lang="en-GB" b="1" dirty="0"/>
              <a:t>EMIS :  100%</a:t>
            </a:r>
          </a:p>
          <a:p>
            <a:r>
              <a:rPr lang="en-GB" b="1" dirty="0"/>
              <a:t>TPP  : 100%</a:t>
            </a:r>
          </a:p>
          <a:p>
            <a:r>
              <a:rPr lang="en-GB" b="1" dirty="0"/>
              <a:t>Vision : 100% (</a:t>
            </a:r>
            <a:r>
              <a:rPr lang="en-GB" sz="2000" b="1" dirty="0"/>
              <a:t>250 in total</a:t>
            </a:r>
            <a:r>
              <a:rPr lang="en-GB" b="1" dirty="0"/>
              <a:t>)</a:t>
            </a:r>
          </a:p>
          <a:p>
            <a:r>
              <a:rPr lang="en-GB" b="1" dirty="0" err="1"/>
              <a:t>Microtest</a:t>
            </a:r>
            <a:r>
              <a:rPr lang="en-GB" b="1" dirty="0"/>
              <a:t> </a:t>
            </a:r>
            <a:r>
              <a:rPr lang="en-GB" b="1" dirty="0">
                <a:solidFill>
                  <a:srgbClr val="FF0000"/>
                </a:solidFill>
              </a:rPr>
              <a:t>**</a:t>
            </a:r>
            <a:r>
              <a:rPr lang="en-GB" b="1" dirty="0"/>
              <a:t>: None (</a:t>
            </a:r>
            <a:r>
              <a:rPr lang="en-GB" sz="2000" b="1" dirty="0"/>
              <a:t>36 in total</a:t>
            </a:r>
            <a:r>
              <a:rPr lang="en-GB" b="1" dirty="0"/>
              <a:t>)</a:t>
            </a:r>
          </a:p>
          <a:p>
            <a:pPr marL="0" indent="0">
              <a:buNone/>
            </a:pPr>
            <a:r>
              <a:rPr lang="en-GB" sz="2000" b="1" dirty="0">
                <a:solidFill>
                  <a:srgbClr val="FF0000"/>
                </a:solidFill>
              </a:rPr>
              <a:t>**</a:t>
            </a:r>
            <a:r>
              <a:rPr lang="en-GB" sz="2000" b="1" dirty="0"/>
              <a:t> </a:t>
            </a:r>
            <a:r>
              <a:rPr lang="en-GB" sz="1400" i="1" dirty="0">
                <a:solidFill>
                  <a:srgbClr val="FF0000"/>
                </a:solidFill>
              </a:rPr>
              <a:t>GP login credentials (linkage keys) for </a:t>
            </a:r>
            <a:r>
              <a:rPr lang="en-GB" sz="1400" i="1" dirty="0" err="1">
                <a:solidFill>
                  <a:srgbClr val="FF0000"/>
                </a:solidFill>
              </a:rPr>
              <a:t>Microtest</a:t>
            </a:r>
            <a:r>
              <a:rPr lang="en-GB" sz="1400" i="1" dirty="0">
                <a:solidFill>
                  <a:srgbClr val="FF0000"/>
                </a:solidFill>
              </a:rPr>
              <a:t> returned by NHS login are dummy in nature (to maintain the uniform behaviour of the service). These GP login credentials cannot be used by RPS for connecting to </a:t>
            </a:r>
            <a:r>
              <a:rPr lang="en-GB" sz="1400" i="1" dirty="0" err="1">
                <a:solidFill>
                  <a:srgbClr val="FF0000"/>
                </a:solidFill>
              </a:rPr>
              <a:t>Microtest</a:t>
            </a:r>
            <a:r>
              <a:rPr lang="en-GB" sz="1400" i="1" dirty="0">
                <a:solidFill>
                  <a:srgbClr val="FF0000"/>
                </a:solidFill>
              </a:rPr>
              <a:t>. </a:t>
            </a:r>
          </a:p>
        </p:txBody>
      </p:sp>
      <p:sp>
        <p:nvSpPr>
          <p:cNvPr id="4" name="Slide Number Placeholder 3"/>
          <p:cNvSpPr>
            <a:spLocks noGrp="1"/>
          </p:cNvSpPr>
          <p:nvPr>
            <p:ph type="sldNum" sz="quarter" idx="12"/>
          </p:nvPr>
        </p:nvSpPr>
        <p:spPr/>
        <p:txBody>
          <a:bodyPr/>
          <a:lstStyle/>
          <a:p>
            <a:fld id="{280AA684-6FB9-400F-B313-F111F0F48737}" type="slidenum">
              <a:rPr lang="en-GB" smtClean="0"/>
              <a:pPr/>
              <a:t>6</a:t>
            </a:fld>
            <a:endParaRPr lang="en-GB" dirty="0"/>
          </a:p>
        </p:txBody>
      </p:sp>
    </p:spTree>
    <p:extLst>
      <p:ext uri="{BB962C8B-B14F-4D97-AF65-F5344CB8AC3E}">
        <p14:creationId xmlns:p14="http://schemas.microsoft.com/office/powerpoint/2010/main" val="349589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5027281"/>
      </p:ext>
    </p:extLst>
  </p:cSld>
  <p:clrMapOvr>
    <a:masterClrMapping/>
  </p:clrMapOvr>
</p:sld>
</file>

<file path=ppt/theme/theme1.xml><?xml version="1.0" encoding="utf-8"?>
<a:theme xmlns:a="http://schemas.openxmlformats.org/drawingml/2006/main" name="HSCIC_Powepoint_v2.5_0115">
  <a:themeElements>
    <a:clrScheme name="01-NHS-DIGI-PALETTE-01">
      <a:dk1>
        <a:srgbClr val="0F0F0F"/>
      </a:dk1>
      <a:lt1>
        <a:srgbClr val="FFFFFF"/>
      </a:lt1>
      <a:dk2>
        <a:srgbClr val="033F85"/>
      </a:dk2>
      <a:lt2>
        <a:srgbClr val="F9F9F9"/>
      </a:lt2>
      <a:accent1>
        <a:srgbClr val="005EB8"/>
      </a:accent1>
      <a:accent2>
        <a:srgbClr val="84919C"/>
      </a:accent2>
      <a:accent3>
        <a:srgbClr val="003087"/>
      </a:accent3>
      <a:accent4>
        <a:srgbClr val="5EBCE8"/>
      </a:accent4>
      <a:accent5>
        <a:srgbClr val="CED1D5"/>
      </a:accent5>
      <a:accent6>
        <a:srgbClr val="424D58"/>
      </a:accent6>
      <a:hlink>
        <a:srgbClr val="003087"/>
      </a:hlink>
      <a:folHlink>
        <a:srgbClr val="7C2855"/>
      </a:folHlink>
    </a:clrScheme>
    <a:fontScheme name="Corporate 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RG - for information - presentation.pptx" id="{5D7E120F-A86B-434A-B6D3-0EFA6B4AF845}" vid="{F6FDA280-91F0-46C4-8C04-85067BF356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31DAABCB12E1438AF215507C67E42B" ma:contentTypeVersion="8" ma:contentTypeDescription="Create a new document." ma:contentTypeScope="" ma:versionID="4462354441d5a8d66660109d3844b6c0">
  <xsd:schema xmlns:xsd="http://www.w3.org/2001/XMLSchema" xmlns:xs="http://www.w3.org/2001/XMLSchema" xmlns:p="http://schemas.microsoft.com/office/2006/metadata/properties" xmlns:ns3="ed9c48d0-5bab-46a9-a4af-0ef668cbf8bf" targetNamespace="http://schemas.microsoft.com/office/2006/metadata/properties" ma:root="true" ma:fieldsID="852ca30f1af003995c7d5d0ed40965f8" ns3:_="">
    <xsd:import namespace="ed9c48d0-5bab-46a9-a4af-0ef668cbf8b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9c48d0-5bab-46a9-a4af-0ef668cbf8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E7B8C8-2ED4-4EAF-BDA0-3C61C7B2CA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F2F188-4905-4A70-917F-DD918DF067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9c48d0-5bab-46a9-a4af-0ef668cbf8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65FAD7-1772-4B28-AB63-B9EEC934DA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TRG - for information -NHS login v0.1</Template>
  <TotalTime>9524</TotalTime>
  <Words>577</Words>
  <Application>Microsoft Office PowerPoint</Application>
  <PresentationFormat>On-screen Show (16:9)</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HSCIC_Powepoint_v2.5_0115</vt:lpstr>
      <vt:lpstr>PowerPoint Presentation</vt:lpstr>
      <vt:lpstr>Introduction</vt:lpstr>
      <vt:lpstr>Introduction</vt:lpstr>
      <vt:lpstr>GP integration credentials validation</vt:lpstr>
      <vt:lpstr>GP integration credentials are no longer valid</vt:lpstr>
      <vt:lpstr>GP systems coverage</vt:lpstr>
      <vt:lpstr>PowerPoint Presentation</vt:lpstr>
    </vt:vector>
  </TitlesOfParts>
  <Company>Health &amp; Social Care Information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Mittal</dc:creator>
  <cp:lastModifiedBy>Priyanka Mittal</cp:lastModifiedBy>
  <cp:revision>15</cp:revision>
  <cp:lastPrinted>2019-02-11T13:07:44Z</cp:lastPrinted>
  <dcterms:created xsi:type="dcterms:W3CDTF">2018-11-21T09:41:57Z</dcterms:created>
  <dcterms:modified xsi:type="dcterms:W3CDTF">2020-02-26T14:00:37Z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0x0101001831DAABCB12E1438AF215507C67E42B</vt:lpwstr>
  </property>
  <property fmtid="{D5CDD505-2E9C-101B-9397-08002B2CF9AE}" pid="3" name="hscicOrgProfessionalGroup">
    <vt:lpwstr/>
  </property>
  <property fmtid="{D5CDD505-2E9C-101B-9397-08002B2CF9AE}" pid="4" name="hscicOrgAboutUs">
    <vt:lpwstr/>
  </property>
  <property fmtid="{D5CDD505-2E9C-101B-9397-08002B2CF9AE}" pid="5" name="hscicOrgOfficeLocation">
    <vt:lpwstr/>
  </property>
  <property fmtid="{D5CDD505-2E9C-101B-9397-08002B2CF9AE}" pid="6" name="TaxCatchAll">
    <vt:lpwstr>91;#Marketing and communications|f1d3a16b-0544-4f51-866b-b180190a235d</vt:lpwstr>
  </property>
  <property fmtid="{D5CDD505-2E9C-101B-9397-08002B2CF9AE}" pid="7" name="HeaderStyleDefinitions">
    <vt:lpwstr/>
  </property>
  <property fmtid="{D5CDD505-2E9C-101B-9397-08002B2CF9AE}" pid="8" name="hscicOrgPortfolioDomain">
    <vt:lpwstr/>
  </property>
  <property fmtid="{D5CDD505-2E9C-101B-9397-08002B2CF9AE}" pid="9" name="k5f85a19a9254bc483709d4dbf407442">
    <vt:lpwstr>Marketing and communications|f1d3a16b-0544-4f51-866b-b180190a235d</vt:lpwstr>
  </property>
  <property fmtid="{D5CDD505-2E9C-101B-9397-08002B2CF9AE}" pid="10" name="hscicOrgCorporateFunction">
    <vt:lpwstr>91;#Marketing and communications|f1d3a16b-0544-4f51-866b-b180190a235d</vt:lpwstr>
  </property>
</Properties>
</file>