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2" r:id="rId6"/>
    <p:sldId id="266" r:id="rId7"/>
    <p:sldId id="263" r:id="rId8"/>
    <p:sldId id="273" r:id="rId9"/>
    <p:sldId id="274" r:id="rId10"/>
    <p:sldId id="275" r:id="rId11"/>
    <p:sldId id="264" r:id="rId12"/>
    <p:sldId id="265" r:id="rId13"/>
    <p:sldId id="267" r:id="rId14"/>
    <p:sldId id="270" r:id="rId15"/>
    <p:sldId id="271" r:id="rId16"/>
    <p:sldId id="272" r:id="rId17"/>
    <p:sldId id="276" r:id="rId18"/>
    <p:sldId id="277" r:id="rId19"/>
    <p:sldId id="278" r:id="rId20"/>
    <p:sldId id="279" r:id="rId21"/>
    <p:sldId id="280" r:id="rId22"/>
    <p:sldId id="281" r:id="rId23"/>
    <p:sldId id="268" r:id="rId24"/>
    <p:sldId id="26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07A5B-4BBA-4A43-84C8-3290B3731EF3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DD74-1216-404B-BD0F-BE3CA2184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03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ED4EE-F482-4EC7-94A4-917FFB96E849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4AE39-45AD-4A20-88E0-669712448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88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72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0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6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6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7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96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8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01153" y="559398"/>
            <a:ext cx="11770739" cy="1706881"/>
          </a:xfrm>
          <a:prstGeom prst="roundRect">
            <a:avLst/>
          </a:prstGeom>
          <a:solidFill>
            <a:srgbClr val="084D6E"/>
          </a:solidFill>
          <a:ln>
            <a:noFill/>
          </a:ln>
          <a:effectLst>
            <a:outerShdw blurRad="50800" dist="76200" dir="5400000" algn="ctr" rotWithShape="0">
              <a:schemeClr val="bg2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ROTAS ENTRE CIDADES DO ESTADO DE RONDÔNIA UTILIZANDO O ALGORITMO A*.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0043" y="2953457"/>
            <a:ext cx="11612960" cy="16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3C4743"/>
              </a:buClr>
              <a:buSzPts val="2000"/>
            </a:pPr>
            <a:r>
              <a:rPr lang="pt-BR" sz="2667" dirty="0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Elias de Abreu Domingos da Silva</a:t>
            </a:r>
          </a:p>
          <a:p>
            <a:pPr lvl="0" algn="ctr">
              <a:buClr>
                <a:srgbClr val="3C4743"/>
              </a:buClr>
              <a:buSzPts val="2000"/>
            </a:pPr>
            <a:r>
              <a:rPr lang="pt-BR" sz="2667" dirty="0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Fabricio </a:t>
            </a:r>
            <a:r>
              <a:rPr lang="pt-BR" sz="2667" dirty="0" err="1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Hayashi</a:t>
            </a:r>
            <a:r>
              <a:rPr lang="pt-BR" sz="2667" dirty="0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Ney</a:t>
            </a:r>
          </a:p>
          <a:p>
            <a:pPr lvl="0"/>
            <a:endParaRPr lang="pt-BR" sz="2400" dirty="0">
              <a:solidFill>
                <a:srgbClr val="3C4743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74" y="4027172"/>
            <a:ext cx="1647029" cy="164702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005893" y="600994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75521" y="5805408"/>
            <a:ext cx="482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de outubro de 2021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idx="12"/>
          </p:nvPr>
        </p:nvSpPr>
        <p:spPr>
          <a:xfrm>
            <a:off x="8774373" y="6578221"/>
            <a:ext cx="2743200" cy="365125"/>
          </a:xfrm>
        </p:spPr>
        <p:txBody>
          <a:bodyPr/>
          <a:lstStyle/>
          <a:p>
            <a:fld id="{00000000-1234-1234-1234-123412341234}" type="slidenum">
              <a:rPr lang="pt-BR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Pimenta Bueno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288"/>
            <a:ext cx="9949218" cy="5308582"/>
          </a:xfr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04239"/>
              </p:ext>
            </p:extLst>
          </p:nvPr>
        </p:nvGraphicFramePr>
        <p:xfrm>
          <a:off x="9417184" y="1834646"/>
          <a:ext cx="2702029" cy="406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434"/>
                <a:gridCol w="518615"/>
                <a:gridCol w="736980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Riscos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Ministro Andreazza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Presidente Médici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Espigão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Cacoal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Rolim de Moura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Pimenta Bueno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Chupinguaia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Vilhena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Primavera de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276"/>
            <a:ext cx="11675139" cy="5683724"/>
          </a:xfr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Velho x Ji-paraná: Heurística 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3207"/>
              </p:ext>
            </p:extLst>
          </p:nvPr>
        </p:nvGraphicFramePr>
        <p:xfrm>
          <a:off x="7192825" y="1307414"/>
          <a:ext cx="2128595" cy="2887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331"/>
                <a:gridCol w="779264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Velho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316.36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Mamoré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372.26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Candeia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Jamari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299.57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Itapuã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230.68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Ariquemes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159.18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 Paraiso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196.47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02451"/>
              </p:ext>
            </p:extLst>
          </p:nvPr>
        </p:nvGraphicFramePr>
        <p:xfrm>
          <a:off x="9550864" y="1154516"/>
          <a:ext cx="2128595" cy="3080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331"/>
                <a:gridCol w="779264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Crespo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165.64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Negro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161.63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Machadinho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160.94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Jaru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Ouro Preto 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 do Paraiso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52.97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União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9425"/>
            <a:ext cx="10596867" cy="515879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Velho x Ji-paraná: Heurística 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81343"/>
              </p:ext>
            </p:extLst>
          </p:nvPr>
        </p:nvGraphicFramePr>
        <p:xfrm>
          <a:off x="6637972" y="1197587"/>
          <a:ext cx="2128595" cy="2672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331"/>
                <a:gridCol w="779264"/>
              </a:tblGrid>
              <a:tr h="34949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1906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1906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Velho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1906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Mamoré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1906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Candeia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Jamari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1906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Itapuã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1906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Ariquemes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1906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 Paraiso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08999"/>
              </p:ext>
            </p:extLst>
          </p:nvPr>
        </p:nvGraphicFramePr>
        <p:xfrm>
          <a:off x="10063405" y="1252822"/>
          <a:ext cx="2128595" cy="3080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331"/>
                <a:gridCol w="779264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Crespo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Negro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Machadinho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Jaru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Ouro Preto 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 do Paraiso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União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2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" y="2194680"/>
            <a:ext cx="8938237" cy="4351338"/>
          </a:xfrm>
        </p:spPr>
      </p:pic>
      <p:sp>
        <p:nvSpPr>
          <p:cNvPr id="4" name="Retângulo 3"/>
          <p:cNvSpPr/>
          <p:nvPr/>
        </p:nvSpPr>
        <p:spPr>
          <a:xfrm>
            <a:off x="0" y="6574015"/>
            <a:ext cx="12192000" cy="283986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Velho x Ji-paraná: Heurística 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36035"/>
              </p:ext>
            </p:extLst>
          </p:nvPr>
        </p:nvGraphicFramePr>
        <p:xfrm>
          <a:off x="9834581" y="1254111"/>
          <a:ext cx="2230041" cy="3176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51"/>
                <a:gridCol w="685271"/>
                <a:gridCol w="597619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Riscos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Velho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Mamoré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Candeia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Jamari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Itapuã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Ariquemes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 Paraiso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7781"/>
              </p:ext>
            </p:extLst>
          </p:nvPr>
        </p:nvGraphicFramePr>
        <p:xfrm>
          <a:off x="7465326" y="1273357"/>
          <a:ext cx="2245404" cy="3004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932"/>
                <a:gridCol w="499470"/>
                <a:gridCol w="704002"/>
              </a:tblGrid>
              <a:tr h="32309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Riscos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55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Crespo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55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Negro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349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Machadinho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55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Jaru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349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Ouro Preto 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349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 do Paraiso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755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União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2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Guajará-Mirim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2" y="1325288"/>
            <a:ext cx="10790236" cy="5252933"/>
          </a:xfr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71432"/>
              </p:ext>
            </p:extLst>
          </p:nvPr>
        </p:nvGraphicFramePr>
        <p:xfrm>
          <a:off x="148075" y="3231809"/>
          <a:ext cx="2199340" cy="3258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20"/>
                <a:gridCol w="656520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Guajará-Mirim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369.54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Velho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316.36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Buritis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217.09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Mamoré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372.26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Campo Novo de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184.44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Ariquemes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159.18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 Paraiso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196.47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43248"/>
              </p:ext>
            </p:extLst>
          </p:nvPr>
        </p:nvGraphicFramePr>
        <p:xfrm>
          <a:off x="2536662" y="3448315"/>
          <a:ext cx="2035338" cy="3020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16"/>
                <a:gridCol w="659522"/>
              </a:tblGrid>
              <a:tr h="347063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Crespo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Negro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161.63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563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Machadinho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160.94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Jaru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563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Ouro Preto 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 do Paraiso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52.97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União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1039782"/>
            <a:ext cx="11182066" cy="544368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Guajará-Mirim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5420"/>
              </p:ext>
            </p:extLst>
          </p:nvPr>
        </p:nvGraphicFramePr>
        <p:xfrm>
          <a:off x="148075" y="2986149"/>
          <a:ext cx="1955652" cy="3258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875"/>
                <a:gridCol w="583777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Guajará-Mirim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Velho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Buritis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Mamoré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Campo Novo de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Ariquemes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 Paraiso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78551"/>
              </p:ext>
            </p:extLst>
          </p:nvPr>
        </p:nvGraphicFramePr>
        <p:xfrm>
          <a:off x="10274942" y="3489258"/>
          <a:ext cx="1685289" cy="3020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195"/>
                <a:gridCol w="546094"/>
              </a:tblGrid>
              <a:tr h="347063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Crespo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Negro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563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Machadinho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Jaru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563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Ouro Preto 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 do Paraiso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União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" y="846162"/>
            <a:ext cx="11325877" cy="5513696"/>
          </a:xfr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Guajará-Mirim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13513"/>
              </p:ext>
            </p:extLst>
          </p:nvPr>
        </p:nvGraphicFramePr>
        <p:xfrm>
          <a:off x="122830" y="2853684"/>
          <a:ext cx="2524835" cy="3619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875"/>
                <a:gridCol w="583777"/>
                <a:gridCol w="569183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Riscos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Guajará-Mirim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Velho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Buritis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Mamoré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Candeia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Jamari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Itapuã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Ariquemes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 Paraiso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16998"/>
              </p:ext>
            </p:extLst>
          </p:nvPr>
        </p:nvGraphicFramePr>
        <p:xfrm>
          <a:off x="9635547" y="3265988"/>
          <a:ext cx="2455008" cy="3020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195"/>
                <a:gridCol w="546094"/>
                <a:gridCol w="769719"/>
              </a:tblGrid>
              <a:tr h="347063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Riscos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Crespo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Negro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563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Machadinho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Jaru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5638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Ouro Preto 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 do Paraiso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852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União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67" y="1005159"/>
            <a:ext cx="11938994" cy="5545064"/>
          </a:xfr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Vilhena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541"/>
              </p:ext>
            </p:extLst>
          </p:nvPr>
        </p:nvGraphicFramePr>
        <p:xfrm>
          <a:off x="9895081" y="1894266"/>
          <a:ext cx="2128595" cy="4524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331"/>
                <a:gridCol w="779264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Vilhena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287.95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Colorado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293.48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Chupinguaia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220.08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Pimenta Bueno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123.46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Primavera de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127.35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Rolim de Moura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Cacoal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Espigão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126.2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Presidente Médici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Ministro Andreazza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60.3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13" y="1149979"/>
            <a:ext cx="10729828" cy="5223526"/>
          </a:xfr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Vilhena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87084"/>
              </p:ext>
            </p:extLst>
          </p:nvPr>
        </p:nvGraphicFramePr>
        <p:xfrm>
          <a:off x="0" y="1157288"/>
          <a:ext cx="2006221" cy="4967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49"/>
                <a:gridCol w="598872"/>
              </a:tblGrid>
              <a:tr h="381335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Vilhena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Colorado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Chupinguaia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Pimenta Bueno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979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Primavera de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Rolim de Moura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978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Cacoal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Espigão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Presidente Médici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Ministro Andreazza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Castanheiras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8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31" y="1416192"/>
            <a:ext cx="9309525" cy="4861778"/>
          </a:xfr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Vilhena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67671"/>
              </p:ext>
            </p:extLst>
          </p:nvPr>
        </p:nvGraphicFramePr>
        <p:xfrm>
          <a:off x="0" y="1157287"/>
          <a:ext cx="2756850" cy="5043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779"/>
                <a:gridCol w="758312"/>
                <a:gridCol w="633759"/>
              </a:tblGrid>
              <a:tr h="381335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Riscos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Vilhena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Colorado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Chupinguaia 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Pimenta Bueno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979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Primavera de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Rolim de Moura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9787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Cacoal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Espigão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Presidente Médici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Ministro Andreazza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Castanheiras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Rondônia é uma das 27 unidades federativas do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Brasil, e fica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localizado na região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Norte do país.</a:t>
            </a:r>
          </a:p>
          <a:p>
            <a:pPr algn="just"/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Estado possui 52 cidades, de uma cidade a outra pode haver diversos caminhos.</a:t>
            </a:r>
          </a:p>
          <a:p>
            <a:pPr algn="just"/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aplicamos o algoritmo A* para selecionar um caminho de uma cidade de origem até uma cidade de destino.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Costa Marques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0" y="1293766"/>
            <a:ext cx="10854986" cy="5284455"/>
          </a:xfrm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28351"/>
              </p:ext>
            </p:extLst>
          </p:nvPr>
        </p:nvGraphicFramePr>
        <p:xfrm>
          <a:off x="9485422" y="1293766"/>
          <a:ext cx="2123091" cy="3813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779"/>
                <a:gridCol w="758312"/>
              </a:tblGrid>
              <a:tr h="381335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Costa Marques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302.2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São Francisco 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219.53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Seringueiras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153.53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São Miguel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122.83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Brasilândia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102.17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Alvorada D’ Oeste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63.94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Castanheiras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Urupá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52.25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0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66" y="1331865"/>
            <a:ext cx="9086611" cy="5400244"/>
          </a:xfr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Costa Marques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38781"/>
              </p:ext>
            </p:extLst>
          </p:nvPr>
        </p:nvGraphicFramePr>
        <p:xfrm>
          <a:off x="9184943" y="1370619"/>
          <a:ext cx="2123091" cy="3813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779"/>
                <a:gridCol w="758312"/>
              </a:tblGrid>
              <a:tr h="381335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Costa Marques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São Francisco 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Seringueiras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São Miguel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Brasilândia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Alvorada D’ Oeste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Castanheiras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Urupá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21" y="1539021"/>
            <a:ext cx="9398028" cy="4575175"/>
          </a:xfrm>
        </p:spPr>
      </p:pic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Costa Marques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49668"/>
              </p:ext>
            </p:extLst>
          </p:nvPr>
        </p:nvGraphicFramePr>
        <p:xfrm>
          <a:off x="9184943" y="1370619"/>
          <a:ext cx="2756850" cy="3813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779"/>
                <a:gridCol w="758312"/>
                <a:gridCol w="633759"/>
              </a:tblGrid>
              <a:tr h="381335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Riscos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Costa Marques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São Francisco 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Seringueiras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São Miguel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Nova Brasilândia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Alvorada D’ Oeste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Castanheiras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Urupá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35"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pt-BR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Admissibilidade e consistência das heurísticas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695"/>
            <a:ext cx="12192000" cy="5937992"/>
          </a:xfrm>
        </p:spPr>
      </p:pic>
      <p:sp>
        <p:nvSpPr>
          <p:cNvPr id="7" name="Retângulo 6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analisar as rotas avaliamos duas heurísticas:</a:t>
            </a:r>
          </a:p>
          <a:p>
            <a:pPr algn="just"/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 1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essa heurística leva em consideração a distância em linha reta entre uma cidade até a cidade objetivo, dessa forma: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distância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quilômetros para alcançar a cidade;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distância em linha reta até o objetivo;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Logo, o custo estimado é o valor para alcançar a cidade em KM + distância da cidade alcançada até a cidade objetivo.</a:t>
            </a:r>
          </a:p>
          <a:p>
            <a:pPr marL="457200" lvl="1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Heurísticas utilizadas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 2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essa heurística leva em consideração o tempo estimado para percorrer de uma cidade até a cidade objetivo, dessa forma: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distância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quilômetros para alcançar a cidade;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tempo estimado para chegar a cidade objetivo;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Logo, o custo estimado é o valor para alcançar a cidade em KM + o tempo estimado para percorrer da cidade até a cidade objetivo (em minutos).</a:t>
            </a:r>
          </a:p>
          <a:p>
            <a:pPr marL="457200" lvl="1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Heurísticas utilizadas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 3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essa heurística leva em consideração o tempo estimado utilizado na heurística 2 acrescido pelo fator de risco que a cidade oferece. </a:t>
            </a:r>
          </a:p>
          <a:p>
            <a:pPr algn="just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fatores de riscos são: incidências de 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roubos/assaltos (20%)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recursos voltados a manutenção de veículo (10%)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existências de parques de preservação (10%)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distância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quilômetros para alcançar a cidade;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tempo estimado para chegar a cidade objetivo acrescido pelos fatores de riscos que a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cidade.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Heurísticas utilizadas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nossos experimentos levaram em consideração a cidade de </a:t>
            </a:r>
            <a:r>
              <a:rPr lang="pt-BR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Ji-Paraná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como cidade objetivo.</a:t>
            </a:r>
          </a:p>
          <a:p>
            <a:pPr algn="just"/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estados iniciais (cidades de início) analisados foram: Porto Velho, Vilhena, Costa Marques, Guajará-Mirim e Pimenta Bueno.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Experimentos realizados</a:t>
            </a:r>
          </a:p>
        </p:txBody>
      </p:sp>
    </p:spTree>
    <p:extLst>
      <p:ext uri="{BB962C8B-B14F-4D97-AF65-F5344CB8AC3E}">
        <p14:creationId xmlns:p14="http://schemas.microsoft.com/office/powerpoint/2010/main" val="37861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Pimenta Bueno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5" y="1157287"/>
            <a:ext cx="11077818" cy="5392935"/>
          </a:xfr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96033"/>
              </p:ext>
            </p:extLst>
          </p:nvPr>
        </p:nvGraphicFramePr>
        <p:xfrm>
          <a:off x="9100168" y="2440214"/>
          <a:ext cx="2524835" cy="3970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562"/>
                <a:gridCol w="764273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Ministro Andreazza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60.3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Presidente Médici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Espigão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126.2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Cacoal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Rolim de Moura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Pimenta Bueno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123.46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Chupinguaia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220.08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Vilhena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287.95</a:t>
                      </a: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Primavera de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127.35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Pimenta Bueno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236"/>
            <a:ext cx="11094355" cy="5400985"/>
          </a:xfr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90107"/>
              </p:ext>
            </p:extLst>
          </p:nvPr>
        </p:nvGraphicFramePr>
        <p:xfrm>
          <a:off x="9116705" y="2481157"/>
          <a:ext cx="2524835" cy="3970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562"/>
                <a:gridCol w="764273"/>
              </a:tblGrid>
              <a:tr h="360981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Cidade</a:t>
                      </a:r>
                      <a:r>
                        <a:rPr lang="pt-BR" sz="12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H(n)</a:t>
                      </a:r>
                      <a:endParaRPr lang="pt-B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Ji-Paraná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Ministro Andreazza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Presidente Médici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Espigão D’ Oeste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Cacoal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Rolim de Moura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Pimenta Bueno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Chupinguaia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Vilhena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/>
                </a:tc>
              </a:tr>
              <a:tr h="360981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Primavera de</a:t>
                      </a:r>
                      <a:r>
                        <a:rPr lang="pt-B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Rondônia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pt-B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1238</Words>
  <Application>Microsoft Office PowerPoint</Application>
  <PresentationFormat>Widescreen</PresentationFormat>
  <Paragraphs>541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Garamond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</dc:creator>
  <cp:lastModifiedBy>Elias</cp:lastModifiedBy>
  <cp:revision>130</cp:revision>
  <dcterms:created xsi:type="dcterms:W3CDTF">2021-10-04T19:33:24Z</dcterms:created>
  <dcterms:modified xsi:type="dcterms:W3CDTF">2021-10-05T18:39:43Z</dcterms:modified>
</cp:coreProperties>
</file>