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E4F58-A76E-4372-9F6B-CCB206E75CE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C23A0-D95F-42BA-BD42-4C6902D8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3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656C1-A86F-C4CD-02B7-87EEB5720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9B6B2E-B089-F1B3-88EC-DE7ED94C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392CF-48DD-D215-1765-7F93631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4BD21-D8EB-F739-B6E9-E51B7FD3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5CF21-2583-7877-34EB-58880A66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9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158A8-369E-422D-0428-DFA5DEFE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385E52-048D-25DF-EF47-D3D47520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A770A-85A2-38DA-E52B-8D25778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7A846-D994-635C-F382-34387651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C83AF-1357-7A38-88D9-60138A51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50FB4D-74C1-A43B-8067-23132C48C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F81D0-2007-441D-FEC5-AD21BDC31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4DC8A-A8EE-5F27-9CDF-2AD54582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D5AD6-D072-DC21-E0D3-3120AF05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C5456-8D98-6A09-C5F5-803232F1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36BB-F3A8-65C0-0A5E-707DF40F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4191E-1293-B210-7E15-DEA81477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37378-73CE-2B09-8DF2-CC5CA6E6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6DD76-90A7-2161-D744-8BB797D9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4ED51-BA0F-1B97-EB29-D9EA9CAE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0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C2BFD-9632-1E51-075E-FC60CE99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3BDF0-D971-F116-4D61-92C9D35C3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56BA6-83E3-7656-1970-1484EC19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CEFB-E1A6-D4EE-443D-A5E36D79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4277A-92D4-4595-D417-4D8CA7D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1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2843A-64E8-0641-97A0-97182567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179DC-F2DC-171C-F3BA-04FDBDCB6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96F6C-9C1E-167C-3F99-FA89102E7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60956-0C89-0AC4-D0F0-809C9282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4AA48-7EBB-5053-EB1B-562AEA4C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75630-74BC-2F93-4D16-755A3AAA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2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07E1C-5219-CA3D-784C-9086F2E4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A2FCC-EA62-12F3-14BA-BC83D8D59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2956A-61BC-FCF1-7762-79CA3037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2E061-BFEC-CE4D-E657-D9F3ECA3A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BDBCED-1690-797E-573E-3278A606C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047E11-FA10-15BE-C22F-DC2E3AA4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55791B-DC29-D31E-573A-51088E55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1B6CDC-AA6F-D1AC-4002-CD56D2B5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2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613EF-14A3-C122-5D81-E6B8702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FC967-B745-61AB-4BE3-C9CBCD92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75CC7-4857-9E89-4BF5-E2EA88CA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0C3860-B7E1-F0D9-FFB4-B200E314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4327B8-5A82-2282-2461-58B35FD2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166B20-2CB8-25A8-7A8E-CE7C330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6D4E4-D095-D2D8-6A30-9A262397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9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65567-1C86-03BF-C4BD-989C12B0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11D4D-B273-943B-3251-B88D6846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BD9BD-8A15-4919-D71D-5B502BE96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58F24-7EBC-E79E-B871-CB6541F9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9B9BD-8F4F-B4B2-E00F-A3547E7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0E9F8-5B57-4C0A-ECFD-B61DBD81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B8641-D533-74E8-D0A8-FC4329AD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7BE51-F3DD-2B3F-16C5-48BA711FE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841C0-2B1B-576F-ED40-4E3B3B777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482B2-D587-CD3B-9A7D-D6464BF1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B034D-348F-9F8E-B08C-46A3AF91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60843-D39A-FF99-C578-B109F552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6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3621A-329A-A64D-85F4-7495295A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48FC9-C08E-4BF6-7C36-6027A296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ED2CF-1946-416C-660A-5ADF30AD4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C5F9-274B-4DC3-AA6C-F7FB454D0F1B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2EC46-39DF-F962-D210-CB4026ACE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228B4-427D-25D8-A24E-FC734087F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D142-9873-40FF-9B34-9BFF9417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13314B-9094-FFEE-C8BA-0D946B66E0A2}"/>
              </a:ext>
            </a:extLst>
          </p:cNvPr>
          <p:cNvSpPr txBox="1"/>
          <p:nvPr/>
        </p:nvSpPr>
        <p:spPr>
          <a:xfrm>
            <a:off x="323722" y="220369"/>
            <a:ext cx="117537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dLoRA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Orchestrating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Adapters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LLM Serving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BDDEF-689B-DC0C-0316-25AB2E4CADAB}"/>
              </a:ext>
            </a:extLst>
          </p:cNvPr>
          <p:cNvSpPr txBox="1"/>
          <p:nvPr/>
        </p:nvSpPr>
        <p:spPr>
          <a:xfrm>
            <a:off x="1238122" y="152809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LoRA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：用来对预训练模型进行微调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B430859-65E9-CFC3-489E-43F12FED9D53}"/>
              </a:ext>
            </a:extLst>
          </p:cNvPr>
          <p:cNvSpPr/>
          <p:nvPr/>
        </p:nvSpPr>
        <p:spPr>
          <a:xfrm>
            <a:off x="323722" y="1614007"/>
            <a:ext cx="754840" cy="282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FE5302E-1808-254B-86EA-5FA646BA907A}"/>
              </a:ext>
            </a:extLst>
          </p:cNvPr>
          <p:cNvSpPr/>
          <p:nvPr/>
        </p:nvSpPr>
        <p:spPr>
          <a:xfrm>
            <a:off x="323722" y="2312592"/>
            <a:ext cx="754840" cy="282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CF68B6-2A56-67D0-9468-C6C1EBF08B60}"/>
              </a:ext>
            </a:extLst>
          </p:cNvPr>
          <p:cNvSpPr txBox="1"/>
          <p:nvPr/>
        </p:nvSpPr>
        <p:spPr>
          <a:xfrm>
            <a:off x="1238122" y="2222908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dLoRA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：为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LoRA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模型提供高效的推理服务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D6557E3-1420-5266-42AA-707EA0FB0496}"/>
              </a:ext>
            </a:extLst>
          </p:cNvPr>
          <p:cNvSpPr/>
          <p:nvPr/>
        </p:nvSpPr>
        <p:spPr>
          <a:xfrm>
            <a:off x="2786159" y="3322762"/>
            <a:ext cx="754840" cy="2286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A54B11-AD2B-5459-7F5B-DA2C10EB81D6}"/>
              </a:ext>
            </a:extLst>
          </p:cNvPr>
          <p:cNvSpPr txBox="1"/>
          <p:nvPr/>
        </p:nvSpPr>
        <p:spPr>
          <a:xfrm>
            <a:off x="3540999" y="3091929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Base model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LoRA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Adapter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之间的关系（是否合并）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643EB9-7383-92E5-BE48-900A6B7ADFC9}"/>
              </a:ext>
            </a:extLst>
          </p:cNvPr>
          <p:cNvSpPr txBox="1"/>
          <p:nvPr/>
        </p:nvSpPr>
        <p:spPr>
          <a:xfrm>
            <a:off x="1330689" y="3958118"/>
            <a:ext cx="1455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提升推理服务效率的主要思路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6752F0-91E6-C26E-0C61-7080A45A9DF7}"/>
              </a:ext>
            </a:extLst>
          </p:cNvPr>
          <p:cNvSpPr txBox="1"/>
          <p:nvPr/>
        </p:nvSpPr>
        <p:spPr>
          <a:xfrm>
            <a:off x="3540999" y="5409083"/>
            <a:ext cx="7167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在不同的工作副本之间，动态迁移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requests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LoRA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Adapter 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5D079DD-FF73-F576-2DB1-5DD164501E3B}"/>
              </a:ext>
            </a:extLst>
          </p:cNvPr>
          <p:cNvSpPr/>
          <p:nvPr/>
        </p:nvSpPr>
        <p:spPr>
          <a:xfrm>
            <a:off x="6192145" y="3448946"/>
            <a:ext cx="239340" cy="40011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17FE95-897C-16DD-6B51-E618E50E9095}"/>
              </a:ext>
            </a:extLst>
          </p:cNvPr>
          <p:cNvSpPr txBox="1"/>
          <p:nvPr/>
        </p:nvSpPr>
        <p:spPr>
          <a:xfrm>
            <a:off x="4608823" y="3817094"/>
            <a:ext cx="610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credit-based batching algorithm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BB1BE727-2C11-2230-1486-2114D342931A}"/>
              </a:ext>
            </a:extLst>
          </p:cNvPr>
          <p:cNvSpPr/>
          <p:nvPr/>
        </p:nvSpPr>
        <p:spPr>
          <a:xfrm rot="10800000">
            <a:off x="6188308" y="5083289"/>
            <a:ext cx="239340" cy="40011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2B0AD1-09E6-045B-E6EF-9AC089722A79}"/>
              </a:ext>
            </a:extLst>
          </p:cNvPr>
          <p:cNvSpPr txBox="1"/>
          <p:nvPr/>
        </p:nvSpPr>
        <p:spPr>
          <a:xfrm>
            <a:off x="4387893" y="4757496"/>
            <a:ext cx="610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request-adapter co-migration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80306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496F0B-CA2D-7A4A-7302-BD612F31D187}"/>
              </a:ext>
            </a:extLst>
          </p:cNvPr>
          <p:cNvSpPr txBox="1"/>
          <p:nvPr/>
        </p:nvSpPr>
        <p:spPr>
          <a:xfrm>
            <a:off x="509364" y="288435"/>
            <a:ext cx="1050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关于模型的推理研究工作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521892-F395-3C73-C580-8AFDBEAFA82C}"/>
              </a:ext>
            </a:extLst>
          </p:cNvPr>
          <p:cNvSpPr txBox="1"/>
          <p:nvPr/>
        </p:nvSpPr>
        <p:spPr>
          <a:xfrm>
            <a:off x="575336" y="113114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Orca and vLLM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FDF533A-141D-66BC-95BC-7730CF4B6576}"/>
              </a:ext>
            </a:extLst>
          </p:cNvPr>
          <p:cNvSpPr/>
          <p:nvPr/>
        </p:nvSpPr>
        <p:spPr>
          <a:xfrm>
            <a:off x="2332027" y="1208413"/>
            <a:ext cx="564596" cy="214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83E60F-55C7-C3F1-E0F7-8D27E2C39952}"/>
              </a:ext>
            </a:extLst>
          </p:cNvPr>
          <p:cNvSpPr txBox="1"/>
          <p:nvPr/>
        </p:nvSpPr>
        <p:spPr>
          <a:xfrm>
            <a:off x="2896623" y="111301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只为单个模型提供推理服务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36CECD-EDE6-D409-BC73-7A38733687F2}"/>
              </a:ext>
            </a:extLst>
          </p:cNvPr>
          <p:cNvSpPr txBox="1"/>
          <p:nvPr/>
        </p:nvSpPr>
        <p:spPr>
          <a:xfrm>
            <a:off x="575336" y="1660589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SHEPHERD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AlpaServe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431503E-FAC2-26D0-5460-681B6FDE2283}"/>
              </a:ext>
            </a:extLst>
          </p:cNvPr>
          <p:cNvSpPr/>
          <p:nvPr/>
        </p:nvSpPr>
        <p:spPr>
          <a:xfrm>
            <a:off x="3411101" y="1737859"/>
            <a:ext cx="564596" cy="214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D49D4D-8486-A140-7EA9-9A1D922FD6DD}"/>
              </a:ext>
            </a:extLst>
          </p:cNvPr>
          <p:cNvSpPr txBox="1"/>
          <p:nvPr/>
        </p:nvSpPr>
        <p:spPr>
          <a:xfrm>
            <a:off x="3975697" y="1568256"/>
            <a:ext cx="76409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模型服务协调器：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①分别为每个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LoRA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模型提供服务会占用大量内存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不同的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LLM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任务的输入和输出长度不同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，导致工作副本之间的负载不均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F6469-1CCF-1D21-6AFE-4FABBBD2B96F}"/>
              </a:ext>
            </a:extLst>
          </p:cNvPr>
          <p:cNvSpPr txBox="1"/>
          <p:nvPr/>
        </p:nvSpPr>
        <p:spPr>
          <a:xfrm>
            <a:off x="575336" y="26517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HuggingFace PEFT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37ED869-7757-ABC1-3170-BC63B47AFA6C}"/>
              </a:ext>
            </a:extLst>
          </p:cNvPr>
          <p:cNvSpPr/>
          <p:nvPr/>
        </p:nvSpPr>
        <p:spPr>
          <a:xfrm>
            <a:off x="2614325" y="2728970"/>
            <a:ext cx="564596" cy="214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F3B93E-025A-A3A7-2939-9F6584E35456}"/>
              </a:ext>
            </a:extLst>
          </p:cNvPr>
          <p:cNvSpPr txBox="1"/>
          <p:nvPr/>
        </p:nvSpPr>
        <p:spPr>
          <a:xfrm>
            <a:off x="3228015" y="2651700"/>
            <a:ext cx="7063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batch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只能处理同一适配器类型的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requests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，导致效率低下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D6D823-0BA7-63B3-9C1B-B06944D39900}"/>
              </a:ext>
            </a:extLst>
          </p:cNvPr>
          <p:cNvSpPr txBox="1"/>
          <p:nvPr/>
        </p:nvSpPr>
        <p:spPr>
          <a:xfrm>
            <a:off x="575336" y="3244334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6C8E099D-7E44-E355-8272-6E622BE7A002}"/>
              </a:ext>
            </a:extLst>
          </p:cNvPr>
          <p:cNvSpPr/>
          <p:nvPr/>
        </p:nvSpPr>
        <p:spPr>
          <a:xfrm>
            <a:off x="1300003" y="3321604"/>
            <a:ext cx="564596" cy="214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036485-0EB4-BEEC-FC77-5CB1924A3071}"/>
              </a:ext>
            </a:extLst>
          </p:cNvPr>
          <p:cNvSpPr txBox="1"/>
          <p:nvPr/>
        </p:nvSpPr>
        <p:spPr>
          <a:xfrm>
            <a:off x="1950515" y="3244334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不能为自回归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LLM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提供服务，也不考虑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LoRA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CD8E00-21DA-FF22-BF31-CC191298A149}"/>
              </a:ext>
            </a:extLst>
          </p:cNvPr>
          <p:cNvSpPr txBox="1"/>
          <p:nvPr/>
        </p:nvSpPr>
        <p:spPr>
          <a:xfrm>
            <a:off x="575335" y="3853380"/>
            <a:ext cx="111523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用以上已有的推理模型去做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multiple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LoRA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-Model serving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会存在一些问题：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①副本内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GPU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利用率不足：在处理一种类型的请求时，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PEFT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会强制其他类型的请求等待当前批次处理完毕。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②副本间负载不平衡：当针对该适配器类型的请求突发时，只有少数副本被使用，而其他副本处于闲置状态；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请求的输入和输出长度不一，执行时间和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GPU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内存消耗各不相同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C82B069-45AD-29DF-0C0A-A9577711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37" y="4975298"/>
            <a:ext cx="2171086" cy="170821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CC7349A-D156-B145-EFD1-6771946F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15" y="5021665"/>
            <a:ext cx="1940327" cy="16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6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A62B9F-0AD6-EBD0-11FC-19BB9548DE6D}"/>
              </a:ext>
            </a:extLst>
          </p:cNvPr>
          <p:cNvSpPr txBox="1"/>
          <p:nvPr/>
        </p:nvSpPr>
        <p:spPr>
          <a:xfrm>
            <a:off x="509364" y="288435"/>
            <a:ext cx="1050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dLoRA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的研究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62871-399A-1F9A-97A6-515C5739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723" y="1119854"/>
            <a:ext cx="766869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A1368A-4BE2-78FB-2FD1-925F83CA209B}"/>
              </a:ext>
            </a:extLst>
          </p:cNvPr>
          <p:cNvSpPr txBox="1"/>
          <p:nvPr/>
        </p:nvSpPr>
        <p:spPr>
          <a:xfrm>
            <a:off x="368215" y="227065"/>
            <a:ext cx="1050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Dynamic Batching--a credit-based batching algorithm</a:t>
            </a:r>
          </a:p>
          <a:p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BC1D03-E950-72ED-4D87-EF7CFDA11EFF}"/>
              </a:ext>
            </a:extLst>
          </p:cNvPr>
          <p:cNvSpPr txBox="1"/>
          <p:nvPr/>
        </p:nvSpPr>
        <p:spPr>
          <a:xfrm>
            <a:off x="368214" y="1026956"/>
            <a:ext cx="9450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用于在运行时在“合并推理”和“未合并推理”之间动态切换，以平衡队列延迟和计算开销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1DFF93-A6DC-FFBC-E347-030F26A5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14" y="1391216"/>
            <a:ext cx="1080295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合并推理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（Merged Inference）：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 LoRA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适配器的权重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基础模型的权重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合并，在推理时减少额外的计算开销。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优势：对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特定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适配器类型的请求可以批量处理，计算效率更高。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劣势：当请求分布在多个适配器上时，会导致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GPU 利用率低下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和严重的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队列延迟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未合并推理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（Unmerged Inference）：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保持基础模型权重和 LoRA 适配器权重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分离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，通过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并行处理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不同适配器类型的请求来提升 GPU 利用率。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优势：支持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多类型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请求的批量处理。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劣势：额外的计算开销（需要多次矩阵乘法和加法）。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D2C082-ADBE-2FD9-6749-3B17C49D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71" y="4521140"/>
            <a:ext cx="3208510" cy="20438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8C5299-BB99-047B-3953-4EFDFB40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633" y="1374967"/>
            <a:ext cx="1958606" cy="2370944"/>
          </a:xfrm>
          <a:prstGeom prst="rect">
            <a:avLst/>
          </a:prstGeom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20194766-DF40-4090-D3B0-76799C325EAB}"/>
              </a:ext>
            </a:extLst>
          </p:cNvPr>
          <p:cNvSpPr/>
          <p:nvPr/>
        </p:nvSpPr>
        <p:spPr>
          <a:xfrm>
            <a:off x="3025499" y="5120659"/>
            <a:ext cx="312982" cy="6922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500708-EA6F-BACB-6CB4-F1F8A877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14" y="5602355"/>
            <a:ext cx="74558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如何在运行时决定采用哪种推理方式，以实现最优的延迟与效率平衡？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如何动态调整切换策略以适应实时负载？ </a:t>
            </a:r>
          </a:p>
        </p:txBody>
      </p:sp>
    </p:spTree>
    <p:extLst>
      <p:ext uri="{BB962C8B-B14F-4D97-AF65-F5344CB8AC3E}">
        <p14:creationId xmlns:p14="http://schemas.microsoft.com/office/powerpoint/2010/main" val="360968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F17327-D628-4145-2320-07DEAE43FDC5}"/>
              </a:ext>
            </a:extLst>
          </p:cNvPr>
          <p:cNvSpPr txBox="1"/>
          <p:nvPr/>
        </p:nvSpPr>
        <p:spPr>
          <a:xfrm>
            <a:off x="375630" y="305578"/>
            <a:ext cx="6097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①动态切换算法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34F717-EA6E-4869-B321-08D80764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31" y="967297"/>
            <a:ext cx="1144073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初始检查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：判断当前副本状态（unmerge 或 merge）。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切换逻辑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若在未合并模式，计算适配器的请求比例是否超过阈值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（alpha_threshold）。超过则切换到合并模式，优先处理该适配器的请求。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若在合并模式，计算未满足当前适配器条件的请求比例是否超过阈值（beta_threshold）。超过则切换到未合并模式。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动态调整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：通过监控运行时的负载模式和请求队列长度，调整阈值以最优地切换模式。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6B6B5F-3CC9-4709-1E32-AC722D7B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09" y="2298479"/>
            <a:ext cx="4432053" cy="16050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162BB8-44DF-7D44-F98F-C7A80978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509" y="4402175"/>
            <a:ext cx="3725650" cy="15444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D8C851D-CA6D-C061-C7E2-95E2A6644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07" y="140412"/>
            <a:ext cx="5266495" cy="16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0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32F9DEE-6E80-4AB9-9975-7EE5B712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562" y="-85916"/>
            <a:ext cx="75951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切换阈值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（alpha_threshold 和 beta_threshold）直接影响切换效率。dLoRA 提出了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自适应调节算法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若切换后性能提升，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降低切换阈值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以鼓励更多切换。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若切换后性能下降，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提高切换阈值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以减少不必要的切换。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基于历史请求数据动态调整阈值，减少预测误差。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B55048-A8B4-9BD3-2EEE-1F479F1D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1" y="247177"/>
            <a:ext cx="4510631" cy="14212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2EA015-481B-5476-80EB-C63DFFCA8B0A}"/>
              </a:ext>
            </a:extLst>
          </p:cNvPr>
          <p:cNvSpPr txBox="1"/>
          <p:nvPr/>
        </p:nvSpPr>
        <p:spPr>
          <a:xfrm>
            <a:off x="354356" y="5346223"/>
            <a:ext cx="30047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动态批处理更倾向于使用负载最重的 LoRA 适配器类型来处理请求，这可能会使其他类型的请求处于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饥饿状态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2C93EF3-DD33-525D-847F-0D2D862F77A0}"/>
              </a:ext>
            </a:extLst>
          </p:cNvPr>
          <p:cNvSpPr/>
          <p:nvPr/>
        </p:nvSpPr>
        <p:spPr>
          <a:xfrm>
            <a:off x="3359073" y="5780972"/>
            <a:ext cx="1153740" cy="3436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8478D12-74EE-2559-A81C-6C2D97F1A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113" y="5392950"/>
            <a:ext cx="74558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使用基于“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”（credit）的机制防止低频适配器请求长期被延迟。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低频适配器请求积累足够信用时会被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优先处理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9F8ACE6-22AF-474D-8FEE-52710CFB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30" y="1812551"/>
            <a:ext cx="5210301" cy="338953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85C5781-07BE-F460-CF99-5EF86CF208AE}"/>
              </a:ext>
            </a:extLst>
          </p:cNvPr>
          <p:cNvSpPr txBox="1"/>
          <p:nvPr/>
        </p:nvSpPr>
        <p:spPr>
          <a:xfrm>
            <a:off x="4269756" y="3137984"/>
            <a:ext cx="5395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Tmerge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：合并推理的吞吐量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merge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：未合并推理的吞吐量</a:t>
            </a:r>
          </a:p>
        </p:txBody>
      </p:sp>
    </p:spTree>
    <p:extLst>
      <p:ext uri="{BB962C8B-B14F-4D97-AF65-F5344CB8AC3E}">
        <p14:creationId xmlns:p14="http://schemas.microsoft.com/office/powerpoint/2010/main" val="293148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6CD59C-663A-B9F9-7F28-828BDBB39D95}"/>
              </a:ext>
            </a:extLst>
          </p:cNvPr>
          <p:cNvSpPr txBox="1"/>
          <p:nvPr/>
        </p:nvSpPr>
        <p:spPr>
          <a:xfrm>
            <a:off x="288434" y="170565"/>
            <a:ext cx="122001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Dynamic Load Balancing--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request-adapter co-migration algorithm</a:t>
            </a: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F4EF31-A822-2353-6BC8-8910A8E4411C}"/>
              </a:ext>
            </a:extLst>
          </p:cNvPr>
          <p:cNvSpPr txBox="1"/>
          <p:nvPr/>
        </p:nvSpPr>
        <p:spPr>
          <a:xfrm>
            <a:off x="288433" y="883157"/>
            <a:ext cx="1090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通过主动（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proactive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）和被动（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reactive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）机制，用于解决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LLM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服务中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LoRA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模型带来的负载不均问题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6E73AE-9922-C864-F3BB-071649D80CFD}"/>
              </a:ext>
            </a:extLst>
          </p:cNvPr>
          <p:cNvSpPr txBox="1"/>
          <p:nvPr/>
        </p:nvSpPr>
        <p:spPr>
          <a:xfrm>
            <a:off x="288433" y="1464624"/>
            <a:ext cx="6244308" cy="501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LoRA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模型服务中，负载不均可能由以下原因引起：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请求输入和输出长度的变化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LLM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推理是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自回归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的，不同长度的输入和输出会导致不同的执行时间和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GPU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内存消耗。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②即使请求分布是均匀的，仍然会因为长度差异造成副本负载不平衡。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请求类型分布的偏斜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①某些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LoRA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适配器的请求占比过高，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会集中到少数副本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，造成部分副本过载，而其他副本闲置。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LoRA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适配器依赖性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①每个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LoRA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请求都需要对应的适配器，适配器的分布进一步增加了负载平衡的复杂性。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33C570-D4E4-4AC9-204F-ACE2DD39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298" y="2322239"/>
            <a:ext cx="2933444" cy="252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主动机制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：预测性地分配请求和预加载适配器。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被动机制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：实时监控副本负载，迁移请求和适配器以纠正不平衡。 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86A5148-4C4E-EB7C-80A2-496ECFAF0A57}"/>
              </a:ext>
            </a:extLst>
          </p:cNvPr>
          <p:cNvSpPr/>
          <p:nvPr/>
        </p:nvSpPr>
        <p:spPr>
          <a:xfrm>
            <a:off x="6974600" y="3350754"/>
            <a:ext cx="94508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9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142C1F-69EA-33D6-AAF6-837C51BAD3F0}"/>
              </a:ext>
            </a:extLst>
          </p:cNvPr>
          <p:cNvSpPr txBox="1"/>
          <p:nvPr/>
        </p:nvSpPr>
        <p:spPr>
          <a:xfrm>
            <a:off x="375630" y="305578"/>
            <a:ext cx="6097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①主动机制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2AA82A-A422-4AAE-7DF3-8D5AB3FD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72" y="1926991"/>
            <a:ext cx="4466779" cy="27370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0DACCB-7E23-F7BB-24E8-2CEB2D779E9C}"/>
              </a:ext>
            </a:extLst>
          </p:cNvPr>
          <p:cNvSpPr txBox="1"/>
          <p:nvPr/>
        </p:nvSpPr>
        <p:spPr>
          <a:xfrm>
            <a:off x="320396" y="1077769"/>
            <a:ext cx="6970255" cy="542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主动机制通过分析请求模式，提前规划适配器的部署和请求的分配：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长时预测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：基于历史请求数据（如时间序列分析），预估未来请求的负载峰值和分布。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示例：白天高负载，夜间低负载。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在长时预测的基础上，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dLoRA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最大化每个适配器的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突发容忍度（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burst tolerance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GPU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内存中优先预加载突发容忍度最低的适配器，以平衡适配器的分布。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短时响应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：对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突发负载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进行动态分配。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如果目标副本已加载对应适配器，则直接分配请求。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计算每个副本的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预计等待时间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（包括适配器加载时间和队列等待时间）。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将请求分配给预计等待时间最短的副本。</a:t>
            </a:r>
          </a:p>
        </p:txBody>
      </p:sp>
    </p:spTree>
    <p:extLst>
      <p:ext uri="{BB962C8B-B14F-4D97-AF65-F5344CB8AC3E}">
        <p14:creationId xmlns:p14="http://schemas.microsoft.com/office/powerpoint/2010/main" val="13069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1DAD69-A248-5780-AF55-87A9907C7C77}"/>
              </a:ext>
            </a:extLst>
          </p:cNvPr>
          <p:cNvSpPr txBox="1"/>
          <p:nvPr/>
        </p:nvSpPr>
        <p:spPr>
          <a:xfrm>
            <a:off x="375630" y="305578"/>
            <a:ext cx="6097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②被动机制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594714-CE19-80F7-9867-98E93FBE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266" y="1663103"/>
            <a:ext cx="3706778" cy="24831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F7D045-F6F1-01EC-DE8A-B17B31D7DB29}"/>
              </a:ext>
            </a:extLst>
          </p:cNvPr>
          <p:cNvSpPr txBox="1"/>
          <p:nvPr/>
        </p:nvSpPr>
        <p:spPr>
          <a:xfrm>
            <a:off x="2483916" y="4594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通过实时迁移请求和适配器来解决负载不均问题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7A5F07-CA49-09C7-AB84-F39FD966009C}"/>
              </a:ext>
            </a:extLst>
          </p:cNvPr>
          <p:cNvSpPr txBox="1"/>
          <p:nvPr/>
        </p:nvSpPr>
        <p:spPr>
          <a:xfrm>
            <a:off x="209931" y="1336730"/>
            <a:ext cx="7129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）请求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适配器共同迁移（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Request-Adapter Co-Migration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0D073-158A-9467-0775-3022EAE2C89A}"/>
              </a:ext>
            </a:extLst>
          </p:cNvPr>
          <p:cNvSpPr txBox="1"/>
          <p:nvPr/>
        </p:nvSpPr>
        <p:spPr>
          <a:xfrm>
            <a:off x="332671" y="1749020"/>
            <a:ext cx="8068762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核心思路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：使用整数线性规划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ILP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计算最优迁移方案。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将部分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过载副本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迁移到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副本，并确保迁移的副本加载了对应适配器。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同时迁移请求的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中间状态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适配器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，优化迁移开销。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9B2147-2780-320B-379B-55FE007497F7}"/>
              </a:ext>
            </a:extLst>
          </p:cNvPr>
          <p:cNvSpPr txBox="1"/>
          <p:nvPr/>
        </p:nvSpPr>
        <p:spPr>
          <a:xfrm>
            <a:off x="209931" y="332564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）选择性迁移（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Selective Migration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100CE38-61D4-357C-D39B-3505C4C2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71" y="3734544"/>
            <a:ext cx="94179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触发条件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只有在出现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严重负载不均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（如 GPU 内存超出阈值或排队延迟超过阈值）时，才触发迁移。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简化范围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仅考虑负载最高和最低的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 K 个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副本之间的迁移，减少问题规模。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7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1146</Words>
  <Application>Microsoft Office PowerPoint</Application>
  <PresentationFormat>宽屏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亿权 吴</dc:creator>
  <cp:lastModifiedBy>亿权 吴</cp:lastModifiedBy>
  <cp:revision>45</cp:revision>
  <dcterms:created xsi:type="dcterms:W3CDTF">2024-12-17T12:03:36Z</dcterms:created>
  <dcterms:modified xsi:type="dcterms:W3CDTF">2024-12-18T07:22:27Z</dcterms:modified>
</cp:coreProperties>
</file>