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00"/>
  </p:notesMasterIdLst>
  <p:sldIdLst>
    <p:sldId id="256" r:id="rId2"/>
    <p:sldId id="257" r:id="rId3"/>
    <p:sldId id="258" r:id="rId4"/>
    <p:sldId id="259" r:id="rId5"/>
    <p:sldId id="339" r:id="rId6"/>
    <p:sldId id="261" r:id="rId7"/>
    <p:sldId id="262" r:id="rId8"/>
    <p:sldId id="263" r:id="rId9"/>
    <p:sldId id="335" r:id="rId10"/>
    <p:sldId id="336" r:id="rId11"/>
    <p:sldId id="337" r:id="rId12"/>
    <p:sldId id="33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80" r:id="rId78"/>
    <p:sldId id="381" r:id="rId79"/>
    <p:sldId id="328" r:id="rId80"/>
    <p:sldId id="329" r:id="rId81"/>
    <p:sldId id="330" r:id="rId82"/>
    <p:sldId id="331" r:id="rId83"/>
    <p:sldId id="332" r:id="rId84"/>
    <p:sldId id="334" r:id="rId85"/>
    <p:sldId id="366" r:id="rId86"/>
    <p:sldId id="367" r:id="rId87"/>
    <p:sldId id="368" r:id="rId88"/>
    <p:sldId id="369" r:id="rId89"/>
    <p:sldId id="370" r:id="rId90"/>
    <p:sldId id="379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D981-6ACF-4C5C-BA17-EF97C9138F6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9BF2-D30E-419C-8BFD-106CF0B76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18D504-2748-4626-816F-F6F6F288A6E6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8886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524-44DB-4997-9B13-AF96C79889D0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4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04F8-E45C-44D9-9C28-FE9D8AAACC02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5181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ABDE-BA2F-4CA1-8D02-F8707AC6B9C7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3906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9F5A-2662-449C-97B0-D0766B49186F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160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0DE7-9708-4C0C-A842-3D72D9FD589F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3662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0E8-A169-46C2-8B24-ABF650147B4B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9484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204-2822-4737-96E7-04E36789C1C2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21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1859-99B8-44A4-9E37-DD2703878CFF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3651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00" y="6248400"/>
            <a:ext cx="2336800" cy="2794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790B57-AF9A-46FB-8F1B-C3AD786BAEAA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6400" y="6248400"/>
            <a:ext cx="1130301" cy="2794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01700" y="2895600"/>
            <a:ext cx="10320453" cy="9144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106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E068-C0E3-4B98-B8A9-939E712B63F1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224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A357-DB57-4DC9-8E05-CB6C6EB8FE99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475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EB6A-2D8C-4C5C-97BD-C9DAD47ACF6A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2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AF5-5714-4CAA-9775-ED7C02373022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762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9775-C052-4C75-975F-3E2D7F97EFE6}" type="datetime1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783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D808-4013-4F5E-AE3F-09E326B97B8A}" type="datetime1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30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41BB-DF8C-4532-B9CA-41FF3C6560A9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352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A6D3-68F3-435E-ADAD-FE1CE02D4932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520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E68D25-CC82-4808-8D2D-BD16F0E98796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8CDCAF-911E-4833-9A9D-3A5F2E76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ransition spd="slow">
    <p:push dir="u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User/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/eloquent" TargetMode="External"/><Relationship Id="rId2" Type="http://schemas.openxmlformats.org/officeDocument/2006/relationships/hyperlink" Target="https://laravel.com/docs/8.x/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2129-5442-498A-BCDC-251A10D74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AB5D-3F30-41FC-A508-195D69126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1848121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991-8B7B-4731-930C-74DFB87D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103F9-CA44-44BE-9BCC-977DDCDF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 dirty="0"/>
              <a:t>Database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2C6F-060D-49F6-B5BC-17D8D784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Migrations</a:t>
            </a:r>
          </a:p>
          <a:p>
            <a:r>
              <a:rPr lang="en-US" dirty="0"/>
              <a:t>Seeders</a:t>
            </a:r>
          </a:p>
          <a:p>
            <a:r>
              <a:rPr lang="en-US" dirty="0"/>
              <a:t>Factories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472823-040F-4A1B-8AEF-A479243B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Public directory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CC779A-A9A8-4EFB-BF61-857F122DE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5927" cy="263260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Index.php</a:t>
            </a:r>
            <a:endParaRPr lang="en-US" dirty="0"/>
          </a:p>
          <a:p>
            <a:r>
              <a:rPr lang="en-US" dirty="0"/>
              <a:t>assets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CDB1-3E7D-4493-BD53-051CAE76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B75B-926A-4A55-909E-2C59116AC7F0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0B36-BA22-42D5-8B6C-FCDEACD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262B9C-332C-484A-A9AE-C94FEA8EAB31}"/>
              </a:ext>
            </a:extLst>
          </p:cNvPr>
          <p:cNvSpPr txBox="1">
            <a:spLocks/>
          </p:cNvSpPr>
          <p:nvPr/>
        </p:nvSpPr>
        <p:spPr>
          <a:xfrm>
            <a:off x="3166577" y="3251729"/>
            <a:ext cx="2139794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1AF1D8D-4810-4340-A28F-E1343D7D23FA}"/>
              </a:ext>
            </a:extLst>
          </p:cNvPr>
          <p:cNvSpPr txBox="1">
            <a:spLocks/>
          </p:cNvSpPr>
          <p:nvPr/>
        </p:nvSpPr>
        <p:spPr>
          <a:xfrm>
            <a:off x="8686637" y="3285595"/>
            <a:ext cx="2299652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14AAA-1B9C-4B93-92E6-3465AB06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9" y="825341"/>
            <a:ext cx="1170533" cy="1219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7A92E-9D24-46C1-9EA4-F8A89725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8" y="804174"/>
            <a:ext cx="1170533" cy="121930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3DBC77-580B-4C53-B190-2DC6D2BB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4613927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991-8B7B-4731-930C-74DFB87D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103F9-CA44-44BE-9BCC-977DDCDF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 dirty="0"/>
              <a:t>Resource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2C6F-060D-49F6-B5BC-17D8D784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lang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472823-040F-4A1B-8AEF-A479243B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Route directory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CC779A-A9A8-4EFB-BF61-857F122DE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5927" cy="263260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Channels.php</a:t>
            </a:r>
            <a:endParaRPr lang="en-US" dirty="0"/>
          </a:p>
          <a:p>
            <a:r>
              <a:rPr lang="en-US" dirty="0" err="1"/>
              <a:t>Web.php</a:t>
            </a:r>
            <a:endParaRPr lang="en-US" dirty="0"/>
          </a:p>
          <a:p>
            <a:r>
              <a:rPr lang="en-US" dirty="0" err="1"/>
              <a:t>Console.php</a:t>
            </a:r>
            <a:endParaRPr lang="en-US" dirty="0"/>
          </a:p>
          <a:p>
            <a:r>
              <a:rPr lang="en-US" dirty="0" err="1"/>
              <a:t>Api.php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CDB1-3E7D-4493-BD53-051CAE76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E7BD-2D79-4318-81EA-657DD82D0B10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0B36-BA22-42D5-8B6C-FCDEACD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262B9C-332C-484A-A9AE-C94FEA8EAB31}"/>
              </a:ext>
            </a:extLst>
          </p:cNvPr>
          <p:cNvSpPr txBox="1">
            <a:spLocks/>
          </p:cNvSpPr>
          <p:nvPr/>
        </p:nvSpPr>
        <p:spPr>
          <a:xfrm>
            <a:off x="3166577" y="3251729"/>
            <a:ext cx="2139794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1AF1D8D-4810-4340-A28F-E1343D7D23FA}"/>
              </a:ext>
            </a:extLst>
          </p:cNvPr>
          <p:cNvSpPr txBox="1">
            <a:spLocks/>
          </p:cNvSpPr>
          <p:nvPr/>
        </p:nvSpPr>
        <p:spPr>
          <a:xfrm>
            <a:off x="8686637" y="3285595"/>
            <a:ext cx="2299652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14AAA-1B9C-4B93-92E6-3465AB06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9" y="825341"/>
            <a:ext cx="1170533" cy="1219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7A92E-9D24-46C1-9EA4-F8A89725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8" y="804174"/>
            <a:ext cx="1170533" cy="121930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B9F80E4-53AA-4B9A-955A-1DD1E513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6325440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991-8B7B-4731-930C-74DFB87D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103F9-CA44-44BE-9BCC-977DDCDF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 dirty="0"/>
              <a:t>Storage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2C6F-060D-49F6-B5BC-17D8D784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472823-040F-4A1B-8AEF-A479243B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Test directory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CC779A-A9A8-4EFB-BF61-857F122DE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5927" cy="263260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</a:t>
            </a:r>
          </a:p>
          <a:p>
            <a:r>
              <a:rPr lang="en-US" dirty="0"/>
              <a:t>Unit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CDB1-3E7D-4493-BD53-051CAE76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5832-8811-40A4-96E2-D28D5B07BF10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0B36-BA22-42D5-8B6C-FCDEACD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262B9C-332C-484A-A9AE-C94FEA8EAB31}"/>
              </a:ext>
            </a:extLst>
          </p:cNvPr>
          <p:cNvSpPr txBox="1">
            <a:spLocks/>
          </p:cNvSpPr>
          <p:nvPr/>
        </p:nvSpPr>
        <p:spPr>
          <a:xfrm>
            <a:off x="3166577" y="3251729"/>
            <a:ext cx="2139794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1AF1D8D-4810-4340-A28F-E1343D7D23FA}"/>
              </a:ext>
            </a:extLst>
          </p:cNvPr>
          <p:cNvSpPr txBox="1">
            <a:spLocks/>
          </p:cNvSpPr>
          <p:nvPr/>
        </p:nvSpPr>
        <p:spPr>
          <a:xfrm>
            <a:off x="8686637" y="3285595"/>
            <a:ext cx="2299652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14AAA-1B9C-4B93-92E6-3465AB06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9" y="825341"/>
            <a:ext cx="1170533" cy="1219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7A92E-9D24-46C1-9EA4-F8A89725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8" y="804174"/>
            <a:ext cx="1170533" cy="121930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FC2730B-C73A-4FF9-A1A6-5337CFFC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6645299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E54D-2A0B-48AA-B5D5-03689DAB30D9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9E5418-8120-4474-A920-448BC120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8751197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:ECommerce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User  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Logout</a:t>
            </a:r>
          </a:p>
          <a:p>
            <a:pPr lvl="1"/>
            <a:r>
              <a:rPr lang="en-US" dirty="0"/>
              <a:t>Add to cart</a:t>
            </a:r>
          </a:p>
          <a:p>
            <a:pPr lvl="1"/>
            <a:r>
              <a:rPr lang="en-US" dirty="0"/>
              <a:t>Remove from the cart</a:t>
            </a:r>
          </a:p>
          <a:p>
            <a:pPr lvl="1"/>
            <a:r>
              <a:rPr lang="en-US" dirty="0"/>
              <a:t>Order</a:t>
            </a:r>
          </a:p>
          <a:p>
            <a:pPr lvl="1"/>
            <a:r>
              <a:rPr lang="en-US" dirty="0"/>
              <a:t>Show order list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Cart</a:t>
            </a:r>
          </a:p>
          <a:p>
            <a:r>
              <a:rPr lang="en-US" dirty="0"/>
              <a:t>Order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E111-8AF3-4A1E-A98A-C0E206A2FE8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689DD7-3C98-4415-864E-76683096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573723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Artisan Command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Artisan is command-line interface for Laravel Commands that are saving time</a:t>
            </a:r>
          </a:p>
          <a:p>
            <a:r>
              <a:rPr lang="en-US" dirty="0"/>
              <a:t>Generating files with artisan is recommended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rgbClr val="00B0F0"/>
                </a:solidFill>
              </a:rPr>
              <a:t>php artisan list </a:t>
            </a:r>
            <a:r>
              <a:rPr lang="en-US" dirty="0"/>
              <a:t>in the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06A-8214-441F-A716-DB797A4E2E2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57D26-993E-45B6-A166-147251ED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071490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endpoint</a:t>
            </a:r>
            <a:r>
              <a:rPr lang="en-US" dirty="0"/>
              <a:t> specified by a URI that acts as a "pointer" to some piece of functionality offered by the application</a:t>
            </a:r>
          </a:p>
          <a:p>
            <a:pPr lvl="1"/>
            <a:r>
              <a:rPr lang="en-US" dirty="0"/>
              <a:t>Most commonly, a route simply points to a method on a </a:t>
            </a:r>
            <a:r>
              <a:rPr lang="en-US" dirty="0">
                <a:solidFill>
                  <a:srgbClr val="FF0000"/>
                </a:solidFill>
              </a:rPr>
              <a:t>controller</a:t>
            </a:r>
            <a:r>
              <a:rPr lang="en-US" dirty="0"/>
              <a:t> and also dictates which </a:t>
            </a:r>
            <a:r>
              <a:rPr lang="en-US" dirty="0">
                <a:solidFill>
                  <a:srgbClr val="FF0000"/>
                </a:solidFill>
              </a:rPr>
              <a:t>HTTP methods </a:t>
            </a:r>
            <a:r>
              <a:rPr lang="en-US" dirty="0"/>
              <a:t>are able to hit that URI. </a:t>
            </a:r>
          </a:p>
          <a:p>
            <a:r>
              <a:rPr lang="en-US" dirty="0"/>
              <a:t>Routing per request method (GET, POST, DELETE, etc.)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931-DC9B-4739-88E2-E8890C29994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C48B6-B6BE-4BD0-ADC2-7C5CFBBC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0030138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Routes are stored inside files under the </a:t>
            </a:r>
            <a:r>
              <a:rPr lang="en-US" dirty="0">
                <a:solidFill>
                  <a:srgbClr val="FF0000"/>
                </a:solidFill>
              </a:rPr>
              <a:t>/routes </a:t>
            </a:r>
            <a:r>
              <a:rPr lang="en-US" dirty="0"/>
              <a:t>folder inside the project's root directory. </a:t>
            </a:r>
          </a:p>
          <a:p>
            <a:r>
              <a:rPr lang="en-US" dirty="0" err="1"/>
              <a:t>web.php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public facing browser-based routes. </a:t>
            </a:r>
          </a:p>
          <a:p>
            <a:pPr lvl="1"/>
            <a:r>
              <a:rPr lang="en-US" dirty="0"/>
              <a:t>the most common and is what gets hit by the web browser.</a:t>
            </a:r>
          </a:p>
          <a:p>
            <a:pPr lvl="1"/>
            <a:r>
              <a:rPr lang="en-US" dirty="0"/>
              <a:t>contain facilities for </a:t>
            </a:r>
            <a:r>
              <a:rPr lang="en-US" dirty="0" err="1">
                <a:solidFill>
                  <a:srgbClr val="FF0000"/>
                </a:solidFill>
              </a:rPr>
              <a:t>csrf</a:t>
            </a:r>
            <a:r>
              <a:rPr lang="en-US" dirty="0"/>
              <a:t> protection and utilize session/state </a:t>
            </a:r>
          </a:p>
          <a:p>
            <a:r>
              <a:rPr lang="en-US" dirty="0" err="1"/>
              <a:t>api.php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Routes that correspond to an API group and thus have the API middleware enabled by default.</a:t>
            </a:r>
          </a:p>
          <a:p>
            <a:r>
              <a:rPr lang="en-US" dirty="0" err="1"/>
              <a:t>console.php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routes correspond to custom artisan commands that you've created for your app</a:t>
            </a:r>
          </a:p>
          <a:p>
            <a:r>
              <a:rPr lang="en-US" dirty="0" err="1"/>
              <a:t>channels.php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Registers routes for event broadcasting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7591-ABDF-4EC9-B3E6-BB151772B44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A8EB15-E7D7-45B4-ABD0-65436E0A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018257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Route definition can consists of:</a:t>
            </a:r>
          </a:p>
          <a:p>
            <a:pPr lvl="1"/>
            <a:r>
              <a:rPr lang="en-US" dirty="0"/>
              <a:t>HTTP-specific request methods such as</a:t>
            </a:r>
          </a:p>
          <a:p>
            <a:pPr lvl="2"/>
            <a:r>
              <a:rPr lang="en-US" dirty="0"/>
              <a:t>get, post, put, delete, patch or options, </a:t>
            </a:r>
          </a:p>
          <a:p>
            <a:pPr lvl="2"/>
            <a:r>
              <a:rPr lang="en-US" dirty="0"/>
              <a:t>any – to allow the route to accepts all http verbs </a:t>
            </a:r>
          </a:p>
          <a:p>
            <a:pPr lvl="2"/>
            <a:r>
              <a:rPr lang="en-US" dirty="0"/>
              <a:t>match – to allow the route to accept list of http verbs </a:t>
            </a:r>
          </a:p>
          <a:p>
            <a:pPr lvl="1"/>
            <a:r>
              <a:rPr lang="en-US" dirty="0"/>
              <a:t>the relative URL name </a:t>
            </a:r>
          </a:p>
          <a:p>
            <a:pPr lvl="1"/>
            <a:r>
              <a:rPr lang="en-US" dirty="0"/>
              <a:t>the name of a specific Controller </a:t>
            </a:r>
          </a:p>
          <a:p>
            <a:pPr lvl="1"/>
            <a:r>
              <a:rPr lang="en-US" dirty="0"/>
              <a:t>the name of a method inside controller that gets executed</a:t>
            </a:r>
          </a:p>
          <a:p>
            <a:pPr lvl="1"/>
            <a:r>
              <a:rPr lang="en-US" dirty="0"/>
              <a:t> the name() function – to give an easy to remember name to a particular route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63C6-A472-41B1-BAB5-91C72F1F6AE0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1E98C-3B3A-4EED-A1B5-0445EEAA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6084197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5534890" cy="3496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most basic Laravel routes accept a URI and a closure</a:t>
            </a:r>
          </a:p>
          <a:p>
            <a:pPr lvl="1"/>
            <a:r>
              <a:rPr lang="en-US" dirty="0"/>
              <a:t>providing a very simple and expressive method of defining routes and behavior</a:t>
            </a:r>
          </a:p>
          <a:p>
            <a:r>
              <a:rPr lang="en-US" dirty="0"/>
              <a:t>To get list of routes </a:t>
            </a:r>
          </a:p>
          <a:p>
            <a:r>
              <a:rPr lang="en-US" dirty="0" err="1"/>
              <a:t>web.php</a:t>
            </a:r>
            <a:endParaRPr lang="en-US" dirty="0"/>
          </a:p>
          <a:p>
            <a:pPr marL="914400" lvl="2" indent="0">
              <a:buNone/>
            </a:pPr>
            <a:r>
              <a:rPr lang="en-US" sz="2400" dirty="0"/>
              <a:t>Route::get('/', function () {</a:t>
            </a:r>
          </a:p>
          <a:p>
            <a:pPr marL="914400" lvl="2" indent="0">
              <a:buNone/>
            </a:pPr>
            <a:r>
              <a:rPr lang="en-US" sz="2400" dirty="0"/>
              <a:t>    return view('welcome');</a:t>
            </a:r>
          </a:p>
          <a:p>
            <a:pPr marL="914400" lvl="2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665-C650-4070-B7FA-F370C7D1F0C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AD21D9C-C764-4A32-B693-9C363780C7B9}"/>
              </a:ext>
            </a:extLst>
          </p:cNvPr>
          <p:cNvSpPr txBox="1">
            <a:spLocks/>
          </p:cNvSpPr>
          <p:nvPr/>
        </p:nvSpPr>
        <p:spPr>
          <a:xfrm>
            <a:off x="6830291" y="2531531"/>
            <a:ext cx="4218706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Route </a:t>
            </a:r>
          </a:p>
          <a:p>
            <a:pPr lvl="2"/>
            <a:r>
              <a:rPr lang="en-US" dirty="0"/>
              <a:t>the class which defines the static method get().</a:t>
            </a:r>
          </a:p>
          <a:p>
            <a:pPr lvl="1"/>
            <a:r>
              <a:rPr lang="en-US" dirty="0"/>
              <a:t>The get() method contains the parameters '/' and function() closure. </a:t>
            </a:r>
          </a:p>
          <a:p>
            <a:pPr lvl="1"/>
            <a:r>
              <a:rPr lang="en-US" dirty="0"/>
              <a:t>The '/' defines the root directory and </a:t>
            </a:r>
          </a:p>
          <a:p>
            <a:pPr lvl="1"/>
            <a:r>
              <a:rPr lang="en-US" dirty="0"/>
              <a:t>function() defines the functionality of the get() method.</a:t>
            </a:r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is '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' is equivalent to 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localhost/app1/public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A74374-B116-4943-965A-91BD1F5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194933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AAB-3E10-48B6-B8F7-2B5CE237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882D-A401-4205-B5D0-09BDD993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about Laravel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Installation and configuration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Project file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Routing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Blade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08839-B817-4129-95C9-C0CA3762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5017-1C37-482C-AD82-2AF3D50AFBAC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8F664-AC4F-4127-BA0E-F41687B4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AB43D2E-BBC9-4A7E-96E1-899243F63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36" y="711199"/>
            <a:ext cx="1169730" cy="121651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B7E8B52-6FAC-4F29-BE39-6F5D7A24C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249" y="711199"/>
            <a:ext cx="1169730" cy="121651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CA1F4-2C12-4932-9EF0-E31E3D1C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46193451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sz="1500" dirty="0"/>
              <a:t>Add route to </a:t>
            </a:r>
            <a:r>
              <a:rPr lang="en-US" sz="1500" dirty="0" err="1"/>
              <a:t>web.php</a:t>
            </a:r>
            <a:endParaRPr lang="en-US" sz="1500" dirty="0"/>
          </a:p>
          <a:p>
            <a:r>
              <a:rPr lang="en-US" sz="1500" dirty="0"/>
              <a:t>Route::post('/login',[</a:t>
            </a:r>
            <a:r>
              <a:rPr lang="en-US" sz="1500" dirty="0" err="1"/>
              <a:t>UserController</a:t>
            </a:r>
            <a:r>
              <a:rPr lang="en-US" sz="1500" dirty="0"/>
              <a:t>::</a:t>
            </a:r>
            <a:r>
              <a:rPr lang="en-US" sz="1500" dirty="0" err="1"/>
              <a:t>class,'login</a:t>
            </a:r>
            <a:r>
              <a:rPr lang="en-US" sz="1500" dirty="0"/>
              <a:t>'])-&gt;name('login');</a:t>
            </a:r>
          </a:p>
          <a:p>
            <a:r>
              <a:rPr lang="en-US" sz="1500" dirty="0"/>
              <a:t>Route::post('/</a:t>
            </a:r>
            <a:r>
              <a:rPr lang="en-US" sz="1500" dirty="0" err="1"/>
              <a:t>register','App</a:t>
            </a:r>
            <a:r>
              <a:rPr lang="en-US" sz="1500" dirty="0"/>
              <a:t>\Http\Controllers\</a:t>
            </a:r>
            <a:r>
              <a:rPr lang="en-US" sz="1500" dirty="0" err="1"/>
              <a:t>UserController@register</a:t>
            </a:r>
            <a:r>
              <a:rPr lang="en-US" sz="1500" dirty="0"/>
              <a:t>');</a:t>
            </a:r>
          </a:p>
          <a:p>
            <a:r>
              <a:rPr lang="en-US" sz="1500" dirty="0"/>
              <a:t>Route::get('show/{id}',[</a:t>
            </a:r>
            <a:r>
              <a:rPr lang="en-US" sz="1500" dirty="0" err="1"/>
              <a:t>UserController</a:t>
            </a:r>
            <a:r>
              <a:rPr lang="en-US" sz="1500" dirty="0"/>
              <a:t>::</a:t>
            </a:r>
            <a:r>
              <a:rPr lang="en-US" sz="1500" dirty="0" err="1"/>
              <a:t>class,'show</a:t>
            </a:r>
            <a:r>
              <a:rPr lang="en-US" sz="1500" dirty="0"/>
              <a:t>']);</a:t>
            </a:r>
          </a:p>
          <a:p>
            <a:pPr marL="0" indent="0">
              <a:buNone/>
            </a:pPr>
            <a:r>
              <a:rPr lang="en-US" sz="1500" dirty="0"/>
              <a:t>Route::match(['get', 'post'], '/', function () {  </a:t>
            </a:r>
          </a:p>
          <a:p>
            <a:pPr marL="0" indent="0">
              <a:buNone/>
            </a:pPr>
            <a:r>
              <a:rPr lang="en-US" sz="1500" dirty="0"/>
              <a:t>	//</a:t>
            </a:r>
          </a:p>
          <a:p>
            <a:pPr marL="0" indent="0">
              <a:buNone/>
            </a:pPr>
            <a:r>
              <a:rPr lang="en-US" sz="1500" dirty="0"/>
              <a:t>}); </a:t>
            </a:r>
          </a:p>
          <a:p>
            <a:pPr marL="0" indent="0">
              <a:buNone/>
            </a:pPr>
            <a:r>
              <a:rPr lang="en-US" sz="1500" dirty="0"/>
              <a:t>Route::any('/', function ()   {  </a:t>
            </a:r>
          </a:p>
          <a:p>
            <a:pPr marL="0" indent="0">
              <a:buNone/>
            </a:pPr>
            <a:r>
              <a:rPr lang="en-US" sz="1500" dirty="0"/>
              <a:t>	//  </a:t>
            </a:r>
          </a:p>
          <a:p>
            <a:pPr marL="0" indent="0">
              <a:buNone/>
            </a:pPr>
            <a:r>
              <a:rPr lang="en-US" sz="1500" dirty="0"/>
              <a:t>})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2B92-9C83-492A-A2D5-09853534E637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EA31B-41E7-4814-B86D-C9DCF3FD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8712599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defining a route that redirects to another URI</a:t>
            </a:r>
          </a:p>
          <a:p>
            <a:pPr lvl="1"/>
            <a:r>
              <a:rPr lang="en-US" dirty="0"/>
              <a:t>Route::redirect</a:t>
            </a:r>
          </a:p>
          <a:p>
            <a:pPr lvl="2"/>
            <a:r>
              <a:rPr lang="en-US" dirty="0"/>
              <a:t>Route::redirect('/here', '/there'); //return 302 status code</a:t>
            </a:r>
          </a:p>
          <a:p>
            <a:pPr lvl="2"/>
            <a:r>
              <a:rPr lang="en-US" dirty="0"/>
              <a:t>Route::</a:t>
            </a:r>
            <a:r>
              <a:rPr lang="en-US" dirty="0" err="1"/>
              <a:t>permanentRedirect</a:t>
            </a:r>
            <a:r>
              <a:rPr lang="en-US" dirty="0"/>
              <a:t>('/here', '/there'); //return 301</a:t>
            </a:r>
          </a:p>
          <a:p>
            <a:pPr lvl="2"/>
            <a:r>
              <a:rPr lang="en-US" dirty="0"/>
              <a:t>Route::get(‘/here', function () {  </a:t>
            </a:r>
          </a:p>
          <a:p>
            <a:pPr marL="1257300" lvl="3" indent="0">
              <a:buNone/>
            </a:pPr>
            <a:r>
              <a:rPr lang="en-US" dirty="0"/>
              <a:t>    return redirect('/there');  </a:t>
            </a:r>
          </a:p>
          <a:p>
            <a:pPr marL="1257300" lvl="3" indent="0">
              <a:buNone/>
            </a:pPr>
            <a:r>
              <a:rPr lang="en-US" dirty="0"/>
              <a:t>});</a:t>
            </a:r>
          </a:p>
          <a:p>
            <a:pPr lvl="1"/>
            <a:r>
              <a:rPr lang="en-US" dirty="0"/>
              <a:t>View </a:t>
            </a:r>
          </a:p>
          <a:p>
            <a:pPr lvl="2"/>
            <a:r>
              <a:rPr lang="en-US" dirty="0"/>
              <a:t>Route::view('/', 'welcome');</a:t>
            </a:r>
          </a:p>
          <a:p>
            <a:pPr lvl="2"/>
            <a:r>
              <a:rPr lang="en-US" dirty="0"/>
              <a:t>Route::get('/', function () {  </a:t>
            </a:r>
          </a:p>
          <a:p>
            <a:pPr marL="1257300" lvl="3" indent="0">
              <a:buNone/>
            </a:pPr>
            <a:r>
              <a:rPr lang="en-US" dirty="0"/>
              <a:t>    return view('welcome');  </a:t>
            </a:r>
          </a:p>
          <a:p>
            <a:pPr marL="1257300" lvl="3" indent="0">
              <a:buNone/>
            </a:pPr>
            <a:r>
              <a:rPr lang="en-US" dirty="0"/>
              <a:t>});					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793-A3D2-4855-B06D-57827E395CC3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9ADE8B-DD5B-4E28-96CA-DE320253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B418D-A854-47A7-B045-A5DEE858918A}"/>
              </a:ext>
            </a:extLst>
          </p:cNvPr>
          <p:cNvSpPr txBox="1"/>
          <p:nvPr/>
        </p:nvSpPr>
        <p:spPr>
          <a:xfrm>
            <a:off x="6428372" y="3971837"/>
            <a:ext cx="461817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Route::get(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logout'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Session::forget(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redirect(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775853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Run command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php artisan </a:t>
            </a:r>
            <a:r>
              <a:rPr lang="en-US" dirty="0" err="1">
                <a:solidFill>
                  <a:srgbClr val="0070C0"/>
                </a:solidFill>
              </a:rPr>
              <a:t>route:list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to get list of defined routes in the application 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A60D-D9E9-4FBA-896F-F40C8C8069B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8DC289-73CD-4808-B40B-7C99F66C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05940564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Route Parameters</a:t>
            </a:r>
          </a:p>
          <a:p>
            <a:pPr lvl="1"/>
            <a:r>
              <a:rPr lang="en-US" dirty="0"/>
              <a:t>Required parameter</a:t>
            </a:r>
          </a:p>
          <a:p>
            <a:pPr lvl="2"/>
            <a:r>
              <a:rPr lang="en-US" dirty="0"/>
              <a:t>Route::get('/user/{id}', function ($id) {</a:t>
            </a:r>
          </a:p>
          <a:p>
            <a:pPr marL="1257300" lvl="3" indent="0">
              <a:buNone/>
            </a:pPr>
            <a:r>
              <a:rPr lang="en-US" dirty="0"/>
              <a:t>    return 'User '.$id;</a:t>
            </a:r>
          </a:p>
          <a:p>
            <a:pPr marL="1257300" lvl="3" indent="0">
              <a:buNone/>
            </a:pPr>
            <a:r>
              <a:rPr lang="en-US" dirty="0"/>
              <a:t>});</a:t>
            </a:r>
          </a:p>
          <a:p>
            <a:r>
              <a:rPr lang="en-US" dirty="0"/>
              <a:t>Optional Parameters</a:t>
            </a:r>
          </a:p>
          <a:p>
            <a:pPr lvl="1"/>
            <a:r>
              <a:rPr lang="en-US" dirty="0"/>
              <a:t>Route::get('/user/{name?}', function ($name = null) {</a:t>
            </a:r>
          </a:p>
          <a:p>
            <a:pPr marL="914400" lvl="2" indent="0">
              <a:buNone/>
            </a:pPr>
            <a:r>
              <a:rPr lang="en-US" dirty="0"/>
              <a:t>    return $name;</a:t>
            </a:r>
          </a:p>
          <a:p>
            <a:pPr marL="914400" lvl="2" indent="0">
              <a:buNone/>
            </a:pPr>
            <a:r>
              <a:rPr lang="en-US" dirty="0"/>
              <a:t>});</a:t>
            </a:r>
          </a:p>
          <a:p>
            <a:pPr marL="1257300" lvl="3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AD83-C316-467F-AA6F-5F0933BC19A0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1E1A12-6073-452B-9C18-5C29C15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57769833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Fallback Routes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solidFill>
                  <a:srgbClr val="0070C0"/>
                </a:solidFill>
              </a:rPr>
              <a:t>Route::fallback </a:t>
            </a:r>
            <a:r>
              <a:rPr lang="en-US" dirty="0"/>
              <a:t>method</a:t>
            </a:r>
          </a:p>
          <a:p>
            <a:pPr lvl="2"/>
            <a:r>
              <a:rPr lang="en-US" dirty="0"/>
              <a:t>define a route that will be executed when no other route matches the incoming request</a:t>
            </a:r>
          </a:p>
          <a:p>
            <a:pPr lvl="2"/>
            <a:r>
              <a:rPr lang="en-US" dirty="0"/>
              <a:t>Route::fallback(function () {</a:t>
            </a:r>
          </a:p>
          <a:p>
            <a:pPr marL="1257300" lvl="3" indent="0">
              <a:buNone/>
            </a:pPr>
            <a:r>
              <a:rPr lang="en-US" dirty="0"/>
              <a:t>    //</a:t>
            </a:r>
          </a:p>
          <a:p>
            <a:pPr marL="1257300" lvl="3" indent="0">
              <a:buNone/>
            </a:pPr>
            <a:r>
              <a:rPr lang="en-US" dirty="0"/>
              <a:t>});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DDA1-AD79-4903-A7F8-0D984462718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EF6B95-60FD-414C-AEF3-1D91DFB9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2845922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middleware is mechanism for filtering the HTTP requests</a:t>
            </a:r>
          </a:p>
          <a:p>
            <a:r>
              <a:rPr lang="en-US" dirty="0"/>
              <a:t>Laravel includes several middleware's such as</a:t>
            </a:r>
          </a:p>
          <a:p>
            <a:pPr lvl="1"/>
            <a:r>
              <a:rPr lang="en-US" dirty="0"/>
              <a:t>Authentication, CSRF Protection, …</a:t>
            </a:r>
          </a:p>
          <a:p>
            <a:r>
              <a:rPr lang="en-US" dirty="0"/>
              <a:t>The auth middleware </a:t>
            </a:r>
          </a:p>
          <a:p>
            <a:pPr lvl="1"/>
            <a:r>
              <a:rPr lang="en-US" dirty="0"/>
              <a:t>checks if the user visiting the page is authenticated through session cookie</a:t>
            </a:r>
          </a:p>
          <a:p>
            <a:r>
              <a:rPr lang="en-US" dirty="0"/>
              <a:t>The CSRF token protection middleware </a:t>
            </a:r>
          </a:p>
          <a:p>
            <a:pPr lvl="1"/>
            <a:r>
              <a:rPr lang="en-US" dirty="0"/>
              <a:t>protects your application from cross-site request forgery attacks by adding token key for each generated form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A5DF-8055-42E9-A03B-8A12199A5B21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58FB34-072F-41ED-B974-D610C70D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78749710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Protection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Cross-site request forgeries </a:t>
            </a:r>
          </a:p>
          <a:p>
            <a:pPr lvl="1"/>
            <a:r>
              <a:rPr lang="en-US" dirty="0"/>
              <a:t>malicious exploit whereby unauthorized commands are performed on behalf of an authenticated user. </a:t>
            </a:r>
          </a:p>
          <a:p>
            <a:pPr lvl="1"/>
            <a:r>
              <a:rPr lang="en-US" dirty="0"/>
              <a:t> inspect every incoming POST, PUT, PATCH, or DELETE request</a:t>
            </a:r>
          </a:p>
          <a:p>
            <a:r>
              <a:rPr lang="en-US" dirty="0"/>
              <a:t>Preventing CSRF Requests</a:t>
            </a:r>
          </a:p>
          <a:p>
            <a:pPr lvl="1"/>
            <a:r>
              <a:rPr lang="en-US" dirty="0" err="1"/>
              <a:t>csrf_token</a:t>
            </a:r>
            <a:r>
              <a:rPr lang="en-US" dirty="0"/>
              <a:t> helper function</a:t>
            </a:r>
          </a:p>
          <a:p>
            <a:pPr lvl="1"/>
            <a:r>
              <a:rPr lang="en-US" dirty="0"/>
              <a:t>@csrf directive </a:t>
            </a:r>
          </a:p>
          <a:p>
            <a:pPr marL="914400" lvl="2" indent="0">
              <a:buNone/>
            </a:pPr>
            <a:r>
              <a:rPr lang="en-US" dirty="0"/>
              <a:t>&lt;form method="POST" action="/profile"&gt;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@csrf</a:t>
            </a:r>
          </a:p>
          <a:p>
            <a:pPr marL="914400" lvl="2" indent="0">
              <a:buNone/>
            </a:pPr>
            <a:r>
              <a:rPr lang="en-US" dirty="0"/>
              <a:t>    &lt;!-- Equivalent to... --&gt;</a:t>
            </a:r>
          </a:p>
          <a:p>
            <a:pPr marL="914400" lvl="2" indent="0">
              <a:buNone/>
            </a:pPr>
            <a:r>
              <a:rPr lang="en-US" dirty="0"/>
              <a:t>    &lt;input type="hidden" name="_token" value="</a:t>
            </a:r>
            <a:r>
              <a:rPr lang="en-US" dirty="0">
                <a:solidFill>
                  <a:srgbClr val="0070C0"/>
                </a:solidFill>
              </a:rPr>
              <a:t>{{ </a:t>
            </a:r>
            <a:r>
              <a:rPr lang="en-US" dirty="0" err="1">
                <a:solidFill>
                  <a:srgbClr val="0070C0"/>
                </a:solidFill>
              </a:rPr>
              <a:t>csrf_token</a:t>
            </a:r>
            <a:r>
              <a:rPr lang="en-US" dirty="0">
                <a:solidFill>
                  <a:srgbClr val="0070C0"/>
                </a:solidFill>
              </a:rPr>
              <a:t>() }}" </a:t>
            </a:r>
            <a:r>
              <a:rPr lang="en-US" dirty="0"/>
              <a:t>/&gt;</a:t>
            </a:r>
          </a:p>
          <a:p>
            <a:pPr marL="914400" lvl="2" indent="0">
              <a:buNone/>
            </a:pPr>
            <a:r>
              <a:rPr lang="en-US" dirty="0"/>
              <a:t>&lt;/form&gt;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3F7A-FA6A-479F-8215-6C784A933E25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BCCC88-A6E6-4505-B876-EE31F03B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22688377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is the "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" in the "</a:t>
            </a:r>
            <a:r>
              <a:rPr lang="en-US" dirty="0">
                <a:solidFill>
                  <a:srgbClr val="0070C0"/>
                </a:solidFill>
              </a:rPr>
              <a:t>MVC</a:t>
            </a:r>
            <a:r>
              <a:rPr lang="en-US" dirty="0"/>
              <a:t>" (</a:t>
            </a:r>
            <a:r>
              <a:rPr lang="en-US" dirty="0">
                <a:solidFill>
                  <a:srgbClr val="0070C0"/>
                </a:solidFill>
              </a:rPr>
              <a:t>Model-View-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ontroller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an essential feature in a Laravel framework</a:t>
            </a:r>
          </a:p>
          <a:p>
            <a:pPr lvl="1"/>
            <a:r>
              <a:rPr lang="en-US" dirty="0"/>
              <a:t>used to handle the request logic within the single class</a:t>
            </a:r>
          </a:p>
          <a:p>
            <a:pPr lvl="1"/>
            <a:r>
              <a:rPr lang="en-US" dirty="0"/>
              <a:t>defined in the "</a:t>
            </a:r>
            <a:r>
              <a:rPr lang="en-US" dirty="0">
                <a:solidFill>
                  <a:srgbClr val="0070C0"/>
                </a:solidFill>
              </a:rPr>
              <a:t>app/http/Controllers</a:t>
            </a:r>
            <a:r>
              <a:rPr lang="en-US" dirty="0"/>
              <a:t>" directory</a:t>
            </a:r>
          </a:p>
          <a:p>
            <a:pPr lvl="1"/>
            <a:r>
              <a:rPr lang="en-US" dirty="0"/>
              <a:t>receive the request from the client and return a response to the client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May</a:t>
            </a:r>
            <a:r>
              <a:rPr lang="en-US" dirty="0"/>
              <a:t> extends the base </a:t>
            </a:r>
            <a:r>
              <a:rPr lang="en-US" b="1" dirty="0">
                <a:solidFill>
                  <a:srgbClr val="FF0000"/>
                </a:solidFill>
              </a:rPr>
              <a:t>Controller</a:t>
            </a:r>
            <a:r>
              <a:rPr lang="en-US" dirty="0"/>
              <a:t> class included with Laravel: </a:t>
            </a:r>
            <a:r>
              <a:rPr lang="en-US" dirty="0">
                <a:solidFill>
                  <a:srgbClr val="FF0000"/>
                </a:solidFill>
              </a:rPr>
              <a:t>App\Http\Controllers\Controller</a:t>
            </a:r>
            <a:r>
              <a:rPr lang="en-US" dirty="0"/>
              <a:t>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7474-FDCD-4291-A0B6-BE99F182979D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1E396D-1D98-4CED-A5BA-7F88CAB9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6554032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Use command </a:t>
            </a:r>
          </a:p>
          <a:p>
            <a:pPr lvl="1"/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&lt;controller-name&gt; --plain</a:t>
            </a:r>
          </a:p>
          <a:p>
            <a:pPr lvl="1"/>
            <a:r>
              <a:rPr lang="en-US" dirty="0"/>
              <a:t>where 	</a:t>
            </a:r>
          </a:p>
          <a:p>
            <a:pPr lvl="2"/>
            <a:r>
              <a:rPr lang="en-US" dirty="0"/>
              <a:t>controller-name – controller name</a:t>
            </a:r>
          </a:p>
          <a:p>
            <a:pPr lvl="2"/>
            <a:r>
              <a:rPr lang="en-US" dirty="0"/>
              <a:t>--plain – plain constructor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UserController</a:t>
            </a:r>
            <a:r>
              <a:rPr lang="en-US" dirty="0"/>
              <a:t> --plain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2984-6951-41B0-8909-70DFC067749E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8AD18C-ACD3-4AF5-9476-2518848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7277051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71" y="2379131"/>
            <a:ext cx="4665429" cy="3496737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namespace App\Http\Controllers;</a:t>
            </a:r>
          </a:p>
          <a:p>
            <a:pPr marL="457200" lvl="1" indent="0">
              <a:buNone/>
            </a:pPr>
            <a:r>
              <a:rPr lang="en-US" dirty="0"/>
              <a:t>use App\Http\Controllers\Controller;</a:t>
            </a:r>
          </a:p>
          <a:p>
            <a:pPr marL="457200" lvl="1" indent="0">
              <a:buNone/>
            </a:pPr>
            <a:r>
              <a:rPr lang="en-US" dirty="0"/>
              <a:t>use App\Models\User;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>
                <a:solidFill>
                  <a:srgbClr val="00B0F0"/>
                </a:solidFill>
              </a:rPr>
              <a:t>UserController</a:t>
            </a:r>
            <a:r>
              <a:rPr lang="en-US" dirty="0"/>
              <a:t> extends </a:t>
            </a:r>
            <a:r>
              <a:rPr lang="en-US" dirty="0">
                <a:solidFill>
                  <a:srgbClr val="0070C0"/>
                </a:solidFill>
              </a:rPr>
              <a:t>Controller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public function </a:t>
            </a:r>
            <a:r>
              <a:rPr lang="en-US" dirty="0">
                <a:solidFill>
                  <a:srgbClr val="FF0000"/>
                </a:solidFill>
              </a:rPr>
              <a:t>show</a:t>
            </a:r>
            <a:r>
              <a:rPr lang="en-US" dirty="0"/>
              <a:t>($id)    {</a:t>
            </a:r>
          </a:p>
          <a:p>
            <a:pPr marL="457200" lvl="1" indent="0">
              <a:buNone/>
            </a:pPr>
            <a:r>
              <a:rPr lang="en-US" dirty="0"/>
              <a:t> $user = User::</a:t>
            </a:r>
            <a:r>
              <a:rPr lang="en-US" dirty="0" err="1"/>
              <a:t>findOrFail</a:t>
            </a:r>
            <a:r>
              <a:rPr lang="en-US" dirty="0"/>
              <a:t>($id);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/>
              <a:t>view('show',['user'=&gt;$user]);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F2CD-0A60-4C4C-8473-283C670FED5F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1CD5400-D4B9-467B-B268-E2060CA9A92B}"/>
              </a:ext>
            </a:extLst>
          </p:cNvPr>
          <p:cNvSpPr txBox="1">
            <a:spLocks/>
          </p:cNvSpPr>
          <p:nvPr/>
        </p:nvSpPr>
        <p:spPr>
          <a:xfrm>
            <a:off x="5442155" y="2443586"/>
            <a:ext cx="6233674" cy="3496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to this controller method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use App\Http\Controllers\</a:t>
            </a:r>
            <a:r>
              <a:rPr lang="en-US" dirty="0" err="1"/>
              <a:t>UserController</a:t>
            </a:r>
            <a:r>
              <a:rPr lang="en-US" dirty="0"/>
              <a:t>;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Route::get('/user/{id}', [</a:t>
            </a:r>
            <a:r>
              <a:rPr lang="en-US" dirty="0" err="1">
                <a:solidFill>
                  <a:srgbClr val="00B0F0"/>
                </a:solidFill>
              </a:rPr>
              <a:t>UserController</a:t>
            </a:r>
            <a:r>
              <a:rPr lang="en-US" dirty="0"/>
              <a:t>::class, '</a:t>
            </a:r>
            <a:r>
              <a:rPr lang="en-US" dirty="0">
                <a:solidFill>
                  <a:srgbClr val="FF0000"/>
                </a:solidFill>
              </a:rPr>
              <a:t>show</a:t>
            </a:r>
            <a:r>
              <a:rPr lang="en-US" dirty="0"/>
              <a:t>']);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6D6190-05DA-40E9-B27D-AD9C12F7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647272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3681-ADE5-4CC3-9D5A-E4B359A9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BB2C-611F-4822-8478-32FB0910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by Taylor </a:t>
            </a:r>
            <a:r>
              <a:rPr lang="en-US" dirty="0" err="1"/>
              <a:t>Otwell</a:t>
            </a:r>
            <a:r>
              <a:rPr lang="en-US" dirty="0"/>
              <a:t> in 2011</a:t>
            </a:r>
          </a:p>
          <a:p>
            <a:r>
              <a:rPr lang="en-US" dirty="0"/>
              <a:t>It is a MVC web application framework with expressive, </a:t>
            </a:r>
            <a:r>
              <a:rPr lang="en-US" dirty="0">
                <a:solidFill>
                  <a:srgbClr val="FF0000"/>
                </a:solidFill>
              </a:rPr>
              <a:t>elegant syntax</a:t>
            </a:r>
            <a:r>
              <a:rPr lang="en-US" dirty="0"/>
              <a:t>.</a:t>
            </a:r>
          </a:p>
          <a:p>
            <a:r>
              <a:rPr lang="en-US" dirty="0"/>
              <a:t>A web framework provides a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and starting point for creating your application, allowing you focus on creating  something amazing while we sweat detail.</a:t>
            </a:r>
          </a:p>
          <a:p>
            <a:r>
              <a:rPr lang="en-US" dirty="0"/>
              <a:t>It providing </a:t>
            </a:r>
            <a:r>
              <a:rPr lang="en-US" dirty="0">
                <a:solidFill>
                  <a:srgbClr val="FF0000"/>
                </a:solidFill>
              </a:rPr>
              <a:t>powerful features </a:t>
            </a:r>
            <a:r>
              <a:rPr lang="en-US" dirty="0"/>
              <a:t>such as through dependency injection, an expressive database abstraction layer, queues and scheduled jobs, unit and integration testing and more.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80E2-7C46-4BB0-B1CC-3C7204AF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5ED-DA30-42E4-A153-0EF58F153273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B81B1-3A0C-4874-9EED-AD78EFDA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E78CD9-25D8-48A1-A1CC-ABAE1995E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92" y="982132"/>
            <a:ext cx="1169730" cy="1216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1D442-9DDA-4EE4-B8DD-9DCF140DA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675" y="957222"/>
            <a:ext cx="1170533" cy="121930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DEF0-9DB3-49B1-BA57-2781FE0D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43674940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When an incoming request matches the specified route URI, such as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2"/>
              </a:rPr>
              <a:t>http://localhost/User/1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show</a:t>
            </a:r>
            <a:r>
              <a:rPr lang="en-US" dirty="0"/>
              <a:t> method on the </a:t>
            </a:r>
            <a:r>
              <a:rPr lang="en-US" dirty="0">
                <a:solidFill>
                  <a:srgbClr val="00B0F0"/>
                </a:solidFill>
              </a:rPr>
              <a:t>App\Http\Controllers\</a:t>
            </a:r>
            <a:r>
              <a:rPr lang="en-US" dirty="0" err="1">
                <a:solidFill>
                  <a:srgbClr val="00B0F0"/>
                </a:solidFill>
              </a:rPr>
              <a:t>UserController</a:t>
            </a:r>
            <a:r>
              <a:rPr lang="en-US" dirty="0"/>
              <a:t> class </a:t>
            </a:r>
          </a:p>
          <a:p>
            <a:pPr lvl="1"/>
            <a:r>
              <a:rPr lang="en-US" dirty="0"/>
              <a:t>invoked and the route parameters will be passed to the method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5814-D052-4593-8F9F-B1FD28CC9D70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2F9E2A-1F77-4749-AD37-771169B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35239720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6116780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Action Controllers</a:t>
            </a:r>
          </a:p>
          <a:p>
            <a:pPr lvl="1"/>
            <a:r>
              <a:rPr lang="en-US" dirty="0"/>
              <a:t>Action in controller becomes complex, dedicate the entire controller for a single action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 _invoke </a:t>
            </a:r>
            <a:r>
              <a:rPr lang="en-US" dirty="0"/>
              <a:t>method </a:t>
            </a:r>
          </a:p>
          <a:p>
            <a:pPr marL="914400" lvl="2" indent="0">
              <a:buNone/>
            </a:pPr>
            <a:r>
              <a:rPr lang="en-US" dirty="0"/>
              <a:t>class </a:t>
            </a:r>
            <a:r>
              <a:rPr lang="en-US" dirty="0" err="1"/>
              <a:t>CalculateController</a:t>
            </a:r>
            <a:r>
              <a:rPr lang="en-US" dirty="0"/>
              <a:t> extends Controller</a:t>
            </a:r>
          </a:p>
          <a:p>
            <a:pPr marL="914400" lvl="2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    public function </a:t>
            </a:r>
            <a:r>
              <a:rPr lang="en-US" dirty="0">
                <a:solidFill>
                  <a:srgbClr val="FF0000"/>
                </a:solidFill>
              </a:rPr>
              <a:t>__invoke()</a:t>
            </a:r>
          </a:p>
          <a:p>
            <a:pPr marL="914400" lvl="2" indent="0">
              <a:buNone/>
            </a:pPr>
            <a:r>
              <a:rPr lang="en-US" dirty="0"/>
              <a:t>    {</a:t>
            </a:r>
          </a:p>
          <a:p>
            <a:pPr marL="914400" lvl="2" indent="0">
              <a:buNone/>
            </a:pPr>
            <a:r>
              <a:rPr lang="en-US" dirty="0"/>
              <a:t>        // ...</a:t>
            </a:r>
          </a:p>
          <a:p>
            <a:pPr marL="914400" lvl="2" indent="0">
              <a:buNone/>
            </a:pPr>
            <a:r>
              <a:rPr lang="en-US" dirty="0"/>
              <a:t>    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AE46-3C1E-40AC-8A77-920FF32E303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5C19888-944D-4DA3-B114-CD31FC924339}"/>
              </a:ext>
            </a:extLst>
          </p:cNvPr>
          <p:cNvSpPr txBox="1">
            <a:spLocks/>
          </p:cNvSpPr>
          <p:nvPr/>
        </p:nvSpPr>
        <p:spPr>
          <a:xfrm>
            <a:off x="7412181" y="2531531"/>
            <a:ext cx="3636815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– only specify controller name 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use App\Http\Controllers\</a:t>
            </a:r>
            <a:r>
              <a:rPr lang="en-US" dirty="0" err="1"/>
              <a:t>CalculateController</a:t>
            </a:r>
            <a:r>
              <a:rPr lang="en-US" dirty="0"/>
              <a:t>;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Route::post('/calculate', </a:t>
            </a:r>
            <a:r>
              <a:rPr lang="en-US" dirty="0" err="1"/>
              <a:t>CalculateController</a:t>
            </a:r>
            <a:r>
              <a:rPr lang="en-US" dirty="0"/>
              <a:t>::class);</a:t>
            </a:r>
          </a:p>
          <a:p>
            <a:r>
              <a:rPr lang="en-US" dirty="0"/>
              <a:t>Use Command </a:t>
            </a:r>
          </a:p>
          <a:p>
            <a:pPr lvl="1"/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CalculateServer</a:t>
            </a:r>
            <a:r>
              <a:rPr lang="en-US" dirty="0"/>
              <a:t> --invokable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20883-26FF-4DFF-BCDF-DD08C8CD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77249895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Middleware may be assigned to the controller's routes in route files:</a:t>
            </a:r>
          </a:p>
          <a:p>
            <a:pPr lvl="1"/>
            <a:r>
              <a:rPr lang="en-US" dirty="0"/>
              <a:t>Route::get('profile', [</a:t>
            </a:r>
            <a:r>
              <a:rPr lang="en-US" dirty="0" err="1"/>
              <a:t>UserController</a:t>
            </a:r>
            <a:r>
              <a:rPr lang="en-US" dirty="0"/>
              <a:t>::class, 'show'])-&gt;middleware('auth');</a:t>
            </a:r>
          </a:p>
          <a:p>
            <a:pPr lvl="1"/>
            <a:r>
              <a:rPr lang="en-US" dirty="0"/>
              <a:t>Define in controller action </a:t>
            </a:r>
          </a:p>
          <a:p>
            <a:pPr marL="914400" lvl="2" indent="0">
              <a:buNone/>
            </a:pPr>
            <a:r>
              <a:rPr lang="en-US" dirty="0"/>
              <a:t>class </a:t>
            </a:r>
            <a:r>
              <a:rPr lang="en-US" dirty="0" err="1"/>
              <a:t>UserController</a:t>
            </a:r>
            <a:r>
              <a:rPr lang="en-US" dirty="0"/>
              <a:t> extends Controller {</a:t>
            </a:r>
          </a:p>
          <a:p>
            <a:pPr marL="914400" lvl="2" indent="0">
              <a:buNone/>
            </a:pPr>
            <a:r>
              <a:rPr lang="en-US" dirty="0"/>
              <a:t>    public function __construct()    {</a:t>
            </a:r>
          </a:p>
          <a:p>
            <a:pPr marL="914400" lvl="2" indent="0">
              <a:buNone/>
            </a:pPr>
            <a:r>
              <a:rPr lang="en-US" dirty="0"/>
              <a:t>        $this-&gt;middleware('auth');</a:t>
            </a:r>
          </a:p>
          <a:p>
            <a:pPr marL="914400" lvl="2" indent="0">
              <a:buNone/>
            </a:pPr>
            <a:r>
              <a:rPr lang="en-US" dirty="0"/>
              <a:t>        $this-&gt;middleware('log')-&gt;only('index');</a:t>
            </a:r>
          </a:p>
          <a:p>
            <a:pPr marL="914400" lvl="2" indent="0">
              <a:buNone/>
            </a:pPr>
            <a:r>
              <a:rPr lang="en-US" dirty="0"/>
              <a:t>        $this-&gt;middleware('subscribed')-&gt;except('store');</a:t>
            </a:r>
          </a:p>
          <a:p>
            <a:pPr marL="914400" lvl="2" indent="0">
              <a:buNone/>
            </a:pPr>
            <a:r>
              <a:rPr lang="en-US" dirty="0"/>
              <a:t>    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AE33-6082-4697-B3AD-D9B65D981399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38E98A-A40B-4801-AFB4-0BD803E1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78442703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Inspecting The Request Path / Route</a:t>
            </a:r>
          </a:p>
          <a:p>
            <a:pPr marL="457200" lvl="1" indent="0">
              <a:buNone/>
            </a:pPr>
            <a:r>
              <a:rPr lang="en-US" dirty="0"/>
              <a:t>if ($request-&gt;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('admin/*')) {</a:t>
            </a:r>
          </a:p>
          <a:p>
            <a:pPr marL="457200" lvl="1" indent="0">
              <a:buNone/>
            </a:pPr>
            <a:r>
              <a:rPr lang="en-US" dirty="0"/>
              <a:t>    //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Named route </a:t>
            </a:r>
          </a:p>
          <a:p>
            <a:pPr marL="457200" lvl="1" indent="0">
              <a:buNone/>
            </a:pPr>
            <a:r>
              <a:rPr lang="en-US" dirty="0"/>
              <a:t>if ($request-&gt;</a:t>
            </a:r>
            <a:r>
              <a:rPr lang="en-US" dirty="0" err="1">
                <a:solidFill>
                  <a:srgbClr val="FF0000"/>
                </a:solidFill>
              </a:rPr>
              <a:t>routeIs</a:t>
            </a:r>
            <a:r>
              <a:rPr lang="en-US" dirty="0"/>
              <a:t>('admin.*')) {</a:t>
            </a:r>
          </a:p>
          <a:p>
            <a:pPr marL="457200" lvl="1" indent="0">
              <a:buNone/>
            </a:pPr>
            <a:r>
              <a:rPr lang="en-US" dirty="0"/>
              <a:t>    //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B640-E4D9-42AF-B630-5CF7337251DB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0AB890-F292-4852-AF5D-52B536D4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18222303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Retrieving The Request URL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url</a:t>
            </a:r>
            <a:r>
              <a:rPr lang="en-US" dirty="0"/>
              <a:t> = $request-&gt;</a:t>
            </a:r>
            <a:r>
              <a:rPr lang="en-US" dirty="0" err="1"/>
              <a:t>url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urlWithQueryString</a:t>
            </a:r>
            <a:r>
              <a:rPr lang="en-US" dirty="0"/>
              <a:t> = $request-&gt;</a:t>
            </a:r>
            <a:r>
              <a:rPr lang="en-US" dirty="0" err="1"/>
              <a:t>fullUrl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Append data </a:t>
            </a:r>
          </a:p>
          <a:p>
            <a:pPr lvl="2"/>
            <a:r>
              <a:rPr lang="en-US" dirty="0"/>
              <a:t>$request-&gt;</a:t>
            </a:r>
            <a:r>
              <a:rPr lang="en-US" dirty="0" err="1">
                <a:solidFill>
                  <a:srgbClr val="FF0000"/>
                </a:solidFill>
              </a:rPr>
              <a:t>fullUrlWithQuery</a:t>
            </a:r>
            <a:r>
              <a:rPr lang="en-US" dirty="0"/>
              <a:t>(['type' =&gt; 'phone']);</a:t>
            </a:r>
          </a:p>
          <a:p>
            <a:r>
              <a:rPr lang="en-US" dirty="0"/>
              <a:t>Retrieving The Request Method</a:t>
            </a:r>
          </a:p>
          <a:p>
            <a:pPr lvl="1"/>
            <a:r>
              <a:rPr lang="en-US" dirty="0"/>
              <a:t>$method = $request-&gt;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if ($request-&gt;</a:t>
            </a:r>
            <a:r>
              <a:rPr lang="en-US" dirty="0" err="1">
                <a:solidFill>
                  <a:srgbClr val="FF0000"/>
                </a:solidFill>
              </a:rPr>
              <a:t>isMethod</a:t>
            </a:r>
            <a:r>
              <a:rPr lang="en-US" dirty="0"/>
              <a:t>('post')) {</a:t>
            </a:r>
          </a:p>
          <a:p>
            <a:pPr marL="457200" lvl="1" indent="0">
              <a:buNone/>
            </a:pPr>
            <a:r>
              <a:rPr lang="en-US" dirty="0"/>
              <a:t>    //</a:t>
            </a:r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9E6C-82DE-4A10-82E7-3694EE1D0EB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77BBB0-10A0-485C-8C88-EE31F8E0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61260904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Request Headers</a:t>
            </a:r>
          </a:p>
          <a:p>
            <a:pPr marL="914400" lvl="2" indent="0">
              <a:buNone/>
            </a:pPr>
            <a:r>
              <a:rPr lang="en-US" dirty="0"/>
              <a:t>$value = $request-&gt;header('X-Header-Name');</a:t>
            </a:r>
          </a:p>
          <a:p>
            <a:pPr marL="914400" lvl="2" indent="0">
              <a:buNone/>
            </a:pPr>
            <a:r>
              <a:rPr lang="en-US" dirty="0"/>
              <a:t>$value = $request-&gt;header('X-Header-Name', 'default');</a:t>
            </a:r>
          </a:p>
          <a:p>
            <a:pPr marL="914400" lvl="2" indent="0">
              <a:buNone/>
            </a:pPr>
            <a:r>
              <a:rPr lang="en-US" dirty="0"/>
              <a:t>if ($request-&gt;</a:t>
            </a:r>
            <a:r>
              <a:rPr lang="en-US" dirty="0" err="1"/>
              <a:t>hasHeader</a:t>
            </a:r>
            <a:r>
              <a:rPr lang="en-US" dirty="0"/>
              <a:t>('X-Header-Name')) {</a:t>
            </a:r>
          </a:p>
          <a:p>
            <a:pPr marL="914400" lvl="2" indent="0">
              <a:buNone/>
            </a:pPr>
            <a:r>
              <a:rPr lang="en-US" dirty="0"/>
              <a:t>   		 //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Bearer token from the Authorization header</a:t>
            </a:r>
          </a:p>
          <a:p>
            <a:pPr marL="914400" lvl="2" indent="0">
              <a:buNone/>
            </a:pPr>
            <a:r>
              <a:rPr lang="en-US" dirty="0"/>
              <a:t>$token = $request-&gt;</a:t>
            </a:r>
            <a:r>
              <a:rPr lang="en-US" dirty="0" err="1"/>
              <a:t>bearerToken</a:t>
            </a:r>
            <a:r>
              <a:rPr lang="en-US" dirty="0"/>
              <a:t>(); </a:t>
            </a:r>
          </a:p>
          <a:p>
            <a:r>
              <a:rPr lang="en-US" dirty="0"/>
              <a:t>Request IP Address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ipAddress</a:t>
            </a:r>
            <a:r>
              <a:rPr lang="en-US" dirty="0"/>
              <a:t> = $request-&gt;</a:t>
            </a:r>
            <a:r>
              <a:rPr lang="en-US" dirty="0" err="1"/>
              <a:t>ip</a:t>
            </a:r>
            <a:r>
              <a:rPr lang="en-US" dirty="0"/>
              <a:t>();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C19D-780E-4329-A723-C5D87246FE5E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DEEB8A-9C75-4947-9BB1-FC25BD44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82175661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Content Negotiation</a:t>
            </a:r>
          </a:p>
          <a:p>
            <a:pPr marL="914400" lvl="2" indent="0">
              <a:buNone/>
            </a:pPr>
            <a:r>
              <a:rPr lang="en-US" dirty="0"/>
              <a:t>$</a:t>
            </a:r>
            <a:r>
              <a:rPr lang="en-US" dirty="0" err="1"/>
              <a:t>contentTypes</a:t>
            </a:r>
            <a:r>
              <a:rPr lang="en-US" dirty="0"/>
              <a:t> = $request-</a:t>
            </a:r>
            <a:r>
              <a:rPr lang="en-US" dirty="0" err="1"/>
              <a:t>getAcceptableContentTypes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if ($request-&gt;accepts(['text/html', 'application/json'])) {</a:t>
            </a:r>
          </a:p>
          <a:p>
            <a:pPr marL="914400" lvl="2" indent="0">
              <a:buNone/>
            </a:pPr>
            <a:r>
              <a:rPr lang="en-US" dirty="0"/>
              <a:t>    // ...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Prefer method -  content types is most preferred by the request, if none, return null</a:t>
            </a:r>
          </a:p>
          <a:p>
            <a:pPr lvl="1"/>
            <a:r>
              <a:rPr lang="en-US" dirty="0"/>
              <a:t>$preferred = $request-&gt;prefers(['text/html', 'application/json']);</a:t>
            </a:r>
          </a:p>
          <a:p>
            <a:r>
              <a:rPr lang="en-US" dirty="0" err="1"/>
              <a:t>ExcpectJson</a:t>
            </a:r>
            <a:r>
              <a:rPr lang="en-US" dirty="0"/>
              <a:t> method  - incoming request expects a JSON response</a:t>
            </a:r>
          </a:p>
          <a:p>
            <a:pPr marL="457200" lvl="1" indent="0">
              <a:buNone/>
            </a:pPr>
            <a:r>
              <a:rPr lang="en-US" dirty="0"/>
              <a:t>if ($request-&gt;</a:t>
            </a:r>
            <a:r>
              <a:rPr lang="en-US" dirty="0" err="1"/>
              <a:t>expectsJson</a:t>
            </a:r>
            <a:r>
              <a:rPr lang="en-US" dirty="0"/>
              <a:t>()) {</a:t>
            </a:r>
          </a:p>
          <a:p>
            <a:pPr marL="457200" lvl="1" indent="0">
              <a:buNone/>
            </a:pPr>
            <a:r>
              <a:rPr lang="en-US" dirty="0"/>
              <a:t>    // ...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E2C8-C21A-4163-A227-3EECD8A41453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48471E-F194-412A-B987-B4D3267D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91953998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Retrieving Input</a:t>
            </a:r>
          </a:p>
          <a:p>
            <a:pPr lvl="1"/>
            <a:r>
              <a:rPr lang="en-US" dirty="0"/>
              <a:t>All input </a:t>
            </a:r>
          </a:p>
          <a:p>
            <a:pPr lvl="2"/>
            <a:r>
              <a:rPr lang="en-US" dirty="0"/>
              <a:t>$input = $request-&gt;all();</a:t>
            </a:r>
          </a:p>
          <a:p>
            <a:pPr lvl="1"/>
            <a:r>
              <a:rPr lang="en-US" dirty="0"/>
              <a:t>All input as associative array </a:t>
            </a:r>
          </a:p>
          <a:p>
            <a:pPr lvl="2"/>
            <a:r>
              <a:rPr lang="en-US" dirty="0"/>
              <a:t>$input = $request-&gt;input();</a:t>
            </a:r>
          </a:p>
          <a:p>
            <a:pPr lvl="1"/>
            <a:r>
              <a:rPr lang="en-US" dirty="0"/>
              <a:t>Input value </a:t>
            </a:r>
          </a:p>
          <a:p>
            <a:pPr lvl="2"/>
            <a:r>
              <a:rPr lang="en-US" dirty="0"/>
              <a:t>$name = $request-&gt;input('name');</a:t>
            </a:r>
          </a:p>
          <a:p>
            <a:pPr lvl="1"/>
            <a:r>
              <a:rPr lang="en-US" dirty="0"/>
              <a:t>Input value with default value</a:t>
            </a:r>
          </a:p>
          <a:p>
            <a:pPr lvl="2"/>
            <a:r>
              <a:rPr lang="en-US" dirty="0"/>
              <a:t>$name = $request-&gt;input('name', Abebe');</a:t>
            </a:r>
          </a:p>
          <a:p>
            <a:pPr lvl="1"/>
            <a:r>
              <a:rPr lang="en-US" dirty="0"/>
              <a:t>Array input with dot notation </a:t>
            </a:r>
          </a:p>
          <a:p>
            <a:pPr lvl="2"/>
            <a:r>
              <a:rPr lang="en-US" dirty="0"/>
              <a:t>$name = $request-&gt;input('products.0.name');</a:t>
            </a:r>
          </a:p>
          <a:p>
            <a:pPr lvl="2"/>
            <a:r>
              <a:rPr lang="en-US" dirty="0"/>
              <a:t>$names = $request-&gt;input('products.*.name');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4021-485E-4B29-B4B7-FE5B0A62FBA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F8A5A7-3058-4AD5-9D02-B6780F1B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9528400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 From The Query String</a:t>
            </a:r>
          </a:p>
          <a:p>
            <a:pPr lvl="1"/>
            <a:r>
              <a:rPr lang="en-US" dirty="0"/>
              <a:t>$name = $request-&gt;query('name');</a:t>
            </a:r>
          </a:p>
          <a:p>
            <a:pPr lvl="1"/>
            <a:r>
              <a:rPr lang="en-US" dirty="0"/>
              <a:t>$name = $request-&gt;query('name', 'Helen');</a:t>
            </a:r>
          </a:p>
          <a:p>
            <a:pPr lvl="1"/>
            <a:r>
              <a:rPr lang="en-US" dirty="0"/>
              <a:t>$query = $request-&gt;query(); //all query </a:t>
            </a:r>
          </a:p>
          <a:p>
            <a:r>
              <a:rPr lang="en-US" dirty="0"/>
              <a:t>Retrieving JSON Input Values</a:t>
            </a:r>
          </a:p>
          <a:p>
            <a:pPr lvl="1"/>
            <a:r>
              <a:rPr lang="en-US" dirty="0"/>
              <a:t>$name = $request-&gt;input('user.name');</a:t>
            </a:r>
          </a:p>
          <a:p>
            <a:r>
              <a:rPr lang="en-US" dirty="0"/>
              <a:t>Retrieving Boolean Input Values</a:t>
            </a:r>
          </a:p>
          <a:p>
            <a:pPr lvl="1"/>
            <a:r>
              <a:rPr lang="en-US" dirty="0"/>
              <a:t>$exist = $request-&gt;</a:t>
            </a:r>
            <a:r>
              <a:rPr lang="en-US" dirty="0" err="1"/>
              <a:t>boolean</a:t>
            </a:r>
            <a:r>
              <a:rPr lang="en-US" dirty="0"/>
              <a:t>(‘exist'); </a:t>
            </a:r>
          </a:p>
          <a:p>
            <a:r>
              <a:rPr lang="en-US" dirty="0"/>
              <a:t>Retrieving Input Via Dynamic Properties</a:t>
            </a:r>
          </a:p>
          <a:p>
            <a:pPr lvl="1"/>
            <a:r>
              <a:rPr lang="en-US" dirty="0"/>
              <a:t>$name = $request-&gt;name;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13A4-E008-4A04-B869-D50E9AB2CD9D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85E818-695C-4086-B9F9-54E6C125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92152947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74" y="2379131"/>
            <a:ext cx="5825613" cy="3496737"/>
          </a:xfrm>
        </p:spPr>
        <p:txBody>
          <a:bodyPr>
            <a:normAutofit/>
          </a:bodyPr>
          <a:lstStyle/>
          <a:p>
            <a:r>
              <a:rPr lang="en-US" dirty="0"/>
              <a:t>Retrieving A Portion Of The Input Data</a:t>
            </a:r>
          </a:p>
          <a:p>
            <a:pPr lvl="1"/>
            <a:r>
              <a:rPr lang="en-US" dirty="0"/>
              <a:t>$input = $request-&gt;only(['username', 'password']);</a:t>
            </a:r>
          </a:p>
          <a:p>
            <a:pPr lvl="1"/>
            <a:r>
              <a:rPr lang="en-US" dirty="0"/>
              <a:t>$input = $request-&gt;only('username', 'password');</a:t>
            </a:r>
          </a:p>
          <a:p>
            <a:pPr lvl="1"/>
            <a:r>
              <a:rPr lang="en-US" dirty="0"/>
              <a:t>$input = $request-&gt;except(['</a:t>
            </a:r>
            <a:r>
              <a:rPr lang="en-US" dirty="0" err="1"/>
              <a:t>credit_card</a:t>
            </a:r>
            <a:r>
              <a:rPr lang="en-US" dirty="0"/>
              <a:t>']);</a:t>
            </a:r>
          </a:p>
          <a:p>
            <a:pPr lvl="1"/>
            <a:r>
              <a:rPr lang="en-US" dirty="0"/>
              <a:t>$input = $request-&gt;except('</a:t>
            </a:r>
            <a:r>
              <a:rPr lang="en-US" dirty="0" err="1"/>
              <a:t>credit_card</a:t>
            </a:r>
            <a:r>
              <a:rPr lang="en-US" dirty="0"/>
              <a:t>');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3DDD-D208-4D2A-8106-BE428AB7CC4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C86DD2-69B6-49A2-94AA-9597BA32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820AD34-66CA-461C-80B3-239D0D48184F}"/>
              </a:ext>
            </a:extLst>
          </p:cNvPr>
          <p:cNvSpPr txBox="1">
            <a:spLocks/>
          </p:cNvSpPr>
          <p:nvPr/>
        </p:nvSpPr>
        <p:spPr>
          <a:xfrm>
            <a:off x="6518787" y="2531531"/>
            <a:ext cx="4530210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Determining If Input Is Present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if ($request-&gt;has('name')) {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//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}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//Array value 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if ($request-&gt;has(['name', 'email'])) {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//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6414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AE7-1E53-43BF-8D33-9F20DA11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Laravel?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1AD7-5B1C-4679-8105-95CAA32A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choice for building modern, </a:t>
            </a:r>
            <a:r>
              <a:rPr lang="en-US" dirty="0">
                <a:solidFill>
                  <a:srgbClr val="FF0000"/>
                </a:solidFill>
              </a:rPr>
              <a:t>full-stack</a:t>
            </a:r>
            <a:r>
              <a:rPr lang="en-US" dirty="0"/>
              <a:t> web applications.</a:t>
            </a:r>
          </a:p>
          <a:p>
            <a:pPr lvl="1"/>
            <a:r>
              <a:rPr lang="en-US" dirty="0"/>
              <a:t>Progressive framework </a:t>
            </a:r>
          </a:p>
          <a:p>
            <a:pPr lvl="1"/>
            <a:r>
              <a:rPr lang="en-US" dirty="0"/>
              <a:t>A scalable framework</a:t>
            </a:r>
          </a:p>
          <a:p>
            <a:pPr lvl="1"/>
            <a:r>
              <a:rPr lang="en-US" dirty="0"/>
              <a:t>A community framework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17BC-2D6E-40B2-94DF-C3E0792D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FE79-3CF3-4CCB-8257-A04978D14ADC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CA309-9EF0-412F-AE37-8DF4DC69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94B2C-F25F-4CD0-8293-F91ADB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4" y="889000"/>
            <a:ext cx="1170533" cy="121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B8B39-3A00-4E39-AF50-37A0337A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33" y="982132"/>
            <a:ext cx="1170533" cy="121930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E1BFD-0E5F-466A-BA47-E6D1DCD3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348276857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5687290" cy="3496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Determining If Input Is Present</a:t>
            </a:r>
          </a:p>
          <a:p>
            <a:pPr lvl="1"/>
            <a:r>
              <a:rPr lang="en-US" dirty="0"/>
              <a:t>$request-&gt;</a:t>
            </a:r>
            <a:r>
              <a:rPr lang="en-US" dirty="0" err="1"/>
              <a:t>whenHas</a:t>
            </a:r>
            <a:r>
              <a:rPr lang="en-US" dirty="0"/>
              <a:t>('name', function ($input) {</a:t>
            </a:r>
          </a:p>
          <a:p>
            <a:pPr marL="914400" lvl="2" indent="0">
              <a:buNone/>
            </a:pPr>
            <a:r>
              <a:rPr lang="en-US" dirty="0"/>
              <a:t>    //closure method </a:t>
            </a:r>
          </a:p>
          <a:p>
            <a:pPr marL="914400" lvl="2" indent="0">
              <a:buNone/>
            </a:pPr>
            <a:r>
              <a:rPr lang="en-US" dirty="0"/>
              <a:t>});</a:t>
            </a:r>
          </a:p>
          <a:p>
            <a:pPr lvl="1"/>
            <a:r>
              <a:rPr lang="en-US" dirty="0"/>
              <a:t>if ($request-&gt;</a:t>
            </a:r>
            <a:r>
              <a:rPr lang="en-US" dirty="0" err="1"/>
              <a:t>hasAny</a:t>
            </a:r>
            <a:r>
              <a:rPr lang="en-US" dirty="0"/>
              <a:t>(['name', 'email'])) {</a:t>
            </a:r>
          </a:p>
          <a:p>
            <a:pPr marL="914400" lvl="2" indent="0">
              <a:buNone/>
            </a:pPr>
            <a:r>
              <a:rPr lang="en-US" dirty="0"/>
              <a:t>    //</a:t>
            </a:r>
          </a:p>
          <a:p>
            <a:pPr marL="914400" lvl="2" indent="0">
              <a:buNone/>
            </a:pPr>
            <a:r>
              <a:rPr lang="en-US" dirty="0"/>
              <a:t>} </a:t>
            </a:r>
          </a:p>
          <a:p>
            <a:pPr lvl="1"/>
            <a:r>
              <a:rPr lang="en-US" dirty="0"/>
              <a:t>if ($request-&gt;filled('name')) {</a:t>
            </a:r>
          </a:p>
          <a:p>
            <a:pPr marL="914400" lvl="2" indent="0">
              <a:buNone/>
            </a:pPr>
            <a:r>
              <a:rPr lang="en-US" dirty="0"/>
              <a:t>    //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230-94C2-4915-A62B-12DB94D4C899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9DD81B1-7135-4C2E-BD21-EA1E53B61524}"/>
              </a:ext>
            </a:extLst>
          </p:cNvPr>
          <p:cNvSpPr txBox="1">
            <a:spLocks/>
          </p:cNvSpPr>
          <p:nvPr/>
        </p:nvSpPr>
        <p:spPr>
          <a:xfrm>
            <a:off x="6553201" y="2531531"/>
            <a:ext cx="4495796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$request-&gt;</a:t>
            </a:r>
            <a:r>
              <a:rPr lang="en-US" dirty="0" err="1"/>
              <a:t>whenFilled</a:t>
            </a:r>
            <a:r>
              <a:rPr lang="en-US" dirty="0"/>
              <a:t>('name', function ($input) {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    //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});</a:t>
            </a:r>
          </a:p>
          <a:p>
            <a:pPr lvl="1"/>
            <a:r>
              <a:rPr lang="en-US" dirty="0"/>
              <a:t>if ($request-&gt;missing('name')) {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    //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2790D0-49E0-48DC-A517-C1F9776D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58111391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Old Input</a:t>
            </a:r>
          </a:p>
          <a:p>
            <a:pPr lvl="1"/>
            <a:r>
              <a:rPr lang="en-US" dirty="0"/>
              <a:t>Laravel allows you to keep input from one request during the next request</a:t>
            </a:r>
          </a:p>
          <a:p>
            <a:pPr lvl="1"/>
            <a:r>
              <a:rPr lang="en-US" dirty="0"/>
              <a:t>useful for re-populating forms after detecting validation</a:t>
            </a:r>
          </a:p>
          <a:p>
            <a:pPr lvl="1"/>
            <a:r>
              <a:rPr lang="en-US" dirty="0"/>
              <a:t>Flashing Input To The Session</a:t>
            </a:r>
          </a:p>
          <a:p>
            <a:pPr lvl="2"/>
            <a:r>
              <a:rPr lang="en-US" dirty="0"/>
              <a:t>make available input to next request</a:t>
            </a:r>
          </a:p>
          <a:p>
            <a:pPr lvl="2"/>
            <a:r>
              <a:rPr lang="en-US" dirty="0"/>
              <a:t>$request-&gt;flash(); </a:t>
            </a:r>
          </a:p>
          <a:p>
            <a:pPr lvl="2"/>
            <a:r>
              <a:rPr lang="en-US" dirty="0"/>
              <a:t>$request-&gt;</a:t>
            </a:r>
            <a:r>
              <a:rPr lang="en-US" dirty="0" err="1"/>
              <a:t>flashOnly</a:t>
            </a:r>
            <a:r>
              <a:rPr lang="en-US" dirty="0"/>
              <a:t>(['username', 'email']);</a:t>
            </a:r>
          </a:p>
          <a:p>
            <a:pPr lvl="2"/>
            <a:r>
              <a:rPr lang="en-US" dirty="0"/>
              <a:t>$request-&gt;</a:t>
            </a:r>
            <a:r>
              <a:rPr lang="en-US" dirty="0" err="1"/>
              <a:t>flashExcept</a:t>
            </a:r>
            <a:r>
              <a:rPr lang="en-US" dirty="0"/>
              <a:t>('password');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A3C7-5F3A-4885-A7E7-700AB361B94E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51D02-74F4-41BE-BA62-16D779E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84742708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Flashing Input Then Redirecting</a:t>
            </a:r>
          </a:p>
          <a:p>
            <a:pPr lvl="1"/>
            <a:r>
              <a:rPr lang="en-US" dirty="0"/>
              <a:t>return redirect('form')-&gt;</a:t>
            </a:r>
            <a:r>
              <a:rPr lang="en-US" dirty="0" err="1"/>
              <a:t>withInput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return redirect()-&gt;route('</a:t>
            </a:r>
            <a:r>
              <a:rPr lang="en-US" dirty="0" err="1"/>
              <a:t>user.create</a:t>
            </a:r>
            <a:r>
              <a:rPr lang="en-US" dirty="0"/>
              <a:t>')-&gt;</a:t>
            </a:r>
            <a:r>
              <a:rPr lang="en-US" dirty="0" err="1"/>
              <a:t>withInput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return redirect('form')-&gt;</a:t>
            </a:r>
            <a:r>
              <a:rPr lang="en-US" dirty="0" err="1"/>
              <a:t>withInput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  $request-&gt;except('password')</a:t>
            </a:r>
          </a:p>
          <a:p>
            <a:pPr marL="914400" lvl="2" indent="0">
              <a:buNone/>
            </a:pPr>
            <a:r>
              <a:rPr lang="en-US" dirty="0"/>
              <a:t>);</a:t>
            </a:r>
          </a:p>
          <a:p>
            <a:r>
              <a:rPr lang="en-US" dirty="0"/>
              <a:t>retrieve flashed input from the previous request</a:t>
            </a:r>
          </a:p>
          <a:p>
            <a:pPr marL="457200" lvl="1" indent="0">
              <a:buNone/>
            </a:pPr>
            <a:r>
              <a:rPr lang="en-US" dirty="0"/>
              <a:t>	$username = $request-&gt;old('username');</a:t>
            </a:r>
          </a:p>
          <a:p>
            <a:pPr lvl="1"/>
            <a:r>
              <a:rPr lang="en-US" dirty="0"/>
              <a:t>Also in using blade helper</a:t>
            </a:r>
          </a:p>
          <a:p>
            <a:pPr marL="457200" lvl="1" indent="0">
              <a:buNone/>
            </a:pPr>
            <a:r>
              <a:rPr lang="en-US" dirty="0"/>
              <a:t> &lt;input type="text" name="username" value="{{ old('username') }}"&gt;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CB32-4DA9-43C1-9BCF-C943C6450DE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E79924-F76B-4D5E-A430-AAFCAC27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81533120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Cookies</a:t>
            </a:r>
          </a:p>
          <a:p>
            <a:pPr lvl="1"/>
            <a:r>
              <a:rPr lang="en-US" dirty="0"/>
              <a:t>All cookies created by the Laravel framework are encrypted and signed with an authentication code</a:t>
            </a:r>
          </a:p>
          <a:p>
            <a:pPr lvl="1"/>
            <a:r>
              <a:rPr lang="en-US" dirty="0"/>
              <a:t>$value = $request-&gt;cookie('name');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926B-078F-4958-9364-88A8A3D14C9F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8B1349-11AA-4332-9289-7EE24F5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237086397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Response Objects</a:t>
            </a:r>
          </a:p>
          <a:p>
            <a:pPr marL="914400" lvl="2" indent="0">
              <a:buNone/>
            </a:pPr>
            <a:r>
              <a:rPr lang="en-US" dirty="0"/>
              <a:t>Route::get('/home', function () {</a:t>
            </a:r>
          </a:p>
          <a:p>
            <a:pPr marL="914400" lvl="2" indent="0">
              <a:buNone/>
            </a:pPr>
            <a:r>
              <a:rPr lang="en-US" dirty="0"/>
              <a:t>    return response('Hello World', 200)</a:t>
            </a:r>
          </a:p>
          <a:p>
            <a:pPr marL="914400" lvl="2" indent="0">
              <a:buNone/>
            </a:pPr>
            <a:r>
              <a:rPr lang="en-US" dirty="0"/>
              <a:t>                  -&gt;header('Content-Type', 'text/plain');</a:t>
            </a:r>
          </a:p>
          <a:p>
            <a:pPr marL="914400" lvl="2" indent="0">
              <a:buNone/>
            </a:pPr>
            <a:r>
              <a:rPr lang="en-US" dirty="0"/>
              <a:t>});</a:t>
            </a:r>
          </a:p>
          <a:p>
            <a:r>
              <a:rPr lang="en-US" dirty="0"/>
              <a:t>Eloquent Models &amp; Collections</a:t>
            </a:r>
          </a:p>
          <a:p>
            <a:pPr marL="914400" lvl="2" indent="0">
              <a:buNone/>
            </a:pPr>
            <a:r>
              <a:rPr lang="en-US" dirty="0"/>
              <a:t>use App\Models\User;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Route::get('/user/{user}', function (User $user) {</a:t>
            </a:r>
          </a:p>
          <a:p>
            <a:pPr marL="914400" lvl="2" indent="0">
              <a:buNone/>
            </a:pPr>
            <a:r>
              <a:rPr lang="en-US" dirty="0"/>
              <a:t>    return $user;</a:t>
            </a:r>
          </a:p>
          <a:p>
            <a:pPr marL="914400" lvl="2" indent="0">
              <a:buNone/>
            </a:pPr>
            <a:r>
              <a:rPr lang="en-US" dirty="0"/>
              <a:t>});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80A-E2F6-449C-80AC-78C06752CDF3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AD3A58-7783-464B-9817-5E522E9A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77739852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71" y="2379131"/>
            <a:ext cx="5108774" cy="3496737"/>
          </a:xfrm>
        </p:spPr>
        <p:txBody>
          <a:bodyPr>
            <a:normAutofit/>
          </a:bodyPr>
          <a:lstStyle/>
          <a:p>
            <a:r>
              <a:rPr lang="en-US" dirty="0"/>
              <a:t>Attaching Headers To Responses</a:t>
            </a:r>
          </a:p>
          <a:p>
            <a:pPr marL="457200" lvl="1" indent="0">
              <a:buNone/>
            </a:pPr>
            <a:r>
              <a:rPr lang="en-US" dirty="0"/>
              <a:t>return response($content)</a:t>
            </a:r>
          </a:p>
          <a:p>
            <a:pPr marL="457200" lvl="1" indent="0">
              <a:buNone/>
            </a:pPr>
            <a:r>
              <a:rPr lang="en-US" dirty="0"/>
              <a:t> -&gt;header('Content-Type', $type)</a:t>
            </a:r>
          </a:p>
          <a:p>
            <a:pPr marL="457200" lvl="1" indent="0">
              <a:buNone/>
            </a:pPr>
            <a:r>
              <a:rPr lang="en-US" dirty="0"/>
              <a:t> -&gt;header('X-Header-One', 'Header Value')</a:t>
            </a:r>
          </a:p>
          <a:p>
            <a:pPr marL="457200" lvl="1" indent="0">
              <a:buNone/>
            </a:pPr>
            <a:r>
              <a:rPr lang="en-US" dirty="0"/>
              <a:t> -&gt;header('X-Header-Two', 'Header Value');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3570-2636-40C7-81FE-C1A8A70BE58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A256E24-4701-4ABC-8E4E-98C9E35F6219}"/>
              </a:ext>
            </a:extLst>
          </p:cNvPr>
          <p:cNvSpPr txBox="1">
            <a:spLocks/>
          </p:cNvSpPr>
          <p:nvPr/>
        </p:nvSpPr>
        <p:spPr>
          <a:xfrm>
            <a:off x="6096000" y="2468412"/>
            <a:ext cx="5422490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</a:t>
            </a:r>
            <a:r>
              <a:rPr lang="en-US" dirty="0" err="1"/>
              <a:t>withHeader</a:t>
            </a:r>
            <a:endParaRPr lang="en-US" dirty="0"/>
          </a:p>
          <a:p>
            <a:pPr marL="457200" lvl="1" indent="0">
              <a:buFont typeface="Arial"/>
              <a:buNone/>
            </a:pPr>
            <a:r>
              <a:rPr lang="en-US" dirty="0"/>
              <a:t>return response($content)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        -&gt;</a:t>
            </a:r>
            <a:r>
              <a:rPr lang="en-US" dirty="0" err="1"/>
              <a:t>withHeaders</a:t>
            </a:r>
            <a:r>
              <a:rPr lang="en-US" dirty="0"/>
              <a:t>([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            'Content-Type' =&gt; $type,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            'X-Header-One' =&gt; 'Header Value',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            'X-Header-Two' =&gt; 'Header Value',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        ]);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EFBD6-54A1-44CD-B7DD-0A2FFF89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11475774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71" y="2379131"/>
            <a:ext cx="4935592" cy="34967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Redirects</a:t>
            </a:r>
          </a:p>
          <a:p>
            <a:pPr marL="914400" lvl="2" indent="0">
              <a:buNone/>
            </a:pPr>
            <a:r>
              <a:rPr lang="en-US" dirty="0"/>
              <a:t>Route::get('/dashboard', function () {</a:t>
            </a:r>
          </a:p>
          <a:p>
            <a:pPr marL="914400" lvl="2" indent="0">
              <a:buNone/>
            </a:pPr>
            <a:r>
              <a:rPr lang="en-US" dirty="0"/>
              <a:t>    return redirect('home/dashboard');</a:t>
            </a:r>
          </a:p>
          <a:p>
            <a:pPr marL="914400" lvl="2" indent="0">
              <a:buNone/>
            </a:pPr>
            <a:r>
              <a:rPr lang="en-US" dirty="0"/>
              <a:t>});</a:t>
            </a:r>
          </a:p>
          <a:p>
            <a:pPr lvl="1"/>
            <a:r>
              <a:rPr lang="en-US" dirty="0"/>
              <a:t>With user input </a:t>
            </a:r>
          </a:p>
          <a:p>
            <a:pPr marL="914400" lvl="2" indent="0">
              <a:buNone/>
            </a:pPr>
            <a:r>
              <a:rPr lang="en-US" dirty="0"/>
              <a:t>Route::post('/user/profile', function () {</a:t>
            </a:r>
          </a:p>
          <a:p>
            <a:pPr marL="914400" lvl="2" indent="0">
              <a:buNone/>
            </a:pPr>
            <a:r>
              <a:rPr lang="en-US" dirty="0"/>
              <a:t>    // Validate the request...</a:t>
            </a:r>
          </a:p>
          <a:p>
            <a:pPr marL="914400" lvl="2" indent="0">
              <a:buNone/>
            </a:pPr>
            <a:r>
              <a:rPr lang="en-US" dirty="0"/>
              <a:t>    return back()-&gt;</a:t>
            </a:r>
            <a:r>
              <a:rPr lang="en-US" dirty="0" err="1"/>
              <a:t>withInput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});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6F4F-9BFB-4899-A931-834F1A5C0A14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CE4CFE15-13B9-4B8F-82F9-837EBBB06348}"/>
              </a:ext>
            </a:extLst>
          </p:cNvPr>
          <p:cNvSpPr txBox="1">
            <a:spLocks/>
          </p:cNvSpPr>
          <p:nvPr/>
        </p:nvSpPr>
        <p:spPr>
          <a:xfrm>
            <a:off x="5451764" y="2472263"/>
            <a:ext cx="6066726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Redirects</a:t>
            </a:r>
          </a:p>
          <a:p>
            <a:pPr lvl="1"/>
            <a:r>
              <a:rPr lang="en-US" dirty="0"/>
              <a:t>Named route 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return redirect()-&gt;route('login'); 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return redirect()-&gt;route('profile', ['id' =&gt; 1]); </a:t>
            </a:r>
          </a:p>
          <a:p>
            <a:pPr lvl="1"/>
            <a:r>
              <a:rPr lang="en-US" dirty="0"/>
              <a:t>To controller action 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return redirect()-&gt;action([</a:t>
            </a:r>
            <a:r>
              <a:rPr lang="en-US" dirty="0" err="1"/>
              <a:t>UserController</a:t>
            </a:r>
            <a:r>
              <a:rPr lang="en-US" dirty="0"/>
              <a:t>::class, 'index']);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return redirect()-&gt;action(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    [</a:t>
            </a:r>
            <a:r>
              <a:rPr lang="en-US" dirty="0" err="1"/>
              <a:t>UserController</a:t>
            </a:r>
            <a:r>
              <a:rPr lang="en-US" dirty="0"/>
              <a:t>::class, 'profile'], ['id' =&gt; 1]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21BD21-696B-4138-B7C1-442C992F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004696872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2379131"/>
            <a:ext cx="4773337" cy="34967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Redirecting To External Domains</a:t>
            </a:r>
          </a:p>
          <a:p>
            <a:pPr lvl="1"/>
            <a:r>
              <a:rPr lang="en-US" dirty="0"/>
              <a:t>return redirect()-&gt;away('https://www.google.com');</a:t>
            </a:r>
          </a:p>
          <a:p>
            <a:r>
              <a:rPr lang="en-US" dirty="0"/>
              <a:t>Redirecting With Flashed Session Data</a:t>
            </a:r>
          </a:p>
          <a:p>
            <a:pPr marL="457200" lvl="1" indent="0">
              <a:buNone/>
            </a:pPr>
            <a:r>
              <a:rPr lang="en-US" dirty="0"/>
              <a:t>Route::post('/user/profile', function () {</a:t>
            </a:r>
          </a:p>
          <a:p>
            <a:pPr marL="457200" lvl="1" indent="0">
              <a:buNone/>
            </a:pPr>
            <a:r>
              <a:rPr lang="en-US" dirty="0"/>
              <a:t>    // ...</a:t>
            </a:r>
          </a:p>
          <a:p>
            <a:pPr marL="117475" lvl="1" indent="-117475">
              <a:buNone/>
            </a:pPr>
            <a:r>
              <a:rPr lang="en-US" dirty="0"/>
              <a:t>  return redirect('dashboard')-&gt;with('status', 'Profile updated!');</a:t>
            </a:r>
          </a:p>
          <a:p>
            <a:pPr marL="457200" lvl="1" indent="0">
              <a:buNone/>
            </a:pPr>
            <a:r>
              <a:rPr lang="en-US" dirty="0"/>
              <a:t>}); </a:t>
            </a:r>
          </a:p>
          <a:p>
            <a:pPr lvl="1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F907-6D12-4DAF-B42B-0CEC8B83DDBF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CE4CFE15-13B9-4B8F-82F9-837EBBB06348}"/>
              </a:ext>
            </a:extLst>
          </p:cNvPr>
          <p:cNvSpPr txBox="1">
            <a:spLocks/>
          </p:cNvSpPr>
          <p:nvPr/>
        </p:nvSpPr>
        <p:spPr>
          <a:xfrm>
            <a:off x="5451764" y="2472263"/>
            <a:ext cx="6061810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//in blade view </a:t>
            </a:r>
          </a:p>
          <a:p>
            <a:pPr marL="457200" lvl="1" indent="0">
              <a:buNone/>
            </a:pPr>
            <a:r>
              <a:rPr lang="en-US" dirty="0"/>
              <a:t>@if (session('status'))</a:t>
            </a:r>
          </a:p>
          <a:p>
            <a:pPr marL="457200" lvl="1" indent="0">
              <a:buNone/>
            </a:pPr>
            <a:r>
              <a:rPr lang="en-US" dirty="0"/>
              <a:t>    &lt;div class="alert alert-success"&gt;</a:t>
            </a:r>
          </a:p>
          <a:p>
            <a:pPr marL="457200" lvl="1" indent="0">
              <a:buNone/>
            </a:pPr>
            <a:r>
              <a:rPr lang="en-US" dirty="0"/>
              <a:t>        {{ session('status') }}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@endif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8210E8-189F-4A6B-A59B-AF841830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91084010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4156362" cy="3496737"/>
          </a:xfrm>
        </p:spPr>
        <p:txBody>
          <a:bodyPr>
            <a:normAutofit/>
          </a:bodyPr>
          <a:lstStyle/>
          <a:p>
            <a:r>
              <a:rPr lang="en-US" dirty="0"/>
              <a:t>Redirecting With Input</a:t>
            </a:r>
          </a:p>
          <a:p>
            <a:pPr lvl="1"/>
            <a:r>
              <a:rPr lang="en-US" dirty="0"/>
              <a:t>return back()-&gt;</a:t>
            </a:r>
            <a:r>
              <a:rPr lang="en-US" dirty="0" err="1"/>
              <a:t>withInput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CD29-A82C-4D62-A1CD-8841A24E59F1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C44690-2B9A-4F6A-B431-49ADC388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54088318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 the html code required by the application</a:t>
            </a:r>
          </a:p>
          <a:p>
            <a:r>
              <a:rPr lang="en-US" dirty="0"/>
              <a:t>a method in Laravel that separates the controller logic and domain logic from the presentation logic. </a:t>
            </a:r>
          </a:p>
          <a:p>
            <a:r>
              <a:rPr lang="en-US" dirty="0"/>
              <a:t>Views are located in the resources folder, and its path is resources/views.</a:t>
            </a:r>
          </a:p>
          <a:p>
            <a:r>
              <a:rPr lang="en-US" dirty="0"/>
              <a:t>A simple view might look something like this:</a:t>
            </a:r>
          </a:p>
          <a:p>
            <a:pPr marL="914400" lvl="2" indent="0">
              <a:buNone/>
            </a:pPr>
            <a:r>
              <a:rPr lang="en-US" dirty="0"/>
              <a:t>&lt;html&gt;</a:t>
            </a:r>
          </a:p>
          <a:p>
            <a:pPr marL="914400" lvl="2" indent="0">
              <a:buNone/>
            </a:pPr>
            <a:r>
              <a:rPr lang="en-US" dirty="0"/>
              <a:t>    &lt;body&gt;</a:t>
            </a:r>
          </a:p>
          <a:p>
            <a:pPr marL="914400" lvl="2" indent="0">
              <a:buNone/>
            </a:pPr>
            <a:r>
              <a:rPr lang="en-US" dirty="0"/>
              <a:t>        &lt;h1&gt;Hello, {{ $name }}&lt;/h1&gt;</a:t>
            </a:r>
          </a:p>
          <a:p>
            <a:pPr marL="914400" lvl="2" indent="0">
              <a:buNone/>
            </a:pPr>
            <a:r>
              <a:rPr lang="en-US" dirty="0"/>
              <a:t>    &lt;/body&gt;</a:t>
            </a:r>
          </a:p>
          <a:p>
            <a:pPr marL="914400" lvl="2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3CCC-A71C-4F4E-AFC6-1898E7BD3806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5DD1D7-AB57-4112-BF8F-ED7C79DB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8313136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2AE7-1E53-43BF-8D33-9F20DA11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Laravel feature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1AD7-5B1C-4679-8105-95CAA32A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Eloquent ORM (object-relational mapping) – implements </a:t>
            </a:r>
            <a:r>
              <a:rPr lang="en-US" dirty="0" err="1"/>
              <a:t>ActiveRecord</a:t>
            </a:r>
            <a:endParaRPr lang="en-US" dirty="0"/>
          </a:p>
          <a:p>
            <a:r>
              <a:rPr lang="en-US" dirty="0"/>
              <a:t>Query builder – helps you to build secured SQL queries</a:t>
            </a:r>
          </a:p>
          <a:p>
            <a:r>
              <a:rPr lang="en-US" dirty="0"/>
              <a:t>Restful controllers – provides a way for separating the different HTTP requests (GET, POST, DELETE, etc.)</a:t>
            </a:r>
          </a:p>
          <a:p>
            <a:r>
              <a:rPr lang="en-US" dirty="0"/>
              <a:t>Blade template engine – combines templates with a data model to produce views</a:t>
            </a:r>
          </a:p>
          <a:p>
            <a:r>
              <a:rPr lang="en-US" dirty="0"/>
              <a:t>Migrations – version control system for database, update your database easier</a:t>
            </a:r>
          </a:p>
          <a:p>
            <a:r>
              <a:rPr lang="en-US" dirty="0"/>
              <a:t>Database seeding – provides a way to populate database tables with test data used for testing</a:t>
            </a:r>
          </a:p>
          <a:p>
            <a:r>
              <a:rPr lang="en-US" dirty="0"/>
              <a:t>Pagination – easy to use advanced pagination functionalities</a:t>
            </a:r>
          </a:p>
          <a:p>
            <a:r>
              <a:rPr lang="en-US" dirty="0"/>
              <a:t>Forms security – provides CSRF token middleware, protecting all the forms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17BC-2D6E-40B2-94DF-C3E0792D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5240-55FB-450D-B56C-37E37856CEEF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CA309-9EF0-412F-AE37-8DF4DC69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94B2C-F25F-4CD0-8293-F91ADB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4" y="889000"/>
            <a:ext cx="1170533" cy="121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B8B39-3A00-4E39-AF50-37A0337A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33" y="982132"/>
            <a:ext cx="1170533" cy="121930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FCB8-BD45-4939-89AD-B6A8322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30788127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Creating &amp; Rendering Views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blade.php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extension in application's </a:t>
            </a:r>
            <a:r>
              <a:rPr lang="en-US" dirty="0">
                <a:solidFill>
                  <a:srgbClr val="FF0000"/>
                </a:solidFill>
              </a:rPr>
              <a:t>resources/views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blade.php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extension informs the framework that the file contains a Blade template. </a:t>
            </a:r>
          </a:p>
          <a:p>
            <a:pPr lvl="1"/>
            <a:r>
              <a:rPr lang="en-US" dirty="0"/>
              <a:t>Blade templates 	</a:t>
            </a:r>
          </a:p>
          <a:p>
            <a:pPr lvl="2"/>
            <a:r>
              <a:rPr lang="en-US" dirty="0"/>
              <a:t>contain HTML as well as Blade directives that allow </a:t>
            </a:r>
          </a:p>
          <a:p>
            <a:pPr lvl="3"/>
            <a:r>
              <a:rPr lang="en-US" dirty="0"/>
              <a:t>easily echo values, </a:t>
            </a:r>
          </a:p>
          <a:p>
            <a:pPr lvl="3"/>
            <a:r>
              <a:rPr lang="en-US" dirty="0"/>
              <a:t>create "if" statements, iterate over data, and more.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BED-D44D-424D-A6EF-A1B9F861EFDB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9FAB3-57B3-4D66-B223-80C23DFC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887799968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Once you have created a view, </a:t>
            </a:r>
          </a:p>
          <a:p>
            <a:pPr lvl="1"/>
            <a:r>
              <a:rPr lang="en-US" dirty="0"/>
              <a:t>return it from one of application's routes or controllers using the global view helper:</a:t>
            </a:r>
          </a:p>
          <a:p>
            <a:pPr marL="457200" lvl="1" indent="0">
              <a:buNone/>
            </a:pPr>
            <a:r>
              <a:rPr lang="en-US" dirty="0"/>
              <a:t>Route::get('/', function () {</a:t>
            </a:r>
          </a:p>
          <a:p>
            <a:pPr marL="457200" lvl="1" indent="0">
              <a:buNone/>
            </a:pPr>
            <a:r>
              <a:rPr lang="en-US" dirty="0"/>
              <a:t>    return view('greeting', ['name' =&gt; 'James']);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r>
              <a:rPr lang="en-US" dirty="0"/>
              <a:t>Nested View Directories </a:t>
            </a:r>
          </a:p>
          <a:p>
            <a:pPr lvl="1"/>
            <a:r>
              <a:rPr lang="en-US" dirty="0"/>
              <a:t>"Dot" notation may be used to reference nested views</a:t>
            </a:r>
          </a:p>
          <a:p>
            <a:pPr lvl="1"/>
            <a:r>
              <a:rPr lang="en-US" dirty="0"/>
              <a:t>For example, </a:t>
            </a:r>
          </a:p>
          <a:p>
            <a:pPr lvl="2"/>
            <a:r>
              <a:rPr lang="en-US" dirty="0"/>
              <a:t>if your view is stored at resources/views/admin/</a:t>
            </a:r>
            <a:r>
              <a:rPr lang="en-US" dirty="0" err="1"/>
              <a:t>profile.blade.php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return view('</a:t>
            </a:r>
            <a:r>
              <a:rPr lang="en-US" dirty="0" err="1"/>
              <a:t>admin.profile</a:t>
            </a:r>
            <a:r>
              <a:rPr lang="en-US" dirty="0"/>
              <a:t>', $data);</a:t>
            </a:r>
          </a:p>
          <a:p>
            <a:pPr lvl="1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F56-9C67-459E-B79A-495BC144317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573EF-6BF5-4D1C-811C-DC519A0C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9352309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Determining If A View Exists</a:t>
            </a:r>
          </a:p>
          <a:p>
            <a:pPr marL="914400" lvl="2" indent="0">
              <a:buNone/>
            </a:pPr>
            <a:r>
              <a:rPr lang="en-US" dirty="0"/>
              <a:t>use Illuminate\Support\Facades\View;</a:t>
            </a:r>
          </a:p>
          <a:p>
            <a:pPr marL="914400" lvl="2" indent="0">
              <a:buNone/>
            </a:pPr>
            <a:r>
              <a:rPr lang="en-US" dirty="0"/>
              <a:t>if (View::exists('</a:t>
            </a:r>
            <a:r>
              <a:rPr lang="en-US" dirty="0" err="1"/>
              <a:t>emails.customer</a:t>
            </a:r>
            <a:r>
              <a:rPr lang="en-US" dirty="0"/>
              <a:t>')) {</a:t>
            </a:r>
          </a:p>
          <a:p>
            <a:pPr marL="914400" lvl="2" indent="0">
              <a:buNone/>
            </a:pPr>
            <a:r>
              <a:rPr lang="en-US" dirty="0"/>
              <a:t>    //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6788-63FD-445C-858C-CA787A1C9801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46A0E-D886-4D55-8743-E43C08E6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737545968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Passing Data To Views</a:t>
            </a:r>
          </a:p>
          <a:p>
            <a:pPr lvl="1"/>
            <a:r>
              <a:rPr lang="en-US" dirty="0"/>
              <a:t>Name array </a:t>
            </a:r>
          </a:p>
          <a:p>
            <a:pPr marL="914400" lvl="2" indent="0">
              <a:buNone/>
            </a:pPr>
            <a:r>
              <a:rPr lang="en-US" dirty="0"/>
              <a:t>return view('greetings', ['name' =&gt; ‘Abebe']);</a:t>
            </a:r>
          </a:p>
          <a:p>
            <a:pPr lvl="1"/>
            <a:r>
              <a:rPr lang="en-US" dirty="0"/>
              <a:t>Using with method</a:t>
            </a:r>
          </a:p>
          <a:p>
            <a:pPr marL="914400" lvl="2" indent="0">
              <a:buNone/>
            </a:pPr>
            <a:r>
              <a:rPr lang="en-US" dirty="0"/>
              <a:t>return view('greeting')</a:t>
            </a:r>
          </a:p>
          <a:p>
            <a:pPr marL="914400" lvl="2" indent="0">
              <a:buNone/>
            </a:pPr>
            <a:r>
              <a:rPr lang="en-US" dirty="0"/>
              <a:t>            -&gt;with('name', ‘Abebe')</a:t>
            </a:r>
          </a:p>
          <a:p>
            <a:pPr marL="914400" lvl="2" indent="0">
              <a:buNone/>
            </a:pPr>
            <a:r>
              <a:rPr lang="en-US" dirty="0"/>
              <a:t>            -&gt;with('occupation', ‘Lawyer');</a:t>
            </a:r>
          </a:p>
          <a:p>
            <a:pPr lvl="1"/>
            <a:r>
              <a:rPr lang="en-US" dirty="0"/>
              <a:t>compact() function </a:t>
            </a:r>
          </a:p>
          <a:p>
            <a:pPr marL="914400" lvl="2" indent="0">
              <a:buNone/>
            </a:pPr>
            <a:r>
              <a:rPr lang="en-US" dirty="0"/>
              <a:t>$name=‘Abebe’;</a:t>
            </a:r>
          </a:p>
          <a:p>
            <a:pPr marL="914400" lvl="2" indent="0">
              <a:buNone/>
            </a:pPr>
            <a:r>
              <a:rPr lang="en-US" dirty="0"/>
              <a:t>$occupation =‘Lawyer’;</a:t>
            </a:r>
          </a:p>
          <a:p>
            <a:pPr marL="914400" lvl="2" indent="0">
              <a:buNone/>
            </a:pPr>
            <a:r>
              <a:rPr lang="en-US" dirty="0"/>
              <a:t>return view(‘</a:t>
            </a:r>
            <a:r>
              <a:rPr lang="en-US" dirty="0" err="1"/>
              <a:t>greetings',compact</a:t>
            </a:r>
            <a:r>
              <a:rPr lang="en-US" dirty="0"/>
              <a:t>('name', 'occupation'));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BDF4-73E2-4341-B6CC-84242188FF3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D1AE8-EECC-4FD3-B984-F62613C6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698019170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Blade is the simple, yet powerful templating engine that is included with Laravel.</a:t>
            </a:r>
          </a:p>
          <a:p>
            <a:r>
              <a:rPr lang="en-US" dirty="0"/>
              <a:t>Blade templates are compiled into plain PHP code and cached until they are modified, </a:t>
            </a:r>
          </a:p>
          <a:p>
            <a:pPr lvl="1"/>
            <a:r>
              <a:rPr lang="en-US" dirty="0"/>
              <a:t>meaning Blade adds essentially zero overhead to your application. </a:t>
            </a:r>
          </a:p>
          <a:p>
            <a:r>
              <a:rPr lang="en-US" dirty="0"/>
              <a:t>Blade template files use the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blade.php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 extension and are typically stored in the</a:t>
            </a:r>
            <a:r>
              <a:rPr lang="en-US" dirty="0">
                <a:solidFill>
                  <a:srgbClr val="FF0000"/>
                </a:solidFill>
              </a:rPr>
              <a:t> resources/views </a:t>
            </a:r>
            <a:r>
              <a:rPr lang="en-US" dirty="0"/>
              <a:t>directory.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42DF-9E05-4A2A-B0AA-C312041CC6CF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6FF70-C714-49E3-8D9C-28EDB28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927200556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601196" cy="3496737"/>
          </a:xfrm>
        </p:spPr>
        <p:txBody>
          <a:bodyPr>
            <a:normAutofit/>
          </a:bodyPr>
          <a:lstStyle/>
          <a:p>
            <a:r>
              <a:rPr lang="en-US" dirty="0"/>
              <a:t>Displaying Data</a:t>
            </a:r>
          </a:p>
          <a:p>
            <a:pPr marL="914400" lvl="2" indent="0">
              <a:buNone/>
            </a:pPr>
            <a:r>
              <a:rPr lang="en-US" dirty="0"/>
              <a:t>Hello, {{ $name }}</a:t>
            </a:r>
          </a:p>
          <a:p>
            <a:pPr marL="914400" lvl="2" indent="0">
              <a:buNone/>
            </a:pPr>
            <a:r>
              <a:rPr lang="en-US" dirty="0"/>
              <a:t>The current UNIX timestamp is {{ time() }}</a:t>
            </a:r>
          </a:p>
          <a:p>
            <a:r>
              <a:rPr lang="en-US" dirty="0"/>
              <a:t>Blade's </a:t>
            </a:r>
            <a:r>
              <a:rPr lang="en-US" dirty="0">
                <a:solidFill>
                  <a:srgbClr val="FF0000"/>
                </a:solidFill>
              </a:rPr>
              <a:t>{{ }} </a:t>
            </a:r>
            <a:r>
              <a:rPr lang="en-US" dirty="0"/>
              <a:t>echo statements are automatically sent through PHP's </a:t>
            </a:r>
            <a:r>
              <a:rPr lang="en-US" dirty="0" err="1">
                <a:solidFill>
                  <a:srgbClr val="FF0000"/>
                </a:solidFill>
              </a:rPr>
              <a:t>htmlspecialchars</a:t>
            </a:r>
            <a:r>
              <a:rPr lang="en-US" dirty="0"/>
              <a:t> function to prevent XSS attacks.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2051-ACCF-4CA6-A286-A1F1C40FCA1D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89A2B6-BF3B-4EF0-A85A-19DB30F2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81441062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3816926" cy="34967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Blade Directives</a:t>
            </a:r>
          </a:p>
          <a:p>
            <a:pPr lvl="1"/>
            <a:r>
              <a:rPr lang="en-US" dirty="0"/>
              <a:t>Blade provides convenient shortcuts for common PHP control structures, such as conditional statements and loops. </a:t>
            </a:r>
          </a:p>
          <a:p>
            <a:pPr lvl="1"/>
            <a:r>
              <a:rPr lang="en-US" dirty="0"/>
              <a:t>If statement </a:t>
            </a:r>
          </a:p>
          <a:p>
            <a:pPr marL="914400" lvl="2" indent="0">
              <a:buNone/>
            </a:pPr>
            <a:r>
              <a:rPr lang="en-US" dirty="0"/>
              <a:t>@if (count($records) === 1)</a:t>
            </a:r>
          </a:p>
          <a:p>
            <a:pPr marL="914400" lvl="2" indent="0">
              <a:buNone/>
            </a:pPr>
            <a:r>
              <a:rPr lang="en-US" dirty="0"/>
              <a:t>    I have one record!</a:t>
            </a:r>
          </a:p>
          <a:p>
            <a:pPr marL="914400" lvl="2" indent="0">
              <a:buNone/>
            </a:pPr>
            <a:r>
              <a:rPr lang="en-US" dirty="0"/>
              <a:t>@elseif (count($records) &gt; 1)</a:t>
            </a:r>
          </a:p>
          <a:p>
            <a:pPr marL="914400" lvl="2" indent="0">
              <a:buNone/>
            </a:pPr>
            <a:r>
              <a:rPr lang="en-US" dirty="0"/>
              <a:t>    I have multiple records!</a:t>
            </a:r>
          </a:p>
          <a:p>
            <a:pPr marL="914400" lvl="2" indent="0">
              <a:buNone/>
            </a:pPr>
            <a:r>
              <a:rPr lang="en-US" dirty="0"/>
              <a:t>@else</a:t>
            </a:r>
          </a:p>
          <a:p>
            <a:pPr marL="914400" lvl="2" indent="0">
              <a:buNone/>
            </a:pPr>
            <a:r>
              <a:rPr lang="en-US" dirty="0"/>
              <a:t>    I don't have any records!</a:t>
            </a:r>
          </a:p>
          <a:p>
            <a:pPr marL="914400" lvl="2" indent="0">
              <a:buNone/>
            </a:pPr>
            <a:r>
              <a:rPr lang="en-US" dirty="0"/>
              <a:t>@endif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3FB-CE2E-4197-8DCC-8BC7DB662B83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B5B5839-167C-4D4D-94A4-4655E6CA18F7}"/>
              </a:ext>
            </a:extLst>
          </p:cNvPr>
          <p:cNvSpPr txBox="1">
            <a:spLocks/>
          </p:cNvSpPr>
          <p:nvPr/>
        </p:nvSpPr>
        <p:spPr>
          <a:xfrm>
            <a:off x="7190510" y="2468412"/>
            <a:ext cx="3816926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Blade also provides an @unless directive: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@unless (Auth::check())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    You are not signed in.</a:t>
            </a:r>
          </a:p>
          <a:p>
            <a:pPr marL="914400" lvl="2" indent="0">
              <a:buFont typeface="Arial"/>
              <a:buNone/>
            </a:pPr>
            <a:r>
              <a:rPr lang="en-US" dirty="0"/>
              <a:t>@endunless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09CC5-0CB3-481F-8118-A72A8DA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27078635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3816926" cy="34967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@isset and @empty directives</a:t>
            </a:r>
          </a:p>
          <a:p>
            <a:pPr marL="457200" lvl="1" indent="0">
              <a:buNone/>
            </a:pPr>
            <a:r>
              <a:rPr lang="en-US" dirty="0"/>
              <a:t>@isset($records)</a:t>
            </a:r>
          </a:p>
          <a:p>
            <a:pPr marL="457200" lvl="1" indent="0">
              <a:buNone/>
            </a:pPr>
            <a:r>
              <a:rPr lang="en-US" dirty="0"/>
              <a:t>    // $records is defined and is not null...</a:t>
            </a:r>
          </a:p>
          <a:p>
            <a:pPr marL="457200" lvl="1" indent="0">
              <a:buNone/>
            </a:pPr>
            <a:r>
              <a:rPr lang="en-US" dirty="0"/>
              <a:t>@endisset</a:t>
            </a:r>
          </a:p>
          <a:p>
            <a:pPr marL="457200" lvl="1" indent="0">
              <a:buNone/>
            </a:pPr>
            <a:r>
              <a:rPr lang="en-US" dirty="0"/>
              <a:t>@empty($records)</a:t>
            </a:r>
          </a:p>
          <a:p>
            <a:pPr marL="457200" lvl="1" indent="0">
              <a:buNone/>
            </a:pPr>
            <a:r>
              <a:rPr lang="en-US" dirty="0"/>
              <a:t>    // $records is "empty"...</a:t>
            </a:r>
          </a:p>
          <a:p>
            <a:pPr marL="457200" lvl="1" indent="0">
              <a:buNone/>
            </a:pPr>
            <a:r>
              <a:rPr lang="en-US" dirty="0"/>
              <a:t>@endempty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B04E-6E06-4F50-ACAF-3700E139D74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B5B5839-167C-4D4D-94A4-4655E6CA18F7}"/>
              </a:ext>
            </a:extLst>
          </p:cNvPr>
          <p:cNvSpPr txBox="1">
            <a:spLocks/>
          </p:cNvSpPr>
          <p:nvPr/>
        </p:nvSpPr>
        <p:spPr>
          <a:xfrm>
            <a:off x="7190510" y="2468412"/>
            <a:ext cx="3816926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Authentication Directives </a:t>
            </a:r>
          </a:p>
          <a:p>
            <a:pPr marL="457200" lvl="1" indent="0">
              <a:buNone/>
            </a:pPr>
            <a:r>
              <a:rPr lang="en-US" dirty="0"/>
              <a:t>@auth</a:t>
            </a:r>
          </a:p>
          <a:p>
            <a:pPr marL="457200" lvl="1" indent="0">
              <a:buNone/>
            </a:pPr>
            <a:r>
              <a:rPr lang="en-US" dirty="0"/>
              <a:t>    // The user is authenticated...</a:t>
            </a:r>
          </a:p>
          <a:p>
            <a:pPr marL="457200" lvl="1" indent="0">
              <a:buNone/>
            </a:pPr>
            <a:r>
              <a:rPr lang="en-US" dirty="0"/>
              <a:t>@endauth</a:t>
            </a:r>
          </a:p>
          <a:p>
            <a:pPr marL="457200" lvl="1" indent="0">
              <a:buNone/>
            </a:pPr>
            <a:r>
              <a:rPr lang="en-US" dirty="0"/>
              <a:t>@guest</a:t>
            </a:r>
          </a:p>
          <a:p>
            <a:pPr marL="457200" lvl="1" indent="0">
              <a:buNone/>
            </a:pPr>
            <a:r>
              <a:rPr lang="en-US" dirty="0"/>
              <a:t>    // The user is not authenticated...</a:t>
            </a:r>
          </a:p>
          <a:p>
            <a:pPr marL="457200" lvl="1" indent="0">
              <a:buNone/>
            </a:pPr>
            <a:r>
              <a:rPr lang="en-US" dirty="0"/>
              <a:t>@endguest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430E3-6827-4D87-8F62-C71700F8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735278185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3816926" cy="34967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Section Directives</a:t>
            </a:r>
          </a:p>
          <a:p>
            <a:pPr lvl="1"/>
            <a:r>
              <a:rPr lang="en-US" dirty="0"/>
              <a:t>determine if a template inheritance section has content using the @hasSection directive:</a:t>
            </a:r>
          </a:p>
          <a:p>
            <a:pPr marL="914400" lvl="2" indent="0">
              <a:buNone/>
            </a:pPr>
            <a:r>
              <a:rPr lang="en-US" dirty="0"/>
              <a:t>@hasSection('navigation')</a:t>
            </a:r>
          </a:p>
          <a:p>
            <a:pPr marL="914400" lvl="2" indent="0">
              <a:buNone/>
            </a:pPr>
            <a:r>
              <a:rPr lang="en-US" dirty="0"/>
              <a:t>    &lt;div class="pull-right"&gt;</a:t>
            </a:r>
          </a:p>
          <a:p>
            <a:pPr marL="914400" lvl="2" indent="0">
              <a:buNone/>
            </a:pPr>
            <a:r>
              <a:rPr lang="en-US" dirty="0"/>
              <a:t>        @yield('navigation')</a:t>
            </a:r>
          </a:p>
          <a:p>
            <a:pPr marL="914400" lvl="2" indent="0">
              <a:buNone/>
            </a:pPr>
            <a:r>
              <a:rPr lang="en-US" dirty="0"/>
              <a:t>    &lt;/div&gt;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&lt;div class="</a:t>
            </a:r>
            <a:r>
              <a:rPr lang="en-US" dirty="0" err="1"/>
              <a:t>clearfix</a:t>
            </a:r>
            <a:r>
              <a:rPr lang="en-US" dirty="0"/>
              <a:t>"&gt;&lt;/div&gt;</a:t>
            </a:r>
          </a:p>
          <a:p>
            <a:pPr marL="914400" lvl="2" indent="0">
              <a:buNone/>
            </a:pPr>
            <a:r>
              <a:rPr lang="en-US" dirty="0"/>
              <a:t>@endif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03A-53AD-4D6C-9F0E-B9FCED89332B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B5B5839-167C-4D4D-94A4-4655E6CA18F7}"/>
              </a:ext>
            </a:extLst>
          </p:cNvPr>
          <p:cNvSpPr txBox="1">
            <a:spLocks/>
          </p:cNvSpPr>
          <p:nvPr/>
        </p:nvSpPr>
        <p:spPr>
          <a:xfrm>
            <a:off x="7190510" y="2468412"/>
            <a:ext cx="3816926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use the </a:t>
            </a:r>
            <a:r>
              <a:rPr lang="en-US" dirty="0" err="1">
                <a:solidFill>
                  <a:srgbClr val="FF0000"/>
                </a:solidFill>
              </a:rPr>
              <a:t>sectionMissing</a:t>
            </a:r>
            <a:r>
              <a:rPr lang="en-US" dirty="0"/>
              <a:t> directive to determine if a section does not have content:</a:t>
            </a:r>
          </a:p>
          <a:p>
            <a:pPr marL="457200" lvl="1" indent="0">
              <a:buNone/>
            </a:pPr>
            <a:r>
              <a:rPr lang="en-US" dirty="0"/>
              <a:t>@sectionMissing('navigation')</a:t>
            </a:r>
          </a:p>
          <a:p>
            <a:pPr marL="457200" lvl="1" indent="0">
              <a:buNone/>
            </a:pPr>
            <a:r>
              <a:rPr lang="en-US" dirty="0"/>
              <a:t>    &lt;div class="pull-right"&gt;</a:t>
            </a:r>
          </a:p>
          <a:p>
            <a:pPr marL="457200" lvl="1" indent="0">
              <a:buNone/>
            </a:pPr>
            <a:r>
              <a:rPr lang="en-US" dirty="0"/>
              <a:t>        @include('default-navigation')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@endif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0B92E8-D981-45B1-9F93-7C1BF819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369845117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3816926" cy="34967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Switch Statements</a:t>
            </a:r>
          </a:p>
          <a:p>
            <a:pPr marL="457200" lvl="1" indent="0">
              <a:buNone/>
            </a:pPr>
            <a:r>
              <a:rPr lang="en-US" dirty="0"/>
              <a:t>@switch($i)</a:t>
            </a:r>
          </a:p>
          <a:p>
            <a:pPr marL="457200" lvl="1" indent="0">
              <a:buNone/>
            </a:pPr>
            <a:r>
              <a:rPr lang="en-US" dirty="0"/>
              <a:t>    @case(1)</a:t>
            </a:r>
          </a:p>
          <a:p>
            <a:pPr marL="457200" lvl="1" indent="0">
              <a:buNone/>
            </a:pPr>
            <a:r>
              <a:rPr lang="en-US" dirty="0"/>
              <a:t>        First case...</a:t>
            </a:r>
          </a:p>
          <a:p>
            <a:pPr marL="457200" lvl="1" indent="0">
              <a:buNone/>
            </a:pPr>
            <a:r>
              <a:rPr lang="en-US" dirty="0"/>
              <a:t>        @break</a:t>
            </a:r>
          </a:p>
          <a:p>
            <a:pPr marL="457200" lvl="1" indent="0">
              <a:buNone/>
            </a:pPr>
            <a:r>
              <a:rPr lang="en-US" dirty="0"/>
              <a:t>    @case(2)</a:t>
            </a:r>
          </a:p>
          <a:p>
            <a:pPr marL="457200" lvl="1" indent="0">
              <a:buNone/>
            </a:pPr>
            <a:r>
              <a:rPr lang="en-US" dirty="0"/>
              <a:t>        Second case...</a:t>
            </a:r>
          </a:p>
          <a:p>
            <a:pPr marL="457200" lvl="1" indent="0">
              <a:buNone/>
            </a:pPr>
            <a:r>
              <a:rPr lang="en-US" dirty="0"/>
              <a:t>        @break</a:t>
            </a:r>
          </a:p>
          <a:p>
            <a:pPr marL="457200" lvl="1" indent="0">
              <a:buNone/>
            </a:pPr>
            <a:r>
              <a:rPr lang="en-US" dirty="0"/>
              <a:t>    @default</a:t>
            </a:r>
          </a:p>
          <a:p>
            <a:pPr marL="457200" lvl="1" indent="0">
              <a:buNone/>
            </a:pPr>
            <a:r>
              <a:rPr lang="en-US" dirty="0"/>
              <a:t>        Default case...</a:t>
            </a:r>
          </a:p>
          <a:p>
            <a:pPr marL="457200" lvl="1" indent="0">
              <a:buNone/>
            </a:pPr>
            <a:r>
              <a:rPr lang="en-US" dirty="0"/>
              <a:t>@endswitch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08D-2DA3-4A8E-9543-6571019A1181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A2426C-EAEA-4556-9AFF-C0DC45DA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1921904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B690-0FAB-4C17-905A-369D0B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5F0A-D843-4466-AB6F-7BC697206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Prerequisites</a:t>
            </a:r>
          </a:p>
          <a:p>
            <a:r>
              <a:rPr lang="en-US" dirty="0"/>
              <a:t>There are a variety of options for developing and running a Laravel project</a:t>
            </a:r>
          </a:p>
          <a:p>
            <a:r>
              <a:rPr lang="en-US" dirty="0" err="1">
                <a:solidFill>
                  <a:srgbClr val="00B0F0"/>
                </a:solidFill>
              </a:rPr>
              <a:t>Sali</a:t>
            </a:r>
            <a:r>
              <a:rPr lang="en-US" dirty="0">
                <a:solidFill>
                  <a:srgbClr val="00B0F0"/>
                </a:solidFill>
              </a:rPr>
              <a:t> : built-in solution for running Laravel project using Docker </a:t>
            </a:r>
          </a:p>
          <a:p>
            <a:r>
              <a:rPr lang="en-US" dirty="0">
                <a:solidFill>
                  <a:srgbClr val="7030A0"/>
                </a:solidFill>
              </a:rPr>
              <a:t>Composer : PHP package manager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composer create-project </a:t>
            </a:r>
            <a:r>
              <a:rPr lang="en-US" dirty="0" err="1">
                <a:solidFill>
                  <a:srgbClr val="7030A0"/>
                </a:solidFill>
              </a:rPr>
              <a:t>laravel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laravel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cd 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php artisan serve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CA014-D629-402C-A769-A60B21DE9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Laravel installer : </a:t>
            </a:r>
          </a:p>
          <a:p>
            <a:r>
              <a:rPr lang="en-US" dirty="0">
                <a:solidFill>
                  <a:srgbClr val="00B050"/>
                </a:solidFill>
              </a:rPr>
              <a:t>Composer global require Laravel/installer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laravel</a:t>
            </a:r>
            <a:r>
              <a:rPr lang="en-US" dirty="0">
                <a:solidFill>
                  <a:srgbClr val="00B050"/>
                </a:solidFill>
              </a:rPr>
              <a:t> new </a:t>
            </a:r>
            <a:r>
              <a:rPr lang="en-US" dirty="0" err="1">
                <a:solidFill>
                  <a:srgbClr val="00B050"/>
                </a:solidFill>
              </a:rPr>
              <a:t>app_name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cd </a:t>
            </a:r>
            <a:r>
              <a:rPr lang="en-US" dirty="0" err="1">
                <a:solidFill>
                  <a:srgbClr val="00B050"/>
                </a:solidFill>
              </a:rPr>
              <a:t>app_name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Php artisan serve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C16A01BB-619D-4627-A451-CC322FB72340}"/>
              </a:ext>
            </a:extLst>
          </p:cNvPr>
          <p:cNvSpPr/>
          <p:nvPr/>
        </p:nvSpPr>
        <p:spPr>
          <a:xfrm>
            <a:off x="5427406" y="4695885"/>
            <a:ext cx="4881717" cy="1174563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it open you have created your project successfully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53BDC5-3AFF-4506-A127-6151F75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0885-AEA9-4488-909E-F5CF2C530849}" type="datetime1">
              <a:rPr lang="en-US" smtClean="0"/>
              <a:t>2/26/2022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0470-C90C-48A7-8475-8B87CC8C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7AB4D-0699-441A-A7E7-FD417F7D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8" y="883580"/>
            <a:ext cx="1170533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B006E-BE84-424C-A893-30220E4A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849" y="883580"/>
            <a:ext cx="1170533" cy="121930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BFD5797-404C-4251-A8EA-65D964B7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238237631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3816926" cy="34967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Loops</a:t>
            </a:r>
          </a:p>
          <a:p>
            <a:pPr marL="457200" lvl="1" indent="0">
              <a:buNone/>
            </a:pPr>
            <a:r>
              <a:rPr lang="en-US" dirty="0"/>
              <a:t>@for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&lt; 10; $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>
              <a:buNone/>
            </a:pPr>
            <a:r>
              <a:rPr lang="en-US" dirty="0"/>
              <a:t>    The current value is {{ $</a:t>
            </a:r>
            <a:r>
              <a:rPr lang="en-US" dirty="0" err="1"/>
              <a:t>i</a:t>
            </a:r>
            <a:r>
              <a:rPr lang="en-US" dirty="0"/>
              <a:t> }}</a:t>
            </a:r>
          </a:p>
          <a:p>
            <a:pPr marL="457200" lvl="1" indent="0">
              <a:buNone/>
            </a:pPr>
            <a:r>
              <a:rPr lang="en-US" dirty="0"/>
              <a:t>@endfor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@foreach ($users as $user)</a:t>
            </a:r>
          </a:p>
          <a:p>
            <a:pPr marL="457200" lvl="1" indent="0">
              <a:buNone/>
            </a:pPr>
            <a:r>
              <a:rPr lang="en-US" dirty="0"/>
              <a:t>    &lt;p&gt;This is user {{ $user-&gt;id }}&lt;/p&gt;</a:t>
            </a:r>
          </a:p>
          <a:p>
            <a:pPr marL="457200" lvl="1" indent="0">
              <a:buNone/>
            </a:pPr>
            <a:r>
              <a:rPr lang="en-US" dirty="0"/>
              <a:t>@endforeach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E386-0E14-4C44-92B1-5740E0FC55E3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D17FAC1-8FCB-4C6A-BA97-BBB6A5D16922}"/>
              </a:ext>
            </a:extLst>
          </p:cNvPr>
          <p:cNvSpPr txBox="1">
            <a:spLocks/>
          </p:cNvSpPr>
          <p:nvPr/>
        </p:nvSpPr>
        <p:spPr>
          <a:xfrm>
            <a:off x="7273636" y="2472263"/>
            <a:ext cx="3816926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dirty="0"/>
              <a:t>@forelse ($users as $user)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&lt;li&gt;{{ $user-&gt;name }}&lt;/li&gt;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@empty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&lt;p&gt;No users&lt;/p&gt;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@endforelse</a:t>
            </a:r>
          </a:p>
          <a:p>
            <a:pPr marL="457200" lvl="1" indent="0">
              <a:buFont typeface="Arial"/>
              <a:buNone/>
            </a:pPr>
            <a:endParaRPr lang="en-US" dirty="0"/>
          </a:p>
          <a:p>
            <a:pPr marL="457200" lvl="1" indent="0">
              <a:buFont typeface="Arial"/>
              <a:buNone/>
            </a:pPr>
            <a:r>
              <a:rPr lang="en-US" dirty="0"/>
              <a:t>@while (true)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    &lt;p&gt;I'm looping forever.&lt;/p&gt;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@endwhile</a:t>
            </a:r>
          </a:p>
          <a:p>
            <a:pPr marL="914400" lvl="2" indent="0">
              <a:buFont typeface="Arial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3F78F-872D-4103-AA97-77097A66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24578615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3816926" cy="3496737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@foreach ($users as $user)</a:t>
            </a:r>
          </a:p>
          <a:p>
            <a:pPr marL="457200" lvl="1" indent="0">
              <a:buNone/>
            </a:pPr>
            <a:r>
              <a:rPr lang="en-US" dirty="0"/>
              <a:t>    @if ($user-&gt;type == 1)</a:t>
            </a:r>
          </a:p>
          <a:p>
            <a:pPr marL="457200" lvl="1" indent="0">
              <a:buNone/>
            </a:pPr>
            <a:r>
              <a:rPr lang="en-US" dirty="0"/>
              <a:t>        @continue</a:t>
            </a:r>
          </a:p>
          <a:p>
            <a:pPr marL="457200" lvl="1" indent="0">
              <a:buNone/>
            </a:pPr>
            <a:r>
              <a:rPr lang="en-US" dirty="0"/>
              <a:t>    @endif</a:t>
            </a:r>
          </a:p>
          <a:p>
            <a:pPr marL="457200" lvl="1" indent="0">
              <a:buNone/>
            </a:pPr>
            <a:r>
              <a:rPr lang="en-US" dirty="0"/>
              <a:t>    &lt;li&gt;{{ $user-&gt;name }}&lt;/li&gt;</a:t>
            </a:r>
          </a:p>
          <a:p>
            <a:pPr marL="457200" lvl="1" indent="0">
              <a:buNone/>
            </a:pPr>
            <a:r>
              <a:rPr lang="en-US" dirty="0"/>
              <a:t>    @if ($user-&gt;number == 5)</a:t>
            </a:r>
          </a:p>
          <a:p>
            <a:pPr marL="457200" lvl="1" indent="0">
              <a:buNone/>
            </a:pPr>
            <a:r>
              <a:rPr lang="en-US" dirty="0"/>
              <a:t>        @break</a:t>
            </a:r>
          </a:p>
          <a:p>
            <a:pPr marL="457200" lvl="1" indent="0">
              <a:buNone/>
            </a:pPr>
            <a:r>
              <a:rPr lang="en-US" dirty="0"/>
              <a:t>    @endif</a:t>
            </a:r>
          </a:p>
          <a:p>
            <a:pPr marL="457200" lvl="1" indent="0">
              <a:buNone/>
            </a:pPr>
            <a:r>
              <a:rPr lang="en-US" dirty="0"/>
              <a:t>@endforeach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91DD-95AF-4308-9CAF-09F696C510CF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94372C-EE10-4B9B-B990-3B9F4F74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748572363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Layout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379131"/>
            <a:ext cx="9601195" cy="34967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Layouts Using Components</a:t>
            </a:r>
          </a:p>
          <a:p>
            <a:pPr lvl="1"/>
            <a:r>
              <a:rPr lang="en-US" dirty="0"/>
              <a:t>Most web applications maintain the same general layout across various pages</a:t>
            </a:r>
          </a:p>
          <a:p>
            <a:pPr marL="914400" lvl="2" indent="0">
              <a:buNone/>
            </a:pPr>
            <a:r>
              <a:rPr lang="en-US" dirty="0"/>
              <a:t>&lt;html&gt;</a:t>
            </a:r>
          </a:p>
          <a:p>
            <a:pPr marL="914400" lvl="2" indent="0">
              <a:buNone/>
            </a:pPr>
            <a:r>
              <a:rPr lang="en-US" dirty="0"/>
              <a:t>    &lt;head&gt;</a:t>
            </a:r>
          </a:p>
          <a:p>
            <a:pPr marL="914400" lvl="2" indent="0">
              <a:buNone/>
            </a:pPr>
            <a:r>
              <a:rPr lang="en-US" dirty="0"/>
              <a:t>        &lt;title&gt;App Name - @yield('title')&lt;/title&gt;</a:t>
            </a:r>
          </a:p>
          <a:p>
            <a:pPr marL="914400" lvl="2" indent="0">
              <a:buNone/>
            </a:pPr>
            <a:r>
              <a:rPr lang="en-US" dirty="0"/>
              <a:t>    &lt;/head&gt;</a:t>
            </a:r>
          </a:p>
          <a:p>
            <a:pPr marL="914400" lvl="2" indent="0">
              <a:buNone/>
            </a:pPr>
            <a:r>
              <a:rPr lang="en-US" dirty="0"/>
              <a:t>    &lt;body&gt;</a:t>
            </a:r>
          </a:p>
          <a:p>
            <a:r>
              <a:rPr lang="en-US" sz="1800" dirty="0"/>
              <a:t>    {{ View::make('header') }}</a:t>
            </a:r>
          </a:p>
          <a:p>
            <a:r>
              <a:rPr lang="en-US" sz="1800" dirty="0"/>
              <a:t>    @yield('content')</a:t>
            </a:r>
          </a:p>
          <a:p>
            <a:r>
              <a:rPr lang="en-US" sz="1800" dirty="0"/>
              <a:t>    {{ View::make('footer') }}</a:t>
            </a:r>
          </a:p>
          <a:p>
            <a:pPr marL="914400" lvl="2" indent="0">
              <a:buNone/>
            </a:pPr>
            <a:r>
              <a:rPr lang="en-US" dirty="0"/>
              <a:t>    &lt;/body&gt;</a:t>
            </a:r>
          </a:p>
          <a:p>
            <a:pPr marL="914400" lvl="2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29A1-C41A-4D36-A4F3-0DF94F716C26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D48A5-7975-46AC-B824-D25CA1FC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029232758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Layout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883876" cy="3496737"/>
          </a:xfrm>
        </p:spPr>
        <p:txBody>
          <a:bodyPr>
            <a:normAutofit/>
          </a:bodyPr>
          <a:lstStyle/>
          <a:p>
            <a:r>
              <a:rPr lang="en-US" dirty="0"/>
              <a:t>The @section directive, as the name implies, defines a section of content</a:t>
            </a:r>
          </a:p>
          <a:p>
            <a:r>
              <a:rPr lang="en-US" dirty="0"/>
              <a:t>the @yield directive is used to display the contents of a given section.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3A71-4AE8-424D-A0B0-03AD57115BC9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D78559-72C6-4753-948C-11F4EBF8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778867224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Layout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Extending A Layout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@extends </a:t>
            </a:r>
            <a:r>
              <a:rPr lang="en-US" dirty="0"/>
              <a:t>Blade directive to specify which layout the child view should "inherit". </a:t>
            </a:r>
          </a:p>
          <a:p>
            <a:pPr lvl="1"/>
            <a:r>
              <a:rPr lang="en-US" dirty="0"/>
              <a:t>Views which extend a Blade layout may inject content into the layout's sections using </a:t>
            </a:r>
            <a:r>
              <a:rPr lang="en-US" dirty="0">
                <a:solidFill>
                  <a:srgbClr val="FF0000"/>
                </a:solidFill>
              </a:rPr>
              <a:t>@section </a:t>
            </a:r>
            <a:r>
              <a:rPr lang="en-US" dirty="0"/>
              <a:t>directives. </a:t>
            </a:r>
          </a:p>
          <a:p>
            <a:pPr lvl="1"/>
            <a:r>
              <a:rPr lang="en-US" dirty="0"/>
              <a:t>Remember, as seen in the example above, the contents of these sections will be displayed in the layout using </a:t>
            </a:r>
            <a:r>
              <a:rPr lang="en-US" dirty="0">
                <a:solidFill>
                  <a:srgbClr val="FF0000"/>
                </a:solidFill>
              </a:rPr>
              <a:t>@yield: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@section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@endsection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EA0D-D344-4B7E-9BE7-ACECB117F8F6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F95F5-98A7-44E5-9F9C-7961313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167202572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CSRF Field </a:t>
            </a:r>
          </a:p>
          <a:p>
            <a:pPr lvl="1"/>
            <a:r>
              <a:rPr lang="en-US" dirty="0"/>
              <a:t>the @csrf Blade directive to generate the token field</a:t>
            </a:r>
          </a:p>
          <a:p>
            <a:pPr marL="914400" lvl="2" indent="0">
              <a:buNone/>
            </a:pPr>
            <a:r>
              <a:rPr lang="en-US" dirty="0"/>
              <a:t>&lt;form method="POST" action="/profile"&gt;</a:t>
            </a:r>
          </a:p>
          <a:p>
            <a:pPr marL="914400" lvl="2" indent="0">
              <a:buNone/>
            </a:pPr>
            <a:r>
              <a:rPr lang="en-US" dirty="0"/>
              <a:t>    @csrf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...</a:t>
            </a:r>
          </a:p>
          <a:p>
            <a:pPr marL="914400" lvl="2" indent="0">
              <a:buNone/>
            </a:pPr>
            <a:r>
              <a:rPr lang="en-US" dirty="0"/>
              <a:t>&lt;/form&gt;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2BA5-6DAD-4266-B3D3-A5212A09BD5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B096A7-CE02-40F1-92EB-E8D745C6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979074760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Method Field</a:t>
            </a:r>
          </a:p>
          <a:p>
            <a:pPr marL="457200" lvl="1" indent="0">
              <a:buNone/>
            </a:pPr>
            <a:r>
              <a:rPr lang="en-US" dirty="0"/>
              <a:t>&lt;form action="/foo/bar" method="POST"&gt;</a:t>
            </a:r>
          </a:p>
          <a:p>
            <a:pPr marL="457200" lvl="1" indent="0">
              <a:buNone/>
            </a:pPr>
            <a:r>
              <a:rPr lang="en-US" dirty="0"/>
              <a:t>    @method('PUT')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...</a:t>
            </a:r>
          </a:p>
          <a:p>
            <a:pPr marL="457200" lvl="1" indent="0">
              <a:buNone/>
            </a:pPr>
            <a:r>
              <a:rPr lang="en-US" dirty="0"/>
              <a:t>&lt;/form&gt;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73D1-2A3C-470A-97E0-318842C629F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B9D811-3D5B-4C5E-8C2D-FC7860F5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74314236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Validation Errors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@error </a:t>
            </a:r>
            <a:r>
              <a:rPr lang="en-US" dirty="0"/>
              <a:t>directive may be used to quickly check if validation error messages exist for a given attribute. </a:t>
            </a:r>
          </a:p>
          <a:p>
            <a:pPr lvl="1"/>
            <a:r>
              <a:rPr lang="en-US" dirty="0"/>
              <a:t>Within an </a:t>
            </a:r>
            <a:r>
              <a:rPr lang="en-US" dirty="0">
                <a:solidFill>
                  <a:srgbClr val="FF0000"/>
                </a:solidFill>
              </a:rPr>
              <a:t>@error </a:t>
            </a:r>
            <a:r>
              <a:rPr lang="en-US" dirty="0"/>
              <a:t>directive, you may echo the </a:t>
            </a:r>
            <a:r>
              <a:rPr lang="en-US" dirty="0">
                <a:solidFill>
                  <a:srgbClr val="FF0000"/>
                </a:solidFill>
              </a:rPr>
              <a:t>$message </a:t>
            </a:r>
            <a:r>
              <a:rPr lang="en-US" dirty="0"/>
              <a:t>variable to display the error message:</a:t>
            </a:r>
          </a:p>
          <a:p>
            <a:pPr marL="914400" lvl="2" indent="0">
              <a:buNone/>
            </a:pPr>
            <a:r>
              <a:rPr lang="en-US"/>
              <a:t>&lt;!-- </a:t>
            </a:r>
            <a:r>
              <a:rPr lang="en-US" dirty="0"/>
              <a:t>/resources/views/post/</a:t>
            </a:r>
            <a:r>
              <a:rPr lang="en-US" dirty="0" err="1"/>
              <a:t>create.blade.php</a:t>
            </a:r>
            <a:r>
              <a:rPr lang="en-US" dirty="0"/>
              <a:t> --&gt;</a:t>
            </a:r>
          </a:p>
          <a:p>
            <a:pPr marL="914400" lvl="2" indent="0">
              <a:buNone/>
            </a:pPr>
            <a:r>
              <a:rPr lang="en-US" dirty="0"/>
              <a:t>&lt;label for="title"&gt;Post Title&lt;/label&gt;</a:t>
            </a:r>
          </a:p>
          <a:p>
            <a:pPr marL="914400" lvl="2" indent="0">
              <a:buNone/>
            </a:pPr>
            <a:r>
              <a:rPr lang="en-US" dirty="0"/>
              <a:t>&lt;input id="title" type="text" class="@error('title') is-invalid @enderror"&gt;</a:t>
            </a:r>
          </a:p>
          <a:p>
            <a:pPr marL="914400" lvl="2" indent="0">
              <a:buNone/>
            </a:pPr>
            <a:r>
              <a:rPr lang="en-US" dirty="0"/>
              <a:t>@error('title')</a:t>
            </a:r>
          </a:p>
          <a:p>
            <a:pPr marL="914400" lvl="2" indent="0">
              <a:buNone/>
            </a:pPr>
            <a:r>
              <a:rPr lang="en-US" dirty="0"/>
              <a:t>    &lt;div class="alert alert-danger"&gt;{{ $message }}&lt;/div&gt;</a:t>
            </a:r>
          </a:p>
          <a:p>
            <a:pPr marL="914400" lvl="2" indent="0">
              <a:buNone/>
            </a:pPr>
            <a:r>
              <a:rPr lang="en-US" dirty="0"/>
              <a:t>@enderror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5DC8-D5A5-42C4-AA06-4B553F770F9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ECAB8E-FF41-4ED8-897D-5159B029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080703373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Almost every modern web application interacts with a database. </a:t>
            </a:r>
          </a:p>
          <a:p>
            <a:r>
              <a:rPr lang="en-US" dirty="0"/>
              <a:t>Laravel makes interacting with databases extremely simple across a variety of supported databases using </a:t>
            </a:r>
          </a:p>
          <a:p>
            <a:pPr lvl="1"/>
            <a:r>
              <a:rPr lang="en-US" dirty="0"/>
              <a:t>the Eloquent ORM and </a:t>
            </a:r>
          </a:p>
          <a:p>
            <a:pPr lvl="1"/>
            <a:r>
              <a:rPr lang="en-US" dirty="0"/>
              <a:t>raw SQL, a fluent query builder</a:t>
            </a:r>
          </a:p>
          <a:p>
            <a:r>
              <a:rPr lang="en-US" dirty="0"/>
              <a:t>Currently, Laravel provides first-party support for four databases:</a:t>
            </a:r>
          </a:p>
          <a:p>
            <a:pPr lvl="1"/>
            <a:r>
              <a:rPr lang="en-US" dirty="0"/>
              <a:t>MySQL 5.7+ </a:t>
            </a:r>
          </a:p>
          <a:p>
            <a:pPr lvl="1"/>
            <a:r>
              <a:rPr lang="en-US" dirty="0"/>
              <a:t>PostgreSQL 9.6+ </a:t>
            </a:r>
          </a:p>
          <a:p>
            <a:pPr lvl="1"/>
            <a:r>
              <a:rPr lang="en-US" dirty="0"/>
              <a:t>SQLite 3.8.8+</a:t>
            </a:r>
          </a:p>
          <a:p>
            <a:pPr lvl="1"/>
            <a:r>
              <a:rPr lang="en-US" dirty="0"/>
              <a:t>SQL Server 2017+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76D8-AD1A-4D01-A5B4-9ED6EEF57D28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F50B80-3172-4CEC-982B-19FD3E3C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144702312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The configuration for Laravel's database services is located in your application's config/</a:t>
            </a:r>
            <a:r>
              <a:rPr lang="en-US" dirty="0" err="1"/>
              <a:t>database.php</a:t>
            </a:r>
            <a:r>
              <a:rPr lang="en-US" dirty="0"/>
              <a:t> configuration file. </a:t>
            </a:r>
          </a:p>
          <a:p>
            <a:pPr lvl="1"/>
            <a:r>
              <a:rPr lang="en-US" dirty="0"/>
              <a:t>By default, Laravel's sample environment configuration is ready to use with Laravel snail, you are free to modify for your local database 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7251-832F-4C7B-B946-B3991DFC272C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37ACC0-4BA2-431A-BB46-D1294E0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5499398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DD317D-6090-43C0-9E59-CD6DA620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want to use Laravel?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2B4B9-E067-43E1-A097-EB83D293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variety of ways to use Laravel, and we’ll explore two primary use cases for the framework below</a:t>
            </a:r>
          </a:p>
          <a:p>
            <a:r>
              <a:rPr lang="en-US" dirty="0"/>
              <a:t>As Full Stack Framework</a:t>
            </a:r>
          </a:p>
          <a:p>
            <a:r>
              <a:rPr lang="en-US" dirty="0"/>
              <a:t>As API Backend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F8FB-9D79-47CD-9459-E4A03445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68EF-743C-4F37-A91A-23F91FAC1455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472454-D3D3-4753-8B59-C4F99D08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D2E7A-A0E9-4276-AEF3-3DDF3FB1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0" y="889000"/>
            <a:ext cx="1170533" cy="1219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F69AA-71C1-4A70-B827-9D743592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7" y="889000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53A74F-9212-44DA-A3C3-DFDA5AD8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622987492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Migrations are like version control for your database, </a:t>
            </a:r>
          </a:p>
          <a:p>
            <a:pPr lvl="1"/>
            <a:r>
              <a:rPr lang="en-US" dirty="0"/>
              <a:t>allowing your team to define and share the application's database schema definition.</a:t>
            </a:r>
          </a:p>
          <a:p>
            <a:r>
              <a:rPr lang="en-US" dirty="0"/>
              <a:t>The Laravel </a:t>
            </a:r>
            <a:r>
              <a:rPr lang="en-US" dirty="0">
                <a:solidFill>
                  <a:srgbClr val="FF0000"/>
                </a:solidFill>
              </a:rPr>
              <a:t>Schema</a:t>
            </a:r>
            <a:r>
              <a:rPr lang="en-US" dirty="0"/>
              <a:t> facade provides database agnostic support for creating and manipulating tables across all of Laravel's supported database systems. </a:t>
            </a:r>
          </a:p>
          <a:p>
            <a:r>
              <a:rPr lang="en-US" dirty="0"/>
              <a:t>Typically, migrations will use this facade to create and modify database tables and columns.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DBD2-BBBB-4FDF-ABC5-561E500A077F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8E5459-DED9-4F1B-903D-663A1527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581501237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Use command </a:t>
            </a:r>
          </a:p>
          <a:p>
            <a:pPr lvl="1"/>
            <a:r>
              <a:rPr lang="en-US" dirty="0"/>
              <a:t>php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create_users_table</a:t>
            </a:r>
            <a:endParaRPr lang="en-US" dirty="0"/>
          </a:p>
          <a:p>
            <a:r>
              <a:rPr lang="en-US" dirty="0"/>
              <a:t>Laravel will use the name of the migration to attempt to guess the name of the table and whether or not the migration will be creating a new table. </a:t>
            </a:r>
          </a:p>
          <a:p>
            <a:r>
              <a:rPr lang="en-US" dirty="0"/>
              <a:t>If Laravel is able to determine the table name from the migration name, </a:t>
            </a:r>
          </a:p>
          <a:p>
            <a:pPr lvl="1"/>
            <a:r>
              <a:rPr lang="en-US" dirty="0"/>
              <a:t>Laravel will pre-fill the generated migration file with the specified table. 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F12D-D7D4-491C-B85D-CD861E5D4E07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9BA5B-7786-4B9C-94B0-758CDA08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574069018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Migration Structure</a:t>
            </a:r>
          </a:p>
          <a:p>
            <a:pPr lvl="1"/>
            <a:r>
              <a:rPr lang="en-US" dirty="0"/>
              <a:t>A migration class contains two methods: </a:t>
            </a:r>
          </a:p>
          <a:p>
            <a:pPr lvl="2"/>
            <a:r>
              <a:rPr lang="en-US" dirty="0"/>
              <a:t>up and </a:t>
            </a:r>
          </a:p>
          <a:p>
            <a:pPr lvl="2"/>
            <a:r>
              <a:rPr lang="en-US" dirty="0"/>
              <a:t>down</a:t>
            </a:r>
          </a:p>
          <a:p>
            <a:pPr lvl="1"/>
            <a:r>
              <a:rPr lang="en-US" dirty="0"/>
              <a:t>The up method is used to add new tables, columns, or indexes to your database</a:t>
            </a:r>
          </a:p>
          <a:p>
            <a:pPr lvl="1"/>
            <a:r>
              <a:rPr lang="en-US" dirty="0"/>
              <a:t>the down method should reverse the operations performed by the up method.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DCA2-3B29-4D6D-92D8-54395DFED8C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4C92AB-ED80-47E3-9E74-C7F682D6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170431009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CreateUsersTable</a:t>
            </a:r>
            <a:r>
              <a:rPr lang="en-US" sz="1400" dirty="0"/>
              <a:t> extends Migration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   public function up()</a:t>
            </a:r>
          </a:p>
          <a:p>
            <a:r>
              <a:rPr lang="en-US" sz="1400" dirty="0"/>
              <a:t>    {</a:t>
            </a:r>
          </a:p>
          <a:p>
            <a:pPr marL="0" indent="0">
              <a:buNone/>
            </a:pPr>
            <a:r>
              <a:rPr lang="en-US" sz="1400" dirty="0"/>
              <a:t> Schema::create('users', function (Blueprint $table) {</a:t>
            </a:r>
          </a:p>
          <a:p>
            <a:r>
              <a:rPr lang="en-US" sz="1400" dirty="0"/>
              <a:t>            $table-&gt;increments('id');</a:t>
            </a:r>
          </a:p>
          <a:p>
            <a:r>
              <a:rPr lang="en-US" sz="1400" dirty="0"/>
              <a:t>            $table-&gt;string('name');</a:t>
            </a:r>
          </a:p>
          <a:p>
            <a:r>
              <a:rPr lang="en-US" sz="1400" dirty="0"/>
              <a:t>            $table-&gt;string('email')-&gt;unique();</a:t>
            </a:r>
          </a:p>
          <a:p>
            <a:r>
              <a:rPr lang="en-US" sz="1400" dirty="0"/>
              <a:t>            $table-&gt;string('password');</a:t>
            </a:r>
          </a:p>
          <a:p>
            <a:r>
              <a:rPr lang="en-US" sz="1400" dirty="0"/>
              <a:t>            $table-&gt;timestamps();</a:t>
            </a:r>
          </a:p>
          <a:p>
            <a:r>
              <a:rPr lang="en-US" sz="1400" dirty="0"/>
              <a:t>        });</a:t>
            </a:r>
          </a:p>
          <a:p>
            <a:r>
              <a:rPr lang="en-US" sz="1400" dirty="0"/>
              <a:t>    }</a:t>
            </a:r>
          </a:p>
          <a:p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D06D-7602-42C0-B94A-8407A57A76F1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4037232-7F85-4785-9D97-BAC8E4BCCCB3}"/>
              </a:ext>
            </a:extLst>
          </p:cNvPr>
          <p:cNvSpPr txBox="1">
            <a:spLocks/>
          </p:cNvSpPr>
          <p:nvPr/>
        </p:nvSpPr>
        <p:spPr>
          <a:xfrm>
            <a:off x="6331527" y="2472263"/>
            <a:ext cx="5344303" cy="349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    public function down()</a:t>
            </a:r>
          </a:p>
          <a:p>
            <a:r>
              <a:rPr lang="en-US" sz="2000" dirty="0"/>
              <a:t>    {</a:t>
            </a:r>
          </a:p>
          <a:p>
            <a:r>
              <a:rPr lang="en-US" sz="2000" dirty="0"/>
              <a:t>Schema::</a:t>
            </a:r>
            <a:r>
              <a:rPr lang="en-US" sz="2000" dirty="0" err="1"/>
              <a:t>dropIfExists</a:t>
            </a:r>
            <a:r>
              <a:rPr lang="en-US" sz="2000" dirty="0"/>
              <a:t>('users');</a:t>
            </a:r>
          </a:p>
          <a:p>
            <a:r>
              <a:rPr lang="en-US" sz="2000" dirty="0"/>
              <a:t>    }</a:t>
            </a:r>
          </a:p>
          <a:p>
            <a:r>
              <a:rPr lang="en-US" sz="2000" dirty="0"/>
              <a:t>}</a:t>
            </a:r>
          </a:p>
          <a:p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3BF704-8964-463F-832C-CD5AA409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344195581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Running Migrations</a:t>
            </a:r>
          </a:p>
          <a:p>
            <a:pPr lvl="1"/>
            <a:r>
              <a:rPr lang="en-US" dirty="0"/>
              <a:t>To run all of outstanding migrations, execute the migrate Artisan command:</a:t>
            </a:r>
          </a:p>
          <a:p>
            <a:pPr lvl="2"/>
            <a:r>
              <a:rPr lang="en-US" dirty="0"/>
              <a:t>php artisan migrate</a:t>
            </a:r>
          </a:p>
          <a:p>
            <a:pPr lvl="1"/>
            <a:r>
              <a:rPr lang="en-US" dirty="0"/>
              <a:t>If you would like to see which migrations have run thus far, you may use the </a:t>
            </a:r>
            <a:r>
              <a:rPr lang="en-US" dirty="0" err="1">
                <a:solidFill>
                  <a:srgbClr val="FF0000"/>
                </a:solidFill>
              </a:rPr>
              <a:t>migrate:status</a:t>
            </a:r>
            <a:r>
              <a:rPr lang="en-US" dirty="0"/>
              <a:t> Artisan command:</a:t>
            </a:r>
          </a:p>
          <a:p>
            <a:pPr lvl="2"/>
            <a:r>
              <a:rPr lang="en-US" dirty="0"/>
              <a:t>php artisan </a:t>
            </a:r>
            <a:r>
              <a:rPr lang="en-US" dirty="0" err="1"/>
              <a:t>migrate:status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5238-C550-4709-B3A4-9B57D7A462A5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FC99C-CC65-4F8D-AF69-BEC73241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683747723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Other migration command </a:t>
            </a:r>
          </a:p>
          <a:p>
            <a:pPr lvl="1"/>
            <a:r>
              <a:rPr lang="en-US" dirty="0"/>
              <a:t>php artisan </a:t>
            </a:r>
            <a:r>
              <a:rPr lang="en-US" dirty="0" err="1"/>
              <a:t>migrate:rollback</a:t>
            </a:r>
            <a:endParaRPr lang="en-US" dirty="0"/>
          </a:p>
          <a:p>
            <a:pPr lvl="1"/>
            <a:r>
              <a:rPr lang="en-US" dirty="0"/>
              <a:t>php artisan </a:t>
            </a:r>
            <a:r>
              <a:rPr lang="en-US" dirty="0" err="1"/>
              <a:t>migrate:reset</a:t>
            </a:r>
            <a:endParaRPr lang="en-US" dirty="0"/>
          </a:p>
          <a:p>
            <a:pPr lvl="1"/>
            <a:r>
              <a:rPr lang="en-US" dirty="0"/>
              <a:t>php artisan </a:t>
            </a:r>
            <a:r>
              <a:rPr lang="en-US" dirty="0" err="1"/>
              <a:t>migrate:refresh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Refresh the database and run all database seeds...</a:t>
            </a:r>
          </a:p>
          <a:p>
            <a:pPr lvl="1"/>
            <a:r>
              <a:rPr lang="en-US" dirty="0"/>
              <a:t>php artisan </a:t>
            </a:r>
            <a:r>
              <a:rPr lang="en-US" dirty="0" err="1"/>
              <a:t>migrate:refresh</a:t>
            </a:r>
            <a:r>
              <a:rPr lang="en-US" dirty="0"/>
              <a:t> –seed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migrate:fresh</a:t>
            </a:r>
            <a:r>
              <a:rPr lang="en-US" dirty="0"/>
              <a:t> command will drop all tables from the database and then execute the migrate command:</a:t>
            </a:r>
          </a:p>
          <a:p>
            <a:pPr lvl="1"/>
            <a:r>
              <a:rPr lang="en-US" dirty="0"/>
              <a:t>php artisan </a:t>
            </a:r>
            <a:r>
              <a:rPr lang="en-US" dirty="0" err="1"/>
              <a:t>migrate:fresh</a:t>
            </a:r>
            <a:endParaRPr lang="en-US" dirty="0"/>
          </a:p>
          <a:p>
            <a:pPr lvl="1"/>
            <a:r>
              <a:rPr lang="en-US" dirty="0"/>
              <a:t>php artisan </a:t>
            </a:r>
            <a:r>
              <a:rPr lang="en-US" dirty="0" err="1"/>
              <a:t>migrate:fresh</a:t>
            </a:r>
            <a:r>
              <a:rPr lang="en-US" dirty="0"/>
              <a:t> –seed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B8CD-F511-4E30-BEF4-2E3B99ACE06D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9A35D2-DD4F-48C1-A9BC-D1B2F6EE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229727474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table</a:t>
            </a:r>
          </a:p>
          <a:p>
            <a:r>
              <a:rPr lang="en-US" dirty="0"/>
              <a:t>Schema::create('users', function (Blueprint $table) {</a:t>
            </a:r>
          </a:p>
          <a:p>
            <a:r>
              <a:rPr lang="en-US" dirty="0"/>
              <a:t>            $table-&gt;increments('id');</a:t>
            </a:r>
          </a:p>
          <a:p>
            <a:r>
              <a:rPr lang="en-US" dirty="0"/>
              <a:t>            $table-&gt;string('name');</a:t>
            </a:r>
          </a:p>
          <a:p>
            <a:r>
              <a:rPr lang="en-US" dirty="0"/>
              <a:t>            $table-&gt;string('email')-&gt;unique();</a:t>
            </a:r>
          </a:p>
          <a:p>
            <a:r>
              <a:rPr lang="en-US" dirty="0"/>
              <a:t>            $table-&gt;string('password');</a:t>
            </a:r>
          </a:p>
          <a:p>
            <a:r>
              <a:rPr lang="en-US" dirty="0"/>
              <a:t>            $table-&gt;timestamps();</a:t>
            </a:r>
          </a:p>
          <a:p>
            <a:r>
              <a:rPr lang="en-US" dirty="0"/>
              <a:t>        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43C-6A7C-4C10-A483-2BA4503DD28B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C68C2-CF4E-4B54-B039-AA8F61C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865908326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Builder(CRUD)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Interacting with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raw SQL,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fluent query builder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Eloquent ORM</a:t>
            </a:r>
            <a:endParaRPr lang="en-US" dirty="0"/>
          </a:p>
          <a:p>
            <a:r>
              <a:rPr lang="en-US" dirty="0"/>
              <a:t> use Illuminate\Support\Facades\DB;</a:t>
            </a:r>
          </a:p>
          <a:p>
            <a:r>
              <a:rPr lang="en-US" dirty="0"/>
              <a:t>        $users= DB::table('users')-&gt;distinct()-&gt;</a:t>
            </a:r>
            <a:r>
              <a:rPr lang="en-US" dirty="0" err="1"/>
              <a:t>orderBy</a:t>
            </a:r>
            <a:r>
              <a:rPr lang="en-US" dirty="0"/>
              <a:t>('</a:t>
            </a:r>
            <a:r>
              <a:rPr lang="en-US" dirty="0" err="1"/>
              <a:t>id','DESC</a:t>
            </a:r>
            <a:r>
              <a:rPr lang="en-US" dirty="0"/>
              <a:t>')-&gt;get();</a:t>
            </a:r>
          </a:p>
          <a:p>
            <a:r>
              <a:rPr lang="en-US" dirty="0"/>
              <a:t>        $counts = DB::table('users')-&gt;count();</a:t>
            </a:r>
          </a:p>
          <a:p>
            <a:r>
              <a:rPr lang="en-US" dirty="0"/>
              <a:t>        $min = DB::table('users')-&gt;min('id');</a:t>
            </a:r>
          </a:p>
          <a:p>
            <a:r>
              <a:rPr lang="en-US" dirty="0"/>
              <a:t>        $max = DB::table('users')-&gt;max('id');</a:t>
            </a:r>
          </a:p>
          <a:p>
            <a:r>
              <a:rPr lang="en-US" dirty="0"/>
              <a:t>        $avg = DB::table('users')-&gt;average('id’);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$user = DB::table('users')-&gt;select('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name','email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')-&gt;where('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id',$id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)-&gt;get();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43C-6A7C-4C10-A483-2BA4503DD28B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C68C2-CF4E-4B54-B039-AA8F61C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156353893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Builder(CRUD)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sz="1500" dirty="0"/>
              <a:t>   $user = DB::table('users')</a:t>
            </a:r>
          </a:p>
          <a:p>
            <a:r>
              <a:rPr lang="en-US" sz="1500" dirty="0"/>
              <a:t>              -&gt;where('id', $request-&gt;id)</a:t>
            </a:r>
          </a:p>
          <a:p>
            <a:r>
              <a:rPr lang="en-US" sz="1500" dirty="0"/>
              <a:t>              -&gt;update(</a:t>
            </a:r>
          </a:p>
          <a:p>
            <a:r>
              <a:rPr lang="en-US" sz="1500" dirty="0"/>
              <a:t>                ['name' =&gt; $request-&gt;name,</a:t>
            </a:r>
          </a:p>
          <a:p>
            <a:r>
              <a:rPr lang="en-US" sz="1500" dirty="0"/>
              <a:t>                'email' =&gt; $request-&gt;email]</a:t>
            </a:r>
          </a:p>
          <a:p>
            <a:r>
              <a:rPr lang="en-US" sz="1500" dirty="0"/>
              <a:t>                );</a:t>
            </a:r>
          </a:p>
          <a:p>
            <a:r>
              <a:rPr lang="en-US" sz="1500" dirty="0"/>
              <a:t> DB::table('users')-&gt;where('</a:t>
            </a:r>
            <a:r>
              <a:rPr lang="en-US" sz="1500" dirty="0" err="1"/>
              <a:t>id',$id</a:t>
            </a:r>
            <a:r>
              <a:rPr lang="en-US" sz="1500" dirty="0"/>
              <a:t>)-&gt;delete();</a:t>
            </a:r>
          </a:p>
          <a:p>
            <a:endParaRPr lang="en-US" dirty="0"/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43C-6A7C-4C10-A483-2BA4503DD28B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C68C2-CF4E-4B54-B039-AA8F61C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630061247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Eloquent(CRUD)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Laravel includes Eloquent, </a:t>
            </a:r>
          </a:p>
          <a:p>
            <a:pPr lvl="1"/>
            <a:r>
              <a:rPr lang="en-US" dirty="0"/>
              <a:t>an object-relational mapper (ORM) that makes it enjoyable to interact with your database. </a:t>
            </a:r>
          </a:p>
          <a:p>
            <a:r>
              <a:rPr lang="en-US" dirty="0"/>
              <a:t>When using Eloquent, </a:t>
            </a:r>
          </a:p>
          <a:p>
            <a:pPr lvl="1"/>
            <a:r>
              <a:rPr lang="en-US" dirty="0"/>
              <a:t>each database table has a corresponding "Model" that is used to interact with that table. </a:t>
            </a:r>
          </a:p>
          <a:p>
            <a:pPr lvl="1"/>
            <a:r>
              <a:rPr lang="en-US" dirty="0"/>
              <a:t>In addition to retrieving records from the database table, </a:t>
            </a:r>
          </a:p>
          <a:p>
            <a:pPr lvl="2"/>
            <a:r>
              <a:rPr lang="en-US" dirty="0"/>
              <a:t>Eloquent models allow you to insert, update, and delete records from the table as well.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23-CA56-4333-8811-6DBD4F6D31B3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79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9CCDC-11B3-45E0-B2EC-D908FE19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1822698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991-8B7B-4731-930C-74DFB87D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103F9-CA44-44BE-9BCC-977DDCDF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 dirty="0"/>
              <a:t>Root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2C6F-060D-49F6-B5BC-17D8D784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Public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472823-040F-4A1B-8AEF-A479243B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App directory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CC779A-A9A8-4EFB-BF61-857F122DE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5927" cy="263260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Broadcasting</a:t>
            </a:r>
          </a:p>
          <a:p>
            <a:r>
              <a:rPr lang="en-US" dirty="0"/>
              <a:t>Console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Http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CDB1-3E7D-4493-BD53-051CAE76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75B-DBB0-4DF1-9135-B81DE7F795EA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0B36-BA22-42D5-8B6C-FCDEACD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262B9C-332C-484A-A9AE-C94FEA8EAB31}"/>
              </a:ext>
            </a:extLst>
          </p:cNvPr>
          <p:cNvSpPr txBox="1">
            <a:spLocks/>
          </p:cNvSpPr>
          <p:nvPr/>
        </p:nvSpPr>
        <p:spPr>
          <a:xfrm>
            <a:off x="3166577" y="3251729"/>
            <a:ext cx="2139794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</a:t>
            </a:r>
          </a:p>
          <a:p>
            <a:r>
              <a:rPr lang="en-US" dirty="0"/>
              <a:t>Routes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Testes</a:t>
            </a:r>
          </a:p>
          <a:p>
            <a:r>
              <a:rPr lang="en-US" dirty="0"/>
              <a:t>Vendor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1AF1D8D-4810-4340-A28F-E1343D7D23FA}"/>
              </a:ext>
            </a:extLst>
          </p:cNvPr>
          <p:cNvSpPr txBox="1">
            <a:spLocks/>
          </p:cNvSpPr>
          <p:nvPr/>
        </p:nvSpPr>
        <p:spPr>
          <a:xfrm>
            <a:off x="8686637" y="3285595"/>
            <a:ext cx="2299652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Jobs</a:t>
            </a:r>
          </a:p>
          <a:p>
            <a:r>
              <a:rPr lang="en-US" dirty="0"/>
              <a:t>listeners</a:t>
            </a:r>
          </a:p>
          <a:p>
            <a:r>
              <a:rPr lang="en-US" dirty="0"/>
              <a:t>Mail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Notifications</a:t>
            </a:r>
          </a:p>
          <a:p>
            <a:r>
              <a:rPr lang="en-US" dirty="0"/>
              <a:t>Policies</a:t>
            </a:r>
          </a:p>
          <a:p>
            <a:r>
              <a:rPr lang="en-US" dirty="0"/>
              <a:t>Rules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14AAA-1B9C-4B93-92E6-3465AB06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9" y="825341"/>
            <a:ext cx="1170533" cy="1219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7A92E-9D24-46C1-9EA4-F8A89725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8" y="804174"/>
            <a:ext cx="1170533" cy="121930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34B441-29A4-4B9B-A719-5CE9B0F4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2096131957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9705108" cy="3496737"/>
          </a:xfrm>
        </p:spPr>
        <p:txBody>
          <a:bodyPr>
            <a:normAutofit/>
          </a:bodyPr>
          <a:lstStyle/>
          <a:p>
            <a:r>
              <a:rPr lang="en-US" dirty="0"/>
              <a:t>Generating Model Classes</a:t>
            </a:r>
          </a:p>
          <a:p>
            <a:pPr lvl="1"/>
            <a:r>
              <a:rPr lang="en-US" dirty="0"/>
              <a:t>Use command </a:t>
            </a:r>
          </a:p>
          <a:p>
            <a:pPr lvl="2"/>
            <a:r>
              <a:rPr lang="en-US" dirty="0"/>
              <a:t>php artisan </a:t>
            </a:r>
            <a:r>
              <a:rPr lang="en-US" dirty="0" err="1"/>
              <a:t>make:model</a:t>
            </a:r>
            <a:r>
              <a:rPr lang="en-US" dirty="0"/>
              <a:t> User –m</a:t>
            </a:r>
          </a:p>
          <a:p>
            <a:r>
              <a:rPr lang="en-US" dirty="0"/>
              <a:t>Models generated by the </a:t>
            </a:r>
            <a:r>
              <a:rPr lang="en-US" dirty="0" err="1">
                <a:solidFill>
                  <a:srgbClr val="FF0000"/>
                </a:solidFill>
              </a:rPr>
              <a:t>make:model</a:t>
            </a:r>
            <a:r>
              <a:rPr lang="en-US" dirty="0"/>
              <a:t> command will be placed in the </a:t>
            </a:r>
            <a:r>
              <a:rPr lang="en-US" dirty="0">
                <a:solidFill>
                  <a:srgbClr val="FF0000"/>
                </a:solidFill>
              </a:rPr>
              <a:t>app/Models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E8A0-B0EC-46A4-9F60-E132DA8A9A14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7FC84B-3845-407C-B54C-2930AAF6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479409801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10106890" cy="34967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eloquent ORM (Object-Relational Mapping) </a:t>
            </a:r>
          </a:p>
          <a:p>
            <a:r>
              <a:rPr lang="en-US" dirty="0"/>
              <a:t>provides simple </a:t>
            </a:r>
            <a:r>
              <a:rPr lang="en-US" dirty="0">
                <a:solidFill>
                  <a:srgbClr val="FF0000"/>
                </a:solidFill>
              </a:rPr>
              <a:t>active record </a:t>
            </a:r>
            <a:r>
              <a:rPr lang="en-US" dirty="0"/>
              <a:t>implementation for working with the database</a:t>
            </a:r>
          </a:p>
          <a:p>
            <a:r>
              <a:rPr lang="en-US" dirty="0"/>
              <a:t>  function register(Request $request )</a:t>
            </a:r>
          </a:p>
          <a:p>
            <a:r>
              <a:rPr lang="en-US" dirty="0"/>
              <a:t>    {</a:t>
            </a:r>
          </a:p>
          <a:p>
            <a:r>
              <a:rPr lang="en-US" dirty="0"/>
              <a:t>    $user = new User();</a:t>
            </a:r>
          </a:p>
          <a:p>
            <a:r>
              <a:rPr lang="en-US" dirty="0"/>
              <a:t>    $user-&gt;name= $request-&gt;username;</a:t>
            </a:r>
          </a:p>
          <a:p>
            <a:r>
              <a:rPr lang="en-US" dirty="0"/>
              <a:t>    $user-&gt;email= $request-&gt;email;</a:t>
            </a:r>
          </a:p>
          <a:p>
            <a:r>
              <a:rPr lang="en-US" dirty="0"/>
              <a:t>    $user-&gt;password =Hash::make($request-&gt;password);</a:t>
            </a:r>
          </a:p>
          <a:p>
            <a:r>
              <a:rPr lang="en-US" dirty="0"/>
              <a:t>    $user-&gt;save();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INSERT INTO `users` (`name`, `</a:t>
            </a:r>
            <a:r>
              <a:rPr lang="en-US" dirty="0" err="1"/>
              <a:t>email`,`password</a:t>
            </a:r>
            <a:r>
              <a:rPr lang="en-US" dirty="0"/>
              <a:t>`) VALUES (‘username’, ‘u@gm.com’,’123’);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D538-34AA-47F9-AF4F-F603CFEA721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81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7EE659-62C9-4A52-88A7-AEDCD960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512305201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10106890" cy="349673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Eloquent's</a:t>
            </a:r>
            <a:r>
              <a:rPr lang="en-US" dirty="0"/>
              <a:t> key conventions:</a:t>
            </a:r>
          </a:p>
          <a:p>
            <a:pPr lvl="1"/>
            <a:r>
              <a:rPr lang="en-US" dirty="0"/>
              <a:t>Table Names</a:t>
            </a:r>
          </a:p>
          <a:p>
            <a:pPr lvl="2"/>
            <a:r>
              <a:rPr lang="en-US" dirty="0"/>
              <a:t>"snake case", plural name of the class</a:t>
            </a:r>
          </a:p>
          <a:p>
            <a:pPr lvl="2"/>
            <a:r>
              <a:rPr lang="en-US" dirty="0"/>
              <a:t>defining a protected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Primary Keys</a:t>
            </a:r>
          </a:p>
          <a:p>
            <a:pPr lvl="2"/>
            <a:r>
              <a:rPr lang="en-US" dirty="0"/>
              <a:t>primary key column named id</a:t>
            </a:r>
          </a:p>
          <a:p>
            <a:pPr lvl="2"/>
            <a:r>
              <a:rPr lang="en-US" dirty="0"/>
              <a:t>define a protected $</a:t>
            </a:r>
            <a:r>
              <a:rPr lang="en-US" dirty="0" err="1"/>
              <a:t>primaryKey</a:t>
            </a:r>
            <a:endParaRPr lang="en-US" dirty="0"/>
          </a:p>
          <a:p>
            <a:pPr lvl="1"/>
            <a:r>
              <a:rPr lang="en-US" dirty="0"/>
              <a:t>"Composite" Primary Keys</a:t>
            </a:r>
          </a:p>
          <a:p>
            <a:pPr lvl="2"/>
            <a:r>
              <a:rPr lang="en-US" dirty="0"/>
              <a:t>add additional multi-column, unique indexes</a:t>
            </a:r>
          </a:p>
          <a:p>
            <a:pPr lvl="1"/>
            <a:r>
              <a:rPr lang="en-US" dirty="0"/>
              <a:t>Timestamps</a:t>
            </a:r>
          </a:p>
          <a:p>
            <a:pPr lvl="2"/>
            <a:r>
              <a:rPr lang="en-US" dirty="0"/>
              <a:t>Eloquent expects </a:t>
            </a:r>
            <a:r>
              <a:rPr lang="en-US" dirty="0" err="1"/>
              <a:t>created_at</a:t>
            </a:r>
            <a:r>
              <a:rPr lang="en-US" dirty="0"/>
              <a:t> and </a:t>
            </a:r>
            <a:r>
              <a:rPr lang="en-US" dirty="0" err="1"/>
              <a:t>updated_at</a:t>
            </a:r>
            <a:r>
              <a:rPr lang="en-US" dirty="0"/>
              <a:t> columns to exist on your model's corresponding database table</a:t>
            </a:r>
          </a:p>
          <a:p>
            <a:pPr lvl="2"/>
            <a:r>
              <a:rPr lang="en-US" dirty="0"/>
              <a:t>define a public  $timestamps property to false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68E-6021-4525-B6AD-F75E99D9F90A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82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3A0D0B-2BCC-4BD6-90F9-03015EB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903725257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10106890" cy="34967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Retrieving Models</a:t>
            </a:r>
          </a:p>
          <a:p>
            <a:pPr lvl="1"/>
            <a:r>
              <a:rPr lang="en-US" dirty="0"/>
              <a:t>think of each Eloquent model as a powerful query builder allowing you to fluently query the database table associated with the model. </a:t>
            </a:r>
          </a:p>
          <a:p>
            <a:pPr lvl="1"/>
            <a:r>
              <a:rPr lang="en-US" dirty="0"/>
              <a:t> The model's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method will retrieve all of the records from the model's associated database table:</a:t>
            </a:r>
          </a:p>
          <a:p>
            <a:pPr marL="166688" lvl="2" indent="747713">
              <a:buNone/>
            </a:pPr>
            <a:r>
              <a:rPr lang="en-US" dirty="0"/>
              <a:t>use App\Models\User;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$users = User::all();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 view('users', ['users' =&gt; $users]);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 view('users')-&gt;with('users', $users);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 view('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users',compact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('users'));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 $users;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60FE-8420-4EFA-B0A7-5579E56EE43D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83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9756F8-2F22-4A12-BCA1-C5440620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03242F-C338-4B43-85A3-3A361AAD5AB1}"/>
              </a:ext>
            </a:extLst>
          </p:cNvPr>
          <p:cNvSpPr/>
          <p:nvPr/>
        </p:nvSpPr>
        <p:spPr>
          <a:xfrm>
            <a:off x="5840361" y="4188542"/>
            <a:ext cx="1401097" cy="1303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4FC79C-4C01-4BEF-8A52-DB7F3334F71B}"/>
              </a:ext>
            </a:extLst>
          </p:cNvPr>
          <p:cNvSpPr/>
          <p:nvPr/>
        </p:nvSpPr>
        <p:spPr>
          <a:xfrm>
            <a:off x="7241457" y="3937819"/>
            <a:ext cx="4160833" cy="1554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 eloquent result set in different ways as you wish</a:t>
            </a:r>
          </a:p>
        </p:txBody>
      </p:sp>
    </p:spTree>
    <p:extLst>
      <p:ext uri="{BB962C8B-B14F-4D97-AF65-F5344CB8AC3E}">
        <p14:creationId xmlns:p14="http://schemas.microsoft.com/office/powerpoint/2010/main" val="3462648572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0095C2-A430-4313-A8D0-590B0639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6CB18C-261C-4204-AC48-26725E1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9131"/>
            <a:ext cx="10106890" cy="3496737"/>
          </a:xfrm>
        </p:spPr>
        <p:txBody>
          <a:bodyPr>
            <a:normAutofit/>
          </a:bodyPr>
          <a:lstStyle/>
          <a:p>
            <a:r>
              <a:rPr lang="en-US" dirty="0"/>
              <a:t>Building Queries</a:t>
            </a:r>
          </a:p>
          <a:p>
            <a:pPr lvl="1"/>
            <a:r>
              <a:rPr lang="en-US" dirty="0"/>
              <a:t>add additional constraints to queries and then invoke the get</a:t>
            </a:r>
          </a:p>
          <a:p>
            <a:r>
              <a:rPr lang="en-US" sz="2000" dirty="0"/>
              <a:t>$products = Product::where('</a:t>
            </a:r>
            <a:r>
              <a:rPr lang="en-US" sz="2000" dirty="0" err="1"/>
              <a:t>name','like</a:t>
            </a:r>
            <a:r>
              <a:rPr lang="en-US" sz="2000" dirty="0"/>
              <a:t>','%'.$req-</a:t>
            </a:r>
            <a:r>
              <a:rPr lang="en-US" dirty="0"/>
              <a:t>&gt;input('query').'%')-&gt;get();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A955-75CD-4A34-B067-A158C6B2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DA4C-8816-4A01-A9E4-7490FF5788F0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D11A74-DA43-44BF-801E-EB4F202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84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A639E-EFB8-4F7C-AB8F-4969EBE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D8FC-52B6-4172-B2BB-4780659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711199"/>
            <a:ext cx="1170533" cy="12193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9C7BC-EBF8-4907-94BE-2A0A17FE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4285190227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Retrieving Models</a:t>
            </a:r>
          </a:p>
          <a:p>
            <a:pPr lvl="1"/>
            <a:r>
              <a:rPr lang="en-US" dirty="0"/>
              <a:t>think of each Eloquent model as a powerful query builder allowing you to fluently query the database table associated with the model. </a:t>
            </a:r>
          </a:p>
          <a:p>
            <a:pPr lvl="1"/>
            <a:r>
              <a:rPr lang="en-US" dirty="0"/>
              <a:t> The model's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method will retrieve all of the records from the model's associated database table:</a:t>
            </a:r>
          </a:p>
          <a:p>
            <a:pPr marL="914400" lvl="2" indent="0">
              <a:buNone/>
            </a:pPr>
            <a:r>
              <a:rPr lang="en-US" dirty="0"/>
              <a:t>use App\Models\Products;</a:t>
            </a:r>
          </a:p>
          <a:p>
            <a:pPr marL="914400" lvl="2" indent="0">
              <a:buNone/>
            </a:pPr>
            <a:r>
              <a:rPr lang="en-US" dirty="0"/>
              <a:t>foreach (Products::all() as $product) {</a:t>
            </a:r>
          </a:p>
          <a:p>
            <a:pPr marL="914400" lvl="2" indent="0">
              <a:buNone/>
            </a:pPr>
            <a:r>
              <a:rPr lang="en-US" dirty="0"/>
              <a:t>    echo $product&gt;name;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8452-C144-4131-8F9B-A72E5D3036E5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D7E16-AB09-4556-8C4E-7BC710AF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C50CB-3768-4A00-84D4-3354CBDE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889000"/>
            <a:ext cx="11705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663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605809"/>
            <a:ext cx="11264900" cy="5346700"/>
          </a:xfrm>
        </p:spPr>
        <p:txBody>
          <a:bodyPr/>
          <a:lstStyle/>
          <a:p>
            <a:r>
              <a:rPr lang="en-US" dirty="0"/>
              <a:t>Building Queries</a:t>
            </a:r>
          </a:p>
          <a:p>
            <a:pPr lvl="1"/>
            <a:r>
              <a:rPr lang="en-US" dirty="0"/>
              <a:t>add additional constraints to queries and then invoke the get</a:t>
            </a:r>
          </a:p>
          <a:p>
            <a:pPr marL="914400" lvl="2" indent="0">
              <a:buNone/>
            </a:pPr>
            <a:r>
              <a:rPr lang="en-US" dirty="0"/>
              <a:t>$courses = User::where('active', 1)</a:t>
            </a:r>
          </a:p>
          <a:p>
            <a:pPr marL="914400" lvl="2" indent="0">
              <a:buNone/>
            </a:pPr>
            <a:r>
              <a:rPr lang="en-US" dirty="0"/>
              <a:t>               -&gt;</a:t>
            </a:r>
            <a:r>
              <a:rPr lang="en-US" dirty="0" err="1"/>
              <a:t>orderBy</a:t>
            </a:r>
            <a:r>
              <a:rPr lang="en-US" dirty="0"/>
              <a:t>(‘name’)</a:t>
            </a:r>
          </a:p>
          <a:p>
            <a:pPr marL="914400" lvl="2" indent="0">
              <a:buNone/>
            </a:pPr>
            <a:r>
              <a:rPr lang="en-US" dirty="0"/>
              <a:t>		-&gt;get();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E2E3-6E28-4043-82D9-CFA0A4265011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3812A-09CD-4F62-BFA6-8998794F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75C4F-C383-4562-9F01-837ED9FD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901" y="919071"/>
            <a:ext cx="11705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23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Found Exceptions</a:t>
            </a:r>
          </a:p>
          <a:p>
            <a:pPr lvl="1"/>
            <a:r>
              <a:rPr lang="en-US" dirty="0"/>
              <a:t>$user= User::</a:t>
            </a:r>
            <a:r>
              <a:rPr lang="en-US" dirty="0" err="1"/>
              <a:t>findOrFail</a:t>
            </a:r>
            <a:r>
              <a:rPr lang="en-US" dirty="0"/>
              <a:t>(1);</a:t>
            </a:r>
          </a:p>
          <a:p>
            <a:pPr lvl="1"/>
            <a:r>
              <a:rPr lang="en-US" dirty="0"/>
              <a:t>$user = User::where(‘id', '&gt;', 5)-&gt;</a:t>
            </a:r>
            <a:r>
              <a:rPr lang="en-US" dirty="0" err="1"/>
              <a:t>firstOrFail</a:t>
            </a:r>
            <a:r>
              <a:rPr lang="en-US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DA5-0108-4D7C-AB0A-FFA8E8F468CB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094E8-30D2-4D46-BCF0-791A8D40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8418C-50A1-4BB0-8CD8-3F1381E5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889000"/>
            <a:ext cx="11705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3221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456470" cy="33189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Inserting &amp; Updating Models</a:t>
            </a:r>
          </a:p>
          <a:p>
            <a:pPr lvl="1"/>
            <a:r>
              <a:rPr lang="en-US" dirty="0"/>
              <a:t> call the save method on the model instance</a:t>
            </a:r>
          </a:p>
          <a:p>
            <a:r>
              <a:rPr lang="en-US" sz="2000" dirty="0"/>
              <a:t> function register(Request $request )</a:t>
            </a:r>
          </a:p>
          <a:p>
            <a:r>
              <a:rPr lang="en-US" sz="2000" dirty="0"/>
              <a:t>    {</a:t>
            </a:r>
          </a:p>
          <a:p>
            <a:r>
              <a:rPr lang="en-US" sz="2000" dirty="0"/>
              <a:t>        $request-&gt;validate([</a:t>
            </a:r>
          </a:p>
          <a:p>
            <a:r>
              <a:rPr lang="en-US" sz="2000" dirty="0"/>
              <a:t>            'username' =&gt; 'required|max:25',</a:t>
            </a:r>
          </a:p>
          <a:p>
            <a:r>
              <a:rPr lang="en-US" sz="2000" dirty="0"/>
              <a:t>            'email' =&gt; '</a:t>
            </a:r>
            <a:r>
              <a:rPr lang="en-US" sz="2000" dirty="0" err="1"/>
              <a:t>required|unique:users</a:t>
            </a:r>
            <a:r>
              <a:rPr lang="en-US" sz="2000" dirty="0"/>
              <a:t>',</a:t>
            </a:r>
          </a:p>
          <a:p>
            <a:r>
              <a:rPr lang="en-US" sz="2000" dirty="0"/>
              <a:t>            'password' =&gt; 'required',</a:t>
            </a:r>
          </a:p>
          <a:p>
            <a:r>
              <a:rPr lang="en-US" sz="2000" dirty="0"/>
              <a:t>        ]);</a:t>
            </a:r>
          </a:p>
          <a:p>
            <a:r>
              <a:rPr lang="en-US" sz="2000" dirty="0"/>
              <a:t>  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6402-7582-4362-A6A9-100DAC9352C4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990E3-D2A8-480C-BAEF-9FBC3CA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B1AFA-F6F0-4CA8-8893-F9CF2EC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224" y="889000"/>
            <a:ext cx="1170533" cy="12193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EFB66C-30DC-4E6D-9F97-916189755B94}"/>
              </a:ext>
            </a:extLst>
          </p:cNvPr>
          <p:cNvSpPr txBox="1">
            <a:spLocks/>
          </p:cNvSpPr>
          <p:nvPr/>
        </p:nvSpPr>
        <p:spPr>
          <a:xfrm>
            <a:off x="6641019" y="2675190"/>
            <a:ext cx="48332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$user = new User();</a:t>
            </a:r>
          </a:p>
          <a:p>
            <a:r>
              <a:rPr lang="en-US" sz="1600" dirty="0"/>
              <a:t>$user-&gt;name= $request-&gt;username;</a:t>
            </a:r>
          </a:p>
          <a:p>
            <a:r>
              <a:rPr lang="en-US" sz="1600" dirty="0"/>
              <a:t>$user-&gt;email= $request-&gt;email;</a:t>
            </a:r>
          </a:p>
          <a:p>
            <a:r>
              <a:rPr lang="en-US" sz="1600" dirty="0"/>
              <a:t>$user-&gt;password =Hash::make($request-&gt;password);</a:t>
            </a:r>
          </a:p>
          <a:p>
            <a:r>
              <a:rPr lang="en-US" sz="1600" dirty="0"/>
              <a:t>    $user-&gt;save();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DD0F89-51A1-4406-AF6D-31CA87352009}"/>
              </a:ext>
            </a:extLst>
          </p:cNvPr>
          <p:cNvSpPr/>
          <p:nvPr/>
        </p:nvSpPr>
        <p:spPr>
          <a:xfrm>
            <a:off x="5068528" y="3392131"/>
            <a:ext cx="1366686" cy="117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1501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535382"/>
            <a:ext cx="11264900" cy="3713018"/>
          </a:xfrm>
        </p:spPr>
        <p:txBody>
          <a:bodyPr>
            <a:normAutofit/>
          </a:bodyPr>
          <a:lstStyle/>
          <a:p>
            <a:r>
              <a:rPr lang="en-US" dirty="0"/>
              <a:t>Deleting Models</a:t>
            </a:r>
          </a:p>
          <a:p>
            <a:pPr lvl="1"/>
            <a:r>
              <a:rPr lang="en-US" dirty="0"/>
              <a:t> call the delete method on the model instance:</a:t>
            </a:r>
          </a:p>
          <a:p>
            <a:pPr marL="914400" lvl="2" indent="0">
              <a:buNone/>
            </a:pPr>
            <a:r>
              <a:rPr lang="en-US" dirty="0"/>
              <a:t>use App\Models\Flight;</a:t>
            </a:r>
          </a:p>
          <a:p>
            <a:pPr marL="914400" lvl="2" indent="0">
              <a:buNone/>
            </a:pPr>
            <a:r>
              <a:rPr lang="en-US" dirty="0"/>
              <a:t>$flight = Flight::find(1);</a:t>
            </a:r>
          </a:p>
          <a:p>
            <a:pPr marL="914400" lvl="2" indent="0">
              <a:buNone/>
            </a:pPr>
            <a:r>
              <a:rPr lang="en-US" dirty="0"/>
              <a:t>$flight-&gt;delete();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96-65B0-44B5-AB4F-0A6ADD8A4D01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734F7-CD63-4ECB-9419-2C042604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36F27-AB2C-4176-AA9C-E69F2F56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889000"/>
            <a:ext cx="11705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82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991-8B7B-4731-930C-74DFB87D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103F9-CA44-44BE-9BCC-977DDCDF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 dirty="0"/>
              <a:t>Bootstrap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2C6F-060D-49F6-B5BC-17D8D784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472823-040F-4A1B-8AEF-A479243B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Config directory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CC779A-A9A8-4EFB-BF61-857F122DE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5927" cy="263260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Auth.php</a:t>
            </a:r>
            <a:endParaRPr lang="en-US" dirty="0"/>
          </a:p>
          <a:p>
            <a:r>
              <a:rPr lang="en-US" dirty="0" err="1"/>
              <a:t>App.php</a:t>
            </a:r>
            <a:endParaRPr lang="en-US" dirty="0"/>
          </a:p>
          <a:p>
            <a:r>
              <a:rPr lang="en-US" dirty="0" err="1"/>
              <a:t>Broadcasting.php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CDB1-3E7D-4493-BD53-051CAE76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E38-6840-4D32-88BE-746B2B1DF382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0B36-BA22-42D5-8B6C-FCDEACD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DCAF-911E-4833-9A9D-3A5F2E76BB10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262B9C-332C-484A-A9AE-C94FEA8EAB31}"/>
              </a:ext>
            </a:extLst>
          </p:cNvPr>
          <p:cNvSpPr txBox="1">
            <a:spLocks/>
          </p:cNvSpPr>
          <p:nvPr/>
        </p:nvSpPr>
        <p:spPr>
          <a:xfrm>
            <a:off x="3166577" y="3251729"/>
            <a:ext cx="2139794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1AF1D8D-4810-4340-A28F-E1343D7D23FA}"/>
              </a:ext>
            </a:extLst>
          </p:cNvPr>
          <p:cNvSpPr txBox="1">
            <a:spLocks/>
          </p:cNvSpPr>
          <p:nvPr/>
        </p:nvSpPr>
        <p:spPr>
          <a:xfrm>
            <a:off x="8686637" y="3285595"/>
            <a:ext cx="2299652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14AAA-1B9C-4B93-92E6-3465AB06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9" y="825341"/>
            <a:ext cx="1170533" cy="1219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7A92E-9D24-46C1-9EA4-F8A89725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8" y="804174"/>
            <a:ext cx="1170533" cy="121930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889214D-DA03-4561-B714-EC633DA5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</a:p>
        </p:txBody>
      </p:sp>
    </p:spTree>
    <p:extLst>
      <p:ext uri="{BB962C8B-B14F-4D97-AF65-F5344CB8AC3E}">
        <p14:creationId xmlns:p14="http://schemas.microsoft.com/office/powerpoint/2010/main" val="3524476243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535382"/>
            <a:ext cx="11264900" cy="3713018"/>
          </a:xfrm>
        </p:spPr>
        <p:txBody>
          <a:bodyPr>
            <a:normAutofit/>
          </a:bodyPr>
          <a:lstStyle/>
          <a:p>
            <a:r>
              <a:rPr lang="en-US" dirty="0"/>
              <a:t>Soft Deleting</a:t>
            </a:r>
          </a:p>
          <a:p>
            <a:pPr lvl="1"/>
            <a:r>
              <a:rPr lang="en-US" dirty="0"/>
              <a:t>	Eloquent can also "soft delete" models. </a:t>
            </a:r>
          </a:p>
          <a:p>
            <a:pPr lvl="1"/>
            <a:r>
              <a:rPr lang="en-US" dirty="0"/>
              <a:t>When models are soft deleted, </a:t>
            </a:r>
          </a:p>
          <a:p>
            <a:pPr lvl="2"/>
            <a:r>
              <a:rPr lang="en-US" dirty="0"/>
              <a:t>they are not actually removed from your database. </a:t>
            </a:r>
          </a:p>
          <a:p>
            <a:pPr lvl="3"/>
            <a:r>
              <a:rPr lang="en-US" dirty="0"/>
              <a:t>a deleted_at attribute is set on the model indicating the date and time at which the model was "deleted". </a:t>
            </a:r>
          </a:p>
          <a:p>
            <a:pPr lvl="3"/>
            <a:r>
              <a:rPr lang="en-US" dirty="0"/>
              <a:t>To enable soft deletes for a model, </a:t>
            </a:r>
          </a:p>
          <a:p>
            <a:pPr lvl="4"/>
            <a:r>
              <a:rPr lang="en-US" dirty="0"/>
              <a:t>add the </a:t>
            </a:r>
            <a:r>
              <a:rPr lang="en-US" dirty="0">
                <a:solidFill>
                  <a:srgbClr val="FF0000"/>
                </a:solidFill>
              </a:rPr>
              <a:t>Illuminate\Database\Eloquent\</a:t>
            </a:r>
            <a:r>
              <a:rPr lang="en-US" dirty="0" err="1">
                <a:solidFill>
                  <a:srgbClr val="FF0000"/>
                </a:solidFill>
              </a:rPr>
              <a:t>SoftDeletes</a:t>
            </a:r>
            <a:r>
              <a:rPr lang="en-US" dirty="0"/>
              <a:t> trait to the model:</a:t>
            </a:r>
          </a:p>
          <a:p>
            <a:pPr lvl="4"/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SoftDeletes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CE6D-4D4B-49F2-B2E3-D51A3797669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D15BB-5E85-40FB-A910-3C41A593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8E205-72A8-4626-9374-14E65084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889000"/>
            <a:ext cx="11705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950"/>
      </p:ext>
    </p:extLst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Soft delete </a:t>
            </a:r>
          </a:p>
          <a:p>
            <a:pPr marL="457200" lvl="1" indent="0">
              <a:buNone/>
            </a:pPr>
            <a:r>
              <a:rPr lang="en-US" dirty="0"/>
              <a:t>Schema::table(‘users', function (Blueprint $table) {</a:t>
            </a:r>
          </a:p>
          <a:p>
            <a:pPr marL="457200" lvl="1" indent="0">
              <a:buNone/>
            </a:pPr>
            <a:r>
              <a:rPr lang="en-US" dirty="0"/>
              <a:t>    $table-&gt;</a:t>
            </a:r>
            <a:r>
              <a:rPr lang="en-US" dirty="0" err="1"/>
              <a:t>softDeletes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pPr marL="457200" lvl="1" indent="0">
              <a:buNone/>
            </a:pPr>
            <a:r>
              <a:rPr lang="en-US" dirty="0"/>
              <a:t>Schema::table(‘users', function (Blueprint $table) {</a:t>
            </a:r>
          </a:p>
          <a:p>
            <a:pPr marL="457200" lvl="1" indent="0">
              <a:buNone/>
            </a:pPr>
            <a:r>
              <a:rPr lang="en-US" dirty="0"/>
              <a:t>    $table-&gt;</a:t>
            </a:r>
            <a:r>
              <a:rPr lang="en-US" dirty="0" err="1"/>
              <a:t>dropSoftDeletes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r>
              <a:rPr lang="en-US" dirty="0"/>
              <a:t>To determine if a given model instance has been soft deleted, you may use the trashed method:</a:t>
            </a:r>
          </a:p>
          <a:p>
            <a:pPr marL="457200" lvl="1" indent="0">
              <a:buNone/>
            </a:pPr>
            <a:r>
              <a:rPr lang="en-US" dirty="0"/>
              <a:t>if ($flight-&gt;trashed()) {</a:t>
            </a:r>
          </a:p>
          <a:p>
            <a:pPr marL="457200" lvl="1" indent="0">
              <a:buNone/>
            </a:pPr>
            <a:r>
              <a:rPr lang="en-US" dirty="0"/>
              <a:t>    //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Restore/undelete </a:t>
            </a:r>
          </a:p>
          <a:p>
            <a:pPr marL="457200" lvl="1" indent="0">
              <a:buNone/>
            </a:pPr>
            <a:r>
              <a:rPr lang="en-US" dirty="0"/>
              <a:t>$college-&gt;restore();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EA97-A7AE-4B54-9B7C-78172941EBE4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64F2B-46D4-4C8A-A2AA-C40D9776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79A429-ADAD-49CF-BD1A-4325E38B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96" y="889000"/>
            <a:ext cx="11705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95517"/>
      </p:ext>
    </p:extLst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Database tables are often related to one another. </a:t>
            </a:r>
          </a:p>
          <a:p>
            <a:r>
              <a:rPr lang="en-US" dirty="0"/>
              <a:t>For example, a college may have many departments </a:t>
            </a:r>
          </a:p>
          <a:p>
            <a:r>
              <a:rPr lang="en-US" dirty="0"/>
              <a:t>Eloquent makes managing and working with these relationships easy, and supports a variety of common relationships: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Many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EE98-F7A6-407F-983A-BDE8A3085A56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F933B-481F-4EE5-BD3D-BEF85E92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" y="889000"/>
            <a:ext cx="1170533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0785E-1DFE-4A87-9A42-5AC01CBF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901" y="889000"/>
            <a:ext cx="11705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91396"/>
      </p:ext>
    </p:extLst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One To One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hasOne</a:t>
            </a:r>
            <a:r>
              <a:rPr lang="en-US" dirty="0"/>
              <a:t> method is available to define 1:1</a:t>
            </a:r>
          </a:p>
          <a:p>
            <a:pPr marL="914400" lvl="2" indent="0">
              <a:buNone/>
            </a:pPr>
            <a:r>
              <a:rPr lang="en-US" dirty="0"/>
              <a:t>class User extends Model</a:t>
            </a:r>
          </a:p>
          <a:p>
            <a:pPr marL="914400" lvl="2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   public function phone()</a:t>
            </a:r>
          </a:p>
          <a:p>
            <a:pPr marL="914400" lvl="2" indent="0">
              <a:buNone/>
            </a:pPr>
            <a:r>
              <a:rPr lang="en-US" dirty="0"/>
              <a:t>    {</a:t>
            </a:r>
          </a:p>
          <a:p>
            <a:pPr marL="914400" lvl="2" indent="0">
              <a:buNone/>
            </a:pPr>
            <a:r>
              <a:rPr lang="en-US" dirty="0"/>
              <a:t>        return $this-&gt;</a:t>
            </a:r>
            <a:r>
              <a:rPr lang="en-US" dirty="0" err="1">
                <a:solidFill>
                  <a:srgbClr val="FF0000"/>
                </a:solidFill>
              </a:rPr>
              <a:t>hasOne</a:t>
            </a:r>
            <a:r>
              <a:rPr lang="en-US" dirty="0"/>
              <a:t>(Phone::class);</a:t>
            </a:r>
          </a:p>
          <a:p>
            <a:pPr marL="914400" lvl="2" indent="0">
              <a:buNone/>
            </a:pPr>
            <a:r>
              <a:rPr lang="en-US" dirty="0"/>
              <a:t>    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2"/>
            <a:r>
              <a:rPr lang="en-US" dirty="0"/>
              <a:t>Default  - </a:t>
            </a:r>
            <a:r>
              <a:rPr lang="en-US" dirty="0" err="1">
                <a:solidFill>
                  <a:srgbClr val="FF0000"/>
                </a:solidFill>
              </a:rPr>
              <a:t>user_id</a:t>
            </a:r>
            <a:r>
              <a:rPr lang="en-US" dirty="0"/>
              <a:t> as foreign key </a:t>
            </a:r>
          </a:p>
          <a:p>
            <a:pPr lvl="2"/>
            <a:r>
              <a:rPr lang="en-US" dirty="0"/>
              <a:t>return $this-&gt;</a:t>
            </a:r>
            <a:r>
              <a:rPr lang="en-US" dirty="0" err="1"/>
              <a:t>hasOne</a:t>
            </a:r>
            <a:r>
              <a:rPr lang="en-US" dirty="0"/>
              <a:t>(Phone::class, '</a:t>
            </a:r>
            <a:r>
              <a:rPr lang="en-US" dirty="0" err="1"/>
              <a:t>foreign_key</a:t>
            </a:r>
            <a:r>
              <a:rPr lang="en-US" dirty="0"/>
              <a:t>');</a:t>
            </a:r>
          </a:p>
          <a:p>
            <a:pPr lvl="2"/>
            <a:r>
              <a:rPr lang="en-US" dirty="0"/>
              <a:t>return $this-&gt;</a:t>
            </a:r>
            <a:r>
              <a:rPr lang="en-US" dirty="0" err="1"/>
              <a:t>hasOne</a:t>
            </a:r>
            <a:r>
              <a:rPr lang="en-US" dirty="0"/>
              <a:t>(Phone::class, '</a:t>
            </a:r>
            <a:r>
              <a:rPr lang="en-US" dirty="0" err="1"/>
              <a:t>foreign_key</a:t>
            </a:r>
            <a:r>
              <a:rPr lang="en-US" dirty="0"/>
              <a:t>', '</a:t>
            </a:r>
            <a:r>
              <a:rPr lang="en-US" dirty="0" err="1"/>
              <a:t>local_key</a:t>
            </a:r>
            <a:r>
              <a:rPr lang="en-US" dirty="0"/>
              <a:t>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8C9A-5945-45FC-BDE3-3CB70B37B40F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64021"/>
      </p:ext>
    </p:extLst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Defining The Inverse one to One</a:t>
            </a:r>
          </a:p>
          <a:p>
            <a:pPr marL="457200" lvl="1" indent="0">
              <a:buNone/>
            </a:pPr>
            <a:r>
              <a:rPr lang="en-US" dirty="0"/>
              <a:t>class Phone extends Model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function user()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return $this-&gt;</a:t>
            </a:r>
            <a:r>
              <a:rPr lang="en-US" dirty="0" err="1">
                <a:solidFill>
                  <a:srgbClr val="FF0000"/>
                </a:solidFill>
              </a:rPr>
              <a:t>belongsTo</a:t>
            </a:r>
            <a:r>
              <a:rPr lang="en-US" dirty="0"/>
              <a:t>(User::class);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0B7F-7777-4D5F-BC07-738417D49623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16627"/>
      </p:ext>
    </p:extLst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One To Many</a:t>
            </a:r>
          </a:p>
          <a:p>
            <a:pPr lvl="1"/>
            <a:r>
              <a:rPr lang="en-US" dirty="0"/>
              <a:t>defined by defining a </a:t>
            </a:r>
            <a:r>
              <a:rPr lang="en-US" dirty="0" err="1">
                <a:solidFill>
                  <a:srgbClr val="FF0000"/>
                </a:solidFill>
              </a:rPr>
              <a:t>hasMany</a:t>
            </a:r>
            <a:r>
              <a:rPr lang="en-US" dirty="0"/>
              <a:t> method</a:t>
            </a:r>
          </a:p>
          <a:p>
            <a:pPr marL="914400" lvl="2" indent="0">
              <a:buNone/>
            </a:pPr>
            <a:r>
              <a:rPr lang="en-US" dirty="0"/>
              <a:t>class User extends Model</a:t>
            </a:r>
          </a:p>
          <a:p>
            <a:pPr marL="914400" lvl="2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public function posts()</a:t>
            </a:r>
          </a:p>
          <a:p>
            <a:pPr marL="914400" lvl="2" indent="0">
              <a:buNone/>
            </a:pPr>
            <a:r>
              <a:rPr lang="en-US" dirty="0"/>
              <a:t>    {</a:t>
            </a:r>
          </a:p>
          <a:p>
            <a:pPr marL="914400" lvl="2" indent="0">
              <a:buNone/>
            </a:pPr>
            <a:r>
              <a:rPr lang="en-US" dirty="0"/>
              <a:t>        return $this-&gt;</a:t>
            </a:r>
            <a:r>
              <a:rPr lang="en-US" dirty="0" err="1">
                <a:solidFill>
                  <a:srgbClr val="FF0000"/>
                </a:solidFill>
              </a:rPr>
              <a:t>hasMany</a:t>
            </a:r>
            <a:r>
              <a:rPr lang="en-US" dirty="0"/>
              <a:t>(Post::class);</a:t>
            </a:r>
          </a:p>
          <a:p>
            <a:pPr marL="914400" lvl="2" indent="0">
              <a:buNone/>
            </a:pPr>
            <a:r>
              <a:rPr lang="en-US" dirty="0"/>
              <a:t>    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return $this-&gt;</a:t>
            </a:r>
            <a:r>
              <a:rPr lang="en-US" dirty="0" err="1"/>
              <a:t>hasMany</a:t>
            </a:r>
            <a:r>
              <a:rPr lang="en-US" dirty="0"/>
              <a:t>(Post::class, '</a:t>
            </a:r>
            <a:r>
              <a:rPr lang="en-US" dirty="0" err="1"/>
              <a:t>foreign_key</a:t>
            </a:r>
            <a:r>
              <a:rPr lang="en-US" dirty="0"/>
              <a:t>');</a:t>
            </a:r>
          </a:p>
          <a:p>
            <a:pPr marL="914400" lvl="2" indent="0">
              <a:buNone/>
            </a:pPr>
            <a:r>
              <a:rPr lang="en-US" dirty="0"/>
              <a:t>return $this-&gt;</a:t>
            </a:r>
            <a:r>
              <a:rPr lang="en-US" dirty="0" err="1"/>
              <a:t>hasMany</a:t>
            </a:r>
            <a:r>
              <a:rPr lang="en-US" dirty="0"/>
              <a:t>(Post::class, '</a:t>
            </a:r>
            <a:r>
              <a:rPr lang="en-US" dirty="0" err="1"/>
              <a:t>foreign_key</a:t>
            </a:r>
            <a:r>
              <a:rPr lang="en-US" dirty="0"/>
              <a:t>', '</a:t>
            </a:r>
            <a:r>
              <a:rPr lang="en-US" dirty="0" err="1"/>
              <a:t>local_key</a:t>
            </a:r>
            <a:r>
              <a:rPr lang="en-US" dirty="0"/>
              <a:t>');</a:t>
            </a:r>
          </a:p>
          <a:p>
            <a:pPr marL="914400" lvl="2" indent="0">
              <a:buNone/>
            </a:pPr>
            <a:r>
              <a:rPr lang="en-US" dirty="0"/>
              <a:t>//Access</a:t>
            </a:r>
          </a:p>
          <a:p>
            <a:pPr marL="914400" lvl="2" indent="0">
              <a:buNone/>
            </a:pPr>
            <a:r>
              <a:rPr lang="en-US"/>
              <a:t>$posts </a:t>
            </a:r>
            <a:r>
              <a:rPr lang="en-US" dirty="0"/>
              <a:t>= User::find(1)-&gt;post;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FE9-9441-41BE-B7CE-DD62D731908E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3690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One To Many (Inverse) / Belongs To</a:t>
            </a:r>
          </a:p>
          <a:p>
            <a:pPr marL="457200" lvl="1" indent="0">
              <a:buNone/>
            </a:pPr>
            <a:r>
              <a:rPr lang="en-US" dirty="0"/>
              <a:t>class Post extends Model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function user()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return $this-&gt;</a:t>
            </a:r>
            <a:r>
              <a:rPr lang="en-US" dirty="0" err="1">
                <a:solidFill>
                  <a:srgbClr val="FF0000"/>
                </a:solidFill>
              </a:rPr>
              <a:t>belongsTo</a:t>
            </a:r>
            <a:r>
              <a:rPr lang="en-US" dirty="0"/>
              <a:t>(User::class);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//access</a:t>
            </a:r>
          </a:p>
          <a:p>
            <a:pPr marL="457200" lvl="1" indent="0">
              <a:buNone/>
            </a:pPr>
            <a:r>
              <a:rPr lang="en-US" dirty="0"/>
              <a:t>use App\Models\Post;</a:t>
            </a:r>
          </a:p>
          <a:p>
            <a:pPr marL="457200" lvl="1" indent="0">
              <a:buNone/>
            </a:pPr>
            <a:r>
              <a:rPr lang="en-US" dirty="0"/>
              <a:t>$post = Post::find(1);</a:t>
            </a:r>
          </a:p>
          <a:p>
            <a:pPr marL="457200" lvl="1" indent="0">
              <a:buNone/>
            </a:pPr>
            <a:r>
              <a:rPr lang="en-US" dirty="0"/>
              <a:t>return $post&gt;user&gt;name;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E8E2-0F55-46EC-9955-56735E699036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89178"/>
      </p:ext>
    </p:extLst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More </a:t>
            </a:r>
            <a:r>
              <a:rPr lang="en-US" dirty="0"/>
              <a:t>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Laravel documentation at</a:t>
            </a:r>
          </a:p>
          <a:p>
            <a:pPr lvl="1"/>
            <a:r>
              <a:rPr lang="en-US" dirty="0">
                <a:hlinkClick r:id="rId2"/>
              </a:rPr>
              <a:t>https://laravel.com/docs/8.x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4175-BD6A-4F5A-AE87-5DA2865B0E91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43984"/>
      </p:ext>
    </p:extLst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238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738</TotalTime>
  <Words>6417</Words>
  <Application>Microsoft Office PowerPoint</Application>
  <PresentationFormat>Widescreen</PresentationFormat>
  <Paragraphs>1239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Consolas</vt:lpstr>
      <vt:lpstr>Garamond</vt:lpstr>
      <vt:lpstr>Wingdings</vt:lpstr>
      <vt:lpstr>Organic</vt:lpstr>
      <vt:lpstr>Topic 3</vt:lpstr>
      <vt:lpstr>Contents </vt:lpstr>
      <vt:lpstr>Introduction about Laravel</vt:lpstr>
      <vt:lpstr>Why Laravel?</vt:lpstr>
      <vt:lpstr>Laravel features</vt:lpstr>
      <vt:lpstr>Installation  </vt:lpstr>
      <vt:lpstr>How you want to use Laravel?</vt:lpstr>
      <vt:lpstr>Directory Structure</vt:lpstr>
      <vt:lpstr>Directory Structure</vt:lpstr>
      <vt:lpstr>Directory Structure</vt:lpstr>
      <vt:lpstr>Directory Structure</vt:lpstr>
      <vt:lpstr>Directory Structure</vt:lpstr>
      <vt:lpstr>Deployment </vt:lpstr>
      <vt:lpstr>Application Design :ECommerce </vt:lpstr>
      <vt:lpstr>Artisan Command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Middleware</vt:lpstr>
      <vt:lpstr>CSRF Protection</vt:lpstr>
      <vt:lpstr>Controller</vt:lpstr>
      <vt:lpstr>Controller</vt:lpstr>
      <vt:lpstr>Controller</vt:lpstr>
      <vt:lpstr>Controller</vt:lpstr>
      <vt:lpstr>Controller</vt:lpstr>
      <vt:lpstr>Controller</vt:lpstr>
      <vt:lpstr>HTTP Requests</vt:lpstr>
      <vt:lpstr>HTTP Requests</vt:lpstr>
      <vt:lpstr>HTTP Requests</vt:lpstr>
      <vt:lpstr>HTTP Requests</vt:lpstr>
      <vt:lpstr>HTTP Requests</vt:lpstr>
      <vt:lpstr>HTTP Requests</vt:lpstr>
      <vt:lpstr>HTTP Requests</vt:lpstr>
      <vt:lpstr>HTTP Requests</vt:lpstr>
      <vt:lpstr>HTTP Requests</vt:lpstr>
      <vt:lpstr>HTTP Requests</vt:lpstr>
      <vt:lpstr>HTTP Requests</vt:lpstr>
      <vt:lpstr>HTTP Responses</vt:lpstr>
      <vt:lpstr>HTTP Responses</vt:lpstr>
      <vt:lpstr>HTTP Responses</vt:lpstr>
      <vt:lpstr>HTTP Responses</vt:lpstr>
      <vt:lpstr>HTTP Responses</vt:lpstr>
      <vt:lpstr>Views</vt:lpstr>
      <vt:lpstr>Views</vt:lpstr>
      <vt:lpstr>Views</vt:lpstr>
      <vt:lpstr>Views</vt:lpstr>
      <vt:lpstr>Views</vt:lpstr>
      <vt:lpstr>Blade Template</vt:lpstr>
      <vt:lpstr>Blade Template</vt:lpstr>
      <vt:lpstr>Blade Template</vt:lpstr>
      <vt:lpstr>Blade Template</vt:lpstr>
      <vt:lpstr>Blade Template</vt:lpstr>
      <vt:lpstr>Blade Template</vt:lpstr>
      <vt:lpstr>Blade Template</vt:lpstr>
      <vt:lpstr>Blade Template</vt:lpstr>
      <vt:lpstr>Building Layout</vt:lpstr>
      <vt:lpstr>Building Layout</vt:lpstr>
      <vt:lpstr>Building Layout</vt:lpstr>
      <vt:lpstr>Forms</vt:lpstr>
      <vt:lpstr>Forms</vt:lpstr>
      <vt:lpstr>Forms</vt:lpstr>
      <vt:lpstr>Databases</vt:lpstr>
      <vt:lpstr>Databases</vt:lpstr>
      <vt:lpstr>Migrations</vt:lpstr>
      <vt:lpstr>Migrations</vt:lpstr>
      <vt:lpstr>Migrations</vt:lpstr>
      <vt:lpstr>Migrations</vt:lpstr>
      <vt:lpstr>Migrations</vt:lpstr>
      <vt:lpstr>Migrations</vt:lpstr>
      <vt:lpstr>Migrations</vt:lpstr>
      <vt:lpstr>Query Builder(CRUD)</vt:lpstr>
      <vt:lpstr>Query Builder(CRUD)</vt:lpstr>
      <vt:lpstr>Eloquent(CRUD)</vt:lpstr>
      <vt:lpstr>Eloquent</vt:lpstr>
      <vt:lpstr>Eloquent</vt:lpstr>
      <vt:lpstr>Eloquent</vt:lpstr>
      <vt:lpstr>Eloquent</vt:lpstr>
      <vt:lpstr>Eloquent</vt:lpstr>
      <vt:lpstr>Eloquent …</vt:lpstr>
      <vt:lpstr>Eloquent …</vt:lpstr>
      <vt:lpstr>Eloquent …</vt:lpstr>
      <vt:lpstr>Eloquent …</vt:lpstr>
      <vt:lpstr>Eloquent …</vt:lpstr>
      <vt:lpstr>Eloquent …</vt:lpstr>
      <vt:lpstr>Eloquent …</vt:lpstr>
      <vt:lpstr>Relationship </vt:lpstr>
      <vt:lpstr>Relationship  …</vt:lpstr>
      <vt:lpstr>Relationship  …</vt:lpstr>
      <vt:lpstr>Relationship  …</vt:lpstr>
      <vt:lpstr>Relationship  …</vt:lpstr>
      <vt:lpstr>For More information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Girmachew Gulint</dc:creator>
  <cp:lastModifiedBy>Girmachew Gulint</cp:lastModifiedBy>
  <cp:revision>113</cp:revision>
  <dcterms:created xsi:type="dcterms:W3CDTF">2022-01-15T16:38:47Z</dcterms:created>
  <dcterms:modified xsi:type="dcterms:W3CDTF">2022-02-26T07:06:46Z</dcterms:modified>
</cp:coreProperties>
</file>