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7.xml"/><Relationship Id="rId33" Type="http://schemas.openxmlformats.org/officeDocument/2006/relationships/font" Target="fonts/Merriweather-boldItalic.fntdata"/><Relationship Id="rId10" Type="http://schemas.openxmlformats.org/officeDocument/2006/relationships/slide" Target="slides/slide6.xml"/><Relationship Id="rId32"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6d00ea1e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d00ea1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6cf13089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cf13089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 AdaBoost es adaptativo en el sentido de que los aprendices débiles subsecuentes son ajustados a favor de aquellos casos clasificados erróneamente por clasificadores anteriores. AdaBoost es sensible a datos ruidosos y atípicos. En algunos problemas, puede ser menos susceptible al problema de sobreajuste que otros algoritmos de aprendizaje.</a:t>
            </a:r>
            <a:endParaRPr sz="1300">
              <a:latin typeface="Roboto"/>
              <a:ea typeface="Roboto"/>
              <a:cs typeface="Roboto"/>
              <a:sym typeface="Roboto"/>
            </a:endParaRPr>
          </a:p>
          <a:p>
            <a:pPr indent="0" lvl="0" marL="0" rtl="0" algn="l">
              <a:lnSpc>
                <a:spcPct val="115000"/>
              </a:lnSpc>
              <a:spcBef>
                <a:spcPts val="1600"/>
              </a:spcBef>
              <a:spcAft>
                <a:spcPts val="0"/>
              </a:spcAft>
              <a:buNone/>
            </a:pPr>
            <a:r>
              <a:rPr b="1" lang="en" sz="1400"/>
              <a:t>Aprendizaje de un modelo de AdaBoost a partir de los datos</a:t>
            </a:r>
            <a:endParaRPr/>
          </a:p>
          <a:p>
            <a:pPr indent="0" lvl="0" marL="0" rtl="0" algn="l">
              <a:lnSpc>
                <a:spcPct val="115000"/>
              </a:lnSpc>
              <a:spcBef>
                <a:spcPts val="1600"/>
              </a:spcBef>
              <a:spcAft>
                <a:spcPts val="0"/>
              </a:spcAft>
              <a:buNone/>
            </a:pPr>
            <a:r>
              <a:rPr lang="en"/>
              <a:t>AdaBoost se utiliza mejor para aumentar el rendimiento de los árboles de decisión en problemas de clasificación binarios</a:t>
            </a:r>
            <a:endParaRPr/>
          </a:p>
          <a:p>
            <a:pPr indent="0" lvl="0" marL="0" rtl="0" algn="l">
              <a:lnSpc>
                <a:spcPct val="115000"/>
              </a:lnSpc>
              <a:spcBef>
                <a:spcPts val="1600"/>
              </a:spcBef>
              <a:spcAft>
                <a:spcPts val="0"/>
              </a:spcAft>
              <a:buNone/>
            </a:pPr>
            <a:r>
              <a:rPr lang="en"/>
              <a:t>AdaBoost se puede utilizar para mejorar el rendimiento de cualquier algoritmo de aprendizaje automático. Se usa mejor con weak learners. Estos son modelos que logran precisión justo por encima del azar en un problema de clasificación.</a:t>
            </a:r>
            <a:endParaRPr/>
          </a:p>
          <a:p>
            <a:pPr indent="0" lvl="0" marL="0" rtl="0" algn="l">
              <a:lnSpc>
                <a:spcPct val="115000"/>
              </a:lnSpc>
              <a:spcBef>
                <a:spcPts val="1600"/>
              </a:spcBef>
              <a:spcAft>
                <a:spcPts val="0"/>
              </a:spcAft>
              <a:buNone/>
            </a:pPr>
            <a:r>
              <a:rPr lang="en"/>
              <a:t>El algoritmo más adecuado y, por lo tanto, el más común utilizado con AdaBoost son los árboles de decisión con un nivel. Debido a que estos árboles son tan cortos y solo contienen una decisión para su clasificación, a menudo se los denomina tocones de decisión.</a:t>
            </a:r>
            <a:endParaRPr/>
          </a:p>
          <a:p>
            <a:pPr indent="0" lvl="0" marL="0" rtl="0" algn="l">
              <a:lnSpc>
                <a:spcPct val="115000"/>
              </a:lnSpc>
              <a:spcBef>
                <a:spcPts val="1600"/>
              </a:spcBef>
              <a:spcAft>
                <a:spcPts val="1600"/>
              </a:spcAft>
              <a:buNone/>
            </a:pPr>
            <a:r>
              <a:rPr lang="en"/>
              <a:t>Cada instancia en el conjunto de datos de entrenamiento está ponderada.</a:t>
            </a:r>
            <a:endParaRPr sz="13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6cf13089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cf13089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Un weak learner se define como un clasificador que solo está ligeramente correlacionado con la clasificación verdadera (puede etiquetar los ejemplos mejor que la adivinación aleatoria). Por el contrario, un alumno fuerte es un clasificador que está arbitrariamente bien correlacionado con la verdadera clasificación.</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rPr b="1" lang="en" sz="1400"/>
              <a:t>Método Boosting Ensemble</a:t>
            </a:r>
            <a:endParaRPr/>
          </a:p>
          <a:p>
            <a:pPr indent="0" lvl="0" marL="0" rtl="0" algn="l">
              <a:lnSpc>
                <a:spcPct val="115000"/>
              </a:lnSpc>
              <a:spcBef>
                <a:spcPts val="1600"/>
              </a:spcBef>
              <a:spcAft>
                <a:spcPts val="0"/>
              </a:spcAft>
              <a:buNone/>
            </a:pPr>
            <a:r>
              <a:rPr lang="en"/>
              <a:t>Boosting es un método de conjunto general que crea un clasificador fuerte a partir de una serie de clasificadores débiles.</a:t>
            </a:r>
            <a:endParaRPr/>
          </a:p>
          <a:p>
            <a:pPr indent="0" lvl="0" marL="0" rtl="0" algn="l">
              <a:lnSpc>
                <a:spcPct val="115000"/>
              </a:lnSpc>
              <a:spcBef>
                <a:spcPts val="1600"/>
              </a:spcBef>
              <a:spcAft>
                <a:spcPts val="0"/>
              </a:spcAft>
              <a:buNone/>
            </a:pPr>
            <a:r>
              <a:rPr lang="en"/>
              <a:t>Esto se hace construyendo un modelo a partir de los datos de entrenamiento, y luego creando un segundo modelo que intenta corregir los errores del primer modelo. Los modelos se agregan hasta que el conjunto de entrenamiento se predice perfectamente o se agrega un número máximo de modelos.</a:t>
            </a:r>
            <a:endParaRPr/>
          </a:p>
          <a:p>
            <a:pPr indent="0" lvl="0" marL="0" rtl="0" algn="l">
              <a:lnSpc>
                <a:spcPct val="115000"/>
              </a:lnSpc>
              <a:spcBef>
                <a:spcPts val="1600"/>
              </a:spcBef>
              <a:spcAft>
                <a:spcPts val="0"/>
              </a:spcAft>
              <a:buNone/>
            </a:pPr>
            <a:r>
              <a:rPr lang="en"/>
              <a:t>AdaBoost fue el primer algoritmo de impulso realmente exitoso desarrollado para la clasificación binaria.</a:t>
            </a:r>
            <a:endParaRPr/>
          </a:p>
          <a:p>
            <a:pPr indent="0" lvl="0" marL="0" rtl="0" algn="l">
              <a:lnSpc>
                <a:spcPct val="115000"/>
              </a:lnSpc>
              <a:spcBef>
                <a:spcPts val="160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chemeClr val="dk2"/>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6cf13089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6cf13089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Hacer predicciones con AdaBoost</a:t>
            </a:r>
            <a:endParaRPr b="1" sz="1400"/>
          </a:p>
          <a:p>
            <a:pPr indent="0" lvl="0" marL="0" rtl="0" algn="l">
              <a:spcBef>
                <a:spcPts val="0"/>
              </a:spcBef>
              <a:spcAft>
                <a:spcPts val="0"/>
              </a:spcAft>
              <a:buNone/>
            </a:pPr>
            <a:r>
              <a:rPr lang="en"/>
              <a:t>Las predicciones se hacen calculando el promedio ponderado de los clasificadores débiles.</a:t>
            </a:r>
            <a:endParaRPr/>
          </a:p>
          <a:p>
            <a:pPr indent="0" lvl="0" marL="0" rtl="0" algn="l">
              <a:spcBef>
                <a:spcPts val="0"/>
              </a:spcBef>
              <a:spcAft>
                <a:spcPts val="0"/>
              </a:spcAft>
              <a:buNone/>
            </a:pPr>
            <a:r>
              <a:rPr lang="en"/>
              <a:t>Para una nueva instancia de entrada, cada alumno débil calcula un valor predicho como +1.0 o -1.0. Los valores predichos se ponderan por cada valor de etapa de aprendizaje débil. La predicción para el modelo de conjunto se toma como la suma de las predicciones ponderadas. Si la suma es positiva, entonces se predice la primera clase; si es negativa, se predice la segunda clase.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ejemplo, 5 clasificadores débiles pueden predecir los valores 1.0, 1.0, -1.0, 1.0, -1.0. A partir de un voto mayoritario, parece que el modelo predecirá un valor de 1.0 o la primera clase. Estos mismos 5 clasificadores débiles pueden tener los valores de etapa 0.2, 0.5, 0.8, 0.2 y 0.9 respectivamente. El cálculo de la suma ponderada de estas predicciones da como resultado una salida de -0.8, que sería una predicción por conjuntos de -1.0 o la segunda clase.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6cf13089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cf13089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que adaboost?</a:t>
            </a:r>
            <a:endParaRPr/>
          </a:p>
          <a:p>
            <a:pPr indent="0" lvl="0" marL="0" rtl="0" algn="l">
              <a:spcBef>
                <a:spcPts val="0"/>
              </a:spcBef>
              <a:spcAft>
                <a:spcPts val="0"/>
              </a:spcAft>
              <a:buNone/>
            </a:pPr>
            <a:r>
              <a:rPr lang="en"/>
              <a:t>Mostro una buena generalización al no mostrar overfitting en el conjunto de entrenamiento. Por otro lado, ambos algoritmos tenían el atributo '</a:t>
            </a:r>
            <a:r>
              <a:rPr lang="en"/>
              <a:t>‘feature importance</a:t>
            </a:r>
            <a:r>
              <a:rPr lang="en"/>
              <a:t>' disponible para que podamos identificar el comportamiento más relevante para predecir el ganador.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evaluación de diferentes algoritmos de aprendizaje automático y el trabajo con</a:t>
            </a:r>
            <a:endParaRPr/>
          </a:p>
          <a:p>
            <a:pPr indent="0" lvl="0" marL="0" rtl="0" algn="l">
              <a:spcBef>
                <a:spcPts val="0"/>
              </a:spcBef>
              <a:spcAft>
                <a:spcPts val="0"/>
              </a:spcAft>
              <a:buNone/>
            </a:pPr>
            <a:r>
              <a:rPr lang="en"/>
              <a:t>algunas características de la ingeniería mostraron poca o ninguna mejora</a:t>
            </a:r>
            <a:endParaRPr/>
          </a:p>
          <a:p>
            <a:pPr indent="0" lvl="0" marL="0" rtl="0" algn="l">
              <a:spcBef>
                <a:spcPts val="0"/>
              </a:spcBef>
              <a:spcAft>
                <a:spcPts val="0"/>
              </a:spcAft>
              <a:buNone/>
            </a:pPr>
            <a:r>
              <a:rPr lang="en"/>
              <a:t>sobre el enfoque ingenuo</a:t>
            </a:r>
            <a:endParaRPr/>
          </a:p>
          <a:p>
            <a:pPr indent="0" lvl="0" marL="0" rtl="0" algn="l">
              <a:spcBef>
                <a:spcPts val="0"/>
              </a:spcBef>
              <a:spcAft>
                <a:spcPts val="0"/>
              </a:spcAft>
              <a:buNone/>
            </a:pPr>
            <a:r>
              <a:rPr lang="en"/>
              <a:t>exactitud. Este punto de referencia es de hecho bastante poderoso debido al hecho de que el oro es un muy buen</a:t>
            </a:r>
            <a:endParaRPr/>
          </a:p>
          <a:p>
            <a:pPr indent="0" lvl="0" marL="0" rtl="0" algn="l">
              <a:spcBef>
                <a:spcPts val="0"/>
              </a:spcBef>
              <a:spcAft>
                <a:spcPts val="0"/>
              </a:spcAft>
              <a:buNone/>
            </a:pPr>
            <a:r>
              <a:rPr lang="en"/>
              <a:t>señal de lo bien que un equipo ha logrado</a:t>
            </a:r>
            <a:endParaRPr/>
          </a:p>
          <a:p>
            <a:pPr indent="0" lvl="0" marL="0" rtl="0" algn="l">
              <a:spcBef>
                <a:spcPts val="0"/>
              </a:spcBef>
              <a:spcAft>
                <a:spcPts val="0"/>
              </a:spcAft>
              <a:buNone/>
            </a:pPr>
            <a:r>
              <a:rPr lang="en"/>
              <a:t>objetivos ed en el juego.</a:t>
            </a:r>
            <a:endParaRPr/>
          </a:p>
          <a:p>
            <a:pPr indent="0" lvl="0" marL="0" rtl="0" algn="l">
              <a:spcBef>
                <a:spcPts val="0"/>
              </a:spcBef>
              <a:spcAft>
                <a:spcPts val="0"/>
              </a:spcAft>
              <a:buNone/>
            </a:pPr>
            <a:r>
              <a:rPr lang="en"/>
              <a:t>El enfoque de aprendizaje automático muestra una pequeña mejora sobre el ingenuo</a:t>
            </a:r>
            <a:endParaRPr/>
          </a:p>
          <a:p>
            <a:pPr indent="0" lvl="0" marL="0" rtl="0" algn="l">
              <a:spcBef>
                <a:spcPts val="0"/>
              </a:spcBef>
              <a:spcAft>
                <a:spcPts val="0"/>
              </a:spcAft>
              <a:buNone/>
            </a:pPr>
            <a:r>
              <a:rPr lang="en"/>
              <a:t>enfoque, obteniendo una mejora en el rendimiento de más de 0.65%. La gran diferencia entre</a:t>
            </a:r>
            <a:endParaRPr/>
          </a:p>
          <a:p>
            <a:pPr indent="0" lvl="0" marL="0" rtl="0" algn="l">
              <a:spcBef>
                <a:spcPts val="0"/>
              </a:spcBef>
              <a:spcAft>
                <a:spcPts val="0"/>
              </a:spcAft>
              <a:buNone/>
            </a:pPr>
            <a:r>
              <a:rPr lang="en"/>
              <a:t>Ambos enfoque es que el enfoque de aprendizaje automático tiene la capacidad de identificar qué comportamiento</a:t>
            </a:r>
            <a:endParaRPr/>
          </a:p>
          <a:p>
            <a:pPr indent="0" lvl="0" marL="0" rtl="0" algn="l">
              <a:spcBef>
                <a:spcPts val="0"/>
              </a:spcBef>
              <a:spcAft>
                <a:spcPts val="0"/>
              </a:spcAft>
              <a:buNone/>
            </a:pPr>
            <a:r>
              <a:rPr lang="en"/>
              <a:t>en los primeros 10 minutos es más importante para ganar el partido (esto se discutirá en</a:t>
            </a:r>
            <a:endParaRPr/>
          </a:p>
          <a:p>
            <a:pPr indent="0" lvl="0" marL="0" rtl="0" algn="l">
              <a:spcBef>
                <a:spcPts val="0"/>
              </a:spcBef>
              <a:spcAft>
                <a:spcPts val="0"/>
              </a:spcAft>
              <a:buNone/>
            </a:pPr>
            <a:r>
              <a:rPr lang="en"/>
              <a:t>Siguiente sección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6d00ea1e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d00ea1e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6d00ea1e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d00ea1e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6d00ea1e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d00ea1e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6d00ea1e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d00ea1e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6d00ea1e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d00ea1e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6cf13089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6cf13089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6d00ea1e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d00ea1e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6d00ea1e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6d00ea1e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6cf13089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cf13089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6d00ea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d00ea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6d00ea1e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d00ea1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6d00ea1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d00ea1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6d00ea1e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d00ea1e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6d00ea1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d00ea1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6d00ea1e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6d00ea1e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Predecir el resultado de una partida profesional de League of Legends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Elias Santiago		2014-0717</a:t>
            </a:r>
            <a:endParaRPr/>
          </a:p>
          <a:p>
            <a:pPr indent="0" lvl="0" marL="0" rtl="0" algn="l">
              <a:spcBef>
                <a:spcPts val="0"/>
              </a:spcBef>
              <a:spcAft>
                <a:spcPts val="0"/>
              </a:spcAft>
              <a:buNone/>
            </a:pPr>
            <a:r>
              <a:rPr lang="en"/>
              <a:t>Ronald Mariotti	2014-0698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Confirmando hipotesis</a:t>
            </a:r>
            <a:endParaRPr/>
          </a:p>
        </p:txBody>
      </p:sp>
      <p:pic>
        <p:nvPicPr>
          <p:cNvPr id="125" name="Google Shape;125;p22"/>
          <p:cNvPicPr preferRelativeResize="0"/>
          <p:nvPr/>
        </p:nvPicPr>
        <p:blipFill>
          <a:blip r:embed="rId3">
            <a:alphaModFix/>
          </a:blip>
          <a:stretch>
            <a:fillRect/>
          </a:stretch>
        </p:blipFill>
        <p:spPr>
          <a:xfrm>
            <a:off x="1543050" y="1306525"/>
            <a:ext cx="6057900" cy="34004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AdaBoost</a:t>
            </a:r>
            <a:endParaRPr/>
          </a:p>
        </p:txBody>
      </p:sp>
      <p:sp>
        <p:nvSpPr>
          <p:cNvPr id="131" name="Google Shape;131;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rgbClr val="000000"/>
                </a:solidFill>
              </a:rPr>
              <a:t>AdaBoost, abreviatura de Adaptive Boosting, es un meta-algoritmo de aprendizaje automático formulado por Yoav Freund y Robert Schapire, que ganó el Premio Gödel 2003 por su trabajo. Se puede usar junto con muchos otros tipos de algoritmos de aprendizaje para mejorar el rendimiento. El resultado de los otros algoritmos de aprendizaje ("weak learners") se combina en una suma ponderada que representa el resultado final del clasificador potenciado.</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a:t>
            </a:r>
            <a:endParaRPr/>
          </a:p>
        </p:txBody>
      </p:sp>
      <p:sp>
        <p:nvSpPr>
          <p:cNvPr id="137" name="Google Shape;137;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rgbClr val="000000"/>
                </a:solidFill>
              </a:rPr>
              <a:t>Boosting es un meta-algoritmo de conjunto de aprendizaje automático para reducir principalmente el sesgo, y también la varianza en el aprendizaje supervisado, y una familia de algoritmos de aprendizaje automático que convierte a los alumnos débiles en alumnos fuertes. El impulso se basa en la pregunta planteada por Kearns y Valiant (1988, 1989): ¿Puede un conjunto de alumnos débiles crear un único strong learner? </a:t>
            </a: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Predecir con AdaBoost</a:t>
            </a:r>
            <a:endParaRPr/>
          </a:p>
        </p:txBody>
      </p:sp>
      <p:pic>
        <p:nvPicPr>
          <p:cNvPr id="143" name="Google Shape;143;p25"/>
          <p:cNvPicPr preferRelativeResize="0"/>
          <p:nvPr/>
        </p:nvPicPr>
        <p:blipFill rotWithShape="1">
          <a:blip r:embed="rId3">
            <a:alphaModFix/>
          </a:blip>
          <a:srcRect b="24690" l="20930" r="40250" t="24231"/>
          <a:stretch/>
        </p:blipFill>
        <p:spPr>
          <a:xfrm>
            <a:off x="108025" y="1375000"/>
            <a:ext cx="5094336" cy="3768499"/>
          </a:xfrm>
          <a:prstGeom prst="rect">
            <a:avLst/>
          </a:prstGeom>
          <a:noFill/>
          <a:ln>
            <a:noFill/>
          </a:ln>
        </p:spPr>
      </p:pic>
      <p:sp>
        <p:nvSpPr>
          <p:cNvPr id="144" name="Google Shape;144;p25"/>
          <p:cNvSpPr txBox="1"/>
          <p:nvPr/>
        </p:nvSpPr>
        <p:spPr>
          <a:xfrm>
            <a:off x="5512700" y="1515050"/>
            <a:ext cx="3488400" cy="338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Roboto"/>
                <a:ea typeface="Roboto"/>
                <a:cs typeface="Roboto"/>
                <a:sym typeface="Roboto"/>
              </a:rPr>
              <a:t>Un clasificador débil (Decision Stump) se prepara sobre los datos de entrenamiento utilizando las muestras ponderadas. Solo se admiten problemas de clasificación binarios (dos clases), por lo que cada muñón de decisión toma una decisión sobre una variable de entrada y genera un valor de +1.0 o -1.0 para el primer o segundo valor de clase.</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Preparación de datos para AdaBoost</a:t>
            </a:r>
            <a:endParaRPr/>
          </a:p>
        </p:txBody>
      </p:sp>
      <p:sp>
        <p:nvSpPr>
          <p:cNvPr id="150" name="Google Shape;150;p26"/>
          <p:cNvSpPr txBox="1"/>
          <p:nvPr/>
        </p:nvSpPr>
        <p:spPr>
          <a:xfrm>
            <a:off x="311600" y="1553225"/>
            <a:ext cx="8520600" cy="33102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a:buChar char="●"/>
            </a:pPr>
            <a:r>
              <a:rPr lang="en" sz="1800">
                <a:latin typeface="Roboto"/>
                <a:ea typeface="Roboto"/>
                <a:cs typeface="Roboto"/>
                <a:sym typeface="Roboto"/>
              </a:rPr>
              <a:t>Datos de calidad: dado que el método de conjunto continúa intentando corregir errores de clasificación en los datos de entrenamiento, debe tener cuidado de que los datos de entrenamiento sean de alta calidad.</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lang="en" sz="1800">
                <a:latin typeface="Roboto"/>
                <a:ea typeface="Roboto"/>
                <a:cs typeface="Roboto"/>
                <a:sym typeface="Roboto"/>
              </a:rPr>
              <a:t>Valores atípicos: los valores atípicos obligarán al conjunto a trabajar duro para corregir los casos que no son realistas. Estos podrían eliminarse del conjunto de datos de capacitación</a:t>
            </a:r>
            <a:r>
              <a:rPr lang="en" sz="1800">
                <a:latin typeface="Roboto"/>
                <a:ea typeface="Roboto"/>
                <a:cs typeface="Roboto"/>
                <a:sym typeface="Roboto"/>
              </a:rPr>
              <a:t>.</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lang="en" sz="1800">
                <a:latin typeface="Roboto"/>
                <a:ea typeface="Roboto"/>
                <a:cs typeface="Roboto"/>
                <a:sym typeface="Roboto"/>
              </a:rPr>
              <a:t>Datos ruidosos: datos ruidosos, específicamente el ruido en la variable de salida puede ser problemático. Si es posible, intente aislarlos y limpiarlos de su conjunto de datos de capacitación.</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 </a:t>
            </a:r>
            <a:endParaRPr/>
          </a:p>
        </p:txBody>
      </p:sp>
      <p:pic>
        <p:nvPicPr>
          <p:cNvPr id="156" name="Google Shape;156;p27"/>
          <p:cNvPicPr preferRelativeResize="0"/>
          <p:nvPr/>
        </p:nvPicPr>
        <p:blipFill rotWithShape="1">
          <a:blip r:embed="rId3">
            <a:alphaModFix/>
          </a:blip>
          <a:srcRect b="43304" l="0" r="34614" t="0"/>
          <a:stretch/>
        </p:blipFill>
        <p:spPr>
          <a:xfrm>
            <a:off x="1681188" y="1640900"/>
            <a:ext cx="5781675" cy="28194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 1 de 3</a:t>
            </a:r>
            <a:endParaRPr/>
          </a:p>
        </p:txBody>
      </p:sp>
      <p:pic>
        <p:nvPicPr>
          <p:cNvPr id="162" name="Google Shape;162;p28"/>
          <p:cNvPicPr preferRelativeResize="0"/>
          <p:nvPr/>
        </p:nvPicPr>
        <p:blipFill rotWithShape="1">
          <a:blip r:embed="rId3">
            <a:alphaModFix/>
          </a:blip>
          <a:srcRect b="11966" l="10416" r="44391" t="13105"/>
          <a:stretch/>
        </p:blipFill>
        <p:spPr>
          <a:xfrm>
            <a:off x="2976563" y="1709725"/>
            <a:ext cx="3190875" cy="29718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 2 de 3</a:t>
            </a:r>
            <a:endParaRPr/>
          </a:p>
        </p:txBody>
      </p:sp>
      <p:pic>
        <p:nvPicPr>
          <p:cNvPr id="168" name="Google Shape;168;p29"/>
          <p:cNvPicPr preferRelativeResize="0"/>
          <p:nvPr/>
        </p:nvPicPr>
        <p:blipFill rotWithShape="1">
          <a:blip r:embed="rId3">
            <a:alphaModFix/>
          </a:blip>
          <a:srcRect b="42736" l="0" r="34776" t="0"/>
          <a:stretch/>
        </p:blipFill>
        <p:spPr>
          <a:xfrm>
            <a:off x="1643088" y="1631050"/>
            <a:ext cx="5857875" cy="289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 2 de 3</a:t>
            </a:r>
            <a:endParaRPr/>
          </a:p>
        </p:txBody>
      </p:sp>
      <p:pic>
        <p:nvPicPr>
          <p:cNvPr id="174" name="Google Shape;174;p30"/>
          <p:cNvPicPr preferRelativeResize="0"/>
          <p:nvPr/>
        </p:nvPicPr>
        <p:blipFill rotWithShape="1">
          <a:blip r:embed="rId3">
            <a:alphaModFix/>
          </a:blip>
          <a:srcRect b="12253" l="10578" r="41985" t="25070"/>
          <a:stretch/>
        </p:blipFill>
        <p:spPr>
          <a:xfrm>
            <a:off x="2224075" y="1473750"/>
            <a:ext cx="4695825" cy="34861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 2 de 3 ...</a:t>
            </a:r>
            <a:endParaRPr/>
          </a:p>
        </p:txBody>
      </p:sp>
      <p:pic>
        <p:nvPicPr>
          <p:cNvPr id="180" name="Google Shape;180;p31"/>
          <p:cNvPicPr preferRelativeResize="0"/>
          <p:nvPr/>
        </p:nvPicPr>
        <p:blipFill rotWithShape="1">
          <a:blip r:embed="rId3">
            <a:alphaModFix/>
          </a:blip>
          <a:srcRect b="42166" l="0" r="34132" t="0"/>
          <a:stretch/>
        </p:blipFill>
        <p:spPr>
          <a:xfrm>
            <a:off x="1657375" y="1749075"/>
            <a:ext cx="5829300" cy="28765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League of Legends</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rPr>
              <a:t>League of Legends es un juego en línea de ritmo rápido y competitivo que combina la velocidad y la intensidad de un RTS con elementos de RPG. Dos equipos de campeones poderosos, cada uno con un diseño y un estilo de juego únicos, luchan mano a mano en múltiples campos de batalla y modos de juego. </a:t>
            </a:r>
            <a:endParaRPr sz="1800">
              <a:solidFill>
                <a:srgbClr val="000000"/>
              </a:solidFill>
            </a:endParaRPr>
          </a:p>
          <a:p>
            <a:pPr indent="0" lvl="0" marL="0" rtl="0" algn="just">
              <a:spcBef>
                <a:spcPts val="1600"/>
              </a:spcBef>
              <a:spcAft>
                <a:spcPts val="1600"/>
              </a:spcAft>
              <a:buNone/>
            </a:pPr>
            <a:r>
              <a:rPr lang="en" sz="1800">
                <a:solidFill>
                  <a:srgbClr val="000000"/>
                </a:solidFill>
              </a:rPr>
              <a:t>Con una lista de campeones en constante expansión, actualizaciones frecuentes y una próspera escena de torneos.</a:t>
            </a:r>
            <a:endParaRPr sz="1800">
              <a:solidFill>
                <a:srgbClr val="000000"/>
              </a:solidFill>
            </a:endParaRPr>
          </a:p>
        </p:txBody>
      </p:sp>
      <p:pic>
        <p:nvPicPr>
          <p:cNvPr descr="Image result for league of legends" id="72" name="Google Shape;72;p14"/>
          <p:cNvPicPr preferRelativeResize="0"/>
          <p:nvPr/>
        </p:nvPicPr>
        <p:blipFill>
          <a:blip r:embed="rId3">
            <a:alphaModFix/>
          </a:blip>
          <a:stretch>
            <a:fillRect/>
          </a:stretch>
        </p:blipFill>
        <p:spPr>
          <a:xfrm>
            <a:off x="451775" y="1173125"/>
            <a:ext cx="3426400" cy="3426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 2 de 3 ...</a:t>
            </a:r>
            <a:endParaRPr/>
          </a:p>
        </p:txBody>
      </p:sp>
      <p:pic>
        <p:nvPicPr>
          <p:cNvPr id="186" name="Google Shape;186;p32"/>
          <p:cNvPicPr preferRelativeResize="0"/>
          <p:nvPr/>
        </p:nvPicPr>
        <p:blipFill rotWithShape="1">
          <a:blip r:embed="rId3">
            <a:alphaModFix/>
          </a:blip>
          <a:srcRect b="43303" l="10096" r="41826" t="19659"/>
          <a:stretch/>
        </p:blipFill>
        <p:spPr>
          <a:xfrm>
            <a:off x="1609725" y="1670425"/>
            <a:ext cx="5924550" cy="25717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1448100" y="798600"/>
            <a:ext cx="62478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t>GRACIAS! </a:t>
            </a:r>
            <a:endParaRPr b="1" sz="6000"/>
          </a:p>
          <a:p>
            <a:pPr indent="0" lvl="0" marL="0" rtl="0" algn="ctr">
              <a:spcBef>
                <a:spcPts val="0"/>
              </a:spcBef>
              <a:spcAft>
                <a:spcPts val="0"/>
              </a:spcAft>
              <a:buNone/>
            </a:pPr>
            <a:r>
              <a:rPr b="1" lang="en" sz="6000"/>
              <a:t>PREGUNTAS?</a:t>
            </a:r>
            <a:endParaRPr b="1"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pic>
        <p:nvPicPr>
          <p:cNvPr descr="Summoner's Rift Overview League of Legends Artwork Wallpaper lol" id="78" name="Google Shape;78;p15"/>
          <p:cNvPicPr preferRelativeResize="0"/>
          <p:nvPr/>
        </p:nvPicPr>
        <p:blipFill>
          <a:blip r:embed="rId3">
            <a:alphaModFix/>
          </a:blip>
          <a:stretch>
            <a:fillRect/>
          </a:stretch>
        </p:blipFill>
        <p:spPr>
          <a:xfrm>
            <a:off x="1918625" y="1298650"/>
            <a:ext cx="5306750" cy="377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a:t>
            </a:r>
            <a:r>
              <a:rPr lang="en"/>
              <a:t> de las variables</a:t>
            </a:r>
            <a:endParaRPr/>
          </a:p>
        </p:txBody>
      </p:sp>
      <p:pic>
        <p:nvPicPr>
          <p:cNvPr id="84" name="Google Shape;84;p16"/>
          <p:cNvPicPr preferRelativeResize="0"/>
          <p:nvPr/>
        </p:nvPicPr>
        <p:blipFill>
          <a:blip r:embed="rId3">
            <a:alphaModFix/>
          </a:blip>
          <a:stretch>
            <a:fillRect/>
          </a:stretch>
        </p:blipFill>
        <p:spPr>
          <a:xfrm>
            <a:off x="2714963" y="1316350"/>
            <a:ext cx="3714075" cy="3714075"/>
          </a:xfrm>
          <a:prstGeom prst="rect">
            <a:avLst/>
          </a:prstGeom>
          <a:noFill/>
          <a:ln cap="flat" cmpd="sng" w="12700">
            <a:solidFill>
              <a:srgbClr val="000000"/>
            </a:solidFill>
            <a:prstDash val="solid"/>
            <a:miter lim="8000"/>
            <a:headEnd len="sm" w="sm" type="none"/>
            <a:tailEnd len="sm" w="sm" type="none"/>
          </a:ln>
        </p:spPr>
      </p:pic>
      <p:sp>
        <p:nvSpPr>
          <p:cNvPr id="85" name="Google Shape;85;p16"/>
          <p:cNvSpPr txBox="1"/>
          <p:nvPr/>
        </p:nvSpPr>
        <p:spPr>
          <a:xfrm>
            <a:off x="1053025" y="1380775"/>
            <a:ext cx="15432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Gold vs Tiempo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DMG vs Tiempo</a:t>
            </a:r>
            <a:endParaRPr/>
          </a:p>
        </p:txBody>
      </p:sp>
      <p:pic>
        <p:nvPicPr>
          <p:cNvPr id="91" name="Google Shape;91;p17"/>
          <p:cNvPicPr preferRelativeResize="0"/>
          <p:nvPr/>
        </p:nvPicPr>
        <p:blipFill>
          <a:blip r:embed="rId3">
            <a:alphaModFix/>
          </a:blip>
          <a:stretch>
            <a:fillRect/>
          </a:stretch>
        </p:blipFill>
        <p:spPr>
          <a:xfrm>
            <a:off x="1653800" y="1296700"/>
            <a:ext cx="5836403" cy="37140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Tendencia del lado azul</a:t>
            </a:r>
            <a:endParaRPr/>
          </a:p>
        </p:txBody>
      </p:sp>
      <p:pic>
        <p:nvPicPr>
          <p:cNvPr id="97" name="Google Shape;97;p18"/>
          <p:cNvPicPr preferRelativeResize="0"/>
          <p:nvPr/>
        </p:nvPicPr>
        <p:blipFill>
          <a:blip r:embed="rId3">
            <a:alphaModFix/>
          </a:blip>
          <a:stretch>
            <a:fillRect/>
          </a:stretch>
        </p:blipFill>
        <p:spPr>
          <a:xfrm>
            <a:off x="1649300" y="1277025"/>
            <a:ext cx="5845396" cy="3714075"/>
          </a:xfrm>
          <a:prstGeom prst="rect">
            <a:avLst/>
          </a:prstGeom>
          <a:noFill/>
          <a:ln cap="flat" cmpd="sng" w="12700">
            <a:solidFill>
              <a:srgbClr val="000000"/>
            </a:solidFill>
            <a:prstDash val="solid"/>
            <a:miter lim="8000"/>
            <a:headEnd len="sm" w="sm" type="none"/>
            <a:tailEnd len="sm" w="sm" type="none"/>
          </a:ln>
        </p:spPr>
      </p:pic>
      <p:sp>
        <p:nvSpPr>
          <p:cNvPr id="98" name="Google Shape;98;p18"/>
          <p:cNvSpPr txBox="1"/>
          <p:nvPr/>
        </p:nvSpPr>
        <p:spPr>
          <a:xfrm>
            <a:off x="191600" y="1390625"/>
            <a:ext cx="14577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Gold vs Tiempo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con Cluster </a:t>
            </a:r>
            <a:endParaRPr/>
          </a:p>
        </p:txBody>
      </p:sp>
      <p:pic>
        <p:nvPicPr>
          <p:cNvPr id="104" name="Google Shape;104;p19"/>
          <p:cNvPicPr preferRelativeResize="0"/>
          <p:nvPr/>
        </p:nvPicPr>
        <p:blipFill>
          <a:blip r:embed="rId3">
            <a:alphaModFix/>
          </a:blip>
          <a:stretch>
            <a:fillRect/>
          </a:stretch>
        </p:blipFill>
        <p:spPr>
          <a:xfrm>
            <a:off x="2714988" y="1257350"/>
            <a:ext cx="3714075" cy="3714075"/>
          </a:xfrm>
          <a:prstGeom prst="rect">
            <a:avLst/>
          </a:prstGeom>
          <a:noFill/>
          <a:ln cap="flat" cmpd="sng" w="12700">
            <a:solidFill>
              <a:srgbClr val="000000"/>
            </a:solidFill>
            <a:prstDash val="solid"/>
            <a:miter lim="8000"/>
            <a:headEnd len="sm" w="sm" type="none"/>
            <a:tailEnd len="sm" w="sm" type="none"/>
          </a:ln>
        </p:spPr>
      </p:pic>
      <p:sp>
        <p:nvSpPr>
          <p:cNvPr id="105" name="Google Shape;105;p19"/>
          <p:cNvSpPr txBox="1"/>
          <p:nvPr/>
        </p:nvSpPr>
        <p:spPr>
          <a:xfrm>
            <a:off x="895675" y="1351275"/>
            <a:ext cx="18678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Victoria vs Torretas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a:t>
            </a:r>
            <a:r>
              <a:rPr lang="en"/>
              <a:t> influyen los objetivos </a:t>
            </a:r>
            <a:endParaRPr/>
          </a:p>
        </p:txBody>
      </p:sp>
      <p:pic>
        <p:nvPicPr>
          <p:cNvPr id="111" name="Google Shape;111;p20"/>
          <p:cNvPicPr preferRelativeResize="0"/>
          <p:nvPr/>
        </p:nvPicPr>
        <p:blipFill>
          <a:blip r:embed="rId3">
            <a:alphaModFix/>
          </a:blip>
          <a:stretch>
            <a:fillRect/>
          </a:stretch>
        </p:blipFill>
        <p:spPr>
          <a:xfrm>
            <a:off x="2763525" y="1296700"/>
            <a:ext cx="3786325" cy="3714075"/>
          </a:xfrm>
          <a:prstGeom prst="rect">
            <a:avLst/>
          </a:prstGeom>
          <a:noFill/>
          <a:ln>
            <a:noFill/>
          </a:ln>
        </p:spPr>
      </p:pic>
      <p:sp>
        <p:nvSpPr>
          <p:cNvPr id="112" name="Google Shape;112;p20"/>
          <p:cNvSpPr txBox="1"/>
          <p:nvPr/>
        </p:nvSpPr>
        <p:spPr>
          <a:xfrm>
            <a:off x="177025" y="1370950"/>
            <a:ext cx="56646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Equipos, dragones y </a:t>
            </a:r>
            <a:r>
              <a:rPr lang="en"/>
              <a:t>victoria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influyen los objetivos </a:t>
            </a:r>
            <a:endParaRPr/>
          </a:p>
          <a:p>
            <a:pPr indent="0" lvl="0" marL="0" rtl="0" algn="l">
              <a:spcBef>
                <a:spcPts val="0"/>
              </a:spcBef>
              <a:spcAft>
                <a:spcPts val="0"/>
              </a:spcAft>
              <a:buNone/>
            </a:pPr>
            <a:r>
              <a:t/>
            </a:r>
            <a:endParaRPr/>
          </a:p>
        </p:txBody>
      </p:sp>
      <p:pic>
        <p:nvPicPr>
          <p:cNvPr id="118" name="Google Shape;118;p21"/>
          <p:cNvPicPr preferRelativeResize="0"/>
          <p:nvPr/>
        </p:nvPicPr>
        <p:blipFill>
          <a:blip r:embed="rId3">
            <a:alphaModFix/>
          </a:blip>
          <a:stretch>
            <a:fillRect/>
          </a:stretch>
        </p:blipFill>
        <p:spPr>
          <a:xfrm>
            <a:off x="2313063" y="1286850"/>
            <a:ext cx="4517868" cy="3714075"/>
          </a:xfrm>
          <a:prstGeom prst="rect">
            <a:avLst/>
          </a:prstGeom>
          <a:noFill/>
          <a:ln>
            <a:noFill/>
          </a:ln>
        </p:spPr>
      </p:pic>
      <p:sp>
        <p:nvSpPr>
          <p:cNvPr id="119" name="Google Shape;119;p21"/>
          <p:cNvSpPr txBox="1"/>
          <p:nvPr/>
        </p:nvSpPr>
        <p:spPr>
          <a:xfrm>
            <a:off x="0" y="1370925"/>
            <a:ext cx="25569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Equipos, barones y victoria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