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43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148AABA8-0A81-4589-86FF-FA135D93EB34}"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31248-229D-45CE-8CC0-AB72643366DB}" type="slidenum">
              <a:rPr lang="en-US" smtClean="0"/>
              <a:t>‹Nº›</a:t>
            </a:fld>
            <a:endParaRPr lang="en-US"/>
          </a:p>
        </p:txBody>
      </p:sp>
    </p:spTree>
    <p:extLst>
      <p:ext uri="{BB962C8B-B14F-4D97-AF65-F5344CB8AC3E}">
        <p14:creationId xmlns:p14="http://schemas.microsoft.com/office/powerpoint/2010/main" val="2764458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48AABA8-0A81-4589-86FF-FA135D93EB34}" type="datetimeFigureOut">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31248-229D-45CE-8CC0-AB72643366DB}" type="slidenum">
              <a:rPr lang="en-US" smtClean="0"/>
              <a:t>‹Nº›</a:t>
            </a:fld>
            <a:endParaRPr lang="en-US"/>
          </a:p>
        </p:txBody>
      </p:sp>
    </p:spTree>
    <p:extLst>
      <p:ext uri="{BB962C8B-B14F-4D97-AF65-F5344CB8AC3E}">
        <p14:creationId xmlns:p14="http://schemas.microsoft.com/office/powerpoint/2010/main" val="147358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48AABA8-0A81-4589-86FF-FA135D93EB34}"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31248-229D-45CE-8CC0-AB72643366DB}" type="slidenum">
              <a:rPr lang="en-US" smtClean="0"/>
              <a:t>‹Nº›</a:t>
            </a:fld>
            <a:endParaRPr lang="en-US"/>
          </a:p>
        </p:txBody>
      </p:sp>
    </p:spTree>
    <p:extLst>
      <p:ext uri="{BB962C8B-B14F-4D97-AF65-F5344CB8AC3E}">
        <p14:creationId xmlns:p14="http://schemas.microsoft.com/office/powerpoint/2010/main" val="645175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smtClean="0"/>
              <a:t>Editar el estilo de texto del patrón</a:t>
            </a:r>
          </a:p>
        </p:txBody>
      </p:sp>
      <p:sp>
        <p:nvSpPr>
          <p:cNvPr id="4" name="Date Placeholder 3"/>
          <p:cNvSpPr>
            <a:spLocks noGrp="1"/>
          </p:cNvSpPr>
          <p:nvPr>
            <p:ph type="dt" sz="half" idx="10"/>
          </p:nvPr>
        </p:nvSpPr>
        <p:spPr/>
        <p:txBody>
          <a:bodyPr/>
          <a:lstStyle/>
          <a:p>
            <a:fld id="{148AABA8-0A81-4589-86FF-FA135D93EB34}"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31248-229D-45CE-8CC0-AB72643366DB}" type="slidenum">
              <a:rPr lang="en-US" smtClean="0"/>
              <a:t>‹Nº›</a:t>
            </a:fld>
            <a:endParaRPr lang="en-US"/>
          </a:p>
        </p:txBody>
      </p:sp>
    </p:spTree>
    <p:extLst>
      <p:ext uri="{BB962C8B-B14F-4D97-AF65-F5344CB8AC3E}">
        <p14:creationId xmlns:p14="http://schemas.microsoft.com/office/powerpoint/2010/main" val="1679190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smtClean="0"/>
              <a:t>Editar el estilo de texto del patrón</a:t>
            </a:r>
          </a:p>
        </p:txBody>
      </p:sp>
      <p:sp>
        <p:nvSpPr>
          <p:cNvPr id="4" name="Date Placeholder 3"/>
          <p:cNvSpPr>
            <a:spLocks noGrp="1"/>
          </p:cNvSpPr>
          <p:nvPr>
            <p:ph type="dt" sz="half" idx="10"/>
          </p:nvPr>
        </p:nvSpPr>
        <p:spPr/>
        <p:txBody>
          <a:bodyPr/>
          <a:lstStyle/>
          <a:p>
            <a:fld id="{148AABA8-0A81-4589-86FF-FA135D93EB34}"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31248-229D-45CE-8CC0-AB72643366DB}" type="slidenum">
              <a:rPr lang="en-US" smtClean="0"/>
              <a:t>‹Nº›</a:t>
            </a:fld>
            <a:endParaRPr lang="en-US"/>
          </a:p>
        </p:txBody>
      </p:sp>
    </p:spTree>
    <p:extLst>
      <p:ext uri="{BB962C8B-B14F-4D97-AF65-F5344CB8AC3E}">
        <p14:creationId xmlns:p14="http://schemas.microsoft.com/office/powerpoint/2010/main" val="1370543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48AABA8-0A81-4589-86FF-FA135D93EB34}"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31248-229D-45CE-8CC0-AB72643366DB}" type="slidenum">
              <a:rPr lang="en-US" smtClean="0"/>
              <a:t>‹Nº›</a:t>
            </a:fld>
            <a:endParaRPr lang="en-US"/>
          </a:p>
        </p:txBody>
      </p:sp>
    </p:spTree>
    <p:extLst>
      <p:ext uri="{BB962C8B-B14F-4D97-AF65-F5344CB8AC3E}">
        <p14:creationId xmlns:p14="http://schemas.microsoft.com/office/powerpoint/2010/main" val="3976784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48AABA8-0A81-4589-86FF-FA135D93EB34}"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31248-229D-45CE-8CC0-AB72643366DB}" type="slidenum">
              <a:rPr lang="en-US" smtClean="0"/>
              <a:t>‹Nº›</a:t>
            </a:fld>
            <a:endParaRPr lang="en-US"/>
          </a:p>
        </p:txBody>
      </p:sp>
    </p:spTree>
    <p:extLst>
      <p:ext uri="{BB962C8B-B14F-4D97-AF65-F5344CB8AC3E}">
        <p14:creationId xmlns:p14="http://schemas.microsoft.com/office/powerpoint/2010/main" val="374583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48AABA8-0A81-4589-86FF-FA135D93EB34}"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31248-229D-45CE-8CC0-AB72643366DB}" type="slidenum">
              <a:rPr lang="en-US" smtClean="0"/>
              <a:t>‹Nº›</a:t>
            </a:fld>
            <a:endParaRPr lang="en-US"/>
          </a:p>
        </p:txBody>
      </p:sp>
    </p:spTree>
    <p:extLst>
      <p:ext uri="{BB962C8B-B14F-4D97-AF65-F5344CB8AC3E}">
        <p14:creationId xmlns:p14="http://schemas.microsoft.com/office/powerpoint/2010/main" val="1514770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48AABA8-0A81-4589-86FF-FA135D93EB34}"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31248-229D-45CE-8CC0-AB72643366DB}" type="slidenum">
              <a:rPr lang="en-US" smtClean="0"/>
              <a:t>‹Nº›</a:t>
            </a:fld>
            <a:endParaRPr lang="en-US"/>
          </a:p>
        </p:txBody>
      </p:sp>
    </p:spTree>
    <p:extLst>
      <p:ext uri="{BB962C8B-B14F-4D97-AF65-F5344CB8AC3E}">
        <p14:creationId xmlns:p14="http://schemas.microsoft.com/office/powerpoint/2010/main" val="1780122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48AABA8-0A81-4589-86FF-FA135D93EB34}"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31248-229D-45CE-8CC0-AB72643366DB}" type="slidenum">
              <a:rPr lang="en-US" smtClean="0"/>
              <a:t>‹Nº›</a:t>
            </a:fld>
            <a:endParaRPr lang="en-US"/>
          </a:p>
        </p:txBody>
      </p:sp>
    </p:spTree>
    <p:extLst>
      <p:ext uri="{BB962C8B-B14F-4D97-AF65-F5344CB8AC3E}">
        <p14:creationId xmlns:p14="http://schemas.microsoft.com/office/powerpoint/2010/main" val="828575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48AABA8-0A81-4589-86FF-FA135D93EB34}"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31248-229D-45CE-8CC0-AB72643366DB}" type="slidenum">
              <a:rPr lang="en-US" smtClean="0"/>
              <a:t>‹Nº›</a:t>
            </a:fld>
            <a:endParaRPr lang="en-US"/>
          </a:p>
        </p:txBody>
      </p:sp>
    </p:spTree>
    <p:extLst>
      <p:ext uri="{BB962C8B-B14F-4D97-AF65-F5344CB8AC3E}">
        <p14:creationId xmlns:p14="http://schemas.microsoft.com/office/powerpoint/2010/main" val="2046763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48AABA8-0A81-4589-86FF-FA135D93EB34}" type="datetimeFigureOut">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31248-229D-45CE-8CC0-AB72643366DB}" type="slidenum">
              <a:rPr lang="en-US" smtClean="0"/>
              <a:t>‹Nº›</a:t>
            </a:fld>
            <a:endParaRPr lang="en-US"/>
          </a:p>
        </p:txBody>
      </p:sp>
    </p:spTree>
    <p:extLst>
      <p:ext uri="{BB962C8B-B14F-4D97-AF65-F5344CB8AC3E}">
        <p14:creationId xmlns:p14="http://schemas.microsoft.com/office/powerpoint/2010/main" val="4076275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48AABA8-0A81-4589-86FF-FA135D93EB34}" type="datetimeFigureOut">
              <a:rPr lang="en-US" smtClean="0"/>
              <a:t>8/17/2020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D31248-229D-45CE-8CC0-AB72643366DB}" type="slidenum">
              <a:rPr lang="en-US" smtClean="0"/>
              <a:t>‹Nº›</a:t>
            </a:fld>
            <a:endParaRPr lang="en-US"/>
          </a:p>
        </p:txBody>
      </p:sp>
    </p:spTree>
    <p:extLst>
      <p:ext uri="{BB962C8B-B14F-4D97-AF65-F5344CB8AC3E}">
        <p14:creationId xmlns:p14="http://schemas.microsoft.com/office/powerpoint/2010/main" val="3184044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48AABA8-0A81-4589-86FF-FA135D93EB34}" type="datetimeFigureOut">
              <a:rPr lang="en-US" smtClean="0"/>
              <a:t>8/17/2020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D31248-229D-45CE-8CC0-AB72643366DB}" type="slidenum">
              <a:rPr lang="en-US" smtClean="0"/>
              <a:t>‹Nº›</a:t>
            </a:fld>
            <a:endParaRPr lang="en-US"/>
          </a:p>
        </p:txBody>
      </p:sp>
    </p:spTree>
    <p:extLst>
      <p:ext uri="{BB962C8B-B14F-4D97-AF65-F5344CB8AC3E}">
        <p14:creationId xmlns:p14="http://schemas.microsoft.com/office/powerpoint/2010/main" val="3961980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8AABA8-0A81-4589-86FF-FA135D93EB34}" type="datetimeFigureOut">
              <a:rPr lang="en-US" smtClean="0"/>
              <a:t>8/17/2020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D31248-229D-45CE-8CC0-AB72643366DB}" type="slidenum">
              <a:rPr lang="en-US" smtClean="0"/>
              <a:t>‹Nº›</a:t>
            </a:fld>
            <a:endParaRPr lang="en-US"/>
          </a:p>
        </p:txBody>
      </p:sp>
    </p:spTree>
    <p:extLst>
      <p:ext uri="{BB962C8B-B14F-4D97-AF65-F5344CB8AC3E}">
        <p14:creationId xmlns:p14="http://schemas.microsoft.com/office/powerpoint/2010/main" val="2516164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48AABA8-0A81-4589-86FF-FA135D93EB34}" type="datetimeFigureOut">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31248-229D-45CE-8CC0-AB72643366DB}" type="slidenum">
              <a:rPr lang="en-US" smtClean="0"/>
              <a:t>‹Nº›</a:t>
            </a:fld>
            <a:endParaRPr lang="en-US"/>
          </a:p>
        </p:txBody>
      </p:sp>
    </p:spTree>
    <p:extLst>
      <p:ext uri="{BB962C8B-B14F-4D97-AF65-F5344CB8AC3E}">
        <p14:creationId xmlns:p14="http://schemas.microsoft.com/office/powerpoint/2010/main" val="2804196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6399212" y="5883275"/>
            <a:ext cx="914400" cy="365125"/>
          </a:xfrm>
        </p:spPr>
        <p:txBody>
          <a:bodyPr/>
          <a:lstStyle/>
          <a:p>
            <a:fld id="{148AABA8-0A81-4589-86FF-FA135D93EB34}" type="datetimeFigureOut">
              <a:rPr lang="en-US" smtClean="0"/>
              <a:t>8/17/2020</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FED31248-229D-45CE-8CC0-AB72643366DB}" type="slidenum">
              <a:rPr lang="en-US" smtClean="0"/>
              <a:t>‹Nº›</a:t>
            </a:fld>
            <a:endParaRPr lang="en-US"/>
          </a:p>
        </p:txBody>
      </p:sp>
    </p:spTree>
    <p:extLst>
      <p:ext uri="{BB962C8B-B14F-4D97-AF65-F5344CB8AC3E}">
        <p14:creationId xmlns:p14="http://schemas.microsoft.com/office/powerpoint/2010/main" val="1388419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148AABA8-0A81-4589-86FF-FA135D93EB34}" type="datetimeFigureOut">
              <a:rPr lang="en-US" smtClean="0"/>
              <a:t>8/17/2020</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FED31248-229D-45CE-8CC0-AB72643366DB}" type="slidenum">
              <a:rPr lang="en-US" smtClean="0"/>
              <a:t>‹Nº›</a:t>
            </a:fld>
            <a:endParaRPr lang="en-US"/>
          </a:p>
        </p:txBody>
      </p:sp>
    </p:spTree>
    <p:extLst>
      <p:ext uri="{BB962C8B-B14F-4D97-AF65-F5344CB8AC3E}">
        <p14:creationId xmlns:p14="http://schemas.microsoft.com/office/powerpoint/2010/main" val="142766727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131428"/>
            <a:ext cx="9905998" cy="1034642"/>
          </a:xfrm>
        </p:spPr>
        <p:txBody>
          <a:bodyPr>
            <a:normAutofit/>
          </a:bodyPr>
          <a:lstStyle/>
          <a:p>
            <a:r>
              <a:rPr lang="es-AR" sz="3600" b="1" u="sng" dirty="0" smtClean="0"/>
              <a:t>UNIVERSIDAD TECNOLOGICA NACIONAL </a:t>
            </a:r>
            <a:endParaRPr lang="en-US" sz="3600" b="1" u="sng"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7569" y="2203723"/>
            <a:ext cx="3548563" cy="3633053"/>
          </a:xfrm>
        </p:spPr>
      </p:pic>
      <p:sp>
        <p:nvSpPr>
          <p:cNvPr id="5" name="Título 1"/>
          <p:cNvSpPr txBox="1">
            <a:spLocks/>
          </p:cNvSpPr>
          <p:nvPr/>
        </p:nvSpPr>
        <p:spPr>
          <a:xfrm>
            <a:off x="3114224" y="781225"/>
            <a:ext cx="9905998" cy="103464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AR" sz="2400" b="1" i="1" dirty="0" smtClean="0"/>
              <a:t>Facultad regional Tucumán</a:t>
            </a:r>
            <a:endParaRPr lang="en-US" sz="2400" b="1" i="1" dirty="0"/>
          </a:p>
        </p:txBody>
      </p:sp>
      <p:sp>
        <p:nvSpPr>
          <p:cNvPr id="6" name="Título 1"/>
          <p:cNvSpPr txBox="1">
            <a:spLocks/>
          </p:cNvSpPr>
          <p:nvPr/>
        </p:nvSpPr>
        <p:spPr>
          <a:xfrm>
            <a:off x="5267752" y="1679560"/>
            <a:ext cx="9905998" cy="103464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AR" sz="2400" b="1" dirty="0" smtClean="0">
                <a:effectLst>
                  <a:glow rad="38100">
                    <a:schemeClr val="bg1">
                      <a:lumMod val="65000"/>
                      <a:lumOff val="35000"/>
                      <a:alpha val="40000"/>
                    </a:schemeClr>
                  </a:glow>
                </a:effectLst>
              </a:rPr>
              <a:t>Algoritmos y estructura de datos</a:t>
            </a:r>
            <a:endParaRPr lang="en-US" sz="2400" b="1" dirty="0">
              <a:effectLst>
                <a:glow rad="38100">
                  <a:schemeClr val="bg1">
                    <a:lumMod val="65000"/>
                    <a:lumOff val="35000"/>
                    <a:alpha val="40000"/>
                  </a:schemeClr>
                </a:glow>
              </a:effectLst>
            </a:endParaRPr>
          </a:p>
        </p:txBody>
      </p:sp>
      <p:sp>
        <p:nvSpPr>
          <p:cNvPr id="7" name="CuadroTexto 6"/>
          <p:cNvSpPr txBox="1"/>
          <p:nvPr/>
        </p:nvSpPr>
        <p:spPr>
          <a:xfrm>
            <a:off x="4495074" y="2794488"/>
            <a:ext cx="3606325" cy="369332"/>
          </a:xfrm>
          <a:prstGeom prst="rect">
            <a:avLst/>
          </a:prstGeom>
          <a:noFill/>
        </p:spPr>
        <p:txBody>
          <a:bodyPr wrap="square" rtlCol="0">
            <a:spAutoFit/>
          </a:bodyPr>
          <a:lstStyle/>
          <a:p>
            <a:r>
              <a:rPr lang="es-AR" b="1" dirty="0" smtClean="0"/>
              <a:t>Métodos de ordenamiento</a:t>
            </a:r>
            <a:endParaRPr lang="en-US" b="1" dirty="0"/>
          </a:p>
        </p:txBody>
      </p:sp>
      <p:sp>
        <p:nvSpPr>
          <p:cNvPr id="8" name="CuadroTexto 7"/>
          <p:cNvSpPr txBox="1"/>
          <p:nvPr/>
        </p:nvSpPr>
        <p:spPr>
          <a:xfrm>
            <a:off x="9507901" y="3831322"/>
            <a:ext cx="3606325" cy="369332"/>
          </a:xfrm>
          <a:prstGeom prst="rect">
            <a:avLst/>
          </a:prstGeom>
          <a:noFill/>
        </p:spPr>
        <p:txBody>
          <a:bodyPr wrap="square" rtlCol="0">
            <a:spAutoFit/>
          </a:bodyPr>
          <a:lstStyle/>
          <a:p>
            <a:r>
              <a:rPr lang="es-AR" b="1" dirty="0" smtClean="0"/>
              <a:t>Comisión: </a:t>
            </a:r>
            <a:r>
              <a:rPr lang="es-AR" dirty="0" smtClean="0"/>
              <a:t>1K11</a:t>
            </a:r>
            <a:endParaRPr lang="en-US" dirty="0"/>
          </a:p>
        </p:txBody>
      </p:sp>
      <p:sp>
        <p:nvSpPr>
          <p:cNvPr id="9" name="CuadroTexto 8"/>
          <p:cNvSpPr txBox="1"/>
          <p:nvPr/>
        </p:nvSpPr>
        <p:spPr>
          <a:xfrm>
            <a:off x="4495074" y="3877489"/>
            <a:ext cx="4717278" cy="646331"/>
          </a:xfrm>
          <a:prstGeom prst="rect">
            <a:avLst/>
          </a:prstGeom>
          <a:noFill/>
        </p:spPr>
        <p:txBody>
          <a:bodyPr wrap="square" rtlCol="0">
            <a:spAutoFit/>
          </a:bodyPr>
          <a:lstStyle/>
          <a:p>
            <a:r>
              <a:rPr lang="es-AR" b="1" dirty="0" smtClean="0"/>
              <a:t>Alumnos: </a:t>
            </a:r>
            <a:r>
              <a:rPr lang="es-AR" b="1" dirty="0" smtClean="0"/>
              <a:t> </a:t>
            </a:r>
            <a:r>
              <a:rPr lang="es-AR" dirty="0" smtClean="0"/>
              <a:t>Garcia </a:t>
            </a:r>
            <a:r>
              <a:rPr lang="es-AR" dirty="0" smtClean="0"/>
              <a:t>José Elias, 		   </a:t>
            </a:r>
            <a:r>
              <a:rPr lang="es-AR" dirty="0" smtClean="0"/>
              <a:t> Giménez </a:t>
            </a:r>
            <a:r>
              <a:rPr lang="es-AR" dirty="0" smtClean="0"/>
              <a:t>Nahuel Leandro</a:t>
            </a:r>
            <a:endParaRPr lang="en-US" dirty="0"/>
          </a:p>
        </p:txBody>
      </p:sp>
    </p:spTree>
    <p:extLst>
      <p:ext uri="{BB962C8B-B14F-4D97-AF65-F5344CB8AC3E}">
        <p14:creationId xmlns:p14="http://schemas.microsoft.com/office/powerpoint/2010/main" val="2584695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2035903210"/>
              </p:ext>
            </p:extLst>
          </p:nvPr>
        </p:nvGraphicFramePr>
        <p:xfrm>
          <a:off x="521979" y="300215"/>
          <a:ext cx="11046438" cy="6226419"/>
        </p:xfrm>
        <a:graphic>
          <a:graphicData uri="http://schemas.openxmlformats.org/drawingml/2006/table">
            <a:tbl>
              <a:tblPr firstRow="1" bandRow="1">
                <a:tableStyleId>{46F890A9-2807-4EBB-B81D-B2AA78EC7F39}</a:tableStyleId>
              </a:tblPr>
              <a:tblGrid>
                <a:gridCol w="1841073">
                  <a:extLst>
                    <a:ext uri="{9D8B030D-6E8A-4147-A177-3AD203B41FA5}">
                      <a16:colId xmlns:a16="http://schemas.microsoft.com/office/drawing/2014/main" val="399880740"/>
                    </a:ext>
                  </a:extLst>
                </a:gridCol>
                <a:gridCol w="1841073">
                  <a:extLst>
                    <a:ext uri="{9D8B030D-6E8A-4147-A177-3AD203B41FA5}">
                      <a16:colId xmlns:a16="http://schemas.microsoft.com/office/drawing/2014/main" val="1748517508"/>
                    </a:ext>
                  </a:extLst>
                </a:gridCol>
                <a:gridCol w="1841073">
                  <a:extLst>
                    <a:ext uri="{9D8B030D-6E8A-4147-A177-3AD203B41FA5}">
                      <a16:colId xmlns:a16="http://schemas.microsoft.com/office/drawing/2014/main" val="2747763475"/>
                    </a:ext>
                  </a:extLst>
                </a:gridCol>
                <a:gridCol w="1841073">
                  <a:extLst>
                    <a:ext uri="{9D8B030D-6E8A-4147-A177-3AD203B41FA5}">
                      <a16:colId xmlns:a16="http://schemas.microsoft.com/office/drawing/2014/main" val="2215750051"/>
                    </a:ext>
                  </a:extLst>
                </a:gridCol>
                <a:gridCol w="1841073">
                  <a:extLst>
                    <a:ext uri="{9D8B030D-6E8A-4147-A177-3AD203B41FA5}">
                      <a16:colId xmlns:a16="http://schemas.microsoft.com/office/drawing/2014/main" val="3745329650"/>
                    </a:ext>
                  </a:extLst>
                </a:gridCol>
                <a:gridCol w="1841073">
                  <a:extLst>
                    <a:ext uri="{9D8B030D-6E8A-4147-A177-3AD203B41FA5}">
                      <a16:colId xmlns:a16="http://schemas.microsoft.com/office/drawing/2014/main" val="1170774747"/>
                    </a:ext>
                  </a:extLst>
                </a:gridCol>
              </a:tblGrid>
              <a:tr h="531433">
                <a:tc>
                  <a:txBody>
                    <a:bodyPr/>
                    <a:lstStyle/>
                    <a:p>
                      <a:pPr algn="ctr">
                        <a:lnSpc>
                          <a:spcPct val="107000"/>
                        </a:lnSpc>
                        <a:spcAft>
                          <a:spcPts val="0"/>
                        </a:spcAft>
                        <a:tabLst>
                          <a:tab pos="1381125" algn="l"/>
                        </a:tabLst>
                      </a:pPr>
                      <a:r>
                        <a:rPr lang="es-AR" sz="1400" b="1" dirty="0">
                          <a:solidFill>
                            <a:schemeClr val="tx1"/>
                          </a:solidFill>
                          <a:effectLst/>
                          <a:latin typeface="+mj-lt"/>
                          <a:ea typeface="Calibri" panose="020F0502020204030204" pitchFamily="34" charset="0"/>
                          <a:cs typeface="Calibri" panose="020F0502020204030204" pitchFamily="34" charset="0"/>
                        </a:rPr>
                        <a:t>Algoritmos de ordenamiento</a:t>
                      </a:r>
                      <a:endParaRPr lang="en-US" sz="1100"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tabLst>
                          <a:tab pos="1381125" algn="l"/>
                        </a:tabLst>
                      </a:pPr>
                      <a:r>
                        <a:rPr lang="es-AR" sz="1400" b="1" dirty="0">
                          <a:solidFill>
                            <a:schemeClr val="tx1"/>
                          </a:solidFill>
                          <a:effectLst/>
                          <a:latin typeface="+mj-lt"/>
                          <a:ea typeface="Calibri" panose="020F0502020204030204" pitchFamily="34" charset="0"/>
                          <a:cs typeface="Calibri" panose="020F0502020204030204" pitchFamily="34" charset="0"/>
                        </a:rPr>
                        <a:t>Método burbuja</a:t>
                      </a:r>
                      <a:endParaRPr lang="en-US" sz="1100"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tabLst>
                          <a:tab pos="1381125" algn="l"/>
                        </a:tabLst>
                      </a:pPr>
                      <a:r>
                        <a:rPr lang="es-AR" sz="1400" b="1" dirty="0">
                          <a:solidFill>
                            <a:schemeClr val="tx1"/>
                          </a:solidFill>
                          <a:effectLst/>
                          <a:latin typeface="+mj-lt"/>
                          <a:ea typeface="Calibri" panose="020F0502020204030204" pitchFamily="34" charset="0"/>
                          <a:cs typeface="Calibri" panose="020F0502020204030204" pitchFamily="34" charset="0"/>
                        </a:rPr>
                        <a:t>Método inserción</a:t>
                      </a:r>
                      <a:endParaRPr lang="en-US" sz="1100"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tabLst>
                          <a:tab pos="1381125" algn="l"/>
                        </a:tabLst>
                      </a:pPr>
                      <a:r>
                        <a:rPr lang="es-AR" sz="1400" b="1" dirty="0">
                          <a:solidFill>
                            <a:schemeClr val="tx1"/>
                          </a:solidFill>
                          <a:effectLst/>
                          <a:latin typeface="+mj-lt"/>
                          <a:ea typeface="Calibri" panose="020F0502020204030204" pitchFamily="34" charset="0"/>
                          <a:cs typeface="Calibri" panose="020F0502020204030204" pitchFamily="34" charset="0"/>
                        </a:rPr>
                        <a:t>Método selección</a:t>
                      </a:r>
                      <a:endParaRPr lang="en-US" sz="1100"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tabLst>
                          <a:tab pos="1381125" algn="l"/>
                        </a:tabLst>
                      </a:pPr>
                      <a:r>
                        <a:rPr lang="es-AR" sz="1400" b="1" dirty="0">
                          <a:solidFill>
                            <a:schemeClr val="tx1"/>
                          </a:solidFill>
                          <a:effectLst/>
                          <a:latin typeface="+mj-lt"/>
                          <a:ea typeface="Calibri" panose="020F0502020204030204" pitchFamily="34" charset="0"/>
                          <a:cs typeface="Calibri" panose="020F0502020204030204" pitchFamily="34" charset="0"/>
                        </a:rPr>
                        <a:t>Método QuickSort</a:t>
                      </a:r>
                      <a:endParaRPr lang="en-US" sz="1100"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tabLst>
                          <a:tab pos="1381125" algn="l"/>
                        </a:tabLst>
                      </a:pPr>
                      <a:r>
                        <a:rPr lang="es-AR" sz="1400" b="1" dirty="0">
                          <a:solidFill>
                            <a:schemeClr val="tx1"/>
                          </a:solidFill>
                          <a:effectLst/>
                          <a:latin typeface="+mj-lt"/>
                          <a:ea typeface="Calibri" panose="020F0502020204030204" pitchFamily="34" charset="0"/>
                          <a:cs typeface="Calibri" panose="020F0502020204030204" pitchFamily="34" charset="0"/>
                        </a:rPr>
                        <a:t>Método MergeSort</a:t>
                      </a:r>
                      <a:endParaRPr lang="en-US" sz="1100"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19451545"/>
                  </a:ext>
                </a:extLst>
              </a:tr>
              <a:tr h="1366797">
                <a:tc>
                  <a:txBody>
                    <a:bodyPr/>
                    <a:lstStyle/>
                    <a:p>
                      <a:pPr>
                        <a:lnSpc>
                          <a:spcPct val="107000"/>
                        </a:lnSpc>
                        <a:spcAft>
                          <a:spcPts val="0"/>
                        </a:spcAft>
                      </a:pPr>
                      <a:r>
                        <a:rPr lang="es-AR" sz="1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Breve descripción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tabLst>
                          <a:tab pos="1381125" algn="l"/>
                        </a:tabLst>
                      </a:pPr>
                      <a:r>
                        <a:rPr lang="es-AR"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Toma el elemento mayor y recorre X cantidad de veces el arreglo hasta encontrar su lugar.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tabLst>
                          <a:tab pos="1381125" algn="l"/>
                        </a:tabLst>
                      </a:pPr>
                      <a:r>
                        <a:rPr lang="es-AR"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Es como ordenar un mazo de carta en forma arbitraria.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tabLst>
                          <a:tab pos="1381125" algn="l"/>
                        </a:tabLst>
                      </a:pPr>
                      <a:r>
                        <a:rPr lang="es-AR"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Consiste en encontrar el menor de todos los elementos y cambiarlo con el de la primera fila.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tabLst>
                          <a:tab pos="1381125" algn="l"/>
                        </a:tabLst>
                      </a:pPr>
                      <a:r>
                        <a:rPr lang="es-AR"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Utiliza un pivote y ordena los elementos según el pivote elegido.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tabLst>
                          <a:tab pos="1381125" algn="l"/>
                        </a:tabLst>
                      </a:pPr>
                      <a:r>
                        <a:rPr lang="es-AR"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Divide el arreglo en partes y ordena cada una de ellas.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2746294"/>
                  </a:ext>
                </a:extLst>
              </a:tr>
              <a:tr h="1822395">
                <a:tc>
                  <a:txBody>
                    <a:bodyPr/>
                    <a:lstStyle/>
                    <a:p>
                      <a:pPr>
                        <a:lnSpc>
                          <a:spcPct val="107000"/>
                        </a:lnSpc>
                        <a:spcAft>
                          <a:spcPts val="0"/>
                        </a:spcAft>
                        <a:tabLst>
                          <a:tab pos="1381125" algn="l"/>
                        </a:tabLst>
                      </a:pPr>
                      <a:r>
                        <a:rPr lang="es-AR" sz="1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Característica principal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tabLst>
                          <a:tab pos="1381125" algn="l"/>
                        </a:tabLst>
                      </a:pPr>
                      <a:r>
                        <a:rPr lang="es-AR"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Se recorre el arreglo intercambiando los elementos adyacentes. Se recorre el arreglo hasta que no hayan más cambios.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tabLst>
                          <a:tab pos="1381125" algn="l"/>
                        </a:tabLst>
                      </a:pPr>
                      <a:r>
                        <a:rPr lang="es-AR"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Toma elemento por elemento y avanza hasta su posición con respecto al elemento anterior.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tabLst>
                          <a:tab pos="1381125" algn="l"/>
                        </a:tabLst>
                      </a:pPr>
                      <a:r>
                        <a:rPr lang="es-AR"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Selecciona el menor elemento de la secuencia no ordenada y lo intercambia.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tabLst>
                          <a:tab pos="1381125" algn="l"/>
                        </a:tabLst>
                      </a:pPr>
                      <a:r>
                        <a:rPr lang="es-AR"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División por pivote.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tabLst>
                          <a:tab pos="1381125" algn="l"/>
                        </a:tabLst>
                      </a:pPr>
                      <a:r>
                        <a:rPr lang="es-AR"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Dividir la lista desordenada en varias listas, ordenar cada lista y luego juntar las listas ordenadas.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63175803"/>
                  </a:ext>
                </a:extLst>
              </a:tr>
              <a:tr h="1366797">
                <a:tc>
                  <a:txBody>
                    <a:bodyPr/>
                    <a:lstStyle/>
                    <a:p>
                      <a:pPr>
                        <a:lnSpc>
                          <a:spcPct val="107000"/>
                        </a:lnSpc>
                        <a:spcAft>
                          <a:spcPts val="0"/>
                        </a:spcAft>
                        <a:tabLst>
                          <a:tab pos="1381125" algn="l"/>
                        </a:tabLst>
                      </a:pPr>
                      <a:r>
                        <a:rPr lang="es-AR"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Ventajas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381125" algn="l"/>
                        </a:tabLst>
                      </a:pPr>
                      <a:r>
                        <a:rPr lang="es-AR"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*Fácil implementación.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1381125" algn="l"/>
                        </a:tabLst>
                      </a:pPr>
                      <a:r>
                        <a:rPr lang="es-AR"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1381125" algn="l"/>
                        </a:tabLst>
                      </a:pPr>
                      <a:r>
                        <a:rPr lang="es-AR"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*No requiere memoria adicional.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381125" algn="l"/>
                        </a:tabLst>
                      </a:pPr>
                      <a:r>
                        <a:rPr lang="es-AR"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*Fácil implementación.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1381125" algn="l"/>
                        </a:tabLst>
                      </a:pPr>
                      <a:r>
                        <a:rPr lang="es-AR"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1381125" algn="l"/>
                        </a:tabLst>
                      </a:pPr>
                      <a:r>
                        <a:rPr lang="es-AR"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*requiere mínimos requisitos de memoria.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381125" algn="l"/>
                        </a:tabLst>
                      </a:pPr>
                      <a:r>
                        <a:rPr lang="es-AR"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*Rendimiento constante.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1381125" algn="l"/>
                        </a:tabLst>
                      </a:pPr>
                      <a:r>
                        <a:rPr lang="es-AR"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1381125" algn="l"/>
                        </a:tabLst>
                      </a:pPr>
                      <a:r>
                        <a:rPr lang="es-AR"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*Poca diferencia entre el mejor y peor caso.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381125" algn="l"/>
                        </a:tabLst>
                      </a:pPr>
                      <a:r>
                        <a:rPr lang="es-AR"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*Rápida ejecución.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1381125" algn="l"/>
                        </a:tabLst>
                      </a:pPr>
                      <a:r>
                        <a:rPr lang="es-AR"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1381125" algn="l"/>
                        </a:tabLst>
                      </a:pPr>
                      <a:r>
                        <a:rPr lang="es-AR"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*No requiere memoria adicional.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381125" algn="l"/>
                        </a:tabLst>
                      </a:pPr>
                      <a:r>
                        <a:rPr lang="es-AR"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*Ejecución eficiente.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3403851"/>
                  </a:ext>
                </a:extLst>
              </a:tr>
              <a:tr h="1138997">
                <a:tc>
                  <a:txBody>
                    <a:bodyPr/>
                    <a:lstStyle/>
                    <a:p>
                      <a:pPr>
                        <a:lnSpc>
                          <a:spcPct val="107000"/>
                        </a:lnSpc>
                        <a:spcAft>
                          <a:spcPts val="0"/>
                        </a:spcAft>
                        <a:tabLst>
                          <a:tab pos="1381125" algn="l"/>
                        </a:tabLst>
                      </a:pPr>
                      <a:r>
                        <a:rPr lang="es-AR"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Desventajas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381125" algn="l"/>
                        </a:tabLst>
                      </a:pPr>
                      <a:r>
                        <a:rPr lang="es-AR"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*Realiza numerosas comparaciones.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1381125" algn="l"/>
                        </a:tabLst>
                      </a:pPr>
                      <a:r>
                        <a:rPr lang="es-AR"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1381125" algn="l"/>
                        </a:tabLst>
                      </a:pPr>
                      <a:r>
                        <a:rPr lang="es-AR"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*Lento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381125" algn="l"/>
                        </a:tabLst>
                      </a:pPr>
                      <a:r>
                        <a:rPr lang="es-AR"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*Realiza numerosas comparaciones.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1381125" algn="l"/>
                        </a:tabLst>
                      </a:pPr>
                      <a:r>
                        <a:rPr lang="es-AR"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1381125" algn="l"/>
                        </a:tabLst>
                      </a:pPr>
                      <a:r>
                        <a:rPr lang="es-AR"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*Lento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381125" algn="l"/>
                        </a:tabLst>
                      </a:pPr>
                      <a:r>
                        <a:rPr lang="es-AR"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*Realiza numerosas comparaciones.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1381125" algn="l"/>
                        </a:tabLst>
                      </a:pPr>
                      <a:r>
                        <a:rPr lang="es-AR"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1381125" algn="l"/>
                        </a:tabLst>
                      </a:pPr>
                      <a:r>
                        <a:rPr lang="es-AR"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*Lento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381125" algn="l"/>
                        </a:tabLst>
                      </a:pPr>
                      <a:r>
                        <a:rPr lang="es-AR"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*Trabaja con recursividad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1381125" algn="l"/>
                        </a:tabLst>
                      </a:pPr>
                      <a:r>
                        <a:rPr lang="es-AR"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1381125" algn="l"/>
                        </a:tabLst>
                      </a:pPr>
                      <a:r>
                        <a:rPr lang="es-AR"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*Implementación complicada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381125" algn="l"/>
                        </a:tabLst>
                      </a:pPr>
                      <a:r>
                        <a:rPr lang="es-AR"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*Más uso de memoria ya que divide varias listas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1381125" algn="l"/>
                        </a:tabLst>
                      </a:pPr>
                      <a:r>
                        <a:rPr lang="es-AR"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1381125" algn="l"/>
                        </a:tabLst>
                      </a:pPr>
                      <a:r>
                        <a:rPr lang="es-AR"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*Lento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6517937"/>
                  </a:ext>
                </a:extLst>
              </a:tr>
            </a:tbl>
          </a:graphicData>
        </a:graphic>
      </p:graphicFrame>
    </p:spTree>
    <p:extLst>
      <p:ext uri="{BB962C8B-B14F-4D97-AF65-F5344CB8AC3E}">
        <p14:creationId xmlns:p14="http://schemas.microsoft.com/office/powerpoint/2010/main" val="2866381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209725"/>
            <a:ext cx="9905998" cy="1065402"/>
          </a:xfrm>
        </p:spPr>
        <p:txBody>
          <a:bodyPr/>
          <a:lstStyle/>
          <a:p>
            <a:pPr algn="ctr"/>
            <a:r>
              <a:rPr lang="es-AR" b="1" i="1" dirty="0" smtClean="0"/>
              <a:t>¿Qué ES UN ALGORITMO?</a:t>
            </a:r>
            <a:endParaRPr lang="en-US" b="1" i="1"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2947" y="3814934"/>
            <a:ext cx="4902927" cy="2758714"/>
          </a:xfrm>
          <a:prstGeom prst="rect">
            <a:avLst/>
          </a:prstGeom>
        </p:spPr>
      </p:pic>
      <p:sp>
        <p:nvSpPr>
          <p:cNvPr id="3" name="Marcador de contenido 2"/>
          <p:cNvSpPr>
            <a:spLocks noGrp="1"/>
          </p:cNvSpPr>
          <p:nvPr>
            <p:ph idx="1"/>
          </p:nvPr>
        </p:nvSpPr>
        <p:spPr>
          <a:xfrm>
            <a:off x="994160" y="494250"/>
            <a:ext cx="10200503" cy="5076040"/>
          </a:xfrm>
        </p:spPr>
        <p:txBody>
          <a:bodyPr/>
          <a:lstStyle/>
          <a:p>
            <a:pPr algn="just"/>
            <a:r>
              <a:rPr lang="es-AR" dirty="0" smtClean="0"/>
              <a:t>Un algoritmo se trata de un conjunto de instrucciones o reglas definidas y no ambiguas, que permite normalmente solucionar un problema, realizar un computo, procesar datos y llevar a cabo otras tareas o actividades, dado un estado inicial y una entrada siguiendo pasos sucesivos para llegar a un estado final o una solución.</a:t>
            </a:r>
          </a:p>
          <a:p>
            <a:pPr algn="just"/>
            <a:r>
              <a:rPr lang="es-AR" dirty="0" smtClean="0"/>
              <a:t>Un algoritmo debe ser preciso, definido y finito</a:t>
            </a:r>
          </a:p>
          <a:p>
            <a:pPr marL="0" indent="0">
              <a:buNone/>
            </a:pPr>
            <a:endParaRPr lang="es-AR" dirty="0"/>
          </a:p>
          <a:p>
            <a:pPr marL="0" indent="0">
              <a:buNone/>
            </a:pPr>
            <a:r>
              <a:rPr lang="es-AR" dirty="0" smtClean="0"/>
              <a:t>	</a:t>
            </a:r>
            <a:endParaRPr lang="en-US" dirty="0"/>
          </a:p>
        </p:txBody>
      </p:sp>
    </p:spTree>
    <p:extLst>
      <p:ext uri="{BB962C8B-B14F-4D97-AF65-F5344CB8AC3E}">
        <p14:creationId xmlns:p14="http://schemas.microsoft.com/office/powerpoint/2010/main" val="2745239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1413" y="771086"/>
            <a:ext cx="9905998" cy="4371364"/>
          </a:xfrm>
        </p:spPr>
        <p:txBody>
          <a:bodyPr/>
          <a:lstStyle/>
          <a:p>
            <a:r>
              <a:rPr lang="es-ES" dirty="0"/>
              <a:t>un algoritmo de ordenamiento es un algoritmo que pone elementos de una lista o un vector en una secuencia dada por una relación de orden, es decir, el resultado de salida ha de ser una permutación —o reordenamiento— de la entrada que satisfaga la relación de orden dada. Las relaciones de orden más usadas son el orden numérico y el orden lexicográfico. Ordenamientos eficientes son importantes para optimizar el uso de otros algoritmos (como los de búsqueda y fusión) que requieren listas ordenadas para una ejecución rápida. También es útil para poner datos en forma canónica y para generar resultados legibles por humanos.</a:t>
            </a:r>
            <a:endParaRPr lang="en-US" dirty="0"/>
          </a:p>
        </p:txBody>
      </p:sp>
      <p:sp>
        <p:nvSpPr>
          <p:cNvPr id="4" name="Título 1"/>
          <p:cNvSpPr>
            <a:spLocks noGrp="1"/>
          </p:cNvSpPr>
          <p:nvPr>
            <p:ph type="title"/>
          </p:nvPr>
        </p:nvSpPr>
        <p:spPr>
          <a:xfrm>
            <a:off x="1141413" y="0"/>
            <a:ext cx="9905998" cy="1905000"/>
          </a:xfrm>
        </p:spPr>
        <p:txBody>
          <a:bodyPr/>
          <a:lstStyle/>
          <a:p>
            <a:pPr algn="ctr"/>
            <a:r>
              <a:rPr lang="es-AR" b="1" i="1" dirty="0" smtClean="0"/>
              <a:t>¿Qué ES UN ALGORITMO de ordenamiento?</a:t>
            </a:r>
            <a:endParaRPr lang="en-US" b="1" i="1"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6338" y="4575321"/>
            <a:ext cx="3376147" cy="2019300"/>
          </a:xfrm>
          <a:prstGeom prst="rect">
            <a:avLst/>
          </a:prstGeom>
        </p:spPr>
      </p:pic>
    </p:spTree>
    <p:extLst>
      <p:ext uri="{BB962C8B-B14F-4D97-AF65-F5344CB8AC3E}">
        <p14:creationId xmlns:p14="http://schemas.microsoft.com/office/powerpoint/2010/main" val="24109615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0"/>
            <a:ext cx="9905998" cy="1905000"/>
          </a:xfrm>
        </p:spPr>
        <p:txBody>
          <a:bodyPr/>
          <a:lstStyle/>
          <a:p>
            <a:pPr algn="ctr"/>
            <a:r>
              <a:rPr lang="es-AR" b="1" i="1" dirty="0" smtClean="0"/>
              <a:t>Tipos de algoritmo de ordenamiento</a:t>
            </a:r>
            <a:endParaRPr lang="en-US" b="1" i="1" dirty="0"/>
          </a:p>
        </p:txBody>
      </p:sp>
      <p:sp>
        <p:nvSpPr>
          <p:cNvPr id="3" name="Marcador de contenido 2"/>
          <p:cNvSpPr>
            <a:spLocks noGrp="1"/>
          </p:cNvSpPr>
          <p:nvPr>
            <p:ph idx="1"/>
          </p:nvPr>
        </p:nvSpPr>
        <p:spPr>
          <a:xfrm>
            <a:off x="1141413" y="1198925"/>
            <a:ext cx="9905998" cy="4866315"/>
          </a:xfrm>
        </p:spPr>
        <p:txBody>
          <a:bodyPr>
            <a:normAutofit/>
          </a:bodyPr>
          <a:lstStyle/>
          <a:p>
            <a:pPr marL="0" indent="0">
              <a:buNone/>
            </a:pPr>
            <a:r>
              <a:rPr lang="es-AR" dirty="0" smtClean="0"/>
              <a:t>Existen muchos tipos de algoritmos de ordenamiento, su principal diferencia es el proceso el cual logra ordenar el vector, ya que todos tienen un mismo fin, pero el procedimiento es distinto. algunos algoritmos de ordenamiento son</a:t>
            </a:r>
            <a:r>
              <a:rPr lang="es-AR" dirty="0" smtClean="0"/>
              <a:t>:</a:t>
            </a:r>
          </a:p>
          <a:p>
            <a:pPr marL="0" indent="0">
              <a:buNone/>
            </a:pPr>
            <a:endParaRPr lang="es-AR" dirty="0" smtClean="0"/>
          </a:p>
          <a:p>
            <a:pPr lvl="1"/>
            <a:r>
              <a:rPr lang="es-AR" dirty="0"/>
              <a:t>Intercambio o burbuja mejorada</a:t>
            </a:r>
            <a:r>
              <a:rPr lang="es-AR" dirty="0" smtClean="0"/>
              <a:t>.</a:t>
            </a:r>
          </a:p>
          <a:p>
            <a:pPr lvl="1"/>
            <a:r>
              <a:rPr lang="es-AR" dirty="0">
                <a:effectLst/>
              </a:rPr>
              <a:t>Inserción o método de la </a:t>
            </a:r>
            <a:r>
              <a:rPr lang="es-AR" dirty="0" smtClean="0">
                <a:effectLst/>
              </a:rPr>
              <a:t>baraja.</a:t>
            </a:r>
          </a:p>
          <a:p>
            <a:pPr lvl="1"/>
            <a:r>
              <a:rPr lang="es-AR" dirty="0">
                <a:effectLst/>
              </a:rPr>
              <a:t>Selección o método </a:t>
            </a:r>
            <a:r>
              <a:rPr lang="es-AR" dirty="0" smtClean="0">
                <a:effectLst/>
              </a:rPr>
              <a:t>sencillo.</a:t>
            </a:r>
          </a:p>
          <a:p>
            <a:pPr lvl="1"/>
            <a:r>
              <a:rPr lang="es-AR" dirty="0">
                <a:effectLst/>
              </a:rPr>
              <a:t>Rápido o </a:t>
            </a:r>
            <a:r>
              <a:rPr lang="es-AR" dirty="0" smtClean="0">
                <a:effectLst/>
              </a:rPr>
              <a:t>QuickSort.</a:t>
            </a:r>
          </a:p>
          <a:p>
            <a:pPr lvl="1"/>
            <a:r>
              <a:rPr lang="es-AR" dirty="0">
                <a:effectLst/>
              </a:rPr>
              <a:t>Por Mezcla o MergeSort.</a:t>
            </a:r>
            <a:endParaRPr lang="es-AR" dirty="0" smtClean="0"/>
          </a:p>
          <a:p>
            <a:pPr marL="0" indent="0">
              <a:buNone/>
            </a:pPr>
            <a:endParaRPr lang="en-US" dirty="0"/>
          </a:p>
        </p:txBody>
      </p:sp>
    </p:spTree>
    <p:extLst>
      <p:ext uri="{BB962C8B-B14F-4D97-AF65-F5344CB8AC3E}">
        <p14:creationId xmlns:p14="http://schemas.microsoft.com/office/powerpoint/2010/main" val="215189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0"/>
            <a:ext cx="9905998" cy="1484851"/>
          </a:xfrm>
        </p:spPr>
        <p:txBody>
          <a:bodyPr/>
          <a:lstStyle/>
          <a:p>
            <a:pPr algn="ctr"/>
            <a:r>
              <a:rPr lang="es-AR" b="1" i="1" dirty="0" smtClean="0"/>
              <a:t>Método de intercambio o burbuja</a:t>
            </a:r>
            <a:endParaRPr lang="en-US" b="1" i="1" dirty="0"/>
          </a:p>
        </p:txBody>
      </p:sp>
      <p:sp>
        <p:nvSpPr>
          <p:cNvPr id="3" name="Marcador de contenido 2"/>
          <p:cNvSpPr>
            <a:spLocks noGrp="1"/>
          </p:cNvSpPr>
          <p:nvPr>
            <p:ph idx="1"/>
          </p:nvPr>
        </p:nvSpPr>
        <p:spPr>
          <a:xfrm>
            <a:off x="1141413" y="1447711"/>
            <a:ext cx="9905998" cy="3124201"/>
          </a:xfrm>
        </p:spPr>
        <p:txBody>
          <a:bodyPr/>
          <a:lstStyle/>
          <a:p>
            <a:pPr marL="0" indent="0">
              <a:buNone/>
            </a:pPr>
            <a:r>
              <a:rPr lang="es-ES" dirty="0"/>
              <a:t>La Ordenación de burbuja (Bubble Sort en inglés) es un sencillo algoritmo de ordenamiento. Funciona revisando cada elemento de la lista que va a ser ordenada con el siguiente, intercambiándolos de posición si están en el orden equivocado. </a:t>
            </a:r>
          </a:p>
          <a:p>
            <a:pPr marL="0" indent="0">
              <a:buNone/>
            </a:pPr>
            <a:r>
              <a:rPr lang="es-ES" dirty="0"/>
              <a:t>Es necesario revisar varias veces toda la lista hasta que no se necesiten más intercambios, lo cual significa que la lista está ordenada. Este algoritmo obtiene su nombre de la forma con la que suben por la lista los elementos durante los intercambios, como si fueran pequeñas "burbujas". </a:t>
            </a:r>
          </a:p>
          <a:p>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9291" y="4571912"/>
            <a:ext cx="3150241" cy="1890145"/>
          </a:xfrm>
          <a:prstGeom prst="rect">
            <a:avLst/>
          </a:prstGeom>
        </p:spPr>
      </p:pic>
    </p:spTree>
    <p:extLst>
      <p:ext uri="{BB962C8B-B14F-4D97-AF65-F5344CB8AC3E}">
        <p14:creationId xmlns:p14="http://schemas.microsoft.com/office/powerpoint/2010/main" val="17688963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0"/>
            <a:ext cx="9905998" cy="1484851"/>
          </a:xfrm>
        </p:spPr>
        <p:txBody>
          <a:bodyPr/>
          <a:lstStyle/>
          <a:p>
            <a:pPr algn="ctr"/>
            <a:r>
              <a:rPr lang="es-AR" b="1" i="1" dirty="0" smtClean="0"/>
              <a:t>Método de inserción o baraja</a:t>
            </a:r>
            <a:endParaRPr lang="en-US" b="1" i="1" dirty="0"/>
          </a:p>
        </p:txBody>
      </p:sp>
      <p:sp>
        <p:nvSpPr>
          <p:cNvPr id="3" name="Marcador de contenido 2"/>
          <p:cNvSpPr>
            <a:spLocks noGrp="1"/>
          </p:cNvSpPr>
          <p:nvPr>
            <p:ph idx="1"/>
          </p:nvPr>
        </p:nvSpPr>
        <p:spPr>
          <a:xfrm>
            <a:off x="1141413" y="1179263"/>
            <a:ext cx="9905998" cy="3124201"/>
          </a:xfrm>
        </p:spPr>
        <p:txBody>
          <a:bodyPr/>
          <a:lstStyle/>
          <a:p>
            <a:pPr marL="0" indent="0">
              <a:buNone/>
            </a:pPr>
            <a:r>
              <a:rPr lang="es-ES" dirty="0"/>
              <a:t>Inicialmente se tiene un solo elemento, que obviamente es un conjunto ordenado. Después, cuando hay k elementos ordenados de menor a mayor, se toma el elemento k+1 y se compara con todos los elementos ya ordenados, deteniéndose cuando se encuentra un elemento menor (todos los elementos mayores han sido desplazados una posición a la derecha) o cuando ya no se encuentran elementos (todos los elementos fueron desplazados y este es el más pequeño). En este punto se inserta el elemento k+1 debiendo desplazarse los demás elementos.</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661" y="4069294"/>
            <a:ext cx="4331501" cy="2598901"/>
          </a:xfrm>
          <a:prstGeom prst="rect">
            <a:avLst/>
          </a:prstGeom>
        </p:spPr>
      </p:pic>
    </p:spTree>
    <p:extLst>
      <p:ext uri="{BB962C8B-B14F-4D97-AF65-F5344CB8AC3E}">
        <p14:creationId xmlns:p14="http://schemas.microsoft.com/office/powerpoint/2010/main" val="37200538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151002"/>
            <a:ext cx="9905998" cy="1905000"/>
          </a:xfrm>
        </p:spPr>
        <p:txBody>
          <a:bodyPr/>
          <a:lstStyle/>
          <a:p>
            <a:pPr algn="ctr"/>
            <a:r>
              <a:rPr lang="es-AR" b="1" i="1" dirty="0" smtClean="0"/>
              <a:t>Método por selección o sencillo</a:t>
            </a:r>
            <a:endParaRPr lang="en-US" b="1" i="1" dirty="0"/>
          </a:p>
        </p:txBody>
      </p:sp>
      <p:sp>
        <p:nvSpPr>
          <p:cNvPr id="3" name="Marcador de contenido 2"/>
          <p:cNvSpPr>
            <a:spLocks noGrp="1"/>
          </p:cNvSpPr>
          <p:nvPr>
            <p:ph idx="1"/>
          </p:nvPr>
        </p:nvSpPr>
        <p:spPr>
          <a:xfrm>
            <a:off x="1141413" y="1467374"/>
            <a:ext cx="9905998" cy="3124201"/>
          </a:xfrm>
        </p:spPr>
        <p:txBody>
          <a:bodyPr/>
          <a:lstStyle/>
          <a:p>
            <a:pPr marL="0" indent="0">
              <a:buNone/>
            </a:pPr>
            <a:r>
              <a:rPr lang="es-ES" dirty="0"/>
              <a:t>El ordenamiento por selección es un algoritmo de ordenamiento que requiere O(n2) operaciones para ordenar una lista de n </a:t>
            </a:r>
            <a:r>
              <a:rPr lang="es-ES" dirty="0" smtClean="0"/>
              <a:t>elementos. Su </a:t>
            </a:r>
            <a:r>
              <a:rPr lang="es-ES" dirty="0"/>
              <a:t>funcionamiento es el siguiente:</a:t>
            </a:r>
          </a:p>
          <a:p>
            <a:pPr lvl="1"/>
            <a:r>
              <a:rPr lang="es-ES" sz="1600" dirty="0"/>
              <a:t>Buscar el mínimo elemento de la lista</a:t>
            </a:r>
          </a:p>
          <a:p>
            <a:pPr lvl="1"/>
            <a:r>
              <a:rPr lang="es-ES" sz="1600" dirty="0" smtClean="0"/>
              <a:t>Intercambiarlo </a:t>
            </a:r>
            <a:r>
              <a:rPr lang="es-ES" sz="1600" dirty="0"/>
              <a:t>con el primero</a:t>
            </a:r>
          </a:p>
          <a:p>
            <a:pPr lvl="1"/>
            <a:r>
              <a:rPr lang="es-ES" sz="1600" dirty="0" smtClean="0"/>
              <a:t>Buscar </a:t>
            </a:r>
            <a:r>
              <a:rPr lang="es-ES" sz="1600" dirty="0"/>
              <a:t>el siguiente mínimo en el resto de la lista</a:t>
            </a:r>
          </a:p>
          <a:p>
            <a:pPr lvl="1"/>
            <a:r>
              <a:rPr lang="es-ES" sz="1600" dirty="0" smtClean="0"/>
              <a:t>Intercambiarlo </a:t>
            </a:r>
            <a:r>
              <a:rPr lang="es-ES" sz="1600" dirty="0"/>
              <a:t>con el segundo</a:t>
            </a:r>
          </a:p>
          <a:p>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0018" y="4336716"/>
            <a:ext cx="4528788" cy="2282198"/>
          </a:xfrm>
          <a:prstGeom prst="rect">
            <a:avLst/>
          </a:prstGeom>
        </p:spPr>
      </p:pic>
    </p:spTree>
    <p:extLst>
      <p:ext uri="{BB962C8B-B14F-4D97-AF65-F5344CB8AC3E}">
        <p14:creationId xmlns:p14="http://schemas.microsoft.com/office/powerpoint/2010/main" val="16327729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151002"/>
            <a:ext cx="9905998" cy="1905000"/>
          </a:xfrm>
        </p:spPr>
        <p:txBody>
          <a:bodyPr/>
          <a:lstStyle/>
          <a:p>
            <a:pPr algn="ctr"/>
            <a:r>
              <a:rPr lang="es-AR" b="1" i="1" dirty="0" smtClean="0"/>
              <a:t>Método rápido o quicksort</a:t>
            </a:r>
            <a:endParaRPr lang="en-US" b="1" i="1" dirty="0"/>
          </a:p>
        </p:txBody>
      </p:sp>
      <p:sp>
        <p:nvSpPr>
          <p:cNvPr id="3" name="Marcador de contenido 2"/>
          <p:cNvSpPr>
            <a:spLocks noGrp="1"/>
          </p:cNvSpPr>
          <p:nvPr>
            <p:ph idx="1"/>
          </p:nvPr>
        </p:nvSpPr>
        <p:spPr>
          <a:xfrm>
            <a:off x="545284" y="1048624"/>
            <a:ext cx="11123802" cy="3542951"/>
          </a:xfrm>
        </p:spPr>
        <p:txBody>
          <a:bodyPr>
            <a:normAutofit/>
          </a:bodyPr>
          <a:lstStyle/>
          <a:p>
            <a:pPr marL="0" indent="0">
              <a:buNone/>
            </a:pPr>
            <a:r>
              <a:rPr lang="es-AR" sz="2200" dirty="0">
                <a:effectLst/>
              </a:rPr>
              <a:t>El algoritmo trabaja de la siguiente forma:</a:t>
            </a:r>
            <a:endParaRPr lang="en-US" sz="2200" dirty="0">
              <a:effectLst/>
            </a:endParaRPr>
          </a:p>
          <a:p>
            <a:pPr marL="0" indent="0">
              <a:buNone/>
            </a:pPr>
            <a:r>
              <a:rPr lang="es-AR" dirty="0">
                <a:effectLst/>
              </a:rPr>
              <a:t> </a:t>
            </a:r>
            <a:endParaRPr lang="en-US" sz="1800" dirty="0">
              <a:effectLst/>
            </a:endParaRPr>
          </a:p>
          <a:p>
            <a:pPr lvl="1"/>
            <a:r>
              <a:rPr lang="es-AR" dirty="0" smtClean="0">
                <a:effectLst/>
              </a:rPr>
              <a:t>Elegir </a:t>
            </a:r>
            <a:r>
              <a:rPr lang="es-AR" dirty="0">
                <a:effectLst/>
              </a:rPr>
              <a:t>un elemento del conjunto de elementos a ordenar, al que llamaremos pivote.</a:t>
            </a:r>
            <a:endParaRPr lang="en-US" dirty="0">
              <a:effectLst/>
            </a:endParaRPr>
          </a:p>
          <a:p>
            <a:pPr lvl="1"/>
            <a:r>
              <a:rPr lang="es-AR" dirty="0" smtClean="0">
                <a:effectLst/>
              </a:rPr>
              <a:t>Resituar </a:t>
            </a:r>
            <a:r>
              <a:rPr lang="es-AR" dirty="0">
                <a:effectLst/>
              </a:rPr>
              <a:t>los demás elementos de la lista a cada lado del pivote, de manera que a un lado queden todos los menores que él, y al otro los mayores. </a:t>
            </a:r>
            <a:r>
              <a:rPr lang="es-AR" dirty="0" smtClean="0">
                <a:effectLst/>
              </a:rPr>
              <a:t>La </a:t>
            </a:r>
            <a:r>
              <a:rPr lang="es-AR" dirty="0">
                <a:effectLst/>
              </a:rPr>
              <a:t>lista queda separada en dos sublistas, una formada por los elementos a la izquierda del pivote, y otra por los elementos a su derecha.</a:t>
            </a:r>
            <a:endParaRPr lang="en-US" dirty="0">
              <a:effectLst/>
            </a:endParaRPr>
          </a:p>
          <a:p>
            <a:pPr lvl="1"/>
            <a:r>
              <a:rPr lang="es-AR" dirty="0" smtClean="0">
                <a:effectLst/>
              </a:rPr>
              <a:t>Repetir </a:t>
            </a:r>
            <a:r>
              <a:rPr lang="es-AR" dirty="0">
                <a:effectLst/>
              </a:rPr>
              <a:t>este proceso de forma recursiva para cada sublistas mientras éstas contengan más de un elemento. Una vez terminado este proceso todos los elementos estarán ordenados.</a:t>
            </a:r>
            <a:endParaRPr lang="en-US" dirty="0">
              <a:effectLst/>
            </a:endParaRPr>
          </a:p>
          <a:p>
            <a:endParaRPr lang="en-U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785" y="4257936"/>
            <a:ext cx="3830799" cy="2298479"/>
          </a:xfrm>
          <a:prstGeom prst="rect">
            <a:avLst/>
          </a:prstGeom>
        </p:spPr>
      </p:pic>
    </p:spTree>
    <p:extLst>
      <p:ext uri="{BB962C8B-B14F-4D97-AF65-F5344CB8AC3E}">
        <p14:creationId xmlns:p14="http://schemas.microsoft.com/office/powerpoint/2010/main" val="1981592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151002"/>
            <a:ext cx="9905998" cy="1905000"/>
          </a:xfrm>
        </p:spPr>
        <p:txBody>
          <a:bodyPr/>
          <a:lstStyle/>
          <a:p>
            <a:pPr algn="ctr"/>
            <a:r>
              <a:rPr lang="es-AR" b="1" i="1" dirty="0" smtClean="0"/>
              <a:t>Método por mezcla o MergeSort</a:t>
            </a:r>
            <a:endParaRPr lang="en-US" b="1" i="1" dirty="0"/>
          </a:p>
        </p:txBody>
      </p:sp>
      <p:sp>
        <p:nvSpPr>
          <p:cNvPr id="3" name="Marcador de contenido 2"/>
          <p:cNvSpPr>
            <a:spLocks noGrp="1"/>
          </p:cNvSpPr>
          <p:nvPr>
            <p:ph idx="1"/>
          </p:nvPr>
        </p:nvSpPr>
        <p:spPr>
          <a:xfrm>
            <a:off x="638073" y="1156982"/>
            <a:ext cx="10762565" cy="3691855"/>
          </a:xfrm>
        </p:spPr>
        <p:txBody>
          <a:bodyPr>
            <a:normAutofit/>
          </a:bodyPr>
          <a:lstStyle/>
          <a:p>
            <a:pPr marL="0" indent="0">
              <a:buNone/>
            </a:pPr>
            <a:endParaRPr lang="es-ES" dirty="0"/>
          </a:p>
          <a:p>
            <a:pPr marL="0" indent="0">
              <a:buNone/>
            </a:pPr>
            <a:r>
              <a:rPr lang="es-ES" dirty="0"/>
              <a:t>El algoritmo de ordenamiento por mezcla (merge sort en inglés) es un algoritmo de ordenamiento externo estable basado en la técnica divide y vencerás.</a:t>
            </a:r>
          </a:p>
          <a:p>
            <a:pPr marL="0" indent="0">
              <a:buNone/>
            </a:pPr>
            <a:r>
              <a:rPr lang="es-ES" dirty="0"/>
              <a:t>Conceptualmente, el ordenamiento por mezcla funciona de la siguiente manera:</a:t>
            </a:r>
          </a:p>
          <a:p>
            <a:pPr lvl="1"/>
            <a:r>
              <a:rPr lang="es-ES" dirty="0" smtClean="0"/>
              <a:t>Si </a:t>
            </a:r>
            <a:r>
              <a:rPr lang="es-ES" dirty="0"/>
              <a:t>la longitud de la lista es 0 </a:t>
            </a:r>
            <a:r>
              <a:rPr lang="es-ES" dirty="0" smtClean="0"/>
              <a:t>o </a:t>
            </a:r>
            <a:r>
              <a:rPr lang="es-ES" dirty="0"/>
              <a:t>1, entonces ya está ordenada. En otro caso:</a:t>
            </a:r>
          </a:p>
          <a:p>
            <a:pPr lvl="1"/>
            <a:r>
              <a:rPr lang="es-ES" dirty="0" smtClean="0"/>
              <a:t>Dividir </a:t>
            </a:r>
            <a:r>
              <a:rPr lang="es-ES" dirty="0"/>
              <a:t>la lista desordenada en dos sublistas de aproximadamente la mitad del tamaño.</a:t>
            </a:r>
          </a:p>
          <a:p>
            <a:pPr lvl="1"/>
            <a:r>
              <a:rPr lang="es-ES" dirty="0" smtClean="0"/>
              <a:t>Ordenar </a:t>
            </a:r>
            <a:r>
              <a:rPr lang="es-ES" dirty="0"/>
              <a:t>cada sublistas recursivamente aplicando el ordenamiento por mezcla.</a:t>
            </a:r>
          </a:p>
          <a:p>
            <a:pPr lvl="1"/>
            <a:r>
              <a:rPr lang="es-ES" dirty="0" smtClean="0"/>
              <a:t>Mezclar </a:t>
            </a:r>
            <a:r>
              <a:rPr lang="es-ES" dirty="0"/>
              <a:t>las dos sublistas en una sola lista ordenada.</a:t>
            </a:r>
          </a:p>
          <a:p>
            <a:pPr marL="0" indent="0">
              <a:buNone/>
            </a:pPr>
            <a:endParaRPr lang="en-U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4157" y="4660608"/>
            <a:ext cx="3750395" cy="2058973"/>
          </a:xfrm>
          <a:prstGeom prst="rect">
            <a:avLst/>
          </a:prstGeom>
        </p:spPr>
      </p:pic>
    </p:spTree>
    <p:extLst>
      <p:ext uri="{BB962C8B-B14F-4D97-AF65-F5344CB8AC3E}">
        <p14:creationId xmlns:p14="http://schemas.microsoft.com/office/powerpoint/2010/main" val="28671531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all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ll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ll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TM03457485[[fn=Malla]]</Template>
  <TotalTime>187</TotalTime>
  <Words>867</Words>
  <Application>Microsoft Office PowerPoint</Application>
  <PresentationFormat>Panorámica</PresentationFormat>
  <Paragraphs>94</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Century Gothic</vt:lpstr>
      <vt:lpstr>Times New Roman</vt:lpstr>
      <vt:lpstr>Malla</vt:lpstr>
      <vt:lpstr>UNIVERSIDAD TECNOLOGICA NACIONAL </vt:lpstr>
      <vt:lpstr>¿Qué ES UN ALGORITMO?</vt:lpstr>
      <vt:lpstr>¿Qué ES UN ALGORITMO de ordenamiento?</vt:lpstr>
      <vt:lpstr>Tipos de algoritmo de ordenamiento</vt:lpstr>
      <vt:lpstr>Método de intercambio o burbuja</vt:lpstr>
      <vt:lpstr>Método de inserción o baraja</vt:lpstr>
      <vt:lpstr>Método por selección o sencillo</vt:lpstr>
      <vt:lpstr>Método rápido o quicksort</vt:lpstr>
      <vt:lpstr>Método por mezcla o MergeSort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USUARIO</cp:lastModifiedBy>
  <cp:revision>11</cp:revision>
  <dcterms:created xsi:type="dcterms:W3CDTF">2020-08-16T19:34:26Z</dcterms:created>
  <dcterms:modified xsi:type="dcterms:W3CDTF">2020-08-17T19:47:31Z</dcterms:modified>
</cp:coreProperties>
</file>