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34.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32.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33.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17.xml" ContentType="application/vnd.openxmlformats-officedocument.presentationml.slideLayout+xml"/>
  <Override PartName="/ppt/notesSlides/notesSlide3.xml" ContentType="application/vnd.openxmlformats-officedocument.presentationml.notes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6.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4.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notesSlides/notesSlide6.xml" ContentType="application/vnd.openxmlformats-officedocument.presentationml.notesSlide+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ppt/tags/tag1.xml" ContentType="application/vnd.openxmlformats-officedocument.presentationml.tags+xml"/>
  <Override PartName="/docProps/app.xml" ContentType="application/vnd.openxmlformats-officedocument.extended-properties+xml"/>
  <Override PartName="/ppt/tags/tag2.xml" ContentType="application/vnd.openxmlformats-officedocument.presentationml.tag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handoutMasterIdLst>
    <p:handoutMasterId r:id="rId44"/>
  </p:handoutMasterIdLst>
  <p:sldIdLst>
    <p:sldId id="442" r:id="rId2"/>
    <p:sldId id="455" r:id="rId3"/>
    <p:sldId id="462" r:id="rId4"/>
    <p:sldId id="469" r:id="rId5"/>
    <p:sldId id="470" r:id="rId6"/>
    <p:sldId id="498" r:id="rId7"/>
    <p:sldId id="531" r:id="rId8"/>
    <p:sldId id="532" r:id="rId9"/>
    <p:sldId id="533" r:id="rId10"/>
    <p:sldId id="534" r:id="rId11"/>
    <p:sldId id="535" r:id="rId12"/>
    <p:sldId id="536" r:id="rId13"/>
    <p:sldId id="537" r:id="rId14"/>
    <p:sldId id="538" r:id="rId15"/>
    <p:sldId id="540" r:id="rId16"/>
    <p:sldId id="539" r:id="rId17"/>
    <p:sldId id="541" r:id="rId18"/>
    <p:sldId id="542" r:id="rId19"/>
    <p:sldId id="543" r:id="rId20"/>
    <p:sldId id="544" r:id="rId21"/>
    <p:sldId id="545" r:id="rId22"/>
    <p:sldId id="547" r:id="rId23"/>
    <p:sldId id="548" r:id="rId24"/>
    <p:sldId id="549" r:id="rId25"/>
    <p:sldId id="550" r:id="rId26"/>
    <p:sldId id="551" r:id="rId27"/>
    <p:sldId id="552" r:id="rId28"/>
    <p:sldId id="560" r:id="rId29"/>
    <p:sldId id="561" r:id="rId30"/>
    <p:sldId id="553" r:id="rId31"/>
    <p:sldId id="556" r:id="rId32"/>
    <p:sldId id="557" r:id="rId33"/>
    <p:sldId id="563" r:id="rId34"/>
    <p:sldId id="562" r:id="rId35"/>
    <p:sldId id="564" r:id="rId36"/>
    <p:sldId id="565" r:id="rId37"/>
    <p:sldId id="558" r:id="rId38"/>
    <p:sldId id="566" r:id="rId39"/>
    <p:sldId id="554" r:id="rId40"/>
    <p:sldId id="567" r:id="rId41"/>
    <p:sldId id="555" r:id="rId42"/>
  </p:sldIdLst>
  <p:sldSz cx="9144000" cy="5143500" type="screen16x9"/>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F0D8"/>
    <a:srgbClr val="FFFCC9"/>
    <a:srgbClr val="FFD600"/>
    <a:srgbClr val="F9B20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92013" autoAdjust="0"/>
  </p:normalViewPr>
  <p:slideViewPr>
    <p:cSldViewPr showGuides="1">
      <p:cViewPr>
        <p:scale>
          <a:sx n="110" d="100"/>
          <a:sy n="110" d="100"/>
        </p:scale>
        <p:origin x="-1644" y="-624"/>
      </p:cViewPr>
      <p:guideLst>
        <p:guide orient="horz" pos="531"/>
        <p:guide orient="horz" pos="3049"/>
        <p:guide orient="horz" pos="3117"/>
        <p:guide orient="horz" pos="429"/>
        <p:guide orient="horz" pos="974"/>
        <p:guide orient="horz" pos="1042"/>
        <p:guide orient="horz" pos="1484"/>
        <p:guide orient="horz" pos="1552"/>
        <p:guide orient="horz" pos="1994"/>
        <p:guide orient="horz" pos="2063"/>
        <p:guide orient="horz" pos="2520"/>
        <p:guide orient="horz" pos="2573"/>
        <p:guide orient="horz" pos="3015"/>
        <p:guide pos="204"/>
        <p:guide pos="5556"/>
        <p:guide pos="2835"/>
        <p:guide pos="2925"/>
        <p:guide pos="3742"/>
        <p:guide pos="3833"/>
        <p:guide pos="4649"/>
        <p:guide pos="4740"/>
        <p:guide pos="2016"/>
        <p:guide pos="1927"/>
        <p:guide pos="1111"/>
        <p:guide pos="1008"/>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15228"/>
    </p:cViewPr>
  </p:sorterViewPr>
  <p:notesViewPr>
    <p:cSldViewPr showGuides="1">
      <p:cViewPr>
        <p:scale>
          <a:sx n="75" d="100"/>
          <a:sy n="75" d="100"/>
        </p:scale>
        <p:origin x="-3090" y="-72"/>
      </p:cViewPr>
      <p:guideLst>
        <p:guide orient="horz" pos="5938"/>
        <p:guide orient="horz" pos="517"/>
        <p:guide pos="281"/>
        <p:guide pos="40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52" Type="http://schemas.openxmlformats.org/officeDocument/2006/relationships/customXml" Target="../customXml/item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bwMode="gray">
          <a:xfrm>
            <a:off x="5682887" y="9427979"/>
            <a:ext cx="668359" cy="288000"/>
          </a:xfrm>
          <a:prstGeom prst="rect">
            <a:avLst/>
          </a:prstGeom>
        </p:spPr>
        <p:txBody>
          <a:bodyPr vert="horz" lIns="0" tIns="0" rIns="0" bIns="0" rtlCol="0" anchor="b"/>
          <a:lstStyle>
            <a:lvl1pPr algn="r">
              <a:defRPr sz="1200"/>
            </a:lvl1pPr>
          </a:lstStyle>
          <a:p>
            <a:r>
              <a:rPr lang="en-US" sz="800" dirty="0" smtClean="0">
                <a:solidFill>
                  <a:schemeClr val="bg2"/>
                </a:solidFill>
              </a:rPr>
              <a:t>Page </a:t>
            </a:r>
            <a:fld id="{631115FC-FCCC-412E-8B45-85A3F482063D}" type="slidenum">
              <a:rPr lang="en-US" sz="800" smtClean="0">
                <a:solidFill>
                  <a:schemeClr val="bg2"/>
                </a:solidFill>
              </a:rPr>
              <a:t>‹#›</a:t>
            </a:fld>
            <a:endParaRPr lang="en-US" sz="800" dirty="0">
              <a:solidFill>
                <a:schemeClr val="bg2"/>
              </a:solidFill>
            </a:endParaRPr>
          </a:p>
        </p:txBody>
      </p:sp>
      <p:pic>
        <p:nvPicPr>
          <p:cNvPr id="9" name="Picture 2"/>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gray">
          <a:xfrm>
            <a:off x="5922417" y="204562"/>
            <a:ext cx="432000" cy="432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46089" y="9427940"/>
            <a:ext cx="4969029" cy="288000"/>
          </a:xfrm>
          <a:prstGeom prst="rect">
            <a:avLst/>
          </a:prstGeom>
        </p:spPr>
        <p:txBody>
          <a:bodyPr vert="horz" lIns="0" tIns="0" rIns="0" bIns="0" rtlCol="0" anchor="b"/>
          <a:lstStyle>
            <a:defPPr>
              <a:defRPr lang="en-US"/>
            </a:defPPr>
            <a:lvl1pPr>
              <a:defRPr sz="800">
                <a:solidFill>
                  <a:schemeClr val="bg2"/>
                </a:solidFill>
              </a:defRPr>
            </a:lvl1pPr>
          </a:lstStyle>
          <a:p>
            <a:r>
              <a:rPr lang="en-US" dirty="0"/>
              <a:t>© </a:t>
            </a:r>
            <a:r>
              <a:rPr lang="en-US" dirty="0" err="1"/>
              <a:t>GfK</a:t>
            </a:r>
            <a:r>
              <a:rPr lang="en-US" dirty="0"/>
              <a:t> 2012 | Title of presentation | DD. Month 2012</a:t>
            </a:r>
          </a:p>
        </p:txBody>
      </p:sp>
    </p:spTree>
    <p:extLst>
      <p:ext uri="{BB962C8B-B14F-4D97-AF65-F5344CB8AC3E}">
        <p14:creationId xmlns:p14="http://schemas.microsoft.com/office/powerpoint/2010/main" val="1667137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bwMode="gray">
          <a:xfrm>
            <a:off x="-381000" y="820738"/>
            <a:ext cx="6613525" cy="3721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bwMode="gray">
          <a:xfrm>
            <a:off x="446089" y="4728799"/>
            <a:ext cx="5905500" cy="4455882"/>
          </a:xfrm>
          <a:prstGeom prst="rect">
            <a:avLst/>
          </a:prstGeom>
        </p:spPr>
        <p:txBody>
          <a:bodyPr vert="horz" lIns="0" tIns="0" rIns="0" bIns="0" rtlCol="0"/>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a:p>
            <a:pPr lvl="5"/>
            <a:r>
              <a:rPr lang="en-US" noProof="0" dirty="0" smtClean="0"/>
              <a:t>Sixth level</a:t>
            </a:r>
          </a:p>
          <a:p>
            <a:pPr lvl="6"/>
            <a:r>
              <a:rPr lang="en-US" noProof="0" dirty="0" smtClean="0"/>
              <a:t>Seventh level</a:t>
            </a:r>
          </a:p>
          <a:p>
            <a:pPr lvl="7"/>
            <a:r>
              <a:rPr lang="en-US" noProof="0" dirty="0" smtClean="0"/>
              <a:t>Eighth level</a:t>
            </a:r>
          </a:p>
          <a:p>
            <a:pPr lvl="8"/>
            <a:r>
              <a:rPr lang="en-US" noProof="0" dirty="0" smtClean="0"/>
              <a:t>Ninth level</a:t>
            </a:r>
            <a:endParaRPr lang="en-US" noProof="0" dirty="0"/>
          </a:p>
        </p:txBody>
      </p:sp>
      <p:sp>
        <p:nvSpPr>
          <p:cNvPr id="13" name="Slide Number Placeholder 4"/>
          <p:cNvSpPr>
            <a:spLocks noGrp="1"/>
          </p:cNvSpPr>
          <p:nvPr>
            <p:ph type="sldNum" sz="quarter" idx="5"/>
          </p:nvPr>
        </p:nvSpPr>
        <p:spPr bwMode="gray">
          <a:xfrm>
            <a:off x="5682888" y="9427979"/>
            <a:ext cx="668700" cy="288000"/>
          </a:xfrm>
          <a:prstGeom prst="rect">
            <a:avLst/>
          </a:prstGeom>
        </p:spPr>
        <p:txBody>
          <a:bodyPr vert="horz" lIns="0" tIns="0" rIns="0" bIns="0" rtlCol="0" anchor="b"/>
          <a:lstStyle>
            <a:lvl1pPr algn="r">
              <a:defRPr sz="1200"/>
            </a:lvl1pPr>
          </a:lstStyle>
          <a:p>
            <a:r>
              <a:rPr lang="en-US" sz="800" dirty="0" smtClean="0">
                <a:solidFill>
                  <a:schemeClr val="bg2"/>
                </a:solidFill>
              </a:rPr>
              <a:t>Page </a:t>
            </a:r>
            <a:fld id="{631115FC-FCCC-412E-8B45-85A3F482063D}" type="slidenum">
              <a:rPr lang="en-US" sz="800" smtClean="0">
                <a:solidFill>
                  <a:schemeClr val="bg2"/>
                </a:solidFill>
              </a:rPr>
              <a:t>‹#›</a:t>
            </a:fld>
            <a:endParaRPr lang="en-US" sz="800" dirty="0">
              <a:solidFill>
                <a:schemeClr val="bg2"/>
              </a:solidFill>
            </a:endParaRPr>
          </a:p>
        </p:txBody>
      </p:sp>
      <p:sp>
        <p:nvSpPr>
          <p:cNvPr id="6" name="TextBox 5"/>
          <p:cNvSpPr txBox="1"/>
          <p:nvPr/>
        </p:nvSpPr>
        <p:spPr>
          <a:xfrm>
            <a:off x="446089" y="9427940"/>
            <a:ext cx="4969029" cy="288000"/>
          </a:xfrm>
          <a:prstGeom prst="rect">
            <a:avLst/>
          </a:prstGeom>
        </p:spPr>
        <p:txBody>
          <a:bodyPr vert="horz" lIns="0" tIns="0" rIns="0" bIns="0" rtlCol="0" anchor="b"/>
          <a:lstStyle>
            <a:defPPr>
              <a:defRPr lang="en-US"/>
            </a:defPPr>
            <a:lvl1pPr>
              <a:defRPr sz="800">
                <a:solidFill>
                  <a:schemeClr val="bg2"/>
                </a:solidFill>
              </a:defRPr>
            </a:lvl1pPr>
          </a:lstStyle>
          <a:p>
            <a:r>
              <a:rPr lang="en-US" dirty="0"/>
              <a:t>© </a:t>
            </a:r>
            <a:r>
              <a:rPr lang="en-US" dirty="0" err="1"/>
              <a:t>GfK</a:t>
            </a:r>
            <a:r>
              <a:rPr lang="en-US" dirty="0"/>
              <a:t> 2012 | Title of presentation | DD. Month 2012</a:t>
            </a:r>
          </a:p>
        </p:txBody>
      </p:sp>
    </p:spTree>
    <p:extLst>
      <p:ext uri="{BB962C8B-B14F-4D97-AF65-F5344CB8AC3E}">
        <p14:creationId xmlns:p14="http://schemas.microsoft.com/office/powerpoint/2010/main" val="466329642"/>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300"/>
      </a:spcAft>
      <a:buFont typeface="Arial" pitchFamily="34" charset="0"/>
      <a:buNone/>
      <a:defRPr sz="1000" kern="1200">
        <a:solidFill>
          <a:schemeClr val="tx2"/>
        </a:solidFill>
        <a:latin typeface="+mn-lt"/>
        <a:ea typeface="+mn-ea"/>
        <a:cs typeface="+mn-cs"/>
      </a:defRPr>
    </a:lvl1pPr>
    <a:lvl2pPr marL="0" indent="0" algn="l" defTabSz="914400" rtl="0" eaLnBrk="1" latinLnBrk="0" hangingPunct="1">
      <a:spcAft>
        <a:spcPts val="300"/>
      </a:spcAft>
      <a:buFont typeface="Arial" pitchFamily="34" charset="0"/>
      <a:buNone/>
      <a:defRPr sz="1000" kern="1200">
        <a:solidFill>
          <a:schemeClr val="tx1"/>
        </a:solidFill>
        <a:latin typeface="+mn-lt"/>
        <a:ea typeface="+mn-ea"/>
        <a:cs typeface="+mn-cs"/>
      </a:defRPr>
    </a:lvl2pPr>
    <a:lvl3pPr marL="90488" indent="-90488" algn="l" defTabSz="914400" rtl="0" eaLnBrk="1" latinLnBrk="0" hangingPunct="1">
      <a:spcAft>
        <a:spcPts val="300"/>
      </a:spcAft>
      <a:buFont typeface="Arial" pitchFamily="34" charset="0"/>
      <a:buChar char="•"/>
      <a:defRPr sz="1000" kern="1200">
        <a:solidFill>
          <a:schemeClr val="tx1"/>
        </a:solidFill>
        <a:latin typeface="+mn-lt"/>
        <a:ea typeface="+mn-ea"/>
        <a:cs typeface="+mn-cs"/>
      </a:defRPr>
    </a:lvl3pPr>
    <a:lvl4pPr marL="179388" indent="-90488" algn="l" defTabSz="914400" rtl="0" eaLnBrk="1" latinLnBrk="0" hangingPunct="1">
      <a:spcAft>
        <a:spcPts val="300"/>
      </a:spcAft>
      <a:buFont typeface="Arial" pitchFamily="34" charset="0"/>
      <a:buChar char="•"/>
      <a:defRPr sz="1000" kern="1200">
        <a:solidFill>
          <a:schemeClr val="tx1"/>
        </a:solidFill>
        <a:latin typeface="+mn-lt"/>
        <a:ea typeface="+mn-ea"/>
        <a:cs typeface="+mn-cs"/>
      </a:defRPr>
    </a:lvl4pPr>
    <a:lvl5pPr marL="263525" indent="-88900" algn="l" defTabSz="914400" rtl="0" eaLnBrk="1" latinLnBrk="0" hangingPunct="1">
      <a:spcAft>
        <a:spcPts val="300"/>
      </a:spcAft>
      <a:buFont typeface="Arial" pitchFamily="34" charset="0"/>
      <a:buChar char="•"/>
      <a:defRPr sz="1000" kern="1200">
        <a:solidFill>
          <a:schemeClr val="tx1"/>
        </a:solidFill>
        <a:latin typeface="+mn-lt"/>
        <a:ea typeface="+mn-ea"/>
        <a:cs typeface="+mn-cs"/>
      </a:defRPr>
    </a:lvl5pPr>
    <a:lvl6pPr marL="263525" indent="-88900" algn="l" defTabSz="914400" rtl="0" eaLnBrk="1" latinLnBrk="0" hangingPunct="1">
      <a:spcAft>
        <a:spcPts val="300"/>
      </a:spcAft>
      <a:buFont typeface="Arial" pitchFamily="34" charset="0"/>
      <a:buChar char="•"/>
      <a:defRPr sz="1000" kern="1200">
        <a:solidFill>
          <a:schemeClr val="tx1"/>
        </a:solidFill>
        <a:latin typeface="+mn-lt"/>
        <a:ea typeface="+mn-ea"/>
        <a:cs typeface="+mn-cs"/>
      </a:defRPr>
    </a:lvl6pPr>
    <a:lvl7pPr marL="266700" indent="-88900" algn="l" defTabSz="914400" rtl="0" eaLnBrk="1" latinLnBrk="0" hangingPunct="1">
      <a:spcAft>
        <a:spcPts val="300"/>
      </a:spcAft>
      <a:buFont typeface="Arial" pitchFamily="34" charset="0"/>
      <a:buChar char="•"/>
      <a:defRPr sz="1000" kern="1200">
        <a:solidFill>
          <a:schemeClr val="tx1"/>
        </a:solidFill>
        <a:latin typeface="+mn-lt"/>
        <a:ea typeface="+mn-ea"/>
        <a:cs typeface="+mn-cs"/>
      </a:defRPr>
    </a:lvl7pPr>
    <a:lvl8pPr marL="266700" indent="-88900" algn="l" defTabSz="914400" rtl="0" eaLnBrk="1" latinLnBrk="0" hangingPunct="1">
      <a:spcAft>
        <a:spcPts val="300"/>
      </a:spcAft>
      <a:buFont typeface="Arial" pitchFamily="34" charset="0"/>
      <a:buChar char="•"/>
      <a:defRPr sz="1000" kern="1200">
        <a:solidFill>
          <a:schemeClr val="tx1"/>
        </a:solidFill>
        <a:latin typeface="+mn-lt"/>
        <a:ea typeface="+mn-ea"/>
        <a:cs typeface="+mn-cs"/>
      </a:defRPr>
    </a:lvl8pPr>
    <a:lvl9pPr marL="266700" indent="-88900" algn="l" defTabSz="914400" rtl="0" eaLnBrk="1" latinLnBrk="0" hangingPunct="1">
      <a:spcAft>
        <a:spcPts val="300"/>
      </a:spcAft>
      <a:buFont typeface="Arial" pitchFamily="34" charset="0"/>
      <a:buChar char="•"/>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r>
              <a:rPr lang="en-US" sz="800" smtClean="0">
                <a:solidFill>
                  <a:schemeClr val="bg2"/>
                </a:solidFill>
              </a:rPr>
              <a:t>Page </a:t>
            </a:r>
            <a:fld id="{631115FC-FCCC-412E-8B45-85A3F482063D}" type="slidenum">
              <a:rPr lang="en-US" sz="800" smtClean="0">
                <a:solidFill>
                  <a:schemeClr val="bg2"/>
                </a:solidFill>
              </a:rPr>
              <a:t>3</a:t>
            </a:fld>
            <a:endParaRPr lang="en-US" sz="800" dirty="0">
              <a:solidFill>
                <a:schemeClr val="bg2"/>
              </a:solidFill>
            </a:endParaRPr>
          </a:p>
        </p:txBody>
      </p:sp>
    </p:spTree>
    <p:extLst>
      <p:ext uri="{BB962C8B-B14F-4D97-AF65-F5344CB8AC3E}">
        <p14:creationId xmlns:p14="http://schemas.microsoft.com/office/powerpoint/2010/main" val="1202192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r>
              <a:rPr lang="en-US" sz="800" smtClean="0">
                <a:solidFill>
                  <a:schemeClr val="bg2"/>
                </a:solidFill>
              </a:rPr>
              <a:t>Page </a:t>
            </a:r>
            <a:fld id="{631115FC-FCCC-412E-8B45-85A3F482063D}" type="slidenum">
              <a:rPr lang="en-US" sz="800" smtClean="0">
                <a:solidFill>
                  <a:schemeClr val="bg2"/>
                </a:solidFill>
              </a:rPr>
              <a:t>5</a:t>
            </a:fld>
            <a:endParaRPr lang="en-US" sz="800" dirty="0">
              <a:solidFill>
                <a:schemeClr val="bg2"/>
              </a:solidFill>
            </a:endParaRPr>
          </a:p>
        </p:txBody>
      </p:sp>
    </p:spTree>
    <p:extLst>
      <p:ext uri="{BB962C8B-B14F-4D97-AF65-F5344CB8AC3E}">
        <p14:creationId xmlns:p14="http://schemas.microsoft.com/office/powerpoint/2010/main" val="1202192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r>
              <a:rPr lang="en-US" sz="800" smtClean="0">
                <a:solidFill>
                  <a:schemeClr val="bg2"/>
                </a:solidFill>
              </a:rPr>
              <a:t>Page </a:t>
            </a:r>
            <a:fld id="{631115FC-FCCC-412E-8B45-85A3F482063D}" type="slidenum">
              <a:rPr lang="en-US" sz="800" smtClean="0">
                <a:solidFill>
                  <a:schemeClr val="bg2"/>
                </a:solidFill>
              </a:rPr>
              <a:t>20</a:t>
            </a:fld>
            <a:endParaRPr lang="en-US" sz="800" dirty="0">
              <a:solidFill>
                <a:schemeClr val="bg2"/>
              </a:solidFill>
            </a:endParaRPr>
          </a:p>
        </p:txBody>
      </p:sp>
    </p:spTree>
    <p:extLst>
      <p:ext uri="{BB962C8B-B14F-4D97-AF65-F5344CB8AC3E}">
        <p14:creationId xmlns:p14="http://schemas.microsoft.com/office/powerpoint/2010/main" val="2100989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r>
              <a:rPr lang="en-US" sz="800" smtClean="0">
                <a:solidFill>
                  <a:schemeClr val="bg2"/>
                </a:solidFill>
              </a:rPr>
              <a:t>Page </a:t>
            </a:r>
            <a:fld id="{631115FC-FCCC-412E-8B45-85A3F482063D}" type="slidenum">
              <a:rPr lang="en-US" sz="800" smtClean="0">
                <a:solidFill>
                  <a:schemeClr val="bg2"/>
                </a:solidFill>
              </a:rPr>
              <a:t>30</a:t>
            </a:fld>
            <a:endParaRPr lang="en-US" sz="800" dirty="0">
              <a:solidFill>
                <a:schemeClr val="bg2"/>
              </a:solidFill>
            </a:endParaRPr>
          </a:p>
        </p:txBody>
      </p:sp>
    </p:spTree>
    <p:extLst>
      <p:ext uri="{BB962C8B-B14F-4D97-AF65-F5344CB8AC3E}">
        <p14:creationId xmlns:p14="http://schemas.microsoft.com/office/powerpoint/2010/main" val="571069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r>
              <a:rPr lang="en-US" sz="800" smtClean="0">
                <a:solidFill>
                  <a:schemeClr val="bg2"/>
                </a:solidFill>
              </a:rPr>
              <a:t>Page </a:t>
            </a:r>
            <a:fld id="{631115FC-FCCC-412E-8B45-85A3F482063D}" type="slidenum">
              <a:rPr lang="en-US" sz="800" smtClean="0">
                <a:solidFill>
                  <a:schemeClr val="bg2"/>
                </a:solidFill>
              </a:rPr>
              <a:t>32</a:t>
            </a:fld>
            <a:endParaRPr lang="en-US" sz="800" dirty="0">
              <a:solidFill>
                <a:schemeClr val="bg2"/>
              </a:solidFill>
            </a:endParaRPr>
          </a:p>
        </p:txBody>
      </p:sp>
    </p:spTree>
    <p:extLst>
      <p:ext uri="{BB962C8B-B14F-4D97-AF65-F5344CB8AC3E}">
        <p14:creationId xmlns:p14="http://schemas.microsoft.com/office/powerpoint/2010/main" val="4084262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r>
              <a:rPr lang="en-US" sz="800" smtClean="0">
                <a:solidFill>
                  <a:schemeClr val="bg2"/>
                </a:solidFill>
              </a:rPr>
              <a:t>Page </a:t>
            </a:r>
            <a:fld id="{631115FC-FCCC-412E-8B45-85A3F482063D}" type="slidenum">
              <a:rPr lang="en-US" sz="800" smtClean="0">
                <a:solidFill>
                  <a:schemeClr val="bg2"/>
                </a:solidFill>
              </a:rPr>
              <a:t>38</a:t>
            </a:fld>
            <a:endParaRPr lang="en-US" sz="800" dirty="0">
              <a:solidFill>
                <a:schemeClr val="bg2"/>
              </a:solidFill>
            </a:endParaRPr>
          </a:p>
        </p:txBody>
      </p:sp>
    </p:spTree>
    <p:extLst>
      <p:ext uri="{BB962C8B-B14F-4D97-AF65-F5344CB8AC3E}">
        <p14:creationId xmlns:p14="http://schemas.microsoft.com/office/powerpoint/2010/main" val="2917420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cover">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3530" y="1653778"/>
            <a:ext cx="8496943" cy="1188002"/>
          </a:xfrm>
        </p:spPr>
        <p:txBody>
          <a:bodyPr anchor="b"/>
          <a:lstStyle>
            <a:lvl1pPr>
              <a:defRPr sz="3800" cap="all" baseline="0">
                <a:solidFill>
                  <a:schemeClr val="tx2"/>
                </a:solidFill>
                <a:latin typeface="Arial" pitchFamily="34" charset="0"/>
              </a:defRPr>
            </a:lvl1pPr>
          </a:lstStyle>
          <a:p>
            <a:r>
              <a:rPr lang="en-US" dirty="0" smtClean="0"/>
              <a:t>Click to add text</a:t>
            </a:r>
            <a:endParaRPr lang="en-US" dirty="0"/>
          </a:p>
        </p:txBody>
      </p:sp>
      <p:sp>
        <p:nvSpPr>
          <p:cNvPr id="3" name="Subtitle 2"/>
          <p:cNvSpPr>
            <a:spLocks noGrp="1"/>
          </p:cNvSpPr>
          <p:nvPr>
            <p:ph type="subTitle" idx="1" hasCustomPrompt="1"/>
          </p:nvPr>
        </p:nvSpPr>
        <p:spPr bwMode="gray">
          <a:xfrm>
            <a:off x="323529" y="2895788"/>
            <a:ext cx="8496944" cy="1079711"/>
          </a:xfrm>
        </p:spPr>
        <p:txBody>
          <a:bodyPr/>
          <a:lstStyle>
            <a:lvl1pPr marL="0" indent="0" algn="l">
              <a:spcBef>
                <a:spcPts val="300"/>
              </a:spcBef>
              <a:spcAft>
                <a:spcPts val="0"/>
              </a:spcAft>
              <a:buNone/>
              <a:defRPr sz="2000">
                <a:solidFill>
                  <a:schemeClr val="tx2"/>
                </a:solidFill>
                <a:latin typeface="Arial" pitchFamily="34" charset="0"/>
              </a:defRPr>
            </a:lvl1pPr>
            <a:lvl2pPr marL="0" indent="0" algn="l">
              <a:spcBef>
                <a:spcPts val="300"/>
              </a:spcBef>
              <a:spcAft>
                <a:spcPts val="0"/>
              </a:spcAft>
              <a:buNone/>
              <a:defRPr sz="2000">
                <a:solidFill>
                  <a:schemeClr val="tx2"/>
                </a:solidFill>
              </a:defRPr>
            </a:lvl2pPr>
            <a:lvl3pPr marL="0" indent="0" algn="l">
              <a:spcBef>
                <a:spcPts val="300"/>
              </a:spcBef>
              <a:spcAft>
                <a:spcPts val="0"/>
              </a:spcAft>
              <a:buNone/>
              <a:defRPr sz="2000">
                <a:solidFill>
                  <a:schemeClr val="tx2"/>
                </a:solidFill>
              </a:defRPr>
            </a:lvl3pPr>
            <a:lvl4pPr marL="0" indent="0" algn="l">
              <a:spcBef>
                <a:spcPts val="300"/>
              </a:spcBef>
              <a:spcAft>
                <a:spcPts val="0"/>
              </a:spcAft>
              <a:buNone/>
              <a:defRPr sz="2000">
                <a:solidFill>
                  <a:schemeClr val="tx2"/>
                </a:solidFill>
              </a:defRPr>
            </a:lvl4pPr>
            <a:lvl5pPr marL="0" indent="0" algn="l">
              <a:spcBef>
                <a:spcPts val="300"/>
              </a:spcBef>
              <a:spcAft>
                <a:spcPts val="0"/>
              </a:spcAft>
              <a:buNone/>
              <a:defRPr sz="2000" b="0">
                <a:solidFill>
                  <a:schemeClr val="tx2"/>
                </a:solidFill>
              </a:defRPr>
            </a:lvl5pPr>
            <a:lvl6pPr marL="0" indent="0" algn="l">
              <a:spcBef>
                <a:spcPts val="300"/>
              </a:spcBef>
              <a:spcAft>
                <a:spcPts val="0"/>
              </a:spcAft>
              <a:buNone/>
              <a:defRPr sz="2000">
                <a:solidFill>
                  <a:schemeClr val="tx2"/>
                </a:solidFill>
              </a:defRPr>
            </a:lvl6pPr>
            <a:lvl7pPr marL="0" indent="0" algn="l">
              <a:spcBef>
                <a:spcPts val="300"/>
              </a:spcBef>
              <a:spcAft>
                <a:spcPts val="0"/>
              </a:spcAft>
              <a:buNone/>
              <a:defRPr sz="2000">
                <a:solidFill>
                  <a:schemeClr val="tx2"/>
                </a:solidFill>
              </a:defRPr>
            </a:lvl7pPr>
            <a:lvl8pPr marL="0" indent="0" algn="l">
              <a:spcBef>
                <a:spcPts val="300"/>
              </a:spcBef>
              <a:spcAft>
                <a:spcPts val="0"/>
              </a:spcAft>
              <a:buNone/>
              <a:defRPr sz="2000">
                <a:solidFill>
                  <a:schemeClr val="tx2"/>
                </a:solidFill>
              </a:defRPr>
            </a:lvl8pPr>
            <a:lvl9pPr marL="0" indent="0" algn="l">
              <a:spcBef>
                <a:spcPts val="300"/>
              </a:spcBef>
              <a:spcAft>
                <a:spcPts val="0"/>
              </a:spcAft>
              <a:buNone/>
              <a:defRPr sz="2000">
                <a:solidFill>
                  <a:schemeClr val="tx2"/>
                </a:solidFill>
              </a:defRPr>
            </a:lvl9pPr>
          </a:lstStyle>
          <a:p>
            <a:r>
              <a:rPr lang="en-US" dirty="0" smtClean="0"/>
              <a:t>Click to add text</a:t>
            </a:r>
          </a:p>
        </p:txBody>
      </p:sp>
      <p:sp>
        <p:nvSpPr>
          <p:cNvPr id="4" name="Rechteck 3"/>
          <p:cNvSpPr/>
          <p:nvPr userDrawn="1"/>
        </p:nvSpPr>
        <p:spPr bwMode="gray">
          <a:xfrm>
            <a:off x="0" y="4948238"/>
            <a:ext cx="9144000" cy="195263"/>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endParaRPr lang="en-US" sz="1600" dirty="0" err="1" smtClean="0">
              <a:solidFill>
                <a:schemeClr val="tx1"/>
              </a:solidFill>
              <a:latin typeface="Arial" pitchFamily="34" charset="0"/>
            </a:endParaRPr>
          </a:p>
        </p:txBody>
      </p:sp>
      <p:sp>
        <p:nvSpPr>
          <p:cNvPr id="6" name="Picture Placeholder 5"/>
          <p:cNvSpPr>
            <a:spLocks noGrp="1"/>
          </p:cNvSpPr>
          <p:nvPr>
            <p:ph type="pic" sz="quarter" idx="11"/>
          </p:nvPr>
        </p:nvSpPr>
        <p:spPr>
          <a:xfrm>
            <a:off x="0" y="1047749"/>
            <a:ext cx="9144000" cy="4095751"/>
          </a:xfrm>
        </p:spPr>
        <p:txBody>
          <a:bodyPr/>
          <a:lstStyle/>
          <a:p>
            <a:endParaRPr lang="en-US"/>
          </a:p>
        </p:txBody>
      </p:sp>
    </p:spTree>
    <p:extLst>
      <p:ext uri="{BB962C8B-B14F-4D97-AF65-F5344CB8AC3E}">
        <p14:creationId xmlns:p14="http://schemas.microsoft.com/office/powerpoint/2010/main" val="109560431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 Collag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304800" y="1047750"/>
            <a:ext cx="2286000" cy="1447800"/>
          </a:xfrm>
        </p:spPr>
        <p:txBody>
          <a:bodyPr/>
          <a:lstStyle/>
          <a:p>
            <a:endParaRPr lang="en-US"/>
          </a:p>
        </p:txBody>
      </p:sp>
      <p:sp>
        <p:nvSpPr>
          <p:cNvPr id="6" name="Picture Placeholder 5"/>
          <p:cNvSpPr>
            <a:spLocks noGrp="1"/>
          </p:cNvSpPr>
          <p:nvPr>
            <p:ph type="pic" sz="quarter" idx="11"/>
          </p:nvPr>
        </p:nvSpPr>
        <p:spPr>
          <a:xfrm>
            <a:off x="2743200" y="1047750"/>
            <a:ext cx="1524000" cy="1447800"/>
          </a:xfrm>
        </p:spPr>
        <p:txBody>
          <a:bodyPr/>
          <a:lstStyle/>
          <a:p>
            <a:endParaRPr lang="en-US"/>
          </a:p>
        </p:txBody>
      </p:sp>
      <p:sp>
        <p:nvSpPr>
          <p:cNvPr id="8" name="Picture Placeholder 7"/>
          <p:cNvSpPr>
            <a:spLocks noGrp="1"/>
          </p:cNvSpPr>
          <p:nvPr>
            <p:ph type="pic" sz="quarter" idx="12"/>
          </p:nvPr>
        </p:nvSpPr>
        <p:spPr>
          <a:xfrm>
            <a:off x="304800" y="2647950"/>
            <a:ext cx="1905000" cy="1752600"/>
          </a:xfrm>
        </p:spPr>
        <p:txBody>
          <a:bodyPr/>
          <a:lstStyle/>
          <a:p>
            <a:endParaRPr lang="en-US"/>
          </a:p>
        </p:txBody>
      </p:sp>
      <p:sp>
        <p:nvSpPr>
          <p:cNvPr id="10" name="Picture Placeholder 9"/>
          <p:cNvSpPr>
            <a:spLocks noGrp="1"/>
          </p:cNvSpPr>
          <p:nvPr>
            <p:ph type="pic" sz="quarter" idx="13"/>
          </p:nvPr>
        </p:nvSpPr>
        <p:spPr>
          <a:xfrm>
            <a:off x="2362200" y="2647950"/>
            <a:ext cx="1905000" cy="1752600"/>
          </a:xfrm>
        </p:spPr>
        <p:txBody>
          <a:bodyPr/>
          <a:lstStyle/>
          <a:p>
            <a:endParaRPr lang="en-US"/>
          </a:p>
        </p:txBody>
      </p:sp>
      <p:sp>
        <p:nvSpPr>
          <p:cNvPr id="12" name="Text Placeholder 11"/>
          <p:cNvSpPr>
            <a:spLocks noGrp="1"/>
          </p:cNvSpPr>
          <p:nvPr>
            <p:ph type="body" sz="quarter" idx="14"/>
          </p:nvPr>
        </p:nvSpPr>
        <p:spPr>
          <a:xfrm>
            <a:off x="4495800" y="1047750"/>
            <a:ext cx="4343400" cy="3352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0834530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s">
    <p:spTree>
      <p:nvGrpSpPr>
        <p:cNvPr id="1" name=""/>
        <p:cNvGrpSpPr/>
        <p:nvPr/>
      </p:nvGrpSpPr>
      <p:grpSpPr>
        <a:xfrm>
          <a:off x="0" y="0"/>
          <a:ext cx="0" cy="0"/>
          <a:chOff x="0" y="0"/>
          <a:chExt cx="0" cy="0"/>
        </a:xfrm>
      </p:grpSpPr>
      <p:sp>
        <p:nvSpPr>
          <p:cNvPr id="3" name="Title 2"/>
          <p:cNvSpPr>
            <a:spLocks noGrp="1"/>
          </p:cNvSpPr>
          <p:nvPr>
            <p:ph type="title" hasCustomPrompt="1"/>
          </p:nvPr>
        </p:nvSpPr>
        <p:spPr bwMode="gray"/>
        <p:txBody>
          <a:bodyPr/>
          <a:lstStyle/>
          <a:p>
            <a:r>
              <a:rPr lang="en-US" dirty="0" smtClean="0"/>
              <a:t>Click to add text</a:t>
            </a:r>
            <a:endParaRPr lang="en-GB" dirty="0"/>
          </a:p>
        </p:txBody>
      </p:sp>
      <p:sp>
        <p:nvSpPr>
          <p:cNvPr id="13" name="Content Placeholder 4"/>
          <p:cNvSpPr>
            <a:spLocks noGrp="1"/>
          </p:cNvSpPr>
          <p:nvPr>
            <p:ph sz="quarter" idx="13" hasCustomPrompt="1"/>
          </p:nvPr>
        </p:nvSpPr>
        <p:spPr>
          <a:xfrm>
            <a:off x="323529" y="971598"/>
            <a:ext cx="2735585" cy="3733801"/>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p>
        </p:txBody>
      </p:sp>
      <p:sp>
        <p:nvSpPr>
          <p:cNvPr id="14" name="Content Placeholder 4"/>
          <p:cNvSpPr>
            <a:spLocks noGrp="1"/>
          </p:cNvSpPr>
          <p:nvPr>
            <p:ph sz="quarter" idx="14" hasCustomPrompt="1"/>
          </p:nvPr>
        </p:nvSpPr>
        <p:spPr>
          <a:xfrm>
            <a:off x="3203810" y="971549"/>
            <a:ext cx="2735585" cy="3733801"/>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p>
        </p:txBody>
      </p:sp>
      <p:sp>
        <p:nvSpPr>
          <p:cNvPr id="15" name="Content Placeholder 4"/>
          <p:cNvSpPr>
            <a:spLocks noGrp="1"/>
          </p:cNvSpPr>
          <p:nvPr>
            <p:ph sz="quarter" idx="15" hasCustomPrompt="1"/>
          </p:nvPr>
        </p:nvSpPr>
        <p:spPr>
          <a:xfrm>
            <a:off x="6084213" y="971499"/>
            <a:ext cx="2735585" cy="3733801"/>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p>
        </p:txBody>
      </p:sp>
    </p:spTree>
    <p:extLst>
      <p:ext uri="{BB962C8B-B14F-4D97-AF65-F5344CB8AC3E}">
        <p14:creationId xmlns:p14="http://schemas.microsoft.com/office/powerpoint/2010/main" val="206845195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ure White">
    <p:spTree>
      <p:nvGrpSpPr>
        <p:cNvPr id="1" name=""/>
        <p:cNvGrpSpPr/>
        <p:nvPr/>
      </p:nvGrpSpPr>
      <p:grpSpPr>
        <a:xfrm>
          <a:off x="0" y="0"/>
          <a:ext cx="0" cy="0"/>
          <a:chOff x="0" y="0"/>
          <a:chExt cx="0" cy="0"/>
        </a:xfrm>
      </p:grpSpPr>
      <p:sp>
        <p:nvSpPr>
          <p:cNvPr id="3" name="Rechteck 2"/>
          <p:cNvSpPr/>
          <p:nvPr userDrawn="1"/>
        </p:nvSpPr>
        <p:spPr bwMode="gray">
          <a:xfrm>
            <a:off x="0" y="0"/>
            <a:ext cx="9144000" cy="51435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endParaRPr lang="en-US" sz="1600" dirty="0" err="1" smtClean="0">
              <a:solidFill>
                <a:schemeClr val="tx1"/>
              </a:solidFill>
              <a:latin typeface="Arial" pitchFamily="34" charset="0"/>
            </a:endParaRPr>
          </a:p>
        </p:txBody>
      </p:sp>
      <p:grpSp>
        <p:nvGrpSpPr>
          <p:cNvPr id="6" name="Gruppieren 5"/>
          <p:cNvGrpSpPr/>
          <p:nvPr/>
        </p:nvGrpSpPr>
        <p:grpSpPr bwMode="gray">
          <a:xfrm>
            <a:off x="-324680" y="681488"/>
            <a:ext cx="216030" cy="4266593"/>
            <a:chOff x="-540710" y="908650"/>
            <a:chExt cx="432060" cy="5688790"/>
          </a:xfrm>
        </p:grpSpPr>
        <p:cxnSp>
          <p:nvCxnSpPr>
            <p:cNvPr id="59" name="Gerade Verbindung 58"/>
            <p:cNvCxnSpPr/>
            <p:nvPr userDrawn="1"/>
          </p:nvCxnSpPr>
          <p:spPr bwMode="gray">
            <a:xfrm>
              <a:off x="-540710" y="112468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Gerade Verbindung 59"/>
            <p:cNvCxnSpPr/>
            <p:nvPr userDrawn="1"/>
          </p:nvCxnSpPr>
          <p:spPr bwMode="gray">
            <a:xfrm>
              <a:off x="-540710" y="90865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Gerade Verbindung 60"/>
            <p:cNvCxnSpPr/>
            <p:nvPr userDrawn="1"/>
          </p:nvCxnSpPr>
          <p:spPr bwMode="gray">
            <a:xfrm>
              <a:off x="-540710" y="659744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Gerade Verbindung 61"/>
            <p:cNvCxnSpPr/>
            <p:nvPr userDrawn="1"/>
          </p:nvCxnSpPr>
          <p:spPr bwMode="gray">
            <a:xfrm>
              <a:off x="-540710" y="64534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Gerade Verbindung 62"/>
            <p:cNvCxnSpPr/>
            <p:nvPr userDrawn="1"/>
          </p:nvCxnSpPr>
          <p:spPr bwMode="gray">
            <a:xfrm>
              <a:off x="-540710" y="638141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 name="Gruppieren 6"/>
          <p:cNvGrpSpPr/>
          <p:nvPr/>
        </p:nvGrpSpPr>
        <p:grpSpPr bwMode="gray">
          <a:xfrm>
            <a:off x="323850" y="-236640"/>
            <a:ext cx="8496740" cy="162023"/>
            <a:chOff x="323850" y="-531550"/>
            <a:chExt cx="8496740" cy="432060"/>
          </a:xfrm>
        </p:grpSpPr>
        <p:cxnSp>
          <p:nvCxnSpPr>
            <p:cNvPr id="47" name="Gerade Verbindung 46"/>
            <p:cNvCxnSpPr/>
            <p:nvPr userDrawn="1"/>
          </p:nvCxnSpPr>
          <p:spPr bwMode="gray">
            <a:xfrm rot="5400000">
              <a:off x="10782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Gerade Verbindung 47"/>
            <p:cNvCxnSpPr/>
            <p:nvPr userDrawn="1"/>
          </p:nvCxnSpPr>
          <p:spPr bwMode="gray">
            <a:xfrm rot="5400000">
              <a:off x="14035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 Verbindung 48"/>
            <p:cNvCxnSpPr/>
            <p:nvPr userDrawn="1"/>
          </p:nvCxnSpPr>
          <p:spPr bwMode="gray">
            <a:xfrm rot="5400000">
              <a:off x="15475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Gerade Verbindung 49"/>
            <p:cNvCxnSpPr/>
            <p:nvPr userDrawn="1"/>
          </p:nvCxnSpPr>
          <p:spPr bwMode="gray">
            <a:xfrm rot="5400000">
              <a:off x="28437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 Verbindung 50"/>
            <p:cNvCxnSpPr/>
            <p:nvPr userDrawn="1"/>
          </p:nvCxnSpPr>
          <p:spPr bwMode="gray">
            <a:xfrm rot="5400000">
              <a:off x="29877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Gerade Verbindung 51"/>
            <p:cNvCxnSpPr/>
            <p:nvPr userDrawn="1"/>
          </p:nvCxnSpPr>
          <p:spPr bwMode="gray">
            <a:xfrm rot="5400000">
              <a:off x="42839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Gerade Verbindung 52"/>
            <p:cNvCxnSpPr/>
            <p:nvPr userDrawn="1"/>
          </p:nvCxnSpPr>
          <p:spPr bwMode="gray">
            <a:xfrm rot="5400000">
              <a:off x="44279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Gerade Verbindung 53"/>
            <p:cNvCxnSpPr/>
            <p:nvPr userDrawn="1"/>
          </p:nvCxnSpPr>
          <p:spPr bwMode="gray">
            <a:xfrm rot="5400000">
              <a:off x="57241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Gerade Verbindung 54"/>
            <p:cNvCxnSpPr/>
            <p:nvPr userDrawn="1"/>
          </p:nvCxnSpPr>
          <p:spPr bwMode="gray">
            <a:xfrm rot="5400000">
              <a:off x="58681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Gerade Verbindung 55"/>
            <p:cNvCxnSpPr/>
            <p:nvPr userDrawn="1"/>
          </p:nvCxnSpPr>
          <p:spPr bwMode="gray">
            <a:xfrm rot="5400000">
              <a:off x="71643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Gerade Verbindung 56"/>
            <p:cNvCxnSpPr/>
            <p:nvPr userDrawn="1"/>
          </p:nvCxnSpPr>
          <p:spPr bwMode="gray">
            <a:xfrm rot="5400000">
              <a:off x="73083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Gerade Verbindung 57"/>
            <p:cNvCxnSpPr/>
            <p:nvPr userDrawn="1"/>
          </p:nvCxnSpPr>
          <p:spPr bwMode="gray">
            <a:xfrm rot="5400000">
              <a:off x="86045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 name="Gruppieren 7"/>
          <p:cNvGrpSpPr/>
          <p:nvPr/>
        </p:nvGrpSpPr>
        <p:grpSpPr bwMode="gray">
          <a:xfrm>
            <a:off x="323410" y="5218118"/>
            <a:ext cx="8496740" cy="162023"/>
            <a:chOff x="323850" y="-531550"/>
            <a:chExt cx="8496740" cy="432060"/>
          </a:xfrm>
        </p:grpSpPr>
        <p:cxnSp>
          <p:nvCxnSpPr>
            <p:cNvPr id="35" name="Gerade Verbindung 34"/>
            <p:cNvCxnSpPr/>
            <p:nvPr userDrawn="1"/>
          </p:nvCxnSpPr>
          <p:spPr bwMode="gray">
            <a:xfrm rot="5400000">
              <a:off x="10782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Gerade Verbindung 35"/>
            <p:cNvCxnSpPr/>
            <p:nvPr userDrawn="1"/>
          </p:nvCxnSpPr>
          <p:spPr bwMode="gray">
            <a:xfrm rot="5400000">
              <a:off x="14035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Gerade Verbindung 36"/>
            <p:cNvCxnSpPr/>
            <p:nvPr userDrawn="1"/>
          </p:nvCxnSpPr>
          <p:spPr bwMode="gray">
            <a:xfrm rot="5400000">
              <a:off x="15475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Gerade Verbindung 37"/>
            <p:cNvCxnSpPr/>
            <p:nvPr userDrawn="1"/>
          </p:nvCxnSpPr>
          <p:spPr bwMode="gray">
            <a:xfrm rot="5400000">
              <a:off x="28437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Gerade Verbindung 38"/>
            <p:cNvCxnSpPr/>
            <p:nvPr userDrawn="1"/>
          </p:nvCxnSpPr>
          <p:spPr bwMode="gray">
            <a:xfrm rot="5400000">
              <a:off x="29877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Gerade Verbindung 39"/>
            <p:cNvCxnSpPr/>
            <p:nvPr userDrawn="1"/>
          </p:nvCxnSpPr>
          <p:spPr bwMode="gray">
            <a:xfrm rot="5400000">
              <a:off x="42839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Gerade Verbindung 40"/>
            <p:cNvCxnSpPr/>
            <p:nvPr userDrawn="1"/>
          </p:nvCxnSpPr>
          <p:spPr bwMode="gray">
            <a:xfrm rot="5400000">
              <a:off x="44279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Gerade Verbindung 41"/>
            <p:cNvCxnSpPr/>
            <p:nvPr userDrawn="1"/>
          </p:nvCxnSpPr>
          <p:spPr bwMode="gray">
            <a:xfrm rot="5400000">
              <a:off x="57241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Gerade Verbindung 42"/>
            <p:cNvCxnSpPr/>
            <p:nvPr userDrawn="1"/>
          </p:nvCxnSpPr>
          <p:spPr bwMode="gray">
            <a:xfrm rot="5400000">
              <a:off x="58681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Gerade Verbindung 43"/>
            <p:cNvCxnSpPr/>
            <p:nvPr userDrawn="1"/>
          </p:nvCxnSpPr>
          <p:spPr bwMode="gray">
            <a:xfrm rot="5400000">
              <a:off x="71643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Gerade Verbindung 44"/>
            <p:cNvCxnSpPr/>
            <p:nvPr userDrawn="1"/>
          </p:nvCxnSpPr>
          <p:spPr bwMode="gray">
            <a:xfrm rot="5400000">
              <a:off x="73083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Gerade Verbindung 45"/>
            <p:cNvCxnSpPr/>
            <p:nvPr userDrawn="1"/>
          </p:nvCxnSpPr>
          <p:spPr bwMode="gray">
            <a:xfrm rot="5400000">
              <a:off x="86045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 name="Gruppieren 8"/>
          <p:cNvGrpSpPr/>
          <p:nvPr/>
        </p:nvGrpSpPr>
        <p:grpSpPr bwMode="gray">
          <a:xfrm>
            <a:off x="9252650" y="681488"/>
            <a:ext cx="216030" cy="4266593"/>
            <a:chOff x="-540710" y="908650"/>
            <a:chExt cx="432060" cy="5688790"/>
          </a:xfrm>
        </p:grpSpPr>
        <p:cxnSp>
          <p:nvCxnSpPr>
            <p:cNvPr id="22" name="Gerade Verbindung 21"/>
            <p:cNvCxnSpPr/>
            <p:nvPr userDrawn="1"/>
          </p:nvCxnSpPr>
          <p:spPr bwMode="gray">
            <a:xfrm>
              <a:off x="-540710" y="112468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userDrawn="1"/>
          </p:nvCxnSpPr>
          <p:spPr bwMode="gray">
            <a:xfrm>
              <a:off x="-540710" y="90865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 Verbindung 23"/>
            <p:cNvCxnSpPr/>
            <p:nvPr userDrawn="1"/>
          </p:nvCxnSpPr>
          <p:spPr bwMode="gray">
            <a:xfrm>
              <a:off x="-540710" y="659744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userDrawn="1"/>
          </p:nvCxnSpPr>
          <p:spPr bwMode="gray">
            <a:xfrm>
              <a:off x="-540710" y="64534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Gerade Verbindung 25"/>
            <p:cNvCxnSpPr/>
            <p:nvPr userDrawn="1"/>
          </p:nvCxnSpPr>
          <p:spPr bwMode="gray">
            <a:xfrm>
              <a:off x="-540710" y="544528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Gerade Verbindung 26"/>
            <p:cNvCxnSpPr/>
            <p:nvPr userDrawn="1"/>
          </p:nvCxnSpPr>
          <p:spPr bwMode="gray">
            <a:xfrm>
              <a:off x="-540710" y="530126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Gerade Verbindung 27"/>
            <p:cNvCxnSpPr/>
            <p:nvPr userDrawn="1"/>
          </p:nvCxnSpPr>
          <p:spPr bwMode="gray">
            <a:xfrm>
              <a:off x="-540710" y="436513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 Verbindung 28"/>
            <p:cNvCxnSpPr/>
            <p:nvPr userDrawn="1"/>
          </p:nvCxnSpPr>
          <p:spPr bwMode="gray">
            <a:xfrm>
              <a:off x="-540710" y="422111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 Verbindung 29"/>
            <p:cNvCxnSpPr/>
            <p:nvPr userDrawn="1"/>
          </p:nvCxnSpPr>
          <p:spPr bwMode="gray">
            <a:xfrm>
              <a:off x="-540710" y="328498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 Verbindung 30"/>
            <p:cNvCxnSpPr/>
            <p:nvPr userDrawn="1"/>
          </p:nvCxnSpPr>
          <p:spPr bwMode="gray">
            <a:xfrm>
              <a:off x="-540710" y="314096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 Verbindung 31"/>
            <p:cNvCxnSpPr/>
            <p:nvPr userDrawn="1"/>
          </p:nvCxnSpPr>
          <p:spPr bwMode="gray">
            <a:xfrm>
              <a:off x="-540710" y="220483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Gerade Verbindung 32"/>
            <p:cNvCxnSpPr/>
            <p:nvPr userDrawn="1"/>
          </p:nvCxnSpPr>
          <p:spPr bwMode="gray">
            <a:xfrm>
              <a:off x="-540710" y="206081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Gerade Verbindung 33"/>
            <p:cNvCxnSpPr/>
            <p:nvPr userDrawn="1"/>
          </p:nvCxnSpPr>
          <p:spPr bwMode="gray">
            <a:xfrm>
              <a:off x="-540710" y="638141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userDrawn="1">
            <p:ph type="title" hasCustomPrompt="1"/>
          </p:nvPr>
        </p:nvSpPr>
        <p:spPr bwMode="gray">
          <a:xfrm>
            <a:off x="323528" y="843511"/>
            <a:ext cx="8496944" cy="1998512"/>
          </a:xfrm>
        </p:spPr>
        <p:txBody>
          <a:bodyPr/>
          <a:lstStyle>
            <a:lvl1pPr>
              <a:defRPr sz="3800" cap="all" baseline="0">
                <a:solidFill>
                  <a:schemeClr val="tx2"/>
                </a:solidFill>
                <a:latin typeface="Arial" pitchFamily="34" charset="0"/>
              </a:defRPr>
            </a:lvl1pPr>
          </a:lstStyle>
          <a:p>
            <a:r>
              <a:rPr lang="en-US" dirty="0" smtClean="0"/>
              <a:t>CLICK TO ADD TEXT</a:t>
            </a:r>
            <a:endParaRPr lang="en-GB" dirty="0"/>
          </a:p>
        </p:txBody>
      </p:sp>
    </p:spTree>
    <p:extLst>
      <p:ext uri="{BB962C8B-B14F-4D97-AF65-F5344CB8AC3E}">
        <p14:creationId xmlns:p14="http://schemas.microsoft.com/office/powerpoint/2010/main" val="316991965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ure Orang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gray">
          <a:xfrm>
            <a:off x="0" y="0"/>
            <a:ext cx="9144000" cy="5143500"/>
          </a:xfrm>
          <a:prstGeom prst="rect">
            <a:avLst/>
          </a:prstGeom>
        </p:spPr>
      </p:pic>
      <p:pic>
        <p:nvPicPr>
          <p:cNvPr id="66" name="Picture 65"/>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9144000" cy="5120640"/>
          </a:xfrm>
          <a:prstGeom prst="rect">
            <a:avLst/>
          </a:prstGeom>
        </p:spPr>
      </p:pic>
      <p:grpSp>
        <p:nvGrpSpPr>
          <p:cNvPr id="6" name="Gruppieren 5"/>
          <p:cNvGrpSpPr/>
          <p:nvPr userDrawn="1"/>
        </p:nvGrpSpPr>
        <p:grpSpPr bwMode="gray">
          <a:xfrm>
            <a:off x="-324680" y="-236640"/>
            <a:ext cx="9793360" cy="5616780"/>
            <a:chOff x="-324680" y="-315520"/>
            <a:chExt cx="9793360" cy="7489040"/>
          </a:xfrm>
        </p:grpSpPr>
        <p:grpSp>
          <p:nvGrpSpPr>
            <p:cNvPr id="7" name="Gruppieren 6"/>
            <p:cNvGrpSpPr/>
            <p:nvPr/>
          </p:nvGrpSpPr>
          <p:grpSpPr bwMode="gray">
            <a:xfrm>
              <a:off x="-324680" y="908650"/>
              <a:ext cx="216030" cy="5688790"/>
              <a:chOff x="-540710" y="908650"/>
              <a:chExt cx="432060" cy="5688790"/>
            </a:xfrm>
          </p:grpSpPr>
          <p:cxnSp>
            <p:nvCxnSpPr>
              <p:cNvPr id="60" name="Gerade Verbindung 59"/>
              <p:cNvCxnSpPr/>
              <p:nvPr userDrawn="1"/>
            </p:nvCxnSpPr>
            <p:spPr bwMode="gray">
              <a:xfrm>
                <a:off x="-540710" y="112468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Gerade Verbindung 60"/>
              <p:cNvCxnSpPr/>
              <p:nvPr userDrawn="1"/>
            </p:nvCxnSpPr>
            <p:spPr bwMode="gray">
              <a:xfrm>
                <a:off x="-540710" y="90865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Gerade Verbindung 61"/>
              <p:cNvCxnSpPr/>
              <p:nvPr userDrawn="1"/>
            </p:nvCxnSpPr>
            <p:spPr bwMode="gray">
              <a:xfrm>
                <a:off x="-540710" y="659744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Gerade Verbindung 62"/>
              <p:cNvCxnSpPr/>
              <p:nvPr userDrawn="1"/>
            </p:nvCxnSpPr>
            <p:spPr bwMode="gray">
              <a:xfrm>
                <a:off x="-540710" y="64534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Gerade Verbindung 63"/>
              <p:cNvCxnSpPr/>
              <p:nvPr userDrawn="1"/>
            </p:nvCxnSpPr>
            <p:spPr bwMode="gray">
              <a:xfrm>
                <a:off x="-540710" y="638141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 name="Gruppieren 7"/>
            <p:cNvGrpSpPr/>
            <p:nvPr/>
          </p:nvGrpSpPr>
          <p:grpSpPr bwMode="gray">
            <a:xfrm>
              <a:off x="323850" y="-315520"/>
              <a:ext cx="8496740" cy="216030"/>
              <a:chOff x="323850" y="-531550"/>
              <a:chExt cx="8496740" cy="432060"/>
            </a:xfrm>
          </p:grpSpPr>
          <p:cxnSp>
            <p:nvCxnSpPr>
              <p:cNvPr id="48" name="Gerade Verbindung 47"/>
              <p:cNvCxnSpPr/>
              <p:nvPr userDrawn="1"/>
            </p:nvCxnSpPr>
            <p:spPr bwMode="gray">
              <a:xfrm rot="5400000">
                <a:off x="10782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 Verbindung 48"/>
              <p:cNvCxnSpPr/>
              <p:nvPr userDrawn="1"/>
            </p:nvCxnSpPr>
            <p:spPr bwMode="gray">
              <a:xfrm rot="5400000">
                <a:off x="14035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Gerade Verbindung 49"/>
              <p:cNvCxnSpPr/>
              <p:nvPr userDrawn="1"/>
            </p:nvCxnSpPr>
            <p:spPr bwMode="gray">
              <a:xfrm rot="5400000">
                <a:off x="15475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 Verbindung 50"/>
              <p:cNvCxnSpPr/>
              <p:nvPr userDrawn="1"/>
            </p:nvCxnSpPr>
            <p:spPr bwMode="gray">
              <a:xfrm rot="5400000">
                <a:off x="28437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Gerade Verbindung 51"/>
              <p:cNvCxnSpPr/>
              <p:nvPr userDrawn="1"/>
            </p:nvCxnSpPr>
            <p:spPr bwMode="gray">
              <a:xfrm rot="5400000">
                <a:off x="29877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Gerade Verbindung 52"/>
              <p:cNvCxnSpPr/>
              <p:nvPr userDrawn="1"/>
            </p:nvCxnSpPr>
            <p:spPr bwMode="gray">
              <a:xfrm rot="5400000">
                <a:off x="42839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Gerade Verbindung 53"/>
              <p:cNvCxnSpPr/>
              <p:nvPr userDrawn="1"/>
            </p:nvCxnSpPr>
            <p:spPr bwMode="gray">
              <a:xfrm rot="5400000">
                <a:off x="44279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Gerade Verbindung 54"/>
              <p:cNvCxnSpPr/>
              <p:nvPr userDrawn="1"/>
            </p:nvCxnSpPr>
            <p:spPr bwMode="gray">
              <a:xfrm rot="5400000">
                <a:off x="57241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Gerade Verbindung 55"/>
              <p:cNvCxnSpPr/>
              <p:nvPr userDrawn="1"/>
            </p:nvCxnSpPr>
            <p:spPr bwMode="gray">
              <a:xfrm rot="5400000">
                <a:off x="58681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Gerade Verbindung 56"/>
              <p:cNvCxnSpPr/>
              <p:nvPr userDrawn="1"/>
            </p:nvCxnSpPr>
            <p:spPr bwMode="gray">
              <a:xfrm rot="5400000">
                <a:off x="71643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Gerade Verbindung 57"/>
              <p:cNvCxnSpPr/>
              <p:nvPr userDrawn="1"/>
            </p:nvCxnSpPr>
            <p:spPr bwMode="gray">
              <a:xfrm rot="5400000">
                <a:off x="73083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Gerade Verbindung 58"/>
              <p:cNvCxnSpPr/>
              <p:nvPr userDrawn="1"/>
            </p:nvCxnSpPr>
            <p:spPr bwMode="gray">
              <a:xfrm rot="5400000">
                <a:off x="86045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 name="Gruppieren 8"/>
            <p:cNvGrpSpPr/>
            <p:nvPr/>
          </p:nvGrpSpPr>
          <p:grpSpPr bwMode="gray">
            <a:xfrm>
              <a:off x="323410" y="6957490"/>
              <a:ext cx="8496740" cy="216030"/>
              <a:chOff x="323850" y="-531550"/>
              <a:chExt cx="8496740" cy="432060"/>
            </a:xfrm>
          </p:grpSpPr>
          <p:cxnSp>
            <p:nvCxnSpPr>
              <p:cNvPr id="36" name="Gerade Verbindung 35"/>
              <p:cNvCxnSpPr/>
              <p:nvPr userDrawn="1"/>
            </p:nvCxnSpPr>
            <p:spPr bwMode="gray">
              <a:xfrm rot="5400000">
                <a:off x="10782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Gerade Verbindung 36"/>
              <p:cNvCxnSpPr/>
              <p:nvPr userDrawn="1"/>
            </p:nvCxnSpPr>
            <p:spPr bwMode="gray">
              <a:xfrm rot="5400000">
                <a:off x="14035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Gerade Verbindung 37"/>
              <p:cNvCxnSpPr/>
              <p:nvPr userDrawn="1"/>
            </p:nvCxnSpPr>
            <p:spPr bwMode="gray">
              <a:xfrm rot="5400000">
                <a:off x="15475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Gerade Verbindung 38"/>
              <p:cNvCxnSpPr/>
              <p:nvPr userDrawn="1"/>
            </p:nvCxnSpPr>
            <p:spPr bwMode="gray">
              <a:xfrm rot="5400000">
                <a:off x="28437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Gerade Verbindung 39"/>
              <p:cNvCxnSpPr/>
              <p:nvPr userDrawn="1"/>
            </p:nvCxnSpPr>
            <p:spPr bwMode="gray">
              <a:xfrm rot="5400000">
                <a:off x="29877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Gerade Verbindung 40"/>
              <p:cNvCxnSpPr/>
              <p:nvPr userDrawn="1"/>
            </p:nvCxnSpPr>
            <p:spPr bwMode="gray">
              <a:xfrm rot="5400000">
                <a:off x="42839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Gerade Verbindung 41"/>
              <p:cNvCxnSpPr/>
              <p:nvPr userDrawn="1"/>
            </p:nvCxnSpPr>
            <p:spPr bwMode="gray">
              <a:xfrm rot="5400000">
                <a:off x="44279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Gerade Verbindung 42"/>
              <p:cNvCxnSpPr/>
              <p:nvPr userDrawn="1"/>
            </p:nvCxnSpPr>
            <p:spPr bwMode="gray">
              <a:xfrm rot="5400000">
                <a:off x="57241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Gerade Verbindung 43"/>
              <p:cNvCxnSpPr/>
              <p:nvPr userDrawn="1"/>
            </p:nvCxnSpPr>
            <p:spPr bwMode="gray">
              <a:xfrm rot="5400000">
                <a:off x="58681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Gerade Verbindung 44"/>
              <p:cNvCxnSpPr/>
              <p:nvPr userDrawn="1"/>
            </p:nvCxnSpPr>
            <p:spPr bwMode="gray">
              <a:xfrm rot="5400000">
                <a:off x="71643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Gerade Verbindung 45"/>
              <p:cNvCxnSpPr/>
              <p:nvPr userDrawn="1"/>
            </p:nvCxnSpPr>
            <p:spPr bwMode="gray">
              <a:xfrm rot="5400000">
                <a:off x="73083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Gerade Verbindung 46"/>
              <p:cNvCxnSpPr/>
              <p:nvPr userDrawn="1"/>
            </p:nvCxnSpPr>
            <p:spPr bwMode="gray">
              <a:xfrm rot="5400000">
                <a:off x="86045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uppieren 9"/>
            <p:cNvGrpSpPr/>
            <p:nvPr/>
          </p:nvGrpSpPr>
          <p:grpSpPr bwMode="gray">
            <a:xfrm>
              <a:off x="9252650" y="908650"/>
              <a:ext cx="216030" cy="5688790"/>
              <a:chOff x="-540710" y="908650"/>
              <a:chExt cx="432060" cy="5688790"/>
            </a:xfrm>
          </p:grpSpPr>
          <p:cxnSp>
            <p:nvCxnSpPr>
              <p:cNvPr id="23" name="Gerade Verbindung 22"/>
              <p:cNvCxnSpPr/>
              <p:nvPr userDrawn="1"/>
            </p:nvCxnSpPr>
            <p:spPr bwMode="gray">
              <a:xfrm>
                <a:off x="-540710" y="112468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 Verbindung 23"/>
              <p:cNvCxnSpPr/>
              <p:nvPr userDrawn="1"/>
            </p:nvCxnSpPr>
            <p:spPr bwMode="gray">
              <a:xfrm>
                <a:off x="-540710" y="90865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userDrawn="1"/>
            </p:nvCxnSpPr>
            <p:spPr bwMode="gray">
              <a:xfrm>
                <a:off x="-540710" y="659744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Gerade Verbindung 25"/>
              <p:cNvCxnSpPr/>
              <p:nvPr userDrawn="1"/>
            </p:nvCxnSpPr>
            <p:spPr bwMode="gray">
              <a:xfrm>
                <a:off x="-540710" y="64534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Gerade Verbindung 26"/>
              <p:cNvCxnSpPr/>
              <p:nvPr userDrawn="1"/>
            </p:nvCxnSpPr>
            <p:spPr bwMode="gray">
              <a:xfrm>
                <a:off x="-540710" y="544528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Gerade Verbindung 27"/>
              <p:cNvCxnSpPr/>
              <p:nvPr userDrawn="1"/>
            </p:nvCxnSpPr>
            <p:spPr bwMode="gray">
              <a:xfrm>
                <a:off x="-540710" y="530126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 Verbindung 28"/>
              <p:cNvCxnSpPr/>
              <p:nvPr userDrawn="1"/>
            </p:nvCxnSpPr>
            <p:spPr bwMode="gray">
              <a:xfrm>
                <a:off x="-540710" y="436513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 Verbindung 29"/>
              <p:cNvCxnSpPr/>
              <p:nvPr userDrawn="1"/>
            </p:nvCxnSpPr>
            <p:spPr bwMode="gray">
              <a:xfrm>
                <a:off x="-540710" y="422111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 Verbindung 30"/>
              <p:cNvCxnSpPr/>
              <p:nvPr userDrawn="1"/>
            </p:nvCxnSpPr>
            <p:spPr bwMode="gray">
              <a:xfrm>
                <a:off x="-540710" y="328498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 Verbindung 31"/>
              <p:cNvCxnSpPr/>
              <p:nvPr userDrawn="1"/>
            </p:nvCxnSpPr>
            <p:spPr bwMode="gray">
              <a:xfrm>
                <a:off x="-540710" y="314096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Gerade Verbindung 32"/>
              <p:cNvCxnSpPr/>
              <p:nvPr userDrawn="1"/>
            </p:nvCxnSpPr>
            <p:spPr bwMode="gray">
              <a:xfrm>
                <a:off x="-540710" y="220483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Gerade Verbindung 33"/>
              <p:cNvCxnSpPr/>
              <p:nvPr userDrawn="1"/>
            </p:nvCxnSpPr>
            <p:spPr bwMode="gray">
              <a:xfrm>
                <a:off x="-540710" y="206081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Gerade Verbindung 34"/>
              <p:cNvCxnSpPr/>
              <p:nvPr userDrawn="1"/>
            </p:nvCxnSpPr>
            <p:spPr bwMode="gray">
              <a:xfrm>
                <a:off x="-540710" y="638141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65" name="Title 64"/>
          <p:cNvSpPr>
            <a:spLocks noGrp="1"/>
          </p:cNvSpPr>
          <p:nvPr>
            <p:ph type="title" hasCustomPrompt="1"/>
          </p:nvPr>
        </p:nvSpPr>
        <p:spPr bwMode="gray">
          <a:xfrm>
            <a:off x="323850" y="971550"/>
            <a:ext cx="8496622" cy="1999060"/>
          </a:xfrm>
        </p:spPr>
        <p:txBody>
          <a:bodyPr/>
          <a:lstStyle>
            <a:lvl1pPr>
              <a:defRPr sz="3800" cap="all" baseline="0">
                <a:solidFill>
                  <a:schemeClr val="bg1"/>
                </a:solidFill>
                <a:latin typeface="Arial" pitchFamily="34" charset="0"/>
              </a:defRPr>
            </a:lvl1pPr>
          </a:lstStyle>
          <a:p>
            <a:r>
              <a:rPr lang="en-US" dirty="0" smtClean="0"/>
              <a:t>CLICK TO ADD TEXT</a:t>
            </a:r>
            <a:endParaRPr lang="en-GB" dirty="0"/>
          </a:p>
        </p:txBody>
      </p:sp>
    </p:spTree>
    <p:extLst>
      <p:ext uri="{BB962C8B-B14F-4D97-AF65-F5344CB8AC3E}">
        <p14:creationId xmlns:p14="http://schemas.microsoft.com/office/powerpoint/2010/main" val="270122968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acts with Pictures">
    <p:spTree>
      <p:nvGrpSpPr>
        <p:cNvPr id="1" name=""/>
        <p:cNvGrpSpPr/>
        <p:nvPr/>
      </p:nvGrpSpPr>
      <p:grpSpPr>
        <a:xfrm>
          <a:off x="0" y="0"/>
          <a:ext cx="0" cy="0"/>
          <a:chOff x="0" y="0"/>
          <a:chExt cx="0" cy="0"/>
        </a:xfrm>
      </p:grpSpPr>
      <p:sp>
        <p:nvSpPr>
          <p:cNvPr id="5" name="Picture Placeholder 4"/>
          <p:cNvSpPr>
            <a:spLocks noGrp="1"/>
          </p:cNvSpPr>
          <p:nvPr>
            <p:ph type="pic" sz="quarter" idx="15" hasCustomPrompt="1"/>
          </p:nvPr>
        </p:nvSpPr>
        <p:spPr bwMode="gray">
          <a:xfrm>
            <a:off x="324000" y="2463403"/>
            <a:ext cx="1296144" cy="1512542"/>
          </a:xfrm>
        </p:spPr>
        <p:txBody>
          <a:bodyPr/>
          <a:lstStyle>
            <a:lvl1pPr marL="0" indent="0">
              <a:buNone/>
              <a:defRPr/>
            </a:lvl1pPr>
          </a:lstStyle>
          <a:p>
            <a:r>
              <a:rPr lang="de-DE" dirty="0" smtClean="0"/>
              <a:t>Picture</a:t>
            </a:r>
            <a:endParaRPr lang="en-US" dirty="0"/>
          </a:p>
        </p:txBody>
      </p:sp>
      <p:sp>
        <p:nvSpPr>
          <p:cNvPr id="13" name="Picture Placeholder 4"/>
          <p:cNvSpPr>
            <a:spLocks noGrp="1"/>
          </p:cNvSpPr>
          <p:nvPr>
            <p:ph type="pic" sz="quarter" idx="16" hasCustomPrompt="1"/>
          </p:nvPr>
        </p:nvSpPr>
        <p:spPr bwMode="gray">
          <a:xfrm>
            <a:off x="4644009" y="2463403"/>
            <a:ext cx="1296144" cy="1512542"/>
          </a:xfrm>
        </p:spPr>
        <p:txBody>
          <a:bodyPr/>
          <a:lstStyle>
            <a:lvl1pPr marL="0" indent="0">
              <a:buNone/>
              <a:defRPr/>
            </a:lvl1pPr>
          </a:lstStyle>
          <a:p>
            <a:r>
              <a:rPr lang="de-DE" dirty="0" smtClean="0"/>
              <a:t>Picture</a:t>
            </a:r>
            <a:endParaRPr lang="en-US" dirty="0"/>
          </a:p>
        </p:txBody>
      </p:sp>
      <p:sp>
        <p:nvSpPr>
          <p:cNvPr id="14" name="Text Placeholder 3"/>
          <p:cNvSpPr>
            <a:spLocks noGrp="1"/>
          </p:cNvSpPr>
          <p:nvPr>
            <p:ph type="body" sz="quarter" idx="18" hasCustomPrompt="1"/>
          </p:nvPr>
        </p:nvSpPr>
        <p:spPr bwMode="gray">
          <a:xfrm>
            <a:off x="1763692" y="3489892"/>
            <a:ext cx="2736303" cy="162018"/>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smtClean="0"/>
              <a:t>[phone number]</a:t>
            </a:r>
          </a:p>
        </p:txBody>
      </p:sp>
      <p:sp>
        <p:nvSpPr>
          <p:cNvPr id="15" name="Text Placeholder 3"/>
          <p:cNvSpPr>
            <a:spLocks noGrp="1"/>
          </p:cNvSpPr>
          <p:nvPr>
            <p:ph type="body" sz="quarter" idx="19" hasCustomPrompt="1"/>
          </p:nvPr>
        </p:nvSpPr>
        <p:spPr bwMode="gray">
          <a:xfrm>
            <a:off x="1763688" y="3165856"/>
            <a:ext cx="2736304" cy="162018"/>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smtClean="0"/>
              <a:t>[title]</a:t>
            </a:r>
          </a:p>
        </p:txBody>
      </p:sp>
      <p:sp>
        <p:nvSpPr>
          <p:cNvPr id="16" name="Text Placeholder 3"/>
          <p:cNvSpPr>
            <a:spLocks noGrp="1"/>
          </p:cNvSpPr>
          <p:nvPr>
            <p:ph type="body" sz="quarter" idx="20" hasCustomPrompt="1"/>
          </p:nvPr>
        </p:nvSpPr>
        <p:spPr bwMode="gray">
          <a:xfrm>
            <a:off x="1763688" y="2463404"/>
            <a:ext cx="2736304" cy="702452"/>
          </a:xfrm>
        </p:spPr>
        <p:txBody>
          <a:bodyPr tIns="0" anchor="b" anchorCtr="0"/>
          <a:lstStyle>
            <a:lvl1pPr marL="0" indent="0">
              <a:spcBef>
                <a:spcPts val="0"/>
              </a:spcBef>
              <a:spcAft>
                <a:spcPts val="0"/>
              </a:spcAft>
              <a:buFontTx/>
              <a:buNone/>
              <a:defRPr sz="1400"/>
            </a:lvl1pPr>
            <a:lvl2pPr marL="0" indent="0">
              <a:spcBef>
                <a:spcPts val="0"/>
              </a:spcBef>
              <a:spcAft>
                <a:spcPts val="0"/>
              </a:spcAft>
              <a:buNone/>
              <a:defRPr sz="1400"/>
            </a:lvl2pPr>
            <a:lvl3pPr marL="0" indent="0" algn="l">
              <a:spcBef>
                <a:spcPts val="0"/>
              </a:spcBef>
              <a:spcAft>
                <a:spcPts val="0"/>
              </a:spcAft>
              <a:buFontTx/>
              <a:buNone/>
              <a:tabLst>
                <a:tab pos="630238" algn="l"/>
              </a:tabLst>
              <a:defRPr sz="1400"/>
            </a:lvl3pPr>
            <a:lvl4pPr marL="0" indent="0" algn="l">
              <a:spcBef>
                <a:spcPts val="0"/>
              </a:spcBef>
              <a:spcAft>
                <a:spcPts val="0"/>
              </a:spcAft>
              <a:buFontTx/>
              <a:buNone/>
              <a:defRPr sz="1400">
                <a:solidFill>
                  <a:schemeClr val="tx1"/>
                </a:solidFill>
              </a:defRPr>
            </a:lvl4pPr>
            <a:lvl5pPr marL="0" indent="0" algn="l">
              <a:spcBef>
                <a:spcPts val="0"/>
              </a:spcBef>
              <a:spcAft>
                <a:spcPts val="0"/>
              </a:spcAft>
              <a:buFontTx/>
              <a:buNone/>
              <a:defRPr sz="1400" b="0"/>
            </a:lvl5pPr>
            <a:lvl6pPr marL="0" indent="0" algn="l">
              <a:spcBef>
                <a:spcPts val="0"/>
              </a:spcBef>
              <a:spcAft>
                <a:spcPts val="0"/>
              </a:spcAft>
              <a:buFontTx/>
              <a:buNone/>
              <a:defRPr sz="1400"/>
            </a:lvl6pPr>
            <a:lvl7pPr marL="0" indent="0" algn="l">
              <a:spcBef>
                <a:spcPts val="0"/>
              </a:spcBef>
              <a:spcAft>
                <a:spcPts val="0"/>
              </a:spcAft>
              <a:buFontTx/>
              <a:buNone/>
              <a:defRPr sz="1400"/>
            </a:lvl7pPr>
            <a:lvl8pPr marL="0" indent="0" algn="l">
              <a:spcBef>
                <a:spcPts val="0"/>
              </a:spcBef>
              <a:spcAft>
                <a:spcPts val="0"/>
              </a:spcAft>
              <a:buFontTx/>
              <a:buNone/>
              <a:defRPr sz="1400"/>
            </a:lvl8pPr>
            <a:lvl9pPr marL="0" indent="0" algn="l">
              <a:spcBef>
                <a:spcPts val="0"/>
              </a:spcBef>
              <a:spcAft>
                <a:spcPts val="0"/>
              </a:spcAft>
              <a:buFontTx/>
              <a:buNone/>
              <a:defRPr sz="1400"/>
            </a:lvl9pPr>
          </a:lstStyle>
          <a:p>
            <a:pPr lvl="0"/>
            <a:r>
              <a:rPr lang="en-US" dirty="0" smtClean="0"/>
              <a:t>[name]</a:t>
            </a:r>
          </a:p>
        </p:txBody>
      </p:sp>
      <p:sp>
        <p:nvSpPr>
          <p:cNvPr id="22" name="Text Placeholder 3"/>
          <p:cNvSpPr>
            <a:spLocks noGrp="1"/>
          </p:cNvSpPr>
          <p:nvPr>
            <p:ph type="body" sz="quarter" idx="26" hasCustomPrompt="1"/>
          </p:nvPr>
        </p:nvSpPr>
        <p:spPr bwMode="gray">
          <a:xfrm>
            <a:off x="1763688" y="3651909"/>
            <a:ext cx="2736304" cy="162018"/>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smtClean="0"/>
              <a:t>[email address]</a:t>
            </a:r>
          </a:p>
        </p:txBody>
      </p:sp>
      <p:sp>
        <p:nvSpPr>
          <p:cNvPr id="23" name="Text Placeholder 3"/>
          <p:cNvSpPr>
            <a:spLocks noGrp="1"/>
          </p:cNvSpPr>
          <p:nvPr>
            <p:ph type="body" sz="quarter" idx="27" hasCustomPrompt="1"/>
          </p:nvPr>
        </p:nvSpPr>
        <p:spPr bwMode="gray">
          <a:xfrm>
            <a:off x="1763767" y="3813928"/>
            <a:ext cx="2736226" cy="161261"/>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smtClean="0"/>
              <a:t>[country]</a:t>
            </a:r>
          </a:p>
        </p:txBody>
      </p:sp>
      <p:sp>
        <p:nvSpPr>
          <p:cNvPr id="24" name="Text Placeholder 3"/>
          <p:cNvSpPr>
            <a:spLocks noGrp="1"/>
          </p:cNvSpPr>
          <p:nvPr>
            <p:ph type="body" sz="quarter" idx="28" hasCustomPrompt="1"/>
          </p:nvPr>
        </p:nvSpPr>
        <p:spPr bwMode="gray">
          <a:xfrm>
            <a:off x="6084168" y="3489893"/>
            <a:ext cx="2736304" cy="162017"/>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smtClean="0"/>
              <a:t>[phone number]</a:t>
            </a:r>
          </a:p>
        </p:txBody>
      </p:sp>
      <p:sp>
        <p:nvSpPr>
          <p:cNvPr id="25" name="Text Placeholder 3"/>
          <p:cNvSpPr>
            <a:spLocks noGrp="1"/>
          </p:cNvSpPr>
          <p:nvPr>
            <p:ph type="body" sz="quarter" idx="29" hasCustomPrompt="1"/>
          </p:nvPr>
        </p:nvSpPr>
        <p:spPr bwMode="gray">
          <a:xfrm>
            <a:off x="6084168" y="3165856"/>
            <a:ext cx="2736304" cy="162018"/>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smtClean="0"/>
              <a:t>[title]</a:t>
            </a:r>
          </a:p>
        </p:txBody>
      </p:sp>
      <p:sp>
        <p:nvSpPr>
          <p:cNvPr id="26" name="Text Placeholder 3"/>
          <p:cNvSpPr>
            <a:spLocks noGrp="1"/>
          </p:cNvSpPr>
          <p:nvPr>
            <p:ph type="body" sz="quarter" idx="30" hasCustomPrompt="1"/>
          </p:nvPr>
        </p:nvSpPr>
        <p:spPr bwMode="gray">
          <a:xfrm>
            <a:off x="6084168" y="2463404"/>
            <a:ext cx="2736304" cy="702452"/>
          </a:xfrm>
        </p:spPr>
        <p:txBody>
          <a:bodyPr tIns="0" anchor="b" anchorCtr="0"/>
          <a:lstStyle>
            <a:lvl1pPr marL="0" indent="0">
              <a:spcBef>
                <a:spcPts val="0"/>
              </a:spcBef>
              <a:spcAft>
                <a:spcPts val="0"/>
              </a:spcAft>
              <a:buFontTx/>
              <a:buNone/>
              <a:defRPr sz="1400"/>
            </a:lvl1pPr>
            <a:lvl2pPr marL="0" indent="0">
              <a:spcBef>
                <a:spcPts val="0"/>
              </a:spcBef>
              <a:spcAft>
                <a:spcPts val="0"/>
              </a:spcAft>
              <a:buNone/>
              <a:defRPr sz="1400"/>
            </a:lvl2pPr>
            <a:lvl3pPr marL="0" indent="0" algn="l">
              <a:spcBef>
                <a:spcPts val="0"/>
              </a:spcBef>
              <a:spcAft>
                <a:spcPts val="0"/>
              </a:spcAft>
              <a:buFontTx/>
              <a:buNone/>
              <a:tabLst>
                <a:tab pos="630238" algn="l"/>
              </a:tabLst>
              <a:defRPr sz="1400"/>
            </a:lvl3pPr>
            <a:lvl4pPr marL="0" indent="0" algn="l">
              <a:spcBef>
                <a:spcPts val="0"/>
              </a:spcBef>
              <a:spcAft>
                <a:spcPts val="0"/>
              </a:spcAft>
              <a:buFontTx/>
              <a:buNone/>
              <a:defRPr sz="1400">
                <a:solidFill>
                  <a:schemeClr val="tx1"/>
                </a:solidFill>
              </a:defRPr>
            </a:lvl4pPr>
            <a:lvl5pPr marL="0" indent="0" algn="l">
              <a:spcBef>
                <a:spcPts val="0"/>
              </a:spcBef>
              <a:spcAft>
                <a:spcPts val="0"/>
              </a:spcAft>
              <a:buFontTx/>
              <a:buNone/>
              <a:defRPr sz="1400" b="0"/>
            </a:lvl5pPr>
            <a:lvl6pPr marL="0" indent="0" algn="l">
              <a:spcBef>
                <a:spcPts val="0"/>
              </a:spcBef>
              <a:spcAft>
                <a:spcPts val="0"/>
              </a:spcAft>
              <a:buFontTx/>
              <a:buNone/>
              <a:defRPr sz="1400"/>
            </a:lvl6pPr>
            <a:lvl7pPr marL="0" indent="0" algn="l">
              <a:spcBef>
                <a:spcPts val="0"/>
              </a:spcBef>
              <a:spcAft>
                <a:spcPts val="0"/>
              </a:spcAft>
              <a:buFontTx/>
              <a:buNone/>
              <a:defRPr sz="1400"/>
            </a:lvl7pPr>
            <a:lvl8pPr marL="0" indent="0" algn="l">
              <a:spcBef>
                <a:spcPts val="0"/>
              </a:spcBef>
              <a:spcAft>
                <a:spcPts val="0"/>
              </a:spcAft>
              <a:buFontTx/>
              <a:buNone/>
              <a:defRPr sz="1400"/>
            </a:lvl8pPr>
            <a:lvl9pPr marL="0" indent="0" algn="l">
              <a:spcBef>
                <a:spcPts val="0"/>
              </a:spcBef>
              <a:spcAft>
                <a:spcPts val="0"/>
              </a:spcAft>
              <a:buFontTx/>
              <a:buNone/>
              <a:defRPr sz="1400"/>
            </a:lvl9pPr>
          </a:lstStyle>
          <a:p>
            <a:pPr lvl="0"/>
            <a:r>
              <a:rPr lang="en-US" dirty="0" smtClean="0"/>
              <a:t>[name]</a:t>
            </a:r>
          </a:p>
        </p:txBody>
      </p:sp>
      <p:sp>
        <p:nvSpPr>
          <p:cNvPr id="27" name="Text Placeholder 3"/>
          <p:cNvSpPr>
            <a:spLocks noGrp="1"/>
          </p:cNvSpPr>
          <p:nvPr>
            <p:ph type="body" sz="quarter" idx="31" hasCustomPrompt="1"/>
          </p:nvPr>
        </p:nvSpPr>
        <p:spPr bwMode="gray">
          <a:xfrm>
            <a:off x="6084168" y="3651909"/>
            <a:ext cx="2736304" cy="162018"/>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smtClean="0"/>
              <a:t>[email address]</a:t>
            </a:r>
          </a:p>
        </p:txBody>
      </p:sp>
      <p:sp>
        <p:nvSpPr>
          <p:cNvPr id="28" name="Text Placeholder 3"/>
          <p:cNvSpPr>
            <a:spLocks noGrp="1"/>
          </p:cNvSpPr>
          <p:nvPr>
            <p:ph type="body" sz="quarter" idx="32" hasCustomPrompt="1"/>
          </p:nvPr>
        </p:nvSpPr>
        <p:spPr bwMode="gray">
          <a:xfrm>
            <a:off x="6084168" y="3813927"/>
            <a:ext cx="2736304" cy="162018"/>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smtClean="0"/>
              <a:t>[country]</a:t>
            </a:r>
          </a:p>
        </p:txBody>
      </p:sp>
      <p:sp>
        <p:nvSpPr>
          <p:cNvPr id="4" name="Title 3"/>
          <p:cNvSpPr>
            <a:spLocks noGrp="1"/>
          </p:cNvSpPr>
          <p:nvPr>
            <p:ph type="title" hasCustomPrompt="1"/>
          </p:nvPr>
        </p:nvSpPr>
        <p:spPr bwMode="gray"/>
        <p:txBody>
          <a:bodyPr/>
          <a:lstStyle>
            <a:lvl1pPr>
              <a:defRPr/>
            </a:lvl1pPr>
          </a:lstStyle>
          <a:p>
            <a:r>
              <a:rPr lang="en-US" dirty="0" smtClean="0"/>
              <a:t>Click to add text</a:t>
            </a:r>
            <a:endParaRPr lang="en-GB" dirty="0"/>
          </a:p>
        </p:txBody>
      </p:sp>
    </p:spTree>
    <p:extLst>
      <p:ext uri="{BB962C8B-B14F-4D97-AF65-F5344CB8AC3E}">
        <p14:creationId xmlns:p14="http://schemas.microsoft.com/office/powerpoint/2010/main" val="338117046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Contacts with Pictures">
    <p:spTree>
      <p:nvGrpSpPr>
        <p:cNvPr id="1" name=""/>
        <p:cNvGrpSpPr/>
        <p:nvPr/>
      </p:nvGrpSpPr>
      <p:grpSpPr>
        <a:xfrm>
          <a:off x="0" y="0"/>
          <a:ext cx="0" cy="0"/>
          <a:chOff x="0" y="0"/>
          <a:chExt cx="0" cy="0"/>
        </a:xfrm>
      </p:grpSpPr>
      <p:sp>
        <p:nvSpPr>
          <p:cNvPr id="44" name="Picture Placeholder 4"/>
          <p:cNvSpPr>
            <a:spLocks noGrp="1"/>
          </p:cNvSpPr>
          <p:nvPr>
            <p:ph type="pic" sz="quarter" idx="26" hasCustomPrompt="1"/>
          </p:nvPr>
        </p:nvSpPr>
        <p:spPr bwMode="gray">
          <a:xfrm>
            <a:off x="323850" y="1653778"/>
            <a:ext cx="1295400" cy="1512038"/>
          </a:xfrm>
        </p:spPr>
        <p:txBody>
          <a:bodyPr/>
          <a:lstStyle>
            <a:lvl1pPr marL="0" indent="0">
              <a:buNone/>
              <a:defRPr>
                <a:latin typeface="Arial" pitchFamily="34" charset="0"/>
              </a:defRPr>
            </a:lvl1pPr>
          </a:lstStyle>
          <a:p>
            <a:r>
              <a:rPr lang="de-DE" dirty="0" smtClean="0"/>
              <a:t>Picture</a:t>
            </a:r>
            <a:endParaRPr lang="en-US" dirty="0"/>
          </a:p>
        </p:txBody>
      </p:sp>
      <p:sp>
        <p:nvSpPr>
          <p:cNvPr id="45" name="Picture Placeholder 4"/>
          <p:cNvSpPr>
            <a:spLocks noGrp="1"/>
          </p:cNvSpPr>
          <p:nvPr>
            <p:ph type="pic" sz="quarter" idx="27" hasCustomPrompt="1"/>
          </p:nvPr>
        </p:nvSpPr>
        <p:spPr bwMode="gray">
          <a:xfrm>
            <a:off x="4645025" y="1653778"/>
            <a:ext cx="1295400" cy="1512038"/>
          </a:xfrm>
        </p:spPr>
        <p:txBody>
          <a:bodyPr/>
          <a:lstStyle>
            <a:lvl1pPr marL="0" indent="0">
              <a:buNone/>
              <a:defRPr>
                <a:latin typeface="Arial" pitchFamily="34" charset="0"/>
              </a:defRPr>
            </a:lvl1pPr>
          </a:lstStyle>
          <a:p>
            <a:r>
              <a:rPr lang="de-DE" dirty="0" smtClean="0"/>
              <a:t>Picture</a:t>
            </a:r>
            <a:endParaRPr lang="en-US" dirty="0"/>
          </a:p>
        </p:txBody>
      </p:sp>
      <p:sp>
        <p:nvSpPr>
          <p:cNvPr id="46" name="Text Placeholder 3"/>
          <p:cNvSpPr>
            <a:spLocks noGrp="1"/>
          </p:cNvSpPr>
          <p:nvPr>
            <p:ph type="body" sz="quarter" idx="28" hasCustomPrompt="1"/>
          </p:nvPr>
        </p:nvSpPr>
        <p:spPr bwMode="gray">
          <a:xfrm>
            <a:off x="1763611" y="2679764"/>
            <a:ext cx="2736953" cy="162017"/>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0"/>
            <a:r>
              <a:rPr lang="en-US" dirty="0" smtClean="0"/>
              <a:t>[phone number]</a:t>
            </a:r>
          </a:p>
        </p:txBody>
      </p:sp>
      <p:sp>
        <p:nvSpPr>
          <p:cNvPr id="47" name="Text Placeholder 3"/>
          <p:cNvSpPr>
            <a:spLocks noGrp="1"/>
          </p:cNvSpPr>
          <p:nvPr>
            <p:ph type="body" sz="quarter" idx="29" hasCustomPrompt="1"/>
          </p:nvPr>
        </p:nvSpPr>
        <p:spPr bwMode="gray">
          <a:xfrm>
            <a:off x="1763688" y="2355726"/>
            <a:ext cx="2736874" cy="162018"/>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smtClean="0"/>
              <a:t>[title]</a:t>
            </a:r>
          </a:p>
        </p:txBody>
      </p:sp>
      <p:sp>
        <p:nvSpPr>
          <p:cNvPr id="48" name="Text Placeholder 3"/>
          <p:cNvSpPr>
            <a:spLocks noGrp="1"/>
          </p:cNvSpPr>
          <p:nvPr>
            <p:ph type="body" sz="quarter" idx="30" hasCustomPrompt="1"/>
          </p:nvPr>
        </p:nvSpPr>
        <p:spPr bwMode="gray">
          <a:xfrm>
            <a:off x="1763688" y="1653780"/>
            <a:ext cx="2736304" cy="701948"/>
          </a:xfrm>
        </p:spPr>
        <p:txBody>
          <a:bodyPr tIns="0" anchor="b" anchorCtr="0"/>
          <a:lstStyle>
            <a:lvl1pPr marL="0" indent="0">
              <a:spcBef>
                <a:spcPts val="0"/>
              </a:spcBef>
              <a:spcAft>
                <a:spcPts val="0"/>
              </a:spcAft>
              <a:buFontTx/>
              <a:buNone/>
              <a:defRPr sz="1400">
                <a:latin typeface="Arial" pitchFamily="34" charset="0"/>
              </a:defRPr>
            </a:lvl1pPr>
            <a:lvl2pPr marL="0" indent="0">
              <a:spcBef>
                <a:spcPts val="0"/>
              </a:spcBef>
              <a:spcAft>
                <a:spcPts val="0"/>
              </a:spcAft>
              <a:buNone/>
              <a:defRPr sz="1400"/>
            </a:lvl2pPr>
            <a:lvl3pPr marL="0" indent="0" algn="l">
              <a:spcBef>
                <a:spcPts val="0"/>
              </a:spcBef>
              <a:spcAft>
                <a:spcPts val="0"/>
              </a:spcAft>
              <a:buFontTx/>
              <a:buNone/>
              <a:tabLst>
                <a:tab pos="630238" algn="l"/>
              </a:tabLst>
              <a:defRPr sz="1400"/>
            </a:lvl3pPr>
            <a:lvl4pPr marL="0" indent="0" algn="l">
              <a:spcBef>
                <a:spcPts val="0"/>
              </a:spcBef>
              <a:spcAft>
                <a:spcPts val="0"/>
              </a:spcAft>
              <a:buFontTx/>
              <a:buNone/>
              <a:defRPr sz="1400">
                <a:solidFill>
                  <a:schemeClr val="tx1"/>
                </a:solidFill>
              </a:defRPr>
            </a:lvl4pPr>
            <a:lvl5pPr marL="0" indent="0" algn="l">
              <a:spcBef>
                <a:spcPts val="0"/>
              </a:spcBef>
              <a:spcAft>
                <a:spcPts val="0"/>
              </a:spcAft>
              <a:buFontTx/>
              <a:buNone/>
              <a:defRPr sz="1400" b="0"/>
            </a:lvl5pPr>
            <a:lvl6pPr marL="0" indent="0" algn="l">
              <a:spcBef>
                <a:spcPts val="0"/>
              </a:spcBef>
              <a:spcAft>
                <a:spcPts val="0"/>
              </a:spcAft>
              <a:buFontTx/>
              <a:buNone/>
              <a:defRPr sz="1400"/>
            </a:lvl6pPr>
            <a:lvl7pPr marL="0" indent="0" algn="l">
              <a:spcBef>
                <a:spcPts val="0"/>
              </a:spcBef>
              <a:spcAft>
                <a:spcPts val="0"/>
              </a:spcAft>
              <a:buFontTx/>
              <a:buNone/>
              <a:defRPr sz="1400"/>
            </a:lvl7pPr>
            <a:lvl8pPr marL="0" indent="0" algn="l">
              <a:spcBef>
                <a:spcPts val="0"/>
              </a:spcBef>
              <a:spcAft>
                <a:spcPts val="0"/>
              </a:spcAft>
              <a:buFontTx/>
              <a:buNone/>
              <a:defRPr sz="1400"/>
            </a:lvl8pPr>
            <a:lvl9pPr marL="0" indent="0" algn="l">
              <a:spcBef>
                <a:spcPts val="0"/>
              </a:spcBef>
              <a:spcAft>
                <a:spcPts val="0"/>
              </a:spcAft>
              <a:buFontTx/>
              <a:buNone/>
              <a:defRPr sz="1400"/>
            </a:lvl9pPr>
          </a:lstStyle>
          <a:p>
            <a:pPr lvl="0"/>
            <a:r>
              <a:rPr lang="en-US" dirty="0" smtClean="0"/>
              <a:t>[name]</a:t>
            </a:r>
          </a:p>
        </p:txBody>
      </p:sp>
      <p:sp>
        <p:nvSpPr>
          <p:cNvPr id="49" name="Text Placeholder 3"/>
          <p:cNvSpPr>
            <a:spLocks noGrp="1"/>
          </p:cNvSpPr>
          <p:nvPr>
            <p:ph type="body" sz="quarter" idx="31" hasCustomPrompt="1"/>
          </p:nvPr>
        </p:nvSpPr>
        <p:spPr bwMode="gray">
          <a:xfrm>
            <a:off x="1763689" y="2841780"/>
            <a:ext cx="2736875" cy="162018"/>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smtClean="0"/>
              <a:t>[email address]</a:t>
            </a:r>
          </a:p>
        </p:txBody>
      </p:sp>
      <p:sp>
        <p:nvSpPr>
          <p:cNvPr id="50" name="Text Placeholder 3"/>
          <p:cNvSpPr>
            <a:spLocks noGrp="1"/>
          </p:cNvSpPr>
          <p:nvPr>
            <p:ph type="body" sz="quarter" idx="32" hasCustomPrompt="1"/>
          </p:nvPr>
        </p:nvSpPr>
        <p:spPr bwMode="gray">
          <a:xfrm>
            <a:off x="1763767" y="3003798"/>
            <a:ext cx="2736226" cy="162018"/>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smtClean="0"/>
              <a:t>[country]</a:t>
            </a:r>
          </a:p>
        </p:txBody>
      </p:sp>
      <p:sp>
        <p:nvSpPr>
          <p:cNvPr id="51" name="Text Placeholder 3"/>
          <p:cNvSpPr>
            <a:spLocks noGrp="1"/>
          </p:cNvSpPr>
          <p:nvPr>
            <p:ph type="body" sz="quarter" idx="33" hasCustomPrompt="1"/>
          </p:nvPr>
        </p:nvSpPr>
        <p:spPr bwMode="gray">
          <a:xfrm>
            <a:off x="6084168" y="2679763"/>
            <a:ext cx="2736304" cy="162018"/>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smtClean="0"/>
              <a:t>[phone number]</a:t>
            </a:r>
          </a:p>
        </p:txBody>
      </p:sp>
      <p:sp>
        <p:nvSpPr>
          <p:cNvPr id="52" name="Text Placeholder 3"/>
          <p:cNvSpPr>
            <a:spLocks noGrp="1"/>
          </p:cNvSpPr>
          <p:nvPr>
            <p:ph type="body" sz="quarter" idx="34" hasCustomPrompt="1"/>
          </p:nvPr>
        </p:nvSpPr>
        <p:spPr bwMode="gray">
          <a:xfrm>
            <a:off x="6084168" y="2355726"/>
            <a:ext cx="2736304" cy="162574"/>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smtClean="0"/>
              <a:t>[title]</a:t>
            </a:r>
          </a:p>
        </p:txBody>
      </p:sp>
      <p:sp>
        <p:nvSpPr>
          <p:cNvPr id="53" name="Text Placeholder 3"/>
          <p:cNvSpPr>
            <a:spLocks noGrp="1"/>
          </p:cNvSpPr>
          <p:nvPr>
            <p:ph type="body" sz="quarter" idx="35" hasCustomPrompt="1"/>
          </p:nvPr>
        </p:nvSpPr>
        <p:spPr bwMode="gray">
          <a:xfrm>
            <a:off x="6084168" y="1653780"/>
            <a:ext cx="2736304" cy="701948"/>
          </a:xfrm>
        </p:spPr>
        <p:txBody>
          <a:bodyPr tIns="0" anchor="b" anchorCtr="0"/>
          <a:lstStyle>
            <a:lvl1pPr marL="0" indent="0">
              <a:spcBef>
                <a:spcPts val="0"/>
              </a:spcBef>
              <a:spcAft>
                <a:spcPts val="0"/>
              </a:spcAft>
              <a:buFontTx/>
              <a:buNone/>
              <a:defRPr sz="1400">
                <a:latin typeface="Arial" pitchFamily="34" charset="0"/>
              </a:defRPr>
            </a:lvl1pPr>
            <a:lvl2pPr marL="0" indent="0">
              <a:spcBef>
                <a:spcPts val="0"/>
              </a:spcBef>
              <a:spcAft>
                <a:spcPts val="0"/>
              </a:spcAft>
              <a:buNone/>
              <a:defRPr sz="1400"/>
            </a:lvl2pPr>
            <a:lvl3pPr marL="0" indent="0" algn="l">
              <a:spcBef>
                <a:spcPts val="0"/>
              </a:spcBef>
              <a:spcAft>
                <a:spcPts val="0"/>
              </a:spcAft>
              <a:buFontTx/>
              <a:buNone/>
              <a:tabLst>
                <a:tab pos="630238" algn="l"/>
              </a:tabLst>
              <a:defRPr sz="1400"/>
            </a:lvl3pPr>
            <a:lvl4pPr marL="0" indent="0" algn="l">
              <a:spcBef>
                <a:spcPts val="0"/>
              </a:spcBef>
              <a:spcAft>
                <a:spcPts val="0"/>
              </a:spcAft>
              <a:buFontTx/>
              <a:buNone/>
              <a:defRPr sz="1400">
                <a:solidFill>
                  <a:schemeClr val="tx1"/>
                </a:solidFill>
              </a:defRPr>
            </a:lvl4pPr>
            <a:lvl5pPr marL="0" indent="0" algn="l">
              <a:spcBef>
                <a:spcPts val="0"/>
              </a:spcBef>
              <a:spcAft>
                <a:spcPts val="0"/>
              </a:spcAft>
              <a:buFontTx/>
              <a:buNone/>
              <a:defRPr sz="1400" b="0"/>
            </a:lvl5pPr>
            <a:lvl6pPr marL="0" indent="0" algn="l">
              <a:spcBef>
                <a:spcPts val="0"/>
              </a:spcBef>
              <a:spcAft>
                <a:spcPts val="0"/>
              </a:spcAft>
              <a:buFontTx/>
              <a:buNone/>
              <a:defRPr sz="1400"/>
            </a:lvl6pPr>
            <a:lvl7pPr marL="0" indent="0" algn="l">
              <a:spcBef>
                <a:spcPts val="0"/>
              </a:spcBef>
              <a:spcAft>
                <a:spcPts val="0"/>
              </a:spcAft>
              <a:buFontTx/>
              <a:buNone/>
              <a:defRPr sz="1400"/>
            </a:lvl7pPr>
            <a:lvl8pPr marL="0" indent="0" algn="l">
              <a:spcBef>
                <a:spcPts val="0"/>
              </a:spcBef>
              <a:spcAft>
                <a:spcPts val="0"/>
              </a:spcAft>
              <a:buFontTx/>
              <a:buNone/>
              <a:defRPr sz="1400"/>
            </a:lvl8pPr>
            <a:lvl9pPr marL="0" indent="0" algn="l">
              <a:spcBef>
                <a:spcPts val="0"/>
              </a:spcBef>
              <a:spcAft>
                <a:spcPts val="0"/>
              </a:spcAft>
              <a:buFontTx/>
              <a:buNone/>
              <a:defRPr sz="1400"/>
            </a:lvl9pPr>
          </a:lstStyle>
          <a:p>
            <a:pPr lvl="0"/>
            <a:r>
              <a:rPr lang="en-US" dirty="0" smtClean="0"/>
              <a:t>[name]</a:t>
            </a:r>
          </a:p>
        </p:txBody>
      </p:sp>
      <p:sp>
        <p:nvSpPr>
          <p:cNvPr id="54" name="Text Placeholder 3"/>
          <p:cNvSpPr>
            <a:spLocks noGrp="1"/>
          </p:cNvSpPr>
          <p:nvPr>
            <p:ph type="body" sz="quarter" idx="36" hasCustomPrompt="1"/>
          </p:nvPr>
        </p:nvSpPr>
        <p:spPr bwMode="gray">
          <a:xfrm>
            <a:off x="6084168" y="2841780"/>
            <a:ext cx="2736304" cy="162018"/>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smtClean="0"/>
              <a:t>[email address]</a:t>
            </a:r>
          </a:p>
        </p:txBody>
      </p:sp>
      <p:sp>
        <p:nvSpPr>
          <p:cNvPr id="55" name="Text Placeholder 3"/>
          <p:cNvSpPr>
            <a:spLocks noGrp="1"/>
          </p:cNvSpPr>
          <p:nvPr>
            <p:ph type="body" sz="quarter" idx="37" hasCustomPrompt="1"/>
          </p:nvPr>
        </p:nvSpPr>
        <p:spPr bwMode="gray">
          <a:xfrm>
            <a:off x="6084168" y="3003798"/>
            <a:ext cx="2736304" cy="162018"/>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smtClean="0"/>
              <a:t>[country]</a:t>
            </a:r>
          </a:p>
        </p:txBody>
      </p:sp>
      <p:sp>
        <p:nvSpPr>
          <p:cNvPr id="56" name="Picture Placeholder 4"/>
          <p:cNvSpPr>
            <a:spLocks noGrp="1"/>
          </p:cNvSpPr>
          <p:nvPr>
            <p:ph type="pic" sz="quarter" idx="38" hasCustomPrompt="1"/>
          </p:nvPr>
        </p:nvSpPr>
        <p:spPr bwMode="gray">
          <a:xfrm>
            <a:off x="323528" y="3274220"/>
            <a:ext cx="1295400" cy="1511777"/>
          </a:xfrm>
        </p:spPr>
        <p:txBody>
          <a:bodyPr/>
          <a:lstStyle>
            <a:lvl1pPr marL="0" indent="0">
              <a:buNone/>
              <a:defRPr>
                <a:latin typeface="Arial" pitchFamily="34" charset="0"/>
              </a:defRPr>
            </a:lvl1pPr>
          </a:lstStyle>
          <a:p>
            <a:r>
              <a:rPr lang="de-DE" dirty="0" smtClean="0"/>
              <a:t>Picture</a:t>
            </a:r>
            <a:endParaRPr lang="en-US" dirty="0"/>
          </a:p>
        </p:txBody>
      </p:sp>
      <p:sp>
        <p:nvSpPr>
          <p:cNvPr id="57" name="Picture Placeholder 4"/>
          <p:cNvSpPr>
            <a:spLocks noGrp="1"/>
          </p:cNvSpPr>
          <p:nvPr>
            <p:ph type="pic" sz="quarter" idx="39" hasCustomPrompt="1"/>
          </p:nvPr>
        </p:nvSpPr>
        <p:spPr bwMode="gray">
          <a:xfrm>
            <a:off x="4644703" y="3274220"/>
            <a:ext cx="1295400" cy="1511777"/>
          </a:xfrm>
        </p:spPr>
        <p:txBody>
          <a:bodyPr/>
          <a:lstStyle>
            <a:lvl1pPr marL="0" indent="0">
              <a:buNone/>
              <a:defRPr>
                <a:latin typeface="Arial" pitchFamily="34" charset="0"/>
              </a:defRPr>
            </a:lvl1pPr>
          </a:lstStyle>
          <a:p>
            <a:r>
              <a:rPr lang="de-DE" dirty="0" smtClean="0"/>
              <a:t>Picture</a:t>
            </a:r>
            <a:endParaRPr lang="en-US" dirty="0"/>
          </a:p>
        </p:txBody>
      </p:sp>
      <p:sp>
        <p:nvSpPr>
          <p:cNvPr id="58" name="Text Placeholder 3"/>
          <p:cNvSpPr>
            <a:spLocks noGrp="1"/>
          </p:cNvSpPr>
          <p:nvPr>
            <p:ph type="body" sz="quarter" idx="40" hasCustomPrompt="1"/>
          </p:nvPr>
        </p:nvSpPr>
        <p:spPr bwMode="gray">
          <a:xfrm>
            <a:off x="1763688" y="4300301"/>
            <a:ext cx="2736874" cy="161651"/>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smtClean="0"/>
              <a:t>[phone number]</a:t>
            </a:r>
          </a:p>
        </p:txBody>
      </p:sp>
      <p:sp>
        <p:nvSpPr>
          <p:cNvPr id="59" name="Text Placeholder 3"/>
          <p:cNvSpPr>
            <a:spLocks noGrp="1"/>
          </p:cNvSpPr>
          <p:nvPr>
            <p:ph type="body" sz="quarter" idx="41" hasCustomPrompt="1"/>
          </p:nvPr>
        </p:nvSpPr>
        <p:spPr bwMode="gray">
          <a:xfrm>
            <a:off x="1763688" y="3975907"/>
            <a:ext cx="2736304" cy="162018"/>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smtClean="0"/>
              <a:t>[title]</a:t>
            </a:r>
          </a:p>
        </p:txBody>
      </p:sp>
      <p:sp>
        <p:nvSpPr>
          <p:cNvPr id="60" name="Text Placeholder 3"/>
          <p:cNvSpPr>
            <a:spLocks noGrp="1"/>
          </p:cNvSpPr>
          <p:nvPr>
            <p:ph type="body" sz="quarter" idx="42" hasCustomPrompt="1"/>
          </p:nvPr>
        </p:nvSpPr>
        <p:spPr bwMode="gray">
          <a:xfrm>
            <a:off x="1763688" y="3274219"/>
            <a:ext cx="2736304" cy="701688"/>
          </a:xfrm>
        </p:spPr>
        <p:txBody>
          <a:bodyPr tIns="0" anchor="b" anchorCtr="0"/>
          <a:lstStyle>
            <a:lvl1pPr marL="0" indent="0">
              <a:spcBef>
                <a:spcPts val="0"/>
              </a:spcBef>
              <a:spcAft>
                <a:spcPts val="0"/>
              </a:spcAft>
              <a:buFontTx/>
              <a:buNone/>
              <a:defRPr sz="1400">
                <a:latin typeface="Arial" pitchFamily="34" charset="0"/>
              </a:defRPr>
            </a:lvl1pPr>
            <a:lvl2pPr marL="0" indent="0">
              <a:spcBef>
                <a:spcPts val="0"/>
              </a:spcBef>
              <a:spcAft>
                <a:spcPts val="0"/>
              </a:spcAft>
              <a:buNone/>
              <a:defRPr sz="1400"/>
            </a:lvl2pPr>
            <a:lvl3pPr marL="0" indent="0" algn="l">
              <a:spcBef>
                <a:spcPts val="0"/>
              </a:spcBef>
              <a:spcAft>
                <a:spcPts val="0"/>
              </a:spcAft>
              <a:buFontTx/>
              <a:buNone/>
              <a:tabLst>
                <a:tab pos="630238" algn="l"/>
              </a:tabLst>
              <a:defRPr sz="1400"/>
            </a:lvl3pPr>
            <a:lvl4pPr marL="0" indent="0" algn="l">
              <a:spcBef>
                <a:spcPts val="0"/>
              </a:spcBef>
              <a:spcAft>
                <a:spcPts val="0"/>
              </a:spcAft>
              <a:buFontTx/>
              <a:buNone/>
              <a:defRPr sz="1400">
                <a:solidFill>
                  <a:schemeClr val="tx1"/>
                </a:solidFill>
              </a:defRPr>
            </a:lvl4pPr>
            <a:lvl5pPr marL="0" indent="0" algn="l">
              <a:spcBef>
                <a:spcPts val="0"/>
              </a:spcBef>
              <a:spcAft>
                <a:spcPts val="0"/>
              </a:spcAft>
              <a:buFontTx/>
              <a:buNone/>
              <a:defRPr sz="1400" b="0"/>
            </a:lvl5pPr>
            <a:lvl6pPr marL="0" indent="0" algn="l">
              <a:spcBef>
                <a:spcPts val="0"/>
              </a:spcBef>
              <a:spcAft>
                <a:spcPts val="0"/>
              </a:spcAft>
              <a:buFontTx/>
              <a:buNone/>
              <a:defRPr sz="1400"/>
            </a:lvl6pPr>
            <a:lvl7pPr marL="0" indent="0" algn="l">
              <a:spcBef>
                <a:spcPts val="0"/>
              </a:spcBef>
              <a:spcAft>
                <a:spcPts val="0"/>
              </a:spcAft>
              <a:buFontTx/>
              <a:buNone/>
              <a:defRPr sz="1400"/>
            </a:lvl7pPr>
            <a:lvl8pPr marL="0" indent="0" algn="l">
              <a:spcBef>
                <a:spcPts val="0"/>
              </a:spcBef>
              <a:spcAft>
                <a:spcPts val="0"/>
              </a:spcAft>
              <a:buFontTx/>
              <a:buNone/>
              <a:defRPr sz="1400"/>
            </a:lvl8pPr>
            <a:lvl9pPr marL="0" indent="0" algn="l">
              <a:spcBef>
                <a:spcPts val="0"/>
              </a:spcBef>
              <a:spcAft>
                <a:spcPts val="0"/>
              </a:spcAft>
              <a:buFontTx/>
              <a:buNone/>
              <a:defRPr sz="1400"/>
            </a:lvl9pPr>
          </a:lstStyle>
          <a:p>
            <a:pPr lvl="0"/>
            <a:r>
              <a:rPr lang="en-US" dirty="0" smtClean="0"/>
              <a:t>[name]</a:t>
            </a:r>
          </a:p>
        </p:txBody>
      </p:sp>
      <p:sp>
        <p:nvSpPr>
          <p:cNvPr id="61" name="Text Placeholder 3"/>
          <p:cNvSpPr>
            <a:spLocks noGrp="1"/>
          </p:cNvSpPr>
          <p:nvPr>
            <p:ph type="body" sz="quarter" idx="43" hasCustomPrompt="1"/>
          </p:nvPr>
        </p:nvSpPr>
        <p:spPr bwMode="gray">
          <a:xfrm>
            <a:off x="1763688" y="4461929"/>
            <a:ext cx="2736874" cy="161651"/>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smtClean="0"/>
              <a:t>[email address]</a:t>
            </a:r>
          </a:p>
        </p:txBody>
      </p:sp>
      <p:sp>
        <p:nvSpPr>
          <p:cNvPr id="62" name="Text Placeholder 3"/>
          <p:cNvSpPr>
            <a:spLocks noGrp="1"/>
          </p:cNvSpPr>
          <p:nvPr>
            <p:ph type="body" sz="quarter" idx="44" hasCustomPrompt="1"/>
          </p:nvPr>
        </p:nvSpPr>
        <p:spPr bwMode="gray">
          <a:xfrm>
            <a:off x="1763688" y="4623556"/>
            <a:ext cx="2736874" cy="161651"/>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smtClean="0"/>
              <a:t>[country]</a:t>
            </a:r>
          </a:p>
        </p:txBody>
      </p:sp>
      <p:sp>
        <p:nvSpPr>
          <p:cNvPr id="63" name="Text Placeholder 3"/>
          <p:cNvSpPr>
            <a:spLocks noGrp="1"/>
          </p:cNvSpPr>
          <p:nvPr>
            <p:ph type="body" sz="quarter" idx="45" hasCustomPrompt="1"/>
          </p:nvPr>
        </p:nvSpPr>
        <p:spPr bwMode="gray">
          <a:xfrm>
            <a:off x="6084168" y="4300309"/>
            <a:ext cx="2736304" cy="161651"/>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smtClean="0"/>
              <a:t>[phone number]</a:t>
            </a:r>
          </a:p>
        </p:txBody>
      </p:sp>
      <p:sp>
        <p:nvSpPr>
          <p:cNvPr id="64" name="Text Placeholder 3"/>
          <p:cNvSpPr>
            <a:spLocks noGrp="1"/>
          </p:cNvSpPr>
          <p:nvPr>
            <p:ph type="body" sz="quarter" idx="46" hasCustomPrompt="1"/>
          </p:nvPr>
        </p:nvSpPr>
        <p:spPr bwMode="gray">
          <a:xfrm>
            <a:off x="6084168" y="3975907"/>
            <a:ext cx="2736304" cy="162018"/>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smtClean="0"/>
              <a:t>[title]</a:t>
            </a:r>
          </a:p>
        </p:txBody>
      </p:sp>
      <p:sp>
        <p:nvSpPr>
          <p:cNvPr id="65" name="Text Placeholder 3"/>
          <p:cNvSpPr>
            <a:spLocks noGrp="1"/>
          </p:cNvSpPr>
          <p:nvPr>
            <p:ph type="body" sz="quarter" idx="47" hasCustomPrompt="1"/>
          </p:nvPr>
        </p:nvSpPr>
        <p:spPr bwMode="gray">
          <a:xfrm>
            <a:off x="6084168" y="3274219"/>
            <a:ext cx="2736304" cy="701688"/>
          </a:xfrm>
        </p:spPr>
        <p:txBody>
          <a:bodyPr tIns="0" anchor="b" anchorCtr="0"/>
          <a:lstStyle>
            <a:lvl1pPr marL="0" indent="0">
              <a:spcBef>
                <a:spcPts val="0"/>
              </a:spcBef>
              <a:spcAft>
                <a:spcPts val="0"/>
              </a:spcAft>
              <a:buFontTx/>
              <a:buNone/>
              <a:defRPr sz="1400">
                <a:latin typeface="Arial" pitchFamily="34" charset="0"/>
              </a:defRPr>
            </a:lvl1pPr>
            <a:lvl2pPr marL="0" indent="0">
              <a:spcBef>
                <a:spcPts val="0"/>
              </a:spcBef>
              <a:spcAft>
                <a:spcPts val="0"/>
              </a:spcAft>
              <a:buNone/>
              <a:defRPr sz="1400"/>
            </a:lvl2pPr>
            <a:lvl3pPr marL="0" indent="0" algn="l">
              <a:spcBef>
                <a:spcPts val="0"/>
              </a:spcBef>
              <a:spcAft>
                <a:spcPts val="0"/>
              </a:spcAft>
              <a:buFontTx/>
              <a:buNone/>
              <a:tabLst>
                <a:tab pos="630238" algn="l"/>
              </a:tabLst>
              <a:defRPr sz="1400"/>
            </a:lvl3pPr>
            <a:lvl4pPr marL="0" indent="0" algn="l">
              <a:spcBef>
                <a:spcPts val="0"/>
              </a:spcBef>
              <a:spcAft>
                <a:spcPts val="0"/>
              </a:spcAft>
              <a:buFontTx/>
              <a:buNone/>
              <a:defRPr sz="1400">
                <a:solidFill>
                  <a:schemeClr val="tx1"/>
                </a:solidFill>
              </a:defRPr>
            </a:lvl4pPr>
            <a:lvl5pPr marL="0" indent="0" algn="l">
              <a:spcBef>
                <a:spcPts val="0"/>
              </a:spcBef>
              <a:spcAft>
                <a:spcPts val="0"/>
              </a:spcAft>
              <a:buFontTx/>
              <a:buNone/>
              <a:defRPr sz="1400" b="0"/>
            </a:lvl5pPr>
            <a:lvl6pPr marL="0" indent="0" algn="l">
              <a:spcBef>
                <a:spcPts val="0"/>
              </a:spcBef>
              <a:spcAft>
                <a:spcPts val="0"/>
              </a:spcAft>
              <a:buFontTx/>
              <a:buNone/>
              <a:defRPr sz="1400"/>
            </a:lvl6pPr>
            <a:lvl7pPr marL="0" indent="0" algn="l">
              <a:spcBef>
                <a:spcPts val="0"/>
              </a:spcBef>
              <a:spcAft>
                <a:spcPts val="0"/>
              </a:spcAft>
              <a:buFontTx/>
              <a:buNone/>
              <a:defRPr sz="1400"/>
            </a:lvl7pPr>
            <a:lvl8pPr marL="0" indent="0" algn="l">
              <a:spcBef>
                <a:spcPts val="0"/>
              </a:spcBef>
              <a:spcAft>
                <a:spcPts val="0"/>
              </a:spcAft>
              <a:buFontTx/>
              <a:buNone/>
              <a:defRPr sz="1400"/>
            </a:lvl8pPr>
            <a:lvl9pPr marL="0" indent="0" algn="l">
              <a:spcBef>
                <a:spcPts val="0"/>
              </a:spcBef>
              <a:spcAft>
                <a:spcPts val="0"/>
              </a:spcAft>
              <a:buFontTx/>
              <a:buNone/>
              <a:defRPr sz="1400"/>
            </a:lvl9pPr>
          </a:lstStyle>
          <a:p>
            <a:pPr lvl="0"/>
            <a:r>
              <a:rPr lang="en-US" dirty="0" smtClean="0"/>
              <a:t>[name]</a:t>
            </a:r>
          </a:p>
        </p:txBody>
      </p:sp>
      <p:sp>
        <p:nvSpPr>
          <p:cNvPr id="66" name="Text Placeholder 3"/>
          <p:cNvSpPr>
            <a:spLocks noGrp="1"/>
          </p:cNvSpPr>
          <p:nvPr>
            <p:ph type="body" sz="quarter" idx="48" hasCustomPrompt="1"/>
          </p:nvPr>
        </p:nvSpPr>
        <p:spPr bwMode="gray">
          <a:xfrm>
            <a:off x="6084168" y="4461936"/>
            <a:ext cx="2736304" cy="161651"/>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smtClean="0"/>
              <a:t>[email address]</a:t>
            </a:r>
          </a:p>
        </p:txBody>
      </p:sp>
      <p:sp>
        <p:nvSpPr>
          <p:cNvPr id="67" name="Text Placeholder 3"/>
          <p:cNvSpPr>
            <a:spLocks noGrp="1"/>
          </p:cNvSpPr>
          <p:nvPr>
            <p:ph type="body" sz="quarter" idx="49" hasCustomPrompt="1"/>
          </p:nvPr>
        </p:nvSpPr>
        <p:spPr bwMode="gray">
          <a:xfrm>
            <a:off x="6084168" y="4623563"/>
            <a:ext cx="2736304" cy="161651"/>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smtClean="0"/>
              <a:t>[country]</a:t>
            </a:r>
          </a:p>
        </p:txBody>
      </p:sp>
      <p:sp>
        <p:nvSpPr>
          <p:cNvPr id="3" name="Title 2"/>
          <p:cNvSpPr>
            <a:spLocks noGrp="1"/>
          </p:cNvSpPr>
          <p:nvPr>
            <p:ph type="title" hasCustomPrompt="1"/>
          </p:nvPr>
        </p:nvSpPr>
        <p:spPr bwMode="gray"/>
        <p:txBody>
          <a:bodyPr/>
          <a:lstStyle>
            <a:lvl1pPr>
              <a:defRPr>
                <a:latin typeface="Arial" pitchFamily="34" charset="0"/>
              </a:defRPr>
            </a:lvl1pPr>
          </a:lstStyle>
          <a:p>
            <a:r>
              <a:rPr kumimoji="0" lang="en-US" sz="2000" b="0" i="0" u="none" strike="noStrike" kern="1200" cap="none" spc="0" normalizeH="0" baseline="0" noProof="0" dirty="0" smtClean="0">
                <a:ln>
                  <a:noFill/>
                </a:ln>
                <a:solidFill>
                  <a:srgbClr val="000000"/>
                </a:solidFill>
                <a:effectLst/>
                <a:uLnTx/>
                <a:uFillTx/>
                <a:latin typeface="Arial" pitchFamily="34" charset="0"/>
                <a:ea typeface="+mj-ea"/>
                <a:cs typeface="+mj-cs"/>
              </a:rPr>
              <a:t>Click to add text</a:t>
            </a:r>
            <a:endParaRPr lang="en-GB" dirty="0"/>
          </a:p>
        </p:txBody>
      </p:sp>
    </p:spTree>
    <p:extLst>
      <p:ext uri="{BB962C8B-B14F-4D97-AF65-F5344CB8AC3E}">
        <p14:creationId xmlns:p14="http://schemas.microsoft.com/office/powerpoint/2010/main" val="354654017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65"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gray">
          <a:xfrm>
            <a:off x="0" y="0"/>
            <a:ext cx="9144000" cy="5143500"/>
          </a:xfrm>
          <a:prstGeom prst="rect">
            <a:avLst/>
          </a:prstGeom>
        </p:spPr>
      </p:pic>
      <p:pic>
        <p:nvPicPr>
          <p:cNvPr id="67" name="Picture 66"/>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9144000" cy="5120640"/>
          </a:xfrm>
          <a:prstGeom prst="rect">
            <a:avLst/>
          </a:prstGeom>
        </p:spPr>
      </p:pic>
      <p:sp>
        <p:nvSpPr>
          <p:cNvPr id="3" name="Title 2"/>
          <p:cNvSpPr>
            <a:spLocks noGrp="1"/>
          </p:cNvSpPr>
          <p:nvPr>
            <p:ph type="title" hasCustomPrompt="1"/>
          </p:nvPr>
        </p:nvSpPr>
        <p:spPr bwMode="gray">
          <a:xfrm>
            <a:off x="323528" y="842964"/>
            <a:ext cx="8496944" cy="1999060"/>
          </a:xfrm>
        </p:spPr>
        <p:txBody>
          <a:bodyPr anchor="b"/>
          <a:lstStyle>
            <a:lvl1pPr>
              <a:defRPr sz="3800" cap="all" baseline="0">
                <a:solidFill>
                  <a:schemeClr val="bg1"/>
                </a:solidFill>
                <a:latin typeface="Arial" pitchFamily="34" charset="0"/>
              </a:defRPr>
            </a:lvl1pPr>
          </a:lstStyle>
          <a:p>
            <a:r>
              <a:rPr lang="en-US" noProof="0" dirty="0" smtClean="0"/>
              <a:t>Click to add text</a:t>
            </a:r>
          </a:p>
        </p:txBody>
      </p:sp>
      <p:sp>
        <p:nvSpPr>
          <p:cNvPr id="6" name="Text Placeholder 5"/>
          <p:cNvSpPr>
            <a:spLocks noGrp="1"/>
          </p:cNvSpPr>
          <p:nvPr>
            <p:ph type="body" sz="quarter" idx="10" hasCustomPrompt="1"/>
          </p:nvPr>
        </p:nvSpPr>
        <p:spPr bwMode="gray">
          <a:xfrm>
            <a:off x="323528" y="4677984"/>
            <a:ext cx="8496944" cy="162018"/>
          </a:xfrm>
        </p:spPr>
        <p:txBody>
          <a:bodyPr anchor="b"/>
          <a:lstStyle>
            <a:lvl1pPr marL="0" indent="0">
              <a:spcBef>
                <a:spcPts val="0"/>
              </a:spcBef>
              <a:spcAft>
                <a:spcPts val="0"/>
              </a:spcAft>
              <a:buFontTx/>
              <a:buNone/>
              <a:defRPr sz="1200" baseline="0">
                <a:solidFill>
                  <a:schemeClr val="bg1"/>
                </a:solidFill>
              </a:defRPr>
            </a:lvl1pPr>
            <a:lvl2pPr marL="0" indent="0">
              <a:spcBef>
                <a:spcPts val="0"/>
              </a:spcBef>
              <a:spcAft>
                <a:spcPts val="0"/>
              </a:spcAft>
              <a:buFontTx/>
              <a:buNone/>
              <a:defRPr sz="1200">
                <a:solidFill>
                  <a:schemeClr val="bg1"/>
                </a:solidFill>
              </a:defRPr>
            </a:lvl2pPr>
            <a:lvl3pPr marL="0" indent="0">
              <a:spcBef>
                <a:spcPts val="0"/>
              </a:spcBef>
              <a:spcAft>
                <a:spcPts val="0"/>
              </a:spcAft>
              <a:buFontTx/>
              <a:buNone/>
              <a:defRPr sz="1200">
                <a:solidFill>
                  <a:schemeClr val="bg1"/>
                </a:solidFill>
              </a:defRPr>
            </a:lvl3pPr>
            <a:lvl4pPr marL="0" indent="0">
              <a:spcBef>
                <a:spcPts val="0"/>
              </a:spcBef>
              <a:spcAft>
                <a:spcPts val="0"/>
              </a:spcAft>
              <a:buFontTx/>
              <a:buNone/>
              <a:defRPr sz="1200">
                <a:solidFill>
                  <a:schemeClr val="bg1"/>
                </a:solidFill>
              </a:defRPr>
            </a:lvl4pPr>
            <a:lvl5pPr marL="0" indent="0">
              <a:spcBef>
                <a:spcPts val="0"/>
              </a:spcBef>
              <a:spcAft>
                <a:spcPts val="0"/>
              </a:spcAft>
              <a:buFontTx/>
              <a:buNone/>
              <a:defRPr sz="1200">
                <a:solidFill>
                  <a:schemeClr val="bg1"/>
                </a:solidFill>
              </a:defRPr>
            </a:lvl5pPr>
            <a:lvl6pPr marL="0" indent="0">
              <a:spcBef>
                <a:spcPts val="0"/>
              </a:spcBef>
              <a:spcAft>
                <a:spcPts val="0"/>
              </a:spcAft>
              <a:buFontTx/>
              <a:buNone/>
              <a:defRPr sz="1200">
                <a:solidFill>
                  <a:schemeClr val="bg1"/>
                </a:solidFill>
              </a:defRPr>
            </a:lvl6pPr>
            <a:lvl7pPr marL="0" indent="0">
              <a:spcBef>
                <a:spcPts val="0"/>
              </a:spcBef>
              <a:spcAft>
                <a:spcPts val="0"/>
              </a:spcAft>
              <a:buFontTx/>
              <a:buNone/>
              <a:defRPr sz="1200">
                <a:solidFill>
                  <a:schemeClr val="bg1"/>
                </a:solidFill>
              </a:defRPr>
            </a:lvl7pPr>
            <a:lvl8pPr marL="0" indent="0">
              <a:spcBef>
                <a:spcPts val="0"/>
              </a:spcBef>
              <a:spcAft>
                <a:spcPts val="0"/>
              </a:spcAft>
              <a:buFontTx/>
              <a:buNone/>
              <a:defRPr sz="1200">
                <a:solidFill>
                  <a:schemeClr val="bg1"/>
                </a:solidFill>
              </a:defRPr>
            </a:lvl8pPr>
            <a:lvl9pPr marL="0" indent="0">
              <a:spcBef>
                <a:spcPts val="0"/>
              </a:spcBef>
              <a:spcAft>
                <a:spcPts val="0"/>
              </a:spcAft>
              <a:buFontTx/>
              <a:buNone/>
              <a:defRPr sz="1200">
                <a:solidFill>
                  <a:schemeClr val="bg1"/>
                </a:solidFill>
              </a:defRPr>
            </a:lvl9pPr>
          </a:lstStyle>
          <a:p>
            <a:pPr lvl="0"/>
            <a:r>
              <a:rPr lang="en-US" noProof="0" dirty="0" smtClean="0"/>
              <a:t>Click to add text</a:t>
            </a:r>
          </a:p>
        </p:txBody>
      </p:sp>
      <p:grpSp>
        <p:nvGrpSpPr>
          <p:cNvPr id="5" name="Gruppieren 4"/>
          <p:cNvGrpSpPr/>
          <p:nvPr userDrawn="1"/>
        </p:nvGrpSpPr>
        <p:grpSpPr bwMode="gray">
          <a:xfrm>
            <a:off x="-324680" y="-236640"/>
            <a:ext cx="9793360" cy="5616780"/>
            <a:chOff x="-324680" y="-315520"/>
            <a:chExt cx="9793360" cy="7489040"/>
          </a:xfrm>
        </p:grpSpPr>
        <p:grpSp>
          <p:nvGrpSpPr>
            <p:cNvPr id="7" name="Gruppieren 6"/>
            <p:cNvGrpSpPr/>
            <p:nvPr/>
          </p:nvGrpSpPr>
          <p:grpSpPr bwMode="gray">
            <a:xfrm>
              <a:off x="-324680" y="908650"/>
              <a:ext cx="216030" cy="5688790"/>
              <a:chOff x="-540710" y="908650"/>
              <a:chExt cx="432060" cy="5688790"/>
            </a:xfrm>
          </p:grpSpPr>
          <p:cxnSp>
            <p:nvCxnSpPr>
              <p:cNvPr id="60" name="Gerade Verbindung 59"/>
              <p:cNvCxnSpPr/>
              <p:nvPr userDrawn="1"/>
            </p:nvCxnSpPr>
            <p:spPr bwMode="gray">
              <a:xfrm>
                <a:off x="-540710" y="112468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Gerade Verbindung 60"/>
              <p:cNvCxnSpPr/>
              <p:nvPr userDrawn="1"/>
            </p:nvCxnSpPr>
            <p:spPr bwMode="gray">
              <a:xfrm>
                <a:off x="-540710" y="90865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Gerade Verbindung 61"/>
              <p:cNvCxnSpPr/>
              <p:nvPr userDrawn="1"/>
            </p:nvCxnSpPr>
            <p:spPr bwMode="gray">
              <a:xfrm>
                <a:off x="-540710" y="659744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Gerade Verbindung 62"/>
              <p:cNvCxnSpPr/>
              <p:nvPr userDrawn="1"/>
            </p:nvCxnSpPr>
            <p:spPr bwMode="gray">
              <a:xfrm>
                <a:off x="-540710" y="64534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Gerade Verbindung 63"/>
              <p:cNvCxnSpPr/>
              <p:nvPr userDrawn="1"/>
            </p:nvCxnSpPr>
            <p:spPr bwMode="gray">
              <a:xfrm>
                <a:off x="-540710" y="638141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 name="Gruppieren 7"/>
            <p:cNvGrpSpPr/>
            <p:nvPr/>
          </p:nvGrpSpPr>
          <p:grpSpPr bwMode="gray">
            <a:xfrm>
              <a:off x="323850" y="-315520"/>
              <a:ext cx="8496740" cy="216030"/>
              <a:chOff x="323850" y="-531550"/>
              <a:chExt cx="8496740" cy="432060"/>
            </a:xfrm>
          </p:grpSpPr>
          <p:cxnSp>
            <p:nvCxnSpPr>
              <p:cNvPr id="48" name="Gerade Verbindung 47"/>
              <p:cNvCxnSpPr/>
              <p:nvPr userDrawn="1"/>
            </p:nvCxnSpPr>
            <p:spPr bwMode="gray">
              <a:xfrm rot="5400000">
                <a:off x="10782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 Verbindung 48"/>
              <p:cNvCxnSpPr/>
              <p:nvPr userDrawn="1"/>
            </p:nvCxnSpPr>
            <p:spPr bwMode="gray">
              <a:xfrm rot="5400000">
                <a:off x="14035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Gerade Verbindung 49"/>
              <p:cNvCxnSpPr/>
              <p:nvPr userDrawn="1"/>
            </p:nvCxnSpPr>
            <p:spPr bwMode="gray">
              <a:xfrm rot="5400000">
                <a:off x="15475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 Verbindung 50"/>
              <p:cNvCxnSpPr/>
              <p:nvPr userDrawn="1"/>
            </p:nvCxnSpPr>
            <p:spPr bwMode="gray">
              <a:xfrm rot="5400000">
                <a:off x="28437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Gerade Verbindung 51"/>
              <p:cNvCxnSpPr/>
              <p:nvPr userDrawn="1"/>
            </p:nvCxnSpPr>
            <p:spPr bwMode="gray">
              <a:xfrm rot="5400000">
                <a:off x="29877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Gerade Verbindung 52"/>
              <p:cNvCxnSpPr/>
              <p:nvPr userDrawn="1"/>
            </p:nvCxnSpPr>
            <p:spPr bwMode="gray">
              <a:xfrm rot="5400000">
                <a:off x="42839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Gerade Verbindung 53"/>
              <p:cNvCxnSpPr/>
              <p:nvPr userDrawn="1"/>
            </p:nvCxnSpPr>
            <p:spPr bwMode="gray">
              <a:xfrm rot="5400000">
                <a:off x="44279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Gerade Verbindung 54"/>
              <p:cNvCxnSpPr/>
              <p:nvPr userDrawn="1"/>
            </p:nvCxnSpPr>
            <p:spPr bwMode="gray">
              <a:xfrm rot="5400000">
                <a:off x="57241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Gerade Verbindung 55"/>
              <p:cNvCxnSpPr/>
              <p:nvPr userDrawn="1"/>
            </p:nvCxnSpPr>
            <p:spPr bwMode="gray">
              <a:xfrm rot="5400000">
                <a:off x="58681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Gerade Verbindung 56"/>
              <p:cNvCxnSpPr/>
              <p:nvPr userDrawn="1"/>
            </p:nvCxnSpPr>
            <p:spPr bwMode="gray">
              <a:xfrm rot="5400000">
                <a:off x="71643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Gerade Verbindung 57"/>
              <p:cNvCxnSpPr/>
              <p:nvPr userDrawn="1"/>
            </p:nvCxnSpPr>
            <p:spPr bwMode="gray">
              <a:xfrm rot="5400000">
                <a:off x="73083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Gerade Verbindung 58"/>
              <p:cNvCxnSpPr/>
              <p:nvPr userDrawn="1"/>
            </p:nvCxnSpPr>
            <p:spPr bwMode="gray">
              <a:xfrm rot="5400000">
                <a:off x="86045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 name="Gruppieren 8"/>
            <p:cNvGrpSpPr/>
            <p:nvPr/>
          </p:nvGrpSpPr>
          <p:grpSpPr bwMode="gray">
            <a:xfrm>
              <a:off x="323410" y="6957490"/>
              <a:ext cx="8496740" cy="216030"/>
              <a:chOff x="323850" y="-531550"/>
              <a:chExt cx="8496740" cy="432060"/>
            </a:xfrm>
          </p:grpSpPr>
          <p:cxnSp>
            <p:nvCxnSpPr>
              <p:cNvPr id="36" name="Gerade Verbindung 35"/>
              <p:cNvCxnSpPr/>
              <p:nvPr userDrawn="1"/>
            </p:nvCxnSpPr>
            <p:spPr bwMode="gray">
              <a:xfrm rot="5400000">
                <a:off x="10782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Gerade Verbindung 36"/>
              <p:cNvCxnSpPr/>
              <p:nvPr userDrawn="1"/>
            </p:nvCxnSpPr>
            <p:spPr bwMode="gray">
              <a:xfrm rot="5400000">
                <a:off x="14035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Gerade Verbindung 37"/>
              <p:cNvCxnSpPr/>
              <p:nvPr userDrawn="1"/>
            </p:nvCxnSpPr>
            <p:spPr bwMode="gray">
              <a:xfrm rot="5400000">
                <a:off x="15475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Gerade Verbindung 38"/>
              <p:cNvCxnSpPr/>
              <p:nvPr userDrawn="1"/>
            </p:nvCxnSpPr>
            <p:spPr bwMode="gray">
              <a:xfrm rot="5400000">
                <a:off x="28437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Gerade Verbindung 39"/>
              <p:cNvCxnSpPr/>
              <p:nvPr userDrawn="1"/>
            </p:nvCxnSpPr>
            <p:spPr bwMode="gray">
              <a:xfrm rot="5400000">
                <a:off x="29877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Gerade Verbindung 40"/>
              <p:cNvCxnSpPr/>
              <p:nvPr userDrawn="1"/>
            </p:nvCxnSpPr>
            <p:spPr bwMode="gray">
              <a:xfrm rot="5400000">
                <a:off x="42839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Gerade Verbindung 41"/>
              <p:cNvCxnSpPr/>
              <p:nvPr userDrawn="1"/>
            </p:nvCxnSpPr>
            <p:spPr bwMode="gray">
              <a:xfrm rot="5400000">
                <a:off x="44279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Gerade Verbindung 42"/>
              <p:cNvCxnSpPr/>
              <p:nvPr userDrawn="1"/>
            </p:nvCxnSpPr>
            <p:spPr bwMode="gray">
              <a:xfrm rot="5400000">
                <a:off x="57241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Gerade Verbindung 43"/>
              <p:cNvCxnSpPr/>
              <p:nvPr userDrawn="1"/>
            </p:nvCxnSpPr>
            <p:spPr bwMode="gray">
              <a:xfrm rot="5400000">
                <a:off x="58681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Gerade Verbindung 44"/>
              <p:cNvCxnSpPr/>
              <p:nvPr userDrawn="1"/>
            </p:nvCxnSpPr>
            <p:spPr bwMode="gray">
              <a:xfrm rot="5400000">
                <a:off x="71643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Gerade Verbindung 45"/>
              <p:cNvCxnSpPr/>
              <p:nvPr userDrawn="1"/>
            </p:nvCxnSpPr>
            <p:spPr bwMode="gray">
              <a:xfrm rot="5400000">
                <a:off x="73083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Gerade Verbindung 46"/>
              <p:cNvCxnSpPr/>
              <p:nvPr userDrawn="1"/>
            </p:nvCxnSpPr>
            <p:spPr bwMode="gray">
              <a:xfrm rot="5400000">
                <a:off x="86045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uppieren 9"/>
            <p:cNvGrpSpPr/>
            <p:nvPr/>
          </p:nvGrpSpPr>
          <p:grpSpPr bwMode="gray">
            <a:xfrm>
              <a:off x="9252650" y="908650"/>
              <a:ext cx="216030" cy="5688790"/>
              <a:chOff x="-540710" y="908650"/>
              <a:chExt cx="432060" cy="5688790"/>
            </a:xfrm>
          </p:grpSpPr>
          <p:cxnSp>
            <p:nvCxnSpPr>
              <p:cNvPr id="23" name="Gerade Verbindung 22"/>
              <p:cNvCxnSpPr/>
              <p:nvPr userDrawn="1"/>
            </p:nvCxnSpPr>
            <p:spPr bwMode="gray">
              <a:xfrm>
                <a:off x="-540710" y="112468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 Verbindung 23"/>
              <p:cNvCxnSpPr/>
              <p:nvPr userDrawn="1"/>
            </p:nvCxnSpPr>
            <p:spPr bwMode="gray">
              <a:xfrm>
                <a:off x="-540710" y="90865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userDrawn="1"/>
            </p:nvCxnSpPr>
            <p:spPr bwMode="gray">
              <a:xfrm>
                <a:off x="-540710" y="659744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Gerade Verbindung 25"/>
              <p:cNvCxnSpPr/>
              <p:nvPr userDrawn="1"/>
            </p:nvCxnSpPr>
            <p:spPr bwMode="gray">
              <a:xfrm>
                <a:off x="-540710" y="64534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Gerade Verbindung 26"/>
              <p:cNvCxnSpPr/>
              <p:nvPr userDrawn="1"/>
            </p:nvCxnSpPr>
            <p:spPr bwMode="gray">
              <a:xfrm>
                <a:off x="-540710" y="544528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Gerade Verbindung 27"/>
              <p:cNvCxnSpPr/>
              <p:nvPr userDrawn="1"/>
            </p:nvCxnSpPr>
            <p:spPr bwMode="gray">
              <a:xfrm>
                <a:off x="-540710" y="530126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 Verbindung 28"/>
              <p:cNvCxnSpPr/>
              <p:nvPr userDrawn="1"/>
            </p:nvCxnSpPr>
            <p:spPr bwMode="gray">
              <a:xfrm>
                <a:off x="-540710" y="436513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 Verbindung 29"/>
              <p:cNvCxnSpPr/>
              <p:nvPr userDrawn="1"/>
            </p:nvCxnSpPr>
            <p:spPr bwMode="gray">
              <a:xfrm>
                <a:off x="-540710" y="422111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 Verbindung 30"/>
              <p:cNvCxnSpPr/>
              <p:nvPr userDrawn="1"/>
            </p:nvCxnSpPr>
            <p:spPr bwMode="gray">
              <a:xfrm>
                <a:off x="-540710" y="328498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 Verbindung 31"/>
              <p:cNvCxnSpPr/>
              <p:nvPr userDrawn="1"/>
            </p:nvCxnSpPr>
            <p:spPr bwMode="gray">
              <a:xfrm>
                <a:off x="-540710" y="314096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Gerade Verbindung 32"/>
              <p:cNvCxnSpPr/>
              <p:nvPr userDrawn="1"/>
            </p:nvCxnSpPr>
            <p:spPr bwMode="gray">
              <a:xfrm>
                <a:off x="-540710" y="220483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Gerade Verbindung 33"/>
              <p:cNvCxnSpPr/>
              <p:nvPr userDrawn="1"/>
            </p:nvCxnSpPr>
            <p:spPr bwMode="gray">
              <a:xfrm>
                <a:off x="-540710" y="206081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Gerade Verbindung 34"/>
              <p:cNvCxnSpPr/>
              <p:nvPr userDrawn="1"/>
            </p:nvCxnSpPr>
            <p:spPr bwMode="gray">
              <a:xfrm>
                <a:off x="-540710" y="638141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66" name="Text Placeholder 5"/>
          <p:cNvSpPr>
            <a:spLocks noGrp="1"/>
          </p:cNvSpPr>
          <p:nvPr>
            <p:ph type="body" sz="quarter" idx="11" hasCustomPrompt="1"/>
          </p:nvPr>
        </p:nvSpPr>
        <p:spPr bwMode="gray">
          <a:xfrm>
            <a:off x="323528" y="4515966"/>
            <a:ext cx="8496944" cy="162018"/>
          </a:xfrm>
        </p:spPr>
        <p:txBody>
          <a:bodyPr anchor="b"/>
          <a:lstStyle>
            <a:lvl1pPr marL="0" indent="0">
              <a:spcBef>
                <a:spcPts val="0"/>
              </a:spcBef>
              <a:spcAft>
                <a:spcPts val="0"/>
              </a:spcAft>
              <a:buFontTx/>
              <a:buNone/>
              <a:defRPr sz="1200" baseline="0">
                <a:solidFill>
                  <a:schemeClr val="bg1"/>
                </a:solidFill>
              </a:defRPr>
            </a:lvl1pPr>
            <a:lvl2pPr marL="0" indent="0">
              <a:spcBef>
                <a:spcPts val="0"/>
              </a:spcBef>
              <a:spcAft>
                <a:spcPts val="0"/>
              </a:spcAft>
              <a:buFontTx/>
              <a:buNone/>
              <a:defRPr sz="1200">
                <a:solidFill>
                  <a:schemeClr val="bg1"/>
                </a:solidFill>
              </a:defRPr>
            </a:lvl2pPr>
            <a:lvl3pPr marL="0" indent="0">
              <a:spcBef>
                <a:spcPts val="0"/>
              </a:spcBef>
              <a:spcAft>
                <a:spcPts val="0"/>
              </a:spcAft>
              <a:buFontTx/>
              <a:buNone/>
              <a:defRPr sz="1200">
                <a:solidFill>
                  <a:schemeClr val="bg1"/>
                </a:solidFill>
              </a:defRPr>
            </a:lvl3pPr>
            <a:lvl4pPr marL="0" indent="0">
              <a:spcBef>
                <a:spcPts val="0"/>
              </a:spcBef>
              <a:spcAft>
                <a:spcPts val="0"/>
              </a:spcAft>
              <a:buFontTx/>
              <a:buNone/>
              <a:defRPr sz="1200">
                <a:solidFill>
                  <a:schemeClr val="bg1"/>
                </a:solidFill>
              </a:defRPr>
            </a:lvl4pPr>
            <a:lvl5pPr marL="0" indent="0">
              <a:spcBef>
                <a:spcPts val="0"/>
              </a:spcBef>
              <a:spcAft>
                <a:spcPts val="0"/>
              </a:spcAft>
              <a:buFontTx/>
              <a:buNone/>
              <a:defRPr sz="1200">
                <a:solidFill>
                  <a:schemeClr val="bg1"/>
                </a:solidFill>
              </a:defRPr>
            </a:lvl5pPr>
            <a:lvl6pPr marL="0" indent="0">
              <a:spcBef>
                <a:spcPts val="0"/>
              </a:spcBef>
              <a:spcAft>
                <a:spcPts val="0"/>
              </a:spcAft>
              <a:buFontTx/>
              <a:buNone/>
              <a:defRPr sz="1200">
                <a:solidFill>
                  <a:schemeClr val="bg1"/>
                </a:solidFill>
              </a:defRPr>
            </a:lvl6pPr>
            <a:lvl7pPr marL="0" indent="0">
              <a:spcBef>
                <a:spcPts val="0"/>
              </a:spcBef>
              <a:spcAft>
                <a:spcPts val="0"/>
              </a:spcAft>
              <a:buFontTx/>
              <a:buNone/>
              <a:defRPr sz="1200">
                <a:solidFill>
                  <a:schemeClr val="bg1"/>
                </a:solidFill>
              </a:defRPr>
            </a:lvl7pPr>
            <a:lvl8pPr marL="0" indent="0">
              <a:spcBef>
                <a:spcPts val="0"/>
              </a:spcBef>
              <a:spcAft>
                <a:spcPts val="0"/>
              </a:spcAft>
              <a:buFontTx/>
              <a:buNone/>
              <a:defRPr sz="1200">
                <a:solidFill>
                  <a:schemeClr val="bg1"/>
                </a:solidFill>
              </a:defRPr>
            </a:lvl8pPr>
            <a:lvl9pPr marL="0" indent="0">
              <a:spcBef>
                <a:spcPts val="0"/>
              </a:spcBef>
              <a:spcAft>
                <a:spcPts val="0"/>
              </a:spcAft>
              <a:buFontTx/>
              <a:buNone/>
              <a:defRPr sz="1200">
                <a:solidFill>
                  <a:schemeClr val="bg1"/>
                </a:solidFill>
              </a:defRPr>
            </a:lvl9pPr>
          </a:lstStyle>
          <a:p>
            <a:pPr lvl="0"/>
            <a:r>
              <a:rPr lang="en-US" noProof="0" dirty="0" smtClean="0"/>
              <a:t>Click to add text</a:t>
            </a:r>
          </a:p>
        </p:txBody>
      </p:sp>
    </p:spTree>
    <p:extLst>
      <p:ext uri="{BB962C8B-B14F-4D97-AF65-F5344CB8AC3E}">
        <p14:creationId xmlns:p14="http://schemas.microsoft.com/office/powerpoint/2010/main" val="368879790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en-US" dirty="0" smtClean="0"/>
              <a:t>Click to add text</a:t>
            </a:r>
            <a:endParaRPr lang="en-US" dirty="0"/>
          </a:p>
        </p:txBody>
      </p:sp>
      <p:sp>
        <p:nvSpPr>
          <p:cNvPr id="3" name="Content Placeholder 2"/>
          <p:cNvSpPr>
            <a:spLocks noGrp="1"/>
          </p:cNvSpPr>
          <p:nvPr>
            <p:ph idx="1" hasCustomPrompt="1"/>
          </p:nvPr>
        </p:nvSpPr>
        <p:spPr bwMode="gray"/>
        <p:txBody>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a:lvl7pPr>
            <a:lvl8pPr>
              <a:defRPr sz="1600"/>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a:lvl9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a:p>
            <a:pPr lvl="5"/>
            <a:r>
              <a:rPr lang="en-US" noProof="0" dirty="0" smtClean="0"/>
              <a:t>Sixth level</a:t>
            </a:r>
          </a:p>
          <a:p>
            <a:pPr lvl="6"/>
            <a:r>
              <a:rPr lang="en-US" noProof="0" dirty="0" smtClean="0"/>
              <a:t>Seventh level</a:t>
            </a:r>
          </a:p>
          <a:p>
            <a:pPr lvl="6"/>
            <a:r>
              <a:rPr lang="en-US" noProof="0" dirty="0" smtClean="0"/>
              <a:t>Eighth level</a:t>
            </a:r>
          </a:p>
          <a:p>
            <a:pPr lvl="8"/>
            <a:r>
              <a:rPr lang="en-US" noProof="0" dirty="0" smtClean="0"/>
              <a:t>Ninth level</a:t>
            </a:r>
          </a:p>
        </p:txBody>
      </p:sp>
      <p:sp>
        <p:nvSpPr>
          <p:cNvPr id="5" name="Textplatzhalter 6"/>
          <p:cNvSpPr>
            <a:spLocks noGrp="1"/>
          </p:cNvSpPr>
          <p:nvPr>
            <p:ph type="body" sz="quarter" idx="12" hasCustomPrompt="1"/>
          </p:nvPr>
        </p:nvSpPr>
        <p:spPr bwMode="gray">
          <a:xfrm>
            <a:off x="323850" y="4804060"/>
            <a:ext cx="8496300" cy="144462"/>
          </a:xfrm>
        </p:spPr>
        <p:txBody>
          <a:bodyPr tIns="0" bIns="36000" anchor="b" anchorCtr="0"/>
          <a:lstStyle>
            <a:lvl1pPr marL="0" indent="0">
              <a:spcBef>
                <a:spcPts val="0"/>
              </a:spcBef>
              <a:spcAft>
                <a:spcPts val="0"/>
              </a:spcAft>
              <a:buFont typeface="Arial" pitchFamily="34" charset="0"/>
              <a:buNone/>
              <a:defRPr sz="800" baseline="0">
                <a:solidFill>
                  <a:schemeClr val="bg2"/>
                </a:solidFill>
              </a:defRPr>
            </a:lvl1pPr>
            <a:lvl2pPr marL="0" indent="0">
              <a:spcBef>
                <a:spcPts val="0"/>
              </a:spcBef>
              <a:spcAft>
                <a:spcPts val="0"/>
              </a:spcAft>
              <a:buFont typeface="Arial" pitchFamily="34" charset="0"/>
              <a:buNone/>
              <a:defRPr sz="800">
                <a:solidFill>
                  <a:schemeClr val="bg2"/>
                </a:solidFill>
              </a:defRPr>
            </a:lvl2pPr>
            <a:lvl3pPr marL="0" indent="0">
              <a:spcBef>
                <a:spcPts val="0"/>
              </a:spcBef>
              <a:spcAft>
                <a:spcPts val="0"/>
              </a:spcAft>
              <a:buFont typeface="Arial" pitchFamily="34" charset="0"/>
              <a:buNone/>
              <a:defRPr sz="800">
                <a:solidFill>
                  <a:schemeClr val="bg2"/>
                </a:solidFill>
              </a:defRPr>
            </a:lvl3pPr>
            <a:lvl4pPr marL="0" indent="0">
              <a:spcBef>
                <a:spcPts val="0"/>
              </a:spcBef>
              <a:spcAft>
                <a:spcPts val="0"/>
              </a:spcAft>
              <a:buNone/>
              <a:defRPr sz="800">
                <a:solidFill>
                  <a:schemeClr val="bg2"/>
                </a:solidFill>
              </a:defRPr>
            </a:lvl4pPr>
            <a:lvl5pPr marL="0" indent="0">
              <a:spcBef>
                <a:spcPts val="300"/>
              </a:spcBef>
              <a:spcAft>
                <a:spcPts val="0"/>
              </a:spcAft>
              <a:buNone/>
              <a:defRPr sz="900" b="0">
                <a:solidFill>
                  <a:schemeClr val="bg2"/>
                </a:solidFill>
              </a:defRPr>
            </a:lvl5pPr>
            <a:lvl6pPr marL="0" indent="0">
              <a:spcBef>
                <a:spcPts val="0"/>
              </a:spcBef>
              <a:buFont typeface="Arial" pitchFamily="34" charset="0"/>
              <a:buNone/>
              <a:defRPr sz="800">
                <a:solidFill>
                  <a:schemeClr val="bg2"/>
                </a:solidFill>
              </a:defRPr>
            </a:lvl6pPr>
            <a:lvl7pPr marL="0" indent="0">
              <a:spcBef>
                <a:spcPts val="0"/>
              </a:spcBef>
              <a:buFont typeface="Arial" pitchFamily="34" charset="0"/>
              <a:buNone/>
              <a:defRPr sz="800">
                <a:solidFill>
                  <a:schemeClr val="bg2"/>
                </a:solidFill>
              </a:defRPr>
            </a:lvl7pPr>
            <a:lvl8pPr marL="0" indent="0">
              <a:spcBef>
                <a:spcPts val="0"/>
              </a:spcBef>
              <a:buFont typeface="Arial" pitchFamily="34" charset="0"/>
              <a:buNone/>
              <a:defRPr sz="800">
                <a:solidFill>
                  <a:schemeClr val="bg2"/>
                </a:solidFill>
              </a:defRPr>
            </a:lvl8pPr>
            <a:lvl9pPr marL="0" indent="0">
              <a:spcBef>
                <a:spcPts val="0"/>
              </a:spcBef>
              <a:buFont typeface="Arial" pitchFamily="34" charset="0"/>
              <a:buNone/>
              <a:defRPr sz="800">
                <a:solidFill>
                  <a:schemeClr val="bg2"/>
                </a:solidFill>
              </a:defRPr>
            </a:lvl9pPr>
          </a:lstStyle>
          <a:p>
            <a:pPr lvl="0"/>
            <a:r>
              <a:rPr lang="en-US" noProof="0" dirty="0" smtClean="0"/>
              <a:t>[Source information]</a:t>
            </a:r>
          </a:p>
        </p:txBody>
      </p:sp>
    </p:spTree>
    <p:extLst>
      <p:ext uri="{BB962C8B-B14F-4D97-AF65-F5344CB8AC3E}">
        <p14:creationId xmlns:p14="http://schemas.microsoft.com/office/powerpoint/2010/main" val="36808509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cover">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3530" y="1653778"/>
            <a:ext cx="8496943" cy="1188002"/>
          </a:xfrm>
        </p:spPr>
        <p:txBody>
          <a:bodyPr anchor="b"/>
          <a:lstStyle>
            <a:lvl1pPr>
              <a:defRPr sz="3800" cap="all" baseline="0">
                <a:solidFill>
                  <a:schemeClr val="tx2"/>
                </a:solidFill>
                <a:latin typeface="Arial" pitchFamily="34" charset="0"/>
              </a:defRPr>
            </a:lvl1pPr>
          </a:lstStyle>
          <a:p>
            <a:r>
              <a:rPr lang="en-US" dirty="0" smtClean="0"/>
              <a:t>Click to add text</a:t>
            </a:r>
            <a:endParaRPr lang="en-US" dirty="0"/>
          </a:p>
        </p:txBody>
      </p:sp>
      <p:sp>
        <p:nvSpPr>
          <p:cNvPr id="3" name="Subtitle 2"/>
          <p:cNvSpPr>
            <a:spLocks noGrp="1"/>
          </p:cNvSpPr>
          <p:nvPr>
            <p:ph type="subTitle" idx="1" hasCustomPrompt="1"/>
          </p:nvPr>
        </p:nvSpPr>
        <p:spPr bwMode="gray">
          <a:xfrm>
            <a:off x="323529" y="2895788"/>
            <a:ext cx="8496944" cy="1079711"/>
          </a:xfrm>
        </p:spPr>
        <p:txBody>
          <a:bodyPr/>
          <a:lstStyle>
            <a:lvl1pPr marL="0" indent="0" algn="l">
              <a:spcBef>
                <a:spcPts val="300"/>
              </a:spcBef>
              <a:spcAft>
                <a:spcPts val="0"/>
              </a:spcAft>
              <a:buNone/>
              <a:defRPr sz="2000">
                <a:solidFill>
                  <a:schemeClr val="tx2"/>
                </a:solidFill>
                <a:latin typeface="Arial" pitchFamily="34" charset="0"/>
              </a:defRPr>
            </a:lvl1pPr>
            <a:lvl2pPr marL="0" indent="0" algn="l">
              <a:spcBef>
                <a:spcPts val="300"/>
              </a:spcBef>
              <a:spcAft>
                <a:spcPts val="0"/>
              </a:spcAft>
              <a:buNone/>
              <a:defRPr sz="2000">
                <a:solidFill>
                  <a:schemeClr val="tx2"/>
                </a:solidFill>
              </a:defRPr>
            </a:lvl2pPr>
            <a:lvl3pPr marL="0" indent="0" algn="l">
              <a:spcBef>
                <a:spcPts val="300"/>
              </a:spcBef>
              <a:spcAft>
                <a:spcPts val="0"/>
              </a:spcAft>
              <a:buNone/>
              <a:defRPr sz="2000">
                <a:solidFill>
                  <a:schemeClr val="tx2"/>
                </a:solidFill>
              </a:defRPr>
            </a:lvl3pPr>
            <a:lvl4pPr marL="0" indent="0" algn="l">
              <a:spcBef>
                <a:spcPts val="300"/>
              </a:spcBef>
              <a:spcAft>
                <a:spcPts val="0"/>
              </a:spcAft>
              <a:buNone/>
              <a:defRPr sz="2000">
                <a:solidFill>
                  <a:schemeClr val="tx2"/>
                </a:solidFill>
              </a:defRPr>
            </a:lvl4pPr>
            <a:lvl5pPr marL="0" indent="0" algn="l">
              <a:spcBef>
                <a:spcPts val="300"/>
              </a:spcBef>
              <a:spcAft>
                <a:spcPts val="0"/>
              </a:spcAft>
              <a:buNone/>
              <a:defRPr sz="2000" b="0">
                <a:solidFill>
                  <a:schemeClr val="tx2"/>
                </a:solidFill>
              </a:defRPr>
            </a:lvl5pPr>
            <a:lvl6pPr marL="0" indent="0" algn="l">
              <a:spcBef>
                <a:spcPts val="300"/>
              </a:spcBef>
              <a:spcAft>
                <a:spcPts val="0"/>
              </a:spcAft>
              <a:buNone/>
              <a:defRPr sz="2000">
                <a:solidFill>
                  <a:schemeClr val="tx2"/>
                </a:solidFill>
              </a:defRPr>
            </a:lvl6pPr>
            <a:lvl7pPr marL="0" indent="0" algn="l">
              <a:spcBef>
                <a:spcPts val="300"/>
              </a:spcBef>
              <a:spcAft>
                <a:spcPts val="0"/>
              </a:spcAft>
              <a:buNone/>
              <a:defRPr sz="2000">
                <a:solidFill>
                  <a:schemeClr val="tx2"/>
                </a:solidFill>
              </a:defRPr>
            </a:lvl7pPr>
            <a:lvl8pPr marL="0" indent="0" algn="l">
              <a:spcBef>
                <a:spcPts val="300"/>
              </a:spcBef>
              <a:spcAft>
                <a:spcPts val="0"/>
              </a:spcAft>
              <a:buNone/>
              <a:defRPr sz="2000">
                <a:solidFill>
                  <a:schemeClr val="tx2"/>
                </a:solidFill>
              </a:defRPr>
            </a:lvl8pPr>
            <a:lvl9pPr marL="0" indent="0" algn="l">
              <a:spcBef>
                <a:spcPts val="300"/>
              </a:spcBef>
              <a:spcAft>
                <a:spcPts val="0"/>
              </a:spcAft>
              <a:buNone/>
              <a:defRPr sz="2000">
                <a:solidFill>
                  <a:schemeClr val="tx2"/>
                </a:solidFill>
              </a:defRPr>
            </a:lvl9pPr>
          </a:lstStyle>
          <a:p>
            <a:r>
              <a:rPr lang="en-US" dirty="0" smtClean="0"/>
              <a:t>Click to add text</a:t>
            </a:r>
          </a:p>
        </p:txBody>
      </p:sp>
      <p:sp>
        <p:nvSpPr>
          <p:cNvPr id="4" name="Rechteck 3"/>
          <p:cNvSpPr/>
          <p:nvPr userDrawn="1"/>
        </p:nvSpPr>
        <p:spPr bwMode="gray">
          <a:xfrm>
            <a:off x="0" y="4948238"/>
            <a:ext cx="9144000" cy="195263"/>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endParaRPr lang="en-US" sz="1600" dirty="0" err="1" smtClean="0">
              <a:solidFill>
                <a:schemeClr val="tx1"/>
              </a:solidFill>
              <a:latin typeface="Arial" pitchFamily="34" charset="0"/>
            </a:endParaRPr>
          </a:p>
        </p:txBody>
      </p:sp>
    </p:spTree>
    <p:extLst>
      <p:ext uri="{BB962C8B-B14F-4D97-AF65-F5344CB8AC3E}">
        <p14:creationId xmlns:p14="http://schemas.microsoft.com/office/powerpoint/2010/main" val="33286066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Picture">
    <p:spTree>
      <p:nvGrpSpPr>
        <p:cNvPr id="1" name=""/>
        <p:cNvGrpSpPr/>
        <p:nvPr/>
      </p:nvGrpSpPr>
      <p:grpSpPr>
        <a:xfrm>
          <a:off x="0" y="0"/>
          <a:ext cx="0" cy="0"/>
          <a:chOff x="0" y="0"/>
          <a:chExt cx="0" cy="0"/>
        </a:xfrm>
      </p:grpSpPr>
      <p:sp>
        <p:nvSpPr>
          <p:cNvPr id="68" name="Picture Placeholder 67"/>
          <p:cNvSpPr>
            <a:spLocks noGrp="1"/>
          </p:cNvSpPr>
          <p:nvPr>
            <p:ph type="pic" sz="quarter" idx="12"/>
          </p:nvPr>
        </p:nvSpPr>
        <p:spPr bwMode="gray">
          <a:xfrm>
            <a:off x="323528" y="842962"/>
            <a:ext cx="8496944" cy="4105052"/>
          </a:xfrm>
          <a:noFill/>
        </p:spPr>
        <p:txBody>
          <a:bodyPr/>
          <a:lstStyle>
            <a:lvl1pPr marL="0" indent="0">
              <a:buNone/>
              <a:defRPr>
                <a:latin typeface="Arial" pitchFamily="34" charset="0"/>
              </a:defRPr>
            </a:lvl1pPr>
          </a:lstStyle>
          <a:p>
            <a:r>
              <a:rPr lang="en-US" dirty="0" smtClean="0"/>
              <a:t>Click icon to add picture</a:t>
            </a:r>
            <a:endParaRPr lang="en-GB" dirty="0"/>
          </a:p>
        </p:txBody>
      </p:sp>
      <p:sp>
        <p:nvSpPr>
          <p:cNvPr id="2" name="Title 1"/>
          <p:cNvSpPr>
            <a:spLocks noGrp="1"/>
          </p:cNvSpPr>
          <p:nvPr>
            <p:ph type="ctrTitle"/>
          </p:nvPr>
        </p:nvSpPr>
        <p:spPr bwMode="gray">
          <a:xfrm>
            <a:off x="467544" y="1815666"/>
            <a:ext cx="8208912" cy="1026114"/>
          </a:xfrm>
        </p:spPr>
        <p:txBody>
          <a:bodyPr anchor="b"/>
          <a:lstStyle>
            <a:lvl1pPr>
              <a:defRPr sz="4000" cap="all" baseline="0">
                <a:solidFill>
                  <a:schemeClr val="bg1"/>
                </a:solidFill>
                <a:latin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467545" y="2895786"/>
            <a:ext cx="8208913" cy="1134126"/>
          </a:xfrm>
        </p:spPr>
        <p:txBody>
          <a:bodyPr/>
          <a:lstStyle>
            <a:lvl1pPr marL="0" indent="0" algn="l">
              <a:spcBef>
                <a:spcPts val="300"/>
              </a:spcBef>
              <a:spcAft>
                <a:spcPts val="0"/>
              </a:spcAft>
              <a:buNone/>
              <a:defRPr sz="2000">
                <a:solidFill>
                  <a:schemeClr val="bg1"/>
                </a:solidFill>
                <a:latin typeface="Arial" pitchFamily="34" charset="0"/>
              </a:defRPr>
            </a:lvl1pPr>
            <a:lvl2pPr marL="0" indent="0" algn="l">
              <a:spcBef>
                <a:spcPts val="300"/>
              </a:spcBef>
              <a:spcAft>
                <a:spcPts val="0"/>
              </a:spcAft>
              <a:buNone/>
              <a:defRPr sz="2000">
                <a:solidFill>
                  <a:schemeClr val="bg1"/>
                </a:solidFill>
              </a:defRPr>
            </a:lvl2pPr>
            <a:lvl3pPr marL="0" indent="0" algn="l">
              <a:spcBef>
                <a:spcPts val="300"/>
              </a:spcBef>
              <a:spcAft>
                <a:spcPts val="0"/>
              </a:spcAft>
              <a:buNone/>
              <a:defRPr sz="2000">
                <a:solidFill>
                  <a:schemeClr val="bg1"/>
                </a:solidFill>
              </a:defRPr>
            </a:lvl3pPr>
            <a:lvl4pPr marL="0" indent="0" algn="l">
              <a:spcBef>
                <a:spcPts val="300"/>
              </a:spcBef>
              <a:spcAft>
                <a:spcPts val="0"/>
              </a:spcAft>
              <a:buNone/>
              <a:defRPr sz="2000">
                <a:solidFill>
                  <a:schemeClr val="bg1"/>
                </a:solidFill>
              </a:defRPr>
            </a:lvl4pPr>
            <a:lvl5pPr marL="0" indent="0" algn="l">
              <a:spcBef>
                <a:spcPts val="300"/>
              </a:spcBef>
              <a:spcAft>
                <a:spcPts val="0"/>
              </a:spcAft>
              <a:buNone/>
              <a:defRPr sz="2000">
                <a:solidFill>
                  <a:schemeClr val="bg1"/>
                </a:solidFill>
              </a:defRPr>
            </a:lvl5pPr>
            <a:lvl6pPr marL="0" indent="0" algn="l">
              <a:spcBef>
                <a:spcPts val="300"/>
              </a:spcBef>
              <a:spcAft>
                <a:spcPts val="0"/>
              </a:spcAft>
              <a:buNone/>
              <a:defRPr sz="2000">
                <a:solidFill>
                  <a:schemeClr val="bg1"/>
                </a:solidFill>
              </a:defRPr>
            </a:lvl6pPr>
            <a:lvl7pPr marL="0" indent="0" algn="l">
              <a:spcBef>
                <a:spcPts val="300"/>
              </a:spcBef>
              <a:spcAft>
                <a:spcPts val="0"/>
              </a:spcAft>
              <a:buNone/>
              <a:defRPr sz="2000">
                <a:solidFill>
                  <a:schemeClr val="bg1"/>
                </a:solidFill>
              </a:defRPr>
            </a:lvl7pPr>
            <a:lvl8pPr marL="0" indent="0" algn="l">
              <a:spcBef>
                <a:spcPts val="300"/>
              </a:spcBef>
              <a:spcAft>
                <a:spcPts val="0"/>
              </a:spcAft>
              <a:buNone/>
              <a:defRPr sz="2000">
                <a:solidFill>
                  <a:schemeClr val="bg1"/>
                </a:solidFill>
              </a:defRPr>
            </a:lvl8pPr>
            <a:lvl9pPr marL="0" indent="0" algn="l">
              <a:spcBef>
                <a:spcPts val="300"/>
              </a:spcBef>
              <a:spcAft>
                <a:spcPts val="0"/>
              </a:spcAft>
              <a:buNone/>
              <a:defRPr sz="2000">
                <a:solidFill>
                  <a:schemeClr val="bg1"/>
                </a:solidFill>
              </a:defRPr>
            </a:lvl9pPr>
          </a:lstStyle>
          <a:p>
            <a:r>
              <a:rPr lang="en-US" dirty="0" smtClean="0"/>
              <a:t>Click to edit Master subtitle style</a:t>
            </a:r>
          </a:p>
          <a:p>
            <a:endParaRPr lang="en-US" dirty="0" smtClean="0"/>
          </a:p>
        </p:txBody>
      </p:sp>
      <p:grpSp>
        <p:nvGrpSpPr>
          <p:cNvPr id="10" name="Gruppieren 9"/>
          <p:cNvGrpSpPr/>
          <p:nvPr userDrawn="1"/>
        </p:nvGrpSpPr>
        <p:grpSpPr bwMode="gray">
          <a:xfrm>
            <a:off x="-324550" y="681488"/>
            <a:ext cx="216030" cy="4266593"/>
            <a:chOff x="-540710" y="908650"/>
            <a:chExt cx="432060" cy="5688790"/>
          </a:xfrm>
        </p:grpSpPr>
        <p:cxnSp>
          <p:nvCxnSpPr>
            <p:cNvPr id="11" name="Gerade Verbindung 10"/>
            <p:cNvCxnSpPr/>
            <p:nvPr userDrawn="1"/>
          </p:nvCxnSpPr>
          <p:spPr bwMode="gray">
            <a:xfrm>
              <a:off x="-540710" y="112468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userDrawn="1"/>
          </p:nvCxnSpPr>
          <p:spPr bwMode="gray">
            <a:xfrm>
              <a:off x="-540710" y="90865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userDrawn="1"/>
          </p:nvCxnSpPr>
          <p:spPr bwMode="gray">
            <a:xfrm>
              <a:off x="-540710" y="659744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 Verbindung 13"/>
            <p:cNvCxnSpPr/>
            <p:nvPr userDrawn="1"/>
          </p:nvCxnSpPr>
          <p:spPr bwMode="gray">
            <a:xfrm>
              <a:off x="-540710" y="64534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userDrawn="1"/>
          </p:nvCxnSpPr>
          <p:spPr bwMode="gray">
            <a:xfrm>
              <a:off x="-540710" y="638141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Gruppieren 15"/>
          <p:cNvGrpSpPr/>
          <p:nvPr userDrawn="1"/>
        </p:nvGrpSpPr>
        <p:grpSpPr bwMode="gray">
          <a:xfrm>
            <a:off x="323850" y="-236640"/>
            <a:ext cx="8496740" cy="162023"/>
            <a:chOff x="323850" y="-531550"/>
            <a:chExt cx="8496740" cy="432060"/>
          </a:xfrm>
        </p:grpSpPr>
        <p:cxnSp>
          <p:nvCxnSpPr>
            <p:cNvPr id="17" name="Gerade Verbindung 16"/>
            <p:cNvCxnSpPr/>
            <p:nvPr userDrawn="1"/>
          </p:nvCxnSpPr>
          <p:spPr bwMode="gray">
            <a:xfrm rot="5400000">
              <a:off x="10782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userDrawn="1"/>
          </p:nvCxnSpPr>
          <p:spPr bwMode="gray">
            <a:xfrm rot="5400000">
              <a:off x="14035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userDrawn="1"/>
          </p:nvCxnSpPr>
          <p:spPr bwMode="gray">
            <a:xfrm rot="5400000">
              <a:off x="15475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bwMode="gray">
            <a:xfrm rot="5400000">
              <a:off x="28437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userDrawn="1"/>
          </p:nvCxnSpPr>
          <p:spPr bwMode="gray">
            <a:xfrm rot="5400000">
              <a:off x="29877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Gerade Verbindung 21"/>
            <p:cNvCxnSpPr/>
            <p:nvPr userDrawn="1"/>
          </p:nvCxnSpPr>
          <p:spPr bwMode="gray">
            <a:xfrm rot="5400000">
              <a:off x="42839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userDrawn="1"/>
          </p:nvCxnSpPr>
          <p:spPr bwMode="gray">
            <a:xfrm rot="5400000">
              <a:off x="44279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 Verbindung 23"/>
            <p:cNvCxnSpPr/>
            <p:nvPr userDrawn="1"/>
          </p:nvCxnSpPr>
          <p:spPr bwMode="gray">
            <a:xfrm rot="5400000">
              <a:off x="57241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userDrawn="1"/>
          </p:nvCxnSpPr>
          <p:spPr bwMode="gray">
            <a:xfrm rot="5400000">
              <a:off x="58681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Gerade Verbindung 25"/>
            <p:cNvCxnSpPr/>
            <p:nvPr userDrawn="1"/>
          </p:nvCxnSpPr>
          <p:spPr bwMode="gray">
            <a:xfrm rot="5400000">
              <a:off x="71643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Gerade Verbindung 26"/>
            <p:cNvCxnSpPr/>
            <p:nvPr userDrawn="1"/>
          </p:nvCxnSpPr>
          <p:spPr bwMode="gray">
            <a:xfrm rot="5400000">
              <a:off x="73083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Gerade Verbindung 27"/>
            <p:cNvCxnSpPr/>
            <p:nvPr userDrawn="1"/>
          </p:nvCxnSpPr>
          <p:spPr bwMode="gray">
            <a:xfrm rot="5400000">
              <a:off x="86045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uppieren 28"/>
          <p:cNvGrpSpPr/>
          <p:nvPr userDrawn="1"/>
        </p:nvGrpSpPr>
        <p:grpSpPr bwMode="gray">
          <a:xfrm>
            <a:off x="323410" y="5218118"/>
            <a:ext cx="8496740" cy="162023"/>
            <a:chOff x="323850" y="-531550"/>
            <a:chExt cx="8496740" cy="432060"/>
          </a:xfrm>
        </p:grpSpPr>
        <p:cxnSp>
          <p:nvCxnSpPr>
            <p:cNvPr id="30" name="Gerade Verbindung 29"/>
            <p:cNvCxnSpPr/>
            <p:nvPr userDrawn="1"/>
          </p:nvCxnSpPr>
          <p:spPr bwMode="gray">
            <a:xfrm rot="5400000">
              <a:off x="10782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 Verbindung 30"/>
            <p:cNvCxnSpPr/>
            <p:nvPr userDrawn="1"/>
          </p:nvCxnSpPr>
          <p:spPr bwMode="gray">
            <a:xfrm rot="5400000">
              <a:off x="14035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 Verbindung 31"/>
            <p:cNvCxnSpPr/>
            <p:nvPr userDrawn="1"/>
          </p:nvCxnSpPr>
          <p:spPr bwMode="gray">
            <a:xfrm rot="5400000">
              <a:off x="15475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Gerade Verbindung 32"/>
            <p:cNvCxnSpPr/>
            <p:nvPr userDrawn="1"/>
          </p:nvCxnSpPr>
          <p:spPr bwMode="gray">
            <a:xfrm rot="5400000">
              <a:off x="28437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Gerade Verbindung 33"/>
            <p:cNvCxnSpPr/>
            <p:nvPr userDrawn="1"/>
          </p:nvCxnSpPr>
          <p:spPr bwMode="gray">
            <a:xfrm rot="5400000">
              <a:off x="29877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Gerade Verbindung 34"/>
            <p:cNvCxnSpPr/>
            <p:nvPr userDrawn="1"/>
          </p:nvCxnSpPr>
          <p:spPr bwMode="gray">
            <a:xfrm rot="5400000">
              <a:off x="42839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Gerade Verbindung 35"/>
            <p:cNvCxnSpPr/>
            <p:nvPr userDrawn="1"/>
          </p:nvCxnSpPr>
          <p:spPr bwMode="gray">
            <a:xfrm rot="5400000">
              <a:off x="44279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Gerade Verbindung 36"/>
            <p:cNvCxnSpPr/>
            <p:nvPr userDrawn="1"/>
          </p:nvCxnSpPr>
          <p:spPr bwMode="gray">
            <a:xfrm rot="5400000">
              <a:off x="57241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Gerade Verbindung 37"/>
            <p:cNvCxnSpPr/>
            <p:nvPr userDrawn="1"/>
          </p:nvCxnSpPr>
          <p:spPr bwMode="gray">
            <a:xfrm rot="5400000">
              <a:off x="58681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Gerade Verbindung 38"/>
            <p:cNvCxnSpPr/>
            <p:nvPr userDrawn="1"/>
          </p:nvCxnSpPr>
          <p:spPr bwMode="gray">
            <a:xfrm rot="5400000">
              <a:off x="71643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Gerade Verbindung 39"/>
            <p:cNvCxnSpPr/>
            <p:nvPr userDrawn="1"/>
          </p:nvCxnSpPr>
          <p:spPr bwMode="gray">
            <a:xfrm rot="5400000">
              <a:off x="73083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Gerade Verbindung 40"/>
            <p:cNvCxnSpPr/>
            <p:nvPr userDrawn="1"/>
          </p:nvCxnSpPr>
          <p:spPr bwMode="gray">
            <a:xfrm rot="5400000">
              <a:off x="86045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2" name="Gruppieren 41"/>
          <p:cNvGrpSpPr/>
          <p:nvPr userDrawn="1"/>
        </p:nvGrpSpPr>
        <p:grpSpPr bwMode="gray">
          <a:xfrm>
            <a:off x="9252650" y="681488"/>
            <a:ext cx="216030" cy="4266593"/>
            <a:chOff x="-540710" y="908650"/>
            <a:chExt cx="432060" cy="5688790"/>
          </a:xfrm>
        </p:grpSpPr>
        <p:cxnSp>
          <p:nvCxnSpPr>
            <p:cNvPr id="43" name="Gerade Verbindung 42"/>
            <p:cNvCxnSpPr/>
            <p:nvPr userDrawn="1"/>
          </p:nvCxnSpPr>
          <p:spPr bwMode="gray">
            <a:xfrm>
              <a:off x="-540710" y="112468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Gerade Verbindung 43"/>
            <p:cNvCxnSpPr/>
            <p:nvPr userDrawn="1"/>
          </p:nvCxnSpPr>
          <p:spPr bwMode="gray">
            <a:xfrm>
              <a:off x="-540710" y="90865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Gerade Verbindung 44"/>
            <p:cNvCxnSpPr/>
            <p:nvPr userDrawn="1"/>
          </p:nvCxnSpPr>
          <p:spPr bwMode="gray">
            <a:xfrm>
              <a:off x="-540710" y="659744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Gerade Verbindung 45"/>
            <p:cNvCxnSpPr/>
            <p:nvPr userDrawn="1"/>
          </p:nvCxnSpPr>
          <p:spPr bwMode="gray">
            <a:xfrm>
              <a:off x="-540710" y="64534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Gerade Verbindung 46"/>
            <p:cNvCxnSpPr/>
            <p:nvPr userDrawn="1"/>
          </p:nvCxnSpPr>
          <p:spPr bwMode="gray">
            <a:xfrm>
              <a:off x="-540710" y="544528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Gerade Verbindung 47"/>
            <p:cNvCxnSpPr/>
            <p:nvPr userDrawn="1"/>
          </p:nvCxnSpPr>
          <p:spPr bwMode="gray">
            <a:xfrm>
              <a:off x="-540710" y="530126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 Verbindung 48"/>
            <p:cNvCxnSpPr/>
            <p:nvPr userDrawn="1"/>
          </p:nvCxnSpPr>
          <p:spPr bwMode="gray">
            <a:xfrm>
              <a:off x="-540710" y="436513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Gerade Verbindung 49"/>
            <p:cNvCxnSpPr/>
            <p:nvPr userDrawn="1"/>
          </p:nvCxnSpPr>
          <p:spPr bwMode="gray">
            <a:xfrm>
              <a:off x="-540710" y="422111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 Verbindung 50"/>
            <p:cNvCxnSpPr/>
            <p:nvPr userDrawn="1"/>
          </p:nvCxnSpPr>
          <p:spPr bwMode="gray">
            <a:xfrm>
              <a:off x="-540710" y="328498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Gerade Verbindung 51"/>
            <p:cNvCxnSpPr/>
            <p:nvPr userDrawn="1"/>
          </p:nvCxnSpPr>
          <p:spPr bwMode="gray">
            <a:xfrm>
              <a:off x="-540710" y="314096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Gerade Verbindung 52"/>
            <p:cNvCxnSpPr/>
            <p:nvPr userDrawn="1"/>
          </p:nvCxnSpPr>
          <p:spPr bwMode="gray">
            <a:xfrm>
              <a:off x="-540710" y="220483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Gerade Verbindung 53"/>
            <p:cNvCxnSpPr/>
            <p:nvPr userDrawn="1"/>
          </p:nvCxnSpPr>
          <p:spPr bwMode="gray">
            <a:xfrm>
              <a:off x="-540710" y="206081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Gerade Verbindung 54"/>
            <p:cNvCxnSpPr/>
            <p:nvPr userDrawn="1"/>
          </p:nvCxnSpPr>
          <p:spPr bwMode="gray">
            <a:xfrm>
              <a:off x="-540710" y="638141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6" name="Rechteck 55"/>
          <p:cNvSpPr/>
          <p:nvPr userDrawn="1"/>
        </p:nvSpPr>
        <p:spPr bwMode="gray">
          <a:xfrm>
            <a:off x="0" y="4948238"/>
            <a:ext cx="9144000" cy="195263"/>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endParaRPr lang="en-US" sz="1600" dirty="0" err="1" smtClean="0">
              <a:solidFill>
                <a:schemeClr val="tx1"/>
              </a:solidFill>
              <a:latin typeface="Arial" pitchFamily="34" charset="0"/>
            </a:endParaRPr>
          </a:p>
        </p:txBody>
      </p:sp>
      <p:sp>
        <p:nvSpPr>
          <p:cNvPr id="58" name="Text Placeholder 10"/>
          <p:cNvSpPr>
            <a:spLocks noGrp="1"/>
          </p:cNvSpPr>
          <p:nvPr>
            <p:ph type="body" sz="quarter" idx="10" hasCustomPrompt="1"/>
          </p:nvPr>
        </p:nvSpPr>
        <p:spPr bwMode="gray">
          <a:xfrm>
            <a:off x="467430" y="4677984"/>
            <a:ext cx="8209140" cy="162018"/>
          </a:xfrm>
        </p:spPr>
        <p:txBody>
          <a:bodyPr tIns="0" anchor="b" anchorCtr="0"/>
          <a:lstStyle>
            <a:lvl1pPr marL="0" indent="0">
              <a:spcBef>
                <a:spcPts val="0"/>
              </a:spcBef>
              <a:spcAft>
                <a:spcPts val="0"/>
              </a:spcAft>
              <a:buFontTx/>
              <a:buNone/>
              <a:defRPr sz="1200">
                <a:solidFill>
                  <a:schemeClr val="bg1"/>
                </a:solidFill>
              </a:defRPr>
            </a:lvl1pPr>
            <a:lvl2pPr marL="0" indent="0">
              <a:spcBef>
                <a:spcPts val="0"/>
              </a:spcBef>
              <a:spcAft>
                <a:spcPts val="0"/>
              </a:spcAft>
              <a:buFontTx/>
              <a:buNone/>
              <a:defRPr sz="1200">
                <a:solidFill>
                  <a:schemeClr val="bg2"/>
                </a:solidFill>
              </a:defRPr>
            </a:lvl2pPr>
            <a:lvl3pPr marL="0" indent="0">
              <a:spcBef>
                <a:spcPts val="0"/>
              </a:spcBef>
              <a:spcAft>
                <a:spcPts val="0"/>
              </a:spcAft>
              <a:buFontTx/>
              <a:buNone/>
              <a:defRPr sz="1200">
                <a:solidFill>
                  <a:schemeClr val="bg2"/>
                </a:solidFill>
              </a:defRPr>
            </a:lvl3pPr>
            <a:lvl4pPr marL="0" indent="0">
              <a:spcBef>
                <a:spcPts val="0"/>
              </a:spcBef>
              <a:spcAft>
                <a:spcPts val="0"/>
              </a:spcAft>
              <a:buFontTx/>
              <a:buNone/>
              <a:defRPr sz="1200">
                <a:solidFill>
                  <a:schemeClr val="bg2"/>
                </a:solidFill>
              </a:defRPr>
            </a:lvl4pPr>
            <a:lvl5pPr marL="0" indent="0">
              <a:spcBef>
                <a:spcPts val="0"/>
              </a:spcBef>
              <a:spcAft>
                <a:spcPts val="0"/>
              </a:spcAft>
              <a:buFontTx/>
              <a:buNone/>
              <a:defRPr sz="1200">
                <a:solidFill>
                  <a:schemeClr val="bg2"/>
                </a:solidFill>
              </a:defRPr>
            </a:lvl5pPr>
            <a:lvl6pPr marL="0" indent="0">
              <a:spcBef>
                <a:spcPts val="0"/>
              </a:spcBef>
              <a:spcAft>
                <a:spcPts val="0"/>
              </a:spcAft>
              <a:buFontTx/>
              <a:buNone/>
              <a:defRPr sz="1200">
                <a:solidFill>
                  <a:schemeClr val="bg2"/>
                </a:solidFill>
              </a:defRPr>
            </a:lvl6pPr>
            <a:lvl7pPr marL="0" indent="0">
              <a:spcBef>
                <a:spcPts val="0"/>
              </a:spcBef>
              <a:spcAft>
                <a:spcPts val="0"/>
              </a:spcAft>
              <a:buFontTx/>
              <a:buNone/>
              <a:defRPr sz="1200">
                <a:solidFill>
                  <a:schemeClr val="bg2"/>
                </a:solidFill>
              </a:defRPr>
            </a:lvl7pPr>
            <a:lvl8pPr marL="0" indent="0">
              <a:spcBef>
                <a:spcPts val="0"/>
              </a:spcBef>
              <a:spcAft>
                <a:spcPts val="0"/>
              </a:spcAft>
              <a:buFontTx/>
              <a:buNone/>
              <a:defRPr sz="1200">
                <a:solidFill>
                  <a:schemeClr val="bg2"/>
                </a:solidFill>
              </a:defRPr>
            </a:lvl8pPr>
            <a:lvl9pPr marL="0" indent="0">
              <a:spcBef>
                <a:spcPts val="0"/>
              </a:spcBef>
              <a:spcAft>
                <a:spcPts val="0"/>
              </a:spcAft>
              <a:buFontTx/>
              <a:buNone/>
              <a:defRPr sz="1200">
                <a:solidFill>
                  <a:schemeClr val="bg2"/>
                </a:solidFill>
                <a:latin typeface="Arial" pitchFamily="34" charset="0"/>
              </a:defRPr>
            </a:lvl9pPr>
          </a:lstStyle>
          <a:p>
            <a:pPr lvl="0"/>
            <a:r>
              <a:rPr lang="en-US" dirty="0" smtClean="0"/>
              <a:t>Click to add text</a:t>
            </a:r>
          </a:p>
        </p:txBody>
      </p:sp>
    </p:spTree>
    <p:extLst>
      <p:ext uri="{BB962C8B-B14F-4D97-AF65-F5344CB8AC3E}">
        <p14:creationId xmlns:p14="http://schemas.microsoft.com/office/powerpoint/2010/main" val="409258202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Title 3"/>
          <p:cNvSpPr>
            <a:spLocks noGrp="1"/>
          </p:cNvSpPr>
          <p:nvPr>
            <p:ph type="title" hasCustomPrompt="1"/>
          </p:nvPr>
        </p:nvSpPr>
        <p:spPr bwMode="gray"/>
        <p:txBody>
          <a:bodyPr/>
          <a:lstStyle>
            <a:lvl1pPr>
              <a:defRPr>
                <a:latin typeface="Arial" pitchFamily="34" charset="0"/>
              </a:defRPr>
            </a:lvl1pPr>
          </a:lstStyle>
          <a:p>
            <a:r>
              <a:rPr lang="en-US" dirty="0" smtClean="0"/>
              <a:t>Click to add text</a:t>
            </a:r>
            <a:endParaRPr lang="en-GB" dirty="0"/>
          </a:p>
        </p:txBody>
      </p:sp>
      <p:sp>
        <p:nvSpPr>
          <p:cNvPr id="6" name="Foliennummernplatzhalter 5"/>
          <p:cNvSpPr>
            <a:spLocks noGrp="1"/>
          </p:cNvSpPr>
          <p:nvPr>
            <p:ph type="sldNum" sz="quarter" idx="4"/>
          </p:nvPr>
        </p:nvSpPr>
        <p:spPr>
          <a:xfrm>
            <a:off x="7522024" y="4948014"/>
            <a:ext cx="1298448" cy="10972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a:defRPr lang="de-DE" sz="800" smtClean="0">
                <a:solidFill>
                  <a:schemeClr val="bg1"/>
                </a:solidFill>
                <a:latin typeface="Arial" pitchFamily="34" charset="0"/>
              </a:defRPr>
            </a:lvl1pPr>
          </a:lstStyle>
          <a:p>
            <a:pPr algn="r"/>
            <a:fld id="{1BDBE1E8-50F2-49BA-A952-1CC1DEAA5FBD}" type="slidenum">
              <a:rPr lang="en-US" smtClean="0"/>
              <a:pPr algn="r"/>
              <a:t>‹#›</a:t>
            </a:fld>
            <a:endParaRPr lang="en-US" dirty="0"/>
          </a:p>
        </p:txBody>
      </p:sp>
    </p:spTree>
    <p:extLst>
      <p:ext uri="{BB962C8B-B14F-4D97-AF65-F5344CB8AC3E}">
        <p14:creationId xmlns:p14="http://schemas.microsoft.com/office/powerpoint/2010/main" val="5344514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323528" y="1047750"/>
            <a:ext cx="8496944" cy="3738246"/>
          </a:xfrm>
        </p:spPr>
        <p:txBody>
          <a:bodyPr/>
          <a:lstStyle>
            <a:lvl1pPr marL="360000" indent="-360000">
              <a:spcBef>
                <a:spcPts val="1200"/>
              </a:spcBef>
              <a:spcAft>
                <a:spcPts val="0"/>
              </a:spcAft>
              <a:buClr>
                <a:schemeClr val="tx2"/>
              </a:buClr>
              <a:buFont typeface="+mj-lt"/>
              <a:buAutoNum type="arabicPeriod"/>
              <a:defRPr sz="1800">
                <a:latin typeface="Arial" pitchFamily="34" charset="0"/>
              </a:defRPr>
            </a:lvl1pPr>
            <a:lvl2pPr marL="360000" indent="0">
              <a:spcBef>
                <a:spcPts val="300"/>
              </a:spcBef>
              <a:spcAft>
                <a:spcPts val="1200"/>
              </a:spcAft>
              <a:buClr>
                <a:schemeClr val="bg2"/>
              </a:buClr>
              <a:buFont typeface="+mj-lt"/>
              <a:buNone/>
              <a:defRPr sz="1800">
                <a:solidFill>
                  <a:schemeClr val="tx1"/>
                </a:solidFill>
                <a:latin typeface="Arial" pitchFamily="34" charset="0"/>
              </a:defRPr>
            </a:lvl2pPr>
            <a:lvl3pPr marL="360000" indent="0">
              <a:spcAft>
                <a:spcPts val="1200"/>
              </a:spcAft>
              <a:buFontTx/>
              <a:buNone/>
              <a:defRPr sz="1800">
                <a:solidFill>
                  <a:schemeClr val="bg2"/>
                </a:solidFill>
                <a:latin typeface="Arial" pitchFamily="34" charset="0"/>
              </a:defRPr>
            </a:lvl3pPr>
            <a:lvl4pPr marL="360000" indent="0">
              <a:spcAft>
                <a:spcPts val="1200"/>
              </a:spcAft>
              <a:buFontTx/>
              <a:buNone/>
              <a:defRPr sz="1800">
                <a:solidFill>
                  <a:schemeClr val="bg2"/>
                </a:solidFill>
              </a:defRPr>
            </a:lvl4pPr>
            <a:lvl5pPr marL="360000" indent="0">
              <a:spcAft>
                <a:spcPts val="1200"/>
              </a:spcAft>
              <a:buFontTx/>
              <a:buNone/>
              <a:defRPr sz="1800" b="0">
                <a:solidFill>
                  <a:schemeClr val="bg2"/>
                </a:solidFill>
              </a:defRPr>
            </a:lvl5pPr>
            <a:lvl6pPr marL="360000" indent="0">
              <a:spcAft>
                <a:spcPts val="1200"/>
              </a:spcAft>
              <a:buFontTx/>
              <a:buNone/>
              <a:defRPr sz="1800">
                <a:solidFill>
                  <a:schemeClr val="bg2"/>
                </a:solidFill>
              </a:defRPr>
            </a:lvl6pPr>
            <a:lvl7pPr marL="360000" indent="0">
              <a:spcAft>
                <a:spcPts val="1200"/>
              </a:spcAft>
              <a:buFontTx/>
              <a:buNone/>
              <a:defRPr sz="1800">
                <a:solidFill>
                  <a:schemeClr val="bg2"/>
                </a:solidFill>
              </a:defRPr>
            </a:lvl7pPr>
            <a:lvl8pPr marL="360000" indent="0">
              <a:spcAft>
                <a:spcPts val="1200"/>
              </a:spcAft>
              <a:buFontTx/>
              <a:buNone/>
              <a:defRPr sz="1800">
                <a:solidFill>
                  <a:schemeClr val="bg2"/>
                </a:solidFill>
              </a:defRPr>
            </a:lvl8pPr>
            <a:lvl9pPr marL="360000" indent="0">
              <a:spcAft>
                <a:spcPts val="1200"/>
              </a:spcAft>
              <a:buFontTx/>
              <a:buNone/>
              <a:defRPr sz="1800">
                <a:solidFill>
                  <a:schemeClr val="bg2"/>
                </a:solidFill>
              </a:defRPr>
            </a:lvl9pPr>
          </a:lstStyle>
          <a:p>
            <a:pPr lvl="0"/>
            <a:r>
              <a:rPr lang="en-US" dirty="0" smtClean="0"/>
              <a:t>Click to add text</a:t>
            </a:r>
          </a:p>
          <a:p>
            <a:pPr lvl="1"/>
            <a:r>
              <a:rPr lang="en-US" dirty="0" smtClean="0"/>
              <a:t>Second level</a:t>
            </a:r>
          </a:p>
          <a:p>
            <a:pPr lvl="2"/>
            <a:endParaRPr lang="en-US" dirty="0" smtClean="0"/>
          </a:p>
        </p:txBody>
      </p:sp>
      <p:sp>
        <p:nvSpPr>
          <p:cNvPr id="4" name="Title 3"/>
          <p:cNvSpPr>
            <a:spLocks noGrp="1"/>
          </p:cNvSpPr>
          <p:nvPr>
            <p:ph type="title" hasCustomPrompt="1"/>
          </p:nvPr>
        </p:nvSpPr>
        <p:spPr bwMode="gray"/>
        <p:txBody>
          <a:bodyPr/>
          <a:lstStyle>
            <a:lvl1pPr>
              <a:defRPr>
                <a:latin typeface="Arial" pitchFamily="34" charset="0"/>
              </a:defRPr>
            </a:lvl1pPr>
          </a:lstStyle>
          <a:p>
            <a:r>
              <a:rPr lang="en-US" dirty="0" smtClean="0"/>
              <a:t>Click to add text</a:t>
            </a:r>
            <a:endParaRPr lang="en-GB" dirty="0"/>
          </a:p>
        </p:txBody>
      </p:sp>
      <p:sp>
        <p:nvSpPr>
          <p:cNvPr id="6" name="Foliennummernplatzhalter 5"/>
          <p:cNvSpPr>
            <a:spLocks noGrp="1"/>
          </p:cNvSpPr>
          <p:nvPr>
            <p:ph type="sldNum" sz="quarter" idx="4"/>
          </p:nvPr>
        </p:nvSpPr>
        <p:spPr>
          <a:xfrm>
            <a:off x="7522024" y="4948014"/>
            <a:ext cx="1298448" cy="109728"/>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a:defRPr lang="de-DE" sz="800" smtClean="0">
                <a:solidFill>
                  <a:schemeClr val="bg2"/>
                </a:solidFill>
                <a:latin typeface="Arial" pitchFamily="34" charset="0"/>
              </a:defRPr>
            </a:lvl1pPr>
          </a:lstStyle>
          <a:p>
            <a:pPr algn="r"/>
            <a:fld id="{1BDBE1E8-50F2-49BA-A952-1CC1DEAA5FBD}" type="slidenum">
              <a:rPr lang="en-US" smtClean="0"/>
              <a:pPr algn="r"/>
              <a:t>‹#›</a:t>
            </a:fld>
            <a:endParaRPr lang="en-US" dirty="0"/>
          </a:p>
        </p:txBody>
      </p:sp>
    </p:spTree>
    <p:extLst>
      <p:ext uri="{BB962C8B-B14F-4D97-AF65-F5344CB8AC3E}">
        <p14:creationId xmlns:p14="http://schemas.microsoft.com/office/powerpoint/2010/main" val="326725232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Slide for presentation">
    <p:spTree>
      <p:nvGrpSpPr>
        <p:cNvPr id="1" name=""/>
        <p:cNvGrpSpPr/>
        <p:nvPr/>
      </p:nvGrpSpPr>
      <p:grpSpPr>
        <a:xfrm>
          <a:off x="0" y="0"/>
          <a:ext cx="0" cy="0"/>
          <a:chOff x="0" y="0"/>
          <a:chExt cx="0" cy="0"/>
        </a:xfrm>
      </p:grpSpPr>
      <p:sp>
        <p:nvSpPr>
          <p:cNvPr id="4" name="Rectangle 3"/>
          <p:cNvSpPr/>
          <p:nvPr userDrawn="1"/>
        </p:nvSpPr>
        <p:spPr bwMode="gray">
          <a:xfrm>
            <a:off x="0" y="1653622"/>
            <a:ext cx="9144000" cy="2213527"/>
          </a:xfrm>
          <a:prstGeom prst="rect">
            <a:avLst/>
          </a:prstGeom>
          <a:gradFill flip="none" rotWithShape="1">
            <a:gsLst>
              <a:gs pos="0">
                <a:schemeClr val="accent6"/>
              </a:gs>
              <a:gs pos="61000">
                <a:srgbClr val="F0850D"/>
              </a:gs>
              <a:gs pos="100000">
                <a:srgbClr val="FFC000"/>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pPr>
            <a:endParaRPr lang="en-US" sz="1600" dirty="0" err="1" smtClean="0">
              <a:solidFill>
                <a:schemeClr val="tx1"/>
              </a:solidFill>
              <a:latin typeface="Arial" pitchFamily="34" charset="0"/>
              <a:cs typeface="Arial" pitchFamily="34" charset="0"/>
            </a:endParaRPr>
          </a:p>
        </p:txBody>
      </p:sp>
      <p:pic>
        <p:nvPicPr>
          <p:cNvPr id="52" name="Picture 51"/>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flipH="1" flipV="1">
            <a:off x="0" y="1674314"/>
            <a:ext cx="9144000" cy="2194560"/>
          </a:xfrm>
          <a:prstGeom prst="rect">
            <a:avLst/>
          </a:prstGeom>
        </p:spPr>
      </p:pic>
      <p:sp>
        <p:nvSpPr>
          <p:cNvPr id="2" name="Titel 1"/>
          <p:cNvSpPr>
            <a:spLocks noGrp="1"/>
          </p:cNvSpPr>
          <p:nvPr>
            <p:ph type="title"/>
          </p:nvPr>
        </p:nvSpPr>
        <p:spPr bwMode="gray">
          <a:xfrm>
            <a:off x="0" y="1472724"/>
            <a:ext cx="9144000" cy="2575322"/>
          </a:xfr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24000" tIns="0" rIns="324000" bIns="0" numCol="1" spcCol="0" rtlCol="0" fromWordArt="0" anchor="ctr" anchorCtr="0" forceAA="0" compatLnSpc="1">
            <a:prstTxWarp prst="textNoShape">
              <a:avLst/>
            </a:prstTxWarp>
            <a:noAutofit/>
          </a:bodyPr>
          <a:lstStyle>
            <a:lvl1pPr>
              <a:defRPr lang="de-DE" sz="3000" kern="1200" dirty="0">
                <a:solidFill>
                  <a:schemeClr val="bg1"/>
                </a:solidFill>
                <a:latin typeface="Arial" pitchFamily="34" charset="0"/>
                <a:ea typeface="+mn-ea"/>
                <a:cs typeface="+mn-cs"/>
              </a:defRPr>
            </a:lvl1pPr>
          </a:lstStyle>
          <a:p>
            <a:pPr lvl="0"/>
            <a:endParaRPr lang="en-US" dirty="0" smtClean="0"/>
          </a:p>
        </p:txBody>
      </p:sp>
      <p:grpSp>
        <p:nvGrpSpPr>
          <p:cNvPr id="5" name="Gruppieren 4"/>
          <p:cNvGrpSpPr/>
          <p:nvPr userDrawn="1"/>
        </p:nvGrpSpPr>
        <p:grpSpPr bwMode="gray">
          <a:xfrm>
            <a:off x="-324680" y="681488"/>
            <a:ext cx="216030" cy="4266593"/>
            <a:chOff x="-540710" y="908650"/>
            <a:chExt cx="432060" cy="5688790"/>
          </a:xfrm>
        </p:grpSpPr>
        <p:cxnSp>
          <p:nvCxnSpPr>
            <p:cNvPr id="6" name="Gerade Verbindung 5"/>
            <p:cNvCxnSpPr/>
            <p:nvPr userDrawn="1"/>
          </p:nvCxnSpPr>
          <p:spPr bwMode="gray">
            <a:xfrm>
              <a:off x="-540710" y="112468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Gerade Verbindung 6"/>
            <p:cNvCxnSpPr/>
            <p:nvPr userDrawn="1"/>
          </p:nvCxnSpPr>
          <p:spPr bwMode="gray">
            <a:xfrm>
              <a:off x="-540710" y="90865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Gerade Verbindung 8"/>
            <p:cNvCxnSpPr/>
            <p:nvPr userDrawn="1"/>
          </p:nvCxnSpPr>
          <p:spPr bwMode="gray">
            <a:xfrm>
              <a:off x="-540710" y="659744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Gerade Verbindung 9"/>
            <p:cNvCxnSpPr/>
            <p:nvPr userDrawn="1"/>
          </p:nvCxnSpPr>
          <p:spPr bwMode="gray">
            <a:xfrm>
              <a:off x="-540710" y="64534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Gerade Verbindung 10"/>
            <p:cNvCxnSpPr/>
            <p:nvPr userDrawn="1"/>
          </p:nvCxnSpPr>
          <p:spPr bwMode="gray">
            <a:xfrm>
              <a:off x="-540710" y="638141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Gruppieren 11"/>
          <p:cNvGrpSpPr/>
          <p:nvPr userDrawn="1"/>
        </p:nvGrpSpPr>
        <p:grpSpPr bwMode="gray">
          <a:xfrm>
            <a:off x="323850" y="-236640"/>
            <a:ext cx="8496740" cy="162023"/>
            <a:chOff x="323850" y="-531550"/>
            <a:chExt cx="8496740" cy="432060"/>
          </a:xfrm>
        </p:grpSpPr>
        <p:cxnSp>
          <p:nvCxnSpPr>
            <p:cNvPr id="13" name="Gerade Verbindung 12"/>
            <p:cNvCxnSpPr/>
            <p:nvPr userDrawn="1"/>
          </p:nvCxnSpPr>
          <p:spPr bwMode="gray">
            <a:xfrm rot="5400000">
              <a:off x="10782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 Verbindung 13"/>
            <p:cNvCxnSpPr/>
            <p:nvPr userDrawn="1"/>
          </p:nvCxnSpPr>
          <p:spPr bwMode="gray">
            <a:xfrm rot="5400000">
              <a:off x="14035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userDrawn="1"/>
          </p:nvCxnSpPr>
          <p:spPr bwMode="gray">
            <a:xfrm rot="5400000">
              <a:off x="15475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userDrawn="1"/>
          </p:nvCxnSpPr>
          <p:spPr bwMode="gray">
            <a:xfrm rot="5400000">
              <a:off x="28437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bwMode="gray">
            <a:xfrm rot="5400000">
              <a:off x="29877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userDrawn="1"/>
          </p:nvCxnSpPr>
          <p:spPr bwMode="gray">
            <a:xfrm rot="5400000">
              <a:off x="42839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userDrawn="1"/>
          </p:nvCxnSpPr>
          <p:spPr bwMode="gray">
            <a:xfrm rot="5400000">
              <a:off x="44279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bwMode="gray">
            <a:xfrm rot="5400000">
              <a:off x="57241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userDrawn="1"/>
          </p:nvCxnSpPr>
          <p:spPr bwMode="gray">
            <a:xfrm rot="5400000">
              <a:off x="58681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Gerade Verbindung 21"/>
            <p:cNvCxnSpPr/>
            <p:nvPr userDrawn="1"/>
          </p:nvCxnSpPr>
          <p:spPr bwMode="gray">
            <a:xfrm rot="5400000">
              <a:off x="71643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userDrawn="1"/>
          </p:nvCxnSpPr>
          <p:spPr bwMode="gray">
            <a:xfrm rot="5400000">
              <a:off x="73083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 Verbindung 23"/>
            <p:cNvCxnSpPr/>
            <p:nvPr userDrawn="1"/>
          </p:nvCxnSpPr>
          <p:spPr bwMode="gray">
            <a:xfrm rot="5400000">
              <a:off x="86045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 name="Gruppieren 24"/>
          <p:cNvGrpSpPr/>
          <p:nvPr userDrawn="1"/>
        </p:nvGrpSpPr>
        <p:grpSpPr bwMode="gray">
          <a:xfrm>
            <a:off x="323410" y="5218118"/>
            <a:ext cx="8496740" cy="162023"/>
            <a:chOff x="323850" y="-531550"/>
            <a:chExt cx="8496740" cy="432060"/>
          </a:xfrm>
        </p:grpSpPr>
        <p:cxnSp>
          <p:nvCxnSpPr>
            <p:cNvPr id="26" name="Gerade Verbindung 25"/>
            <p:cNvCxnSpPr/>
            <p:nvPr userDrawn="1"/>
          </p:nvCxnSpPr>
          <p:spPr bwMode="gray">
            <a:xfrm rot="5400000">
              <a:off x="10782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Gerade Verbindung 26"/>
            <p:cNvCxnSpPr/>
            <p:nvPr userDrawn="1"/>
          </p:nvCxnSpPr>
          <p:spPr bwMode="gray">
            <a:xfrm rot="5400000">
              <a:off x="14035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Gerade Verbindung 27"/>
            <p:cNvCxnSpPr/>
            <p:nvPr userDrawn="1"/>
          </p:nvCxnSpPr>
          <p:spPr bwMode="gray">
            <a:xfrm rot="5400000">
              <a:off x="15475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 Verbindung 28"/>
            <p:cNvCxnSpPr/>
            <p:nvPr userDrawn="1"/>
          </p:nvCxnSpPr>
          <p:spPr bwMode="gray">
            <a:xfrm rot="5400000">
              <a:off x="28437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 Verbindung 29"/>
            <p:cNvCxnSpPr/>
            <p:nvPr userDrawn="1"/>
          </p:nvCxnSpPr>
          <p:spPr bwMode="gray">
            <a:xfrm rot="5400000">
              <a:off x="29877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 Verbindung 30"/>
            <p:cNvCxnSpPr/>
            <p:nvPr userDrawn="1"/>
          </p:nvCxnSpPr>
          <p:spPr bwMode="gray">
            <a:xfrm rot="5400000">
              <a:off x="42839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 Verbindung 31"/>
            <p:cNvCxnSpPr/>
            <p:nvPr userDrawn="1"/>
          </p:nvCxnSpPr>
          <p:spPr bwMode="gray">
            <a:xfrm rot="5400000">
              <a:off x="44279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Gerade Verbindung 32"/>
            <p:cNvCxnSpPr/>
            <p:nvPr userDrawn="1"/>
          </p:nvCxnSpPr>
          <p:spPr bwMode="gray">
            <a:xfrm rot="5400000">
              <a:off x="57241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Gerade Verbindung 33"/>
            <p:cNvCxnSpPr/>
            <p:nvPr userDrawn="1"/>
          </p:nvCxnSpPr>
          <p:spPr bwMode="gray">
            <a:xfrm rot="5400000">
              <a:off x="58681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Gerade Verbindung 34"/>
            <p:cNvCxnSpPr/>
            <p:nvPr userDrawn="1"/>
          </p:nvCxnSpPr>
          <p:spPr bwMode="gray">
            <a:xfrm rot="5400000">
              <a:off x="71643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Gerade Verbindung 35"/>
            <p:cNvCxnSpPr/>
            <p:nvPr userDrawn="1"/>
          </p:nvCxnSpPr>
          <p:spPr bwMode="gray">
            <a:xfrm rot="5400000">
              <a:off x="73083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Gerade Verbindung 36"/>
            <p:cNvCxnSpPr/>
            <p:nvPr userDrawn="1"/>
          </p:nvCxnSpPr>
          <p:spPr bwMode="gray">
            <a:xfrm rot="5400000">
              <a:off x="86045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8" name="Gruppieren 37"/>
          <p:cNvGrpSpPr/>
          <p:nvPr userDrawn="1"/>
        </p:nvGrpSpPr>
        <p:grpSpPr bwMode="gray">
          <a:xfrm>
            <a:off x="9252650" y="681488"/>
            <a:ext cx="216030" cy="4266593"/>
            <a:chOff x="-540710" y="908650"/>
            <a:chExt cx="432060" cy="5688790"/>
          </a:xfrm>
        </p:grpSpPr>
        <p:cxnSp>
          <p:nvCxnSpPr>
            <p:cNvPr id="39" name="Gerade Verbindung 38"/>
            <p:cNvCxnSpPr/>
            <p:nvPr userDrawn="1"/>
          </p:nvCxnSpPr>
          <p:spPr bwMode="gray">
            <a:xfrm>
              <a:off x="-540710" y="112468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Gerade Verbindung 39"/>
            <p:cNvCxnSpPr/>
            <p:nvPr userDrawn="1"/>
          </p:nvCxnSpPr>
          <p:spPr bwMode="gray">
            <a:xfrm>
              <a:off x="-540710" y="90865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Gerade Verbindung 40"/>
            <p:cNvCxnSpPr/>
            <p:nvPr userDrawn="1"/>
          </p:nvCxnSpPr>
          <p:spPr bwMode="gray">
            <a:xfrm>
              <a:off x="-540710" y="659744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Gerade Verbindung 41"/>
            <p:cNvCxnSpPr/>
            <p:nvPr userDrawn="1"/>
          </p:nvCxnSpPr>
          <p:spPr bwMode="gray">
            <a:xfrm>
              <a:off x="-540710" y="64534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Gerade Verbindung 42"/>
            <p:cNvCxnSpPr/>
            <p:nvPr userDrawn="1"/>
          </p:nvCxnSpPr>
          <p:spPr bwMode="gray">
            <a:xfrm>
              <a:off x="-540710" y="544528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Gerade Verbindung 43"/>
            <p:cNvCxnSpPr/>
            <p:nvPr userDrawn="1"/>
          </p:nvCxnSpPr>
          <p:spPr bwMode="gray">
            <a:xfrm>
              <a:off x="-540710" y="530126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Gerade Verbindung 44"/>
            <p:cNvCxnSpPr/>
            <p:nvPr userDrawn="1"/>
          </p:nvCxnSpPr>
          <p:spPr bwMode="gray">
            <a:xfrm>
              <a:off x="-540710" y="436513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Gerade Verbindung 45"/>
            <p:cNvCxnSpPr/>
            <p:nvPr userDrawn="1"/>
          </p:nvCxnSpPr>
          <p:spPr bwMode="gray">
            <a:xfrm>
              <a:off x="-540710" y="422111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Gerade Verbindung 46"/>
            <p:cNvCxnSpPr/>
            <p:nvPr userDrawn="1"/>
          </p:nvCxnSpPr>
          <p:spPr bwMode="gray">
            <a:xfrm>
              <a:off x="-540710" y="328498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Gerade Verbindung 47"/>
            <p:cNvCxnSpPr/>
            <p:nvPr userDrawn="1"/>
          </p:nvCxnSpPr>
          <p:spPr bwMode="gray">
            <a:xfrm>
              <a:off x="-540710" y="314096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 Verbindung 48"/>
            <p:cNvCxnSpPr/>
            <p:nvPr userDrawn="1"/>
          </p:nvCxnSpPr>
          <p:spPr bwMode="gray">
            <a:xfrm>
              <a:off x="-540710" y="220483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Gerade Verbindung 49"/>
            <p:cNvCxnSpPr/>
            <p:nvPr userDrawn="1"/>
          </p:nvCxnSpPr>
          <p:spPr bwMode="gray">
            <a:xfrm>
              <a:off x="-540710" y="206081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 Verbindung 50"/>
            <p:cNvCxnSpPr/>
            <p:nvPr userDrawn="1"/>
          </p:nvCxnSpPr>
          <p:spPr bwMode="gray">
            <a:xfrm>
              <a:off x="-540710" y="638141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0960569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6" name="Title 5"/>
          <p:cNvSpPr>
            <a:spLocks noGrp="1"/>
          </p:cNvSpPr>
          <p:nvPr>
            <p:ph type="title" hasCustomPrompt="1"/>
          </p:nvPr>
        </p:nvSpPr>
        <p:spPr bwMode="gray"/>
        <p:txBody>
          <a:bodyPr/>
          <a:lstStyle>
            <a:lvl1pPr>
              <a:defRPr>
                <a:latin typeface="Arial" pitchFamily="34" charset="0"/>
              </a:defRPr>
            </a:lvl1pPr>
          </a:lstStyle>
          <a:p>
            <a:r>
              <a:rPr lang="en-US" dirty="0" smtClean="0"/>
              <a:t>Click to add text</a:t>
            </a:r>
            <a:endParaRPr lang="en-GB" dirty="0"/>
          </a:p>
        </p:txBody>
      </p:sp>
    </p:spTree>
    <p:extLst>
      <p:ext uri="{BB962C8B-B14F-4D97-AF65-F5344CB8AC3E}">
        <p14:creationId xmlns:p14="http://schemas.microsoft.com/office/powerpoint/2010/main" val="299189207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5" name="Content Placeholder 4"/>
          <p:cNvSpPr>
            <a:spLocks noGrp="1"/>
          </p:cNvSpPr>
          <p:nvPr>
            <p:ph sz="quarter" idx="13" hasCustomPrompt="1"/>
          </p:nvPr>
        </p:nvSpPr>
        <p:spPr>
          <a:xfrm>
            <a:off x="323528" y="1047750"/>
            <a:ext cx="8496944" cy="3738246"/>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p>
        </p:txBody>
      </p:sp>
      <p:sp>
        <p:nvSpPr>
          <p:cNvPr id="4" name="Title 3"/>
          <p:cNvSpPr>
            <a:spLocks noGrp="1"/>
          </p:cNvSpPr>
          <p:nvPr>
            <p:ph type="title" hasCustomPrompt="1"/>
          </p:nvPr>
        </p:nvSpPr>
        <p:spPr bwMode="gray"/>
        <p:txBody>
          <a:bodyPr/>
          <a:lstStyle>
            <a:lvl1pPr>
              <a:defRPr>
                <a:latin typeface="Arial" pitchFamily="34" charset="0"/>
              </a:defRPr>
            </a:lvl1pPr>
          </a:lstStyle>
          <a:p>
            <a:r>
              <a:rPr lang="en-US" dirty="0" smtClean="0"/>
              <a:t>Click to add text</a:t>
            </a:r>
            <a:endParaRPr lang="en-GB" dirty="0"/>
          </a:p>
        </p:txBody>
      </p:sp>
    </p:spTree>
    <p:extLst>
      <p:ext uri="{BB962C8B-B14F-4D97-AF65-F5344CB8AC3E}">
        <p14:creationId xmlns:p14="http://schemas.microsoft.com/office/powerpoint/2010/main" val="391731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s">
    <p:spTree>
      <p:nvGrpSpPr>
        <p:cNvPr id="1" name=""/>
        <p:cNvGrpSpPr/>
        <p:nvPr/>
      </p:nvGrpSpPr>
      <p:grpSpPr>
        <a:xfrm>
          <a:off x="0" y="0"/>
          <a:ext cx="0" cy="0"/>
          <a:chOff x="0" y="0"/>
          <a:chExt cx="0" cy="0"/>
        </a:xfrm>
      </p:grpSpPr>
      <p:sp>
        <p:nvSpPr>
          <p:cNvPr id="3" name="Title 2"/>
          <p:cNvSpPr>
            <a:spLocks noGrp="1"/>
          </p:cNvSpPr>
          <p:nvPr>
            <p:ph type="title" hasCustomPrompt="1"/>
          </p:nvPr>
        </p:nvSpPr>
        <p:spPr bwMode="gray"/>
        <p:txBody>
          <a:bodyPr/>
          <a:lstStyle/>
          <a:p>
            <a:r>
              <a:rPr lang="en-US" noProof="0" dirty="0" smtClean="0"/>
              <a:t>Click to add text</a:t>
            </a:r>
            <a:endParaRPr lang="en-GB" dirty="0"/>
          </a:p>
        </p:txBody>
      </p:sp>
      <p:sp>
        <p:nvSpPr>
          <p:cNvPr id="13" name="Content Placeholder 4"/>
          <p:cNvSpPr>
            <a:spLocks noGrp="1"/>
          </p:cNvSpPr>
          <p:nvPr>
            <p:ph sz="quarter" idx="13" hasCustomPrompt="1"/>
          </p:nvPr>
        </p:nvSpPr>
        <p:spPr>
          <a:xfrm>
            <a:off x="323528" y="971550"/>
            <a:ext cx="4177035" cy="3814446"/>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p>
        </p:txBody>
      </p:sp>
      <p:sp>
        <p:nvSpPr>
          <p:cNvPr id="14" name="Content Placeholder 4"/>
          <p:cNvSpPr>
            <a:spLocks noGrp="1"/>
          </p:cNvSpPr>
          <p:nvPr>
            <p:ph sz="quarter" idx="14" hasCustomPrompt="1"/>
          </p:nvPr>
        </p:nvSpPr>
        <p:spPr>
          <a:xfrm>
            <a:off x="4644013" y="971550"/>
            <a:ext cx="4177035" cy="3814446"/>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p>
        </p:txBody>
      </p:sp>
    </p:spTree>
    <p:extLst>
      <p:ext uri="{BB962C8B-B14F-4D97-AF65-F5344CB8AC3E}">
        <p14:creationId xmlns:p14="http://schemas.microsoft.com/office/powerpoint/2010/main" val="22504401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3850" y="195487"/>
            <a:ext cx="6000750" cy="547463"/>
          </a:xfrm>
          <a:prstGeom prst="rect">
            <a:avLst/>
          </a:prstGeom>
        </p:spPr>
        <p:txBody>
          <a:bodyPr vert="horz" lIns="0" tIns="0" rIns="0" bIns="0" rtlCol="0" anchor="b" anchorCtr="0">
            <a:noAutofit/>
          </a:bodyPr>
          <a:lstStyle/>
          <a:p>
            <a:r>
              <a:rPr lang="en-US" noProof="0" dirty="0" smtClean="0"/>
              <a:t>Click to add text</a:t>
            </a:r>
            <a:endParaRPr lang="en-US" noProof="0" dirty="0"/>
          </a:p>
        </p:txBody>
      </p:sp>
      <p:sp>
        <p:nvSpPr>
          <p:cNvPr id="3" name="Text Placeholder 2"/>
          <p:cNvSpPr>
            <a:spLocks noGrp="1"/>
          </p:cNvSpPr>
          <p:nvPr>
            <p:ph type="body" idx="1"/>
            <p:custDataLst>
              <p:tags r:id="rId19"/>
            </p:custDataLst>
          </p:nvPr>
        </p:nvSpPr>
        <p:spPr bwMode="gray">
          <a:xfrm>
            <a:off x="323528" y="895350"/>
            <a:ext cx="8496944" cy="3890646"/>
          </a:xfrm>
          <a:prstGeom prst="rect">
            <a:avLst/>
          </a:prstGeom>
        </p:spPr>
        <p:txBody>
          <a:bodyPr vert="horz" lIns="0" tIns="18000" rIns="0" bIns="0" rtlCol="0" anchor="t" anchorCtr="0">
            <a:noAutofit/>
          </a:body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a:p>
            <a:pPr lvl="5"/>
            <a:r>
              <a:rPr lang="en-US" noProof="0" dirty="0" smtClean="0"/>
              <a:t>Sixth level</a:t>
            </a:r>
          </a:p>
          <a:p>
            <a:pPr lvl="6"/>
            <a:r>
              <a:rPr lang="en-US" noProof="0" dirty="0" smtClean="0"/>
              <a:t>Seventh level</a:t>
            </a:r>
          </a:p>
          <a:p>
            <a:pPr lvl="6"/>
            <a:r>
              <a:rPr lang="en-US" noProof="0" dirty="0" smtClean="0"/>
              <a:t>Eighth level</a:t>
            </a:r>
          </a:p>
          <a:p>
            <a:pPr lvl="8"/>
            <a:r>
              <a:rPr lang="en-US" noProof="0" dirty="0" smtClean="0"/>
              <a:t>Ninth level</a:t>
            </a:r>
          </a:p>
        </p:txBody>
      </p:sp>
      <p:sp>
        <p:nvSpPr>
          <p:cNvPr id="4" name="VCT_Marker_ID_4" hidden="1"/>
          <p:cNvSpPr/>
          <p:nvPr>
            <p:custDataLst>
              <p:tags r:id="rId20"/>
            </p:custDataLst>
          </p:nvPr>
        </p:nvSpPr>
        <p:spPr bwMode="gray">
          <a:xfrm>
            <a:off x="1270000" y="95250"/>
            <a:ext cx="127000" cy="952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buFont typeface="Courier New" pitchFamily="49" charset="0"/>
              <a:buNone/>
            </a:pPr>
            <a:endParaRPr lang="en-US" sz="1600" dirty="0" smtClean="0">
              <a:solidFill>
                <a:schemeClr val="tx1"/>
              </a:solidFill>
              <a:latin typeface="Arial" pitchFamily="34" charset="0"/>
            </a:endParaRPr>
          </a:p>
        </p:txBody>
      </p:sp>
      <p:grpSp>
        <p:nvGrpSpPr>
          <p:cNvPr id="12" name="Gruppieren 11"/>
          <p:cNvGrpSpPr/>
          <p:nvPr/>
        </p:nvGrpSpPr>
        <p:grpSpPr bwMode="gray">
          <a:xfrm>
            <a:off x="323850" y="-236640"/>
            <a:ext cx="8496740" cy="162023"/>
            <a:chOff x="323850" y="-531550"/>
            <a:chExt cx="8496740" cy="432060"/>
          </a:xfrm>
        </p:grpSpPr>
        <p:cxnSp>
          <p:nvCxnSpPr>
            <p:cNvPr id="23" name="Gerade Verbindung 22"/>
            <p:cNvCxnSpPr/>
            <p:nvPr userDrawn="1"/>
          </p:nvCxnSpPr>
          <p:spPr bwMode="gray">
            <a:xfrm rot="5400000">
              <a:off x="10782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 Verbindung 23"/>
            <p:cNvCxnSpPr/>
            <p:nvPr userDrawn="1"/>
          </p:nvCxnSpPr>
          <p:spPr bwMode="gray">
            <a:xfrm rot="5400000">
              <a:off x="14035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userDrawn="1"/>
          </p:nvCxnSpPr>
          <p:spPr bwMode="gray">
            <a:xfrm rot="5400000">
              <a:off x="15475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Gerade Verbindung 26"/>
            <p:cNvCxnSpPr/>
            <p:nvPr userDrawn="1"/>
          </p:nvCxnSpPr>
          <p:spPr bwMode="gray">
            <a:xfrm rot="5400000">
              <a:off x="28437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Gerade Verbindung 27"/>
            <p:cNvCxnSpPr/>
            <p:nvPr userDrawn="1"/>
          </p:nvCxnSpPr>
          <p:spPr bwMode="gray">
            <a:xfrm rot="5400000">
              <a:off x="29877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 Verbindung 28"/>
            <p:cNvCxnSpPr/>
            <p:nvPr userDrawn="1"/>
          </p:nvCxnSpPr>
          <p:spPr bwMode="gray">
            <a:xfrm rot="5400000">
              <a:off x="42839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 Verbindung 29"/>
            <p:cNvCxnSpPr/>
            <p:nvPr userDrawn="1"/>
          </p:nvCxnSpPr>
          <p:spPr bwMode="gray">
            <a:xfrm rot="5400000">
              <a:off x="44279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 Verbindung 30"/>
            <p:cNvCxnSpPr/>
            <p:nvPr userDrawn="1"/>
          </p:nvCxnSpPr>
          <p:spPr bwMode="gray">
            <a:xfrm rot="5400000">
              <a:off x="57241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 Verbindung 31"/>
            <p:cNvCxnSpPr/>
            <p:nvPr userDrawn="1"/>
          </p:nvCxnSpPr>
          <p:spPr bwMode="gray">
            <a:xfrm rot="5400000">
              <a:off x="58681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Gerade Verbindung 32"/>
            <p:cNvCxnSpPr/>
            <p:nvPr userDrawn="1"/>
          </p:nvCxnSpPr>
          <p:spPr bwMode="gray">
            <a:xfrm rot="5400000">
              <a:off x="71643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Gerade Verbindung 33"/>
            <p:cNvCxnSpPr/>
            <p:nvPr userDrawn="1"/>
          </p:nvCxnSpPr>
          <p:spPr bwMode="gray">
            <a:xfrm rot="5400000">
              <a:off x="73083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Gerade Verbindung 34"/>
            <p:cNvCxnSpPr/>
            <p:nvPr userDrawn="1"/>
          </p:nvCxnSpPr>
          <p:spPr bwMode="gray">
            <a:xfrm rot="5400000">
              <a:off x="86045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8" name="Gruppieren 37"/>
          <p:cNvGrpSpPr/>
          <p:nvPr/>
        </p:nvGrpSpPr>
        <p:grpSpPr bwMode="gray">
          <a:xfrm>
            <a:off x="323410" y="5218118"/>
            <a:ext cx="8496740" cy="162023"/>
            <a:chOff x="323850" y="-531550"/>
            <a:chExt cx="8496740" cy="432060"/>
          </a:xfrm>
        </p:grpSpPr>
        <p:cxnSp>
          <p:nvCxnSpPr>
            <p:cNvPr id="39" name="Gerade Verbindung 38"/>
            <p:cNvCxnSpPr/>
            <p:nvPr userDrawn="1"/>
          </p:nvCxnSpPr>
          <p:spPr bwMode="gray">
            <a:xfrm rot="5400000">
              <a:off x="10782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Gerade Verbindung 39"/>
            <p:cNvCxnSpPr/>
            <p:nvPr userDrawn="1"/>
          </p:nvCxnSpPr>
          <p:spPr bwMode="gray">
            <a:xfrm rot="5400000">
              <a:off x="14035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Gerade Verbindung 40"/>
            <p:cNvCxnSpPr/>
            <p:nvPr userDrawn="1"/>
          </p:nvCxnSpPr>
          <p:spPr bwMode="gray">
            <a:xfrm rot="5400000">
              <a:off x="15475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Gerade Verbindung 41"/>
            <p:cNvCxnSpPr/>
            <p:nvPr userDrawn="1"/>
          </p:nvCxnSpPr>
          <p:spPr bwMode="gray">
            <a:xfrm rot="5400000">
              <a:off x="28437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Gerade Verbindung 42"/>
            <p:cNvCxnSpPr/>
            <p:nvPr userDrawn="1"/>
          </p:nvCxnSpPr>
          <p:spPr bwMode="gray">
            <a:xfrm rot="5400000">
              <a:off x="29877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Gerade Verbindung 43"/>
            <p:cNvCxnSpPr/>
            <p:nvPr userDrawn="1"/>
          </p:nvCxnSpPr>
          <p:spPr bwMode="gray">
            <a:xfrm rot="5400000">
              <a:off x="42839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Gerade Verbindung 44"/>
            <p:cNvCxnSpPr/>
            <p:nvPr userDrawn="1"/>
          </p:nvCxnSpPr>
          <p:spPr bwMode="gray">
            <a:xfrm rot="5400000">
              <a:off x="44279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Gerade Verbindung 45"/>
            <p:cNvCxnSpPr/>
            <p:nvPr userDrawn="1"/>
          </p:nvCxnSpPr>
          <p:spPr bwMode="gray">
            <a:xfrm rot="5400000">
              <a:off x="57241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Gerade Verbindung 46"/>
            <p:cNvCxnSpPr/>
            <p:nvPr userDrawn="1"/>
          </p:nvCxnSpPr>
          <p:spPr bwMode="gray">
            <a:xfrm rot="5400000">
              <a:off x="58681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Gerade Verbindung 47"/>
            <p:cNvCxnSpPr/>
            <p:nvPr userDrawn="1"/>
          </p:nvCxnSpPr>
          <p:spPr bwMode="gray">
            <a:xfrm rot="5400000">
              <a:off x="71643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 Verbindung 48"/>
            <p:cNvCxnSpPr/>
            <p:nvPr userDrawn="1"/>
          </p:nvCxnSpPr>
          <p:spPr bwMode="gray">
            <a:xfrm rot="5400000">
              <a:off x="73083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Gerade Verbindung 49"/>
            <p:cNvCxnSpPr/>
            <p:nvPr userDrawn="1"/>
          </p:nvCxnSpPr>
          <p:spPr bwMode="gray">
            <a:xfrm rot="5400000">
              <a:off x="86045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8" name="Gruppieren 57"/>
          <p:cNvGrpSpPr/>
          <p:nvPr/>
        </p:nvGrpSpPr>
        <p:grpSpPr bwMode="gray">
          <a:xfrm>
            <a:off x="9252650" y="681422"/>
            <a:ext cx="216030" cy="4266593"/>
            <a:chOff x="-540710" y="908650"/>
            <a:chExt cx="432060" cy="5688790"/>
          </a:xfrm>
        </p:grpSpPr>
        <p:cxnSp>
          <p:nvCxnSpPr>
            <p:cNvPr id="59" name="Gerade Verbindung 58"/>
            <p:cNvCxnSpPr/>
            <p:nvPr userDrawn="1"/>
          </p:nvCxnSpPr>
          <p:spPr bwMode="gray">
            <a:xfrm>
              <a:off x="-540710" y="112468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Gerade Verbindung 59"/>
            <p:cNvCxnSpPr/>
            <p:nvPr userDrawn="1"/>
          </p:nvCxnSpPr>
          <p:spPr bwMode="gray">
            <a:xfrm>
              <a:off x="-540710" y="90865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Gerade Verbindung 61"/>
            <p:cNvCxnSpPr/>
            <p:nvPr userDrawn="1"/>
          </p:nvCxnSpPr>
          <p:spPr bwMode="gray">
            <a:xfrm>
              <a:off x="-540710" y="659744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Gerade Verbindung 62"/>
            <p:cNvCxnSpPr/>
            <p:nvPr userDrawn="1"/>
          </p:nvCxnSpPr>
          <p:spPr bwMode="gray">
            <a:xfrm>
              <a:off x="-540710" y="64534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Gerade Verbindung 79"/>
            <p:cNvCxnSpPr/>
            <p:nvPr userDrawn="1"/>
          </p:nvCxnSpPr>
          <p:spPr bwMode="gray">
            <a:xfrm>
              <a:off x="-540710" y="544528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Gerade Verbindung 80"/>
            <p:cNvCxnSpPr/>
            <p:nvPr userDrawn="1"/>
          </p:nvCxnSpPr>
          <p:spPr bwMode="gray">
            <a:xfrm>
              <a:off x="-540710" y="530126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Gerade Verbindung 81"/>
            <p:cNvCxnSpPr/>
            <p:nvPr userDrawn="1"/>
          </p:nvCxnSpPr>
          <p:spPr bwMode="gray">
            <a:xfrm>
              <a:off x="-540710" y="436513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Gerade Verbindung 82"/>
            <p:cNvCxnSpPr/>
            <p:nvPr userDrawn="1"/>
          </p:nvCxnSpPr>
          <p:spPr bwMode="gray">
            <a:xfrm>
              <a:off x="-540710" y="422111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Gerade Verbindung 83"/>
            <p:cNvCxnSpPr/>
            <p:nvPr userDrawn="1"/>
          </p:nvCxnSpPr>
          <p:spPr bwMode="gray">
            <a:xfrm>
              <a:off x="-540710" y="328498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Gerade Verbindung 84"/>
            <p:cNvCxnSpPr/>
            <p:nvPr userDrawn="1"/>
          </p:nvCxnSpPr>
          <p:spPr bwMode="gray">
            <a:xfrm>
              <a:off x="-540710" y="314096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Gerade Verbindung 85"/>
            <p:cNvCxnSpPr/>
            <p:nvPr userDrawn="1"/>
          </p:nvCxnSpPr>
          <p:spPr bwMode="gray">
            <a:xfrm>
              <a:off x="-540710" y="220483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Gerade Verbindung 86"/>
            <p:cNvCxnSpPr/>
            <p:nvPr userDrawn="1"/>
          </p:nvCxnSpPr>
          <p:spPr bwMode="gray">
            <a:xfrm>
              <a:off x="-540710" y="206081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Gerade Verbindung 88"/>
            <p:cNvCxnSpPr/>
            <p:nvPr userDrawn="1"/>
          </p:nvCxnSpPr>
          <p:spPr bwMode="gray">
            <a:xfrm>
              <a:off x="-540710" y="638141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6" name="Gruppieren 55"/>
          <p:cNvGrpSpPr/>
          <p:nvPr/>
        </p:nvGrpSpPr>
        <p:grpSpPr bwMode="gray">
          <a:xfrm>
            <a:off x="-324550" y="681488"/>
            <a:ext cx="216030" cy="4266593"/>
            <a:chOff x="-540710" y="908650"/>
            <a:chExt cx="432060" cy="5688790"/>
          </a:xfrm>
        </p:grpSpPr>
        <p:cxnSp>
          <p:nvCxnSpPr>
            <p:cNvPr id="57" name="Gerade Verbindung 56"/>
            <p:cNvCxnSpPr/>
            <p:nvPr userDrawn="1"/>
          </p:nvCxnSpPr>
          <p:spPr bwMode="gray">
            <a:xfrm>
              <a:off x="-540710" y="112468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Gerade Verbindung 60"/>
            <p:cNvCxnSpPr/>
            <p:nvPr userDrawn="1"/>
          </p:nvCxnSpPr>
          <p:spPr bwMode="gray">
            <a:xfrm>
              <a:off x="-540710" y="90865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Gerade Verbindung 63"/>
            <p:cNvCxnSpPr/>
            <p:nvPr userDrawn="1"/>
          </p:nvCxnSpPr>
          <p:spPr bwMode="gray">
            <a:xfrm>
              <a:off x="-540710" y="659744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Gerade Verbindung 64"/>
            <p:cNvCxnSpPr/>
            <p:nvPr userDrawn="1"/>
          </p:nvCxnSpPr>
          <p:spPr bwMode="gray">
            <a:xfrm>
              <a:off x="-540710" y="64534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Gerade Verbindung 65"/>
            <p:cNvCxnSpPr/>
            <p:nvPr userDrawn="1"/>
          </p:nvCxnSpPr>
          <p:spPr bwMode="gray">
            <a:xfrm>
              <a:off x="-540710" y="544528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Gerade Verbindung 66"/>
            <p:cNvCxnSpPr/>
            <p:nvPr userDrawn="1"/>
          </p:nvCxnSpPr>
          <p:spPr bwMode="gray">
            <a:xfrm>
              <a:off x="-540710" y="530126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Gerade Verbindung 67"/>
            <p:cNvCxnSpPr/>
            <p:nvPr userDrawn="1"/>
          </p:nvCxnSpPr>
          <p:spPr bwMode="gray">
            <a:xfrm>
              <a:off x="-540710" y="436513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Gerade Verbindung 68"/>
            <p:cNvCxnSpPr/>
            <p:nvPr userDrawn="1"/>
          </p:nvCxnSpPr>
          <p:spPr bwMode="gray">
            <a:xfrm>
              <a:off x="-540710" y="422111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Gerade Verbindung 69"/>
            <p:cNvCxnSpPr/>
            <p:nvPr userDrawn="1"/>
          </p:nvCxnSpPr>
          <p:spPr bwMode="gray">
            <a:xfrm>
              <a:off x="-540710" y="328498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Gerade Verbindung 70"/>
            <p:cNvCxnSpPr/>
            <p:nvPr userDrawn="1"/>
          </p:nvCxnSpPr>
          <p:spPr bwMode="gray">
            <a:xfrm>
              <a:off x="-540710" y="314096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Gerade Verbindung 71"/>
            <p:cNvCxnSpPr/>
            <p:nvPr userDrawn="1"/>
          </p:nvCxnSpPr>
          <p:spPr bwMode="gray">
            <a:xfrm>
              <a:off x="-540710" y="220483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Gerade Verbindung 72"/>
            <p:cNvCxnSpPr/>
            <p:nvPr userDrawn="1"/>
          </p:nvCxnSpPr>
          <p:spPr bwMode="gray">
            <a:xfrm>
              <a:off x="-540710" y="206081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Gerade Verbindung 73"/>
            <p:cNvCxnSpPr/>
            <p:nvPr userDrawn="1"/>
          </p:nvCxnSpPr>
          <p:spPr bwMode="gray">
            <a:xfrm>
              <a:off x="-540710" y="638141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Rechteck 13"/>
          <p:cNvSpPr/>
          <p:nvPr/>
        </p:nvSpPr>
        <p:spPr bwMode="gray">
          <a:xfrm>
            <a:off x="324390" y="4948080"/>
            <a:ext cx="7056000" cy="108000"/>
          </a:xfrm>
          <a:prstGeom prst="rect">
            <a:avLst/>
          </a:prstGeom>
          <a:solidFill>
            <a:schemeClr val="bg1"/>
          </a:solidFill>
          <a:ln w="9525">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8" indent="0">
              <a:tabLst/>
            </a:pPr>
            <a:r>
              <a:rPr lang="en-US" sz="800" noProof="0" dirty="0" smtClean="0">
                <a:solidFill>
                  <a:schemeClr val="bg2"/>
                </a:solidFill>
                <a:latin typeface="Arial" pitchFamily="34" charset="0"/>
              </a:rPr>
              <a:t>© GfK Boutique</a:t>
            </a:r>
            <a:r>
              <a:rPr lang="en-US" sz="800" baseline="0" noProof="0" dirty="0" smtClean="0">
                <a:solidFill>
                  <a:schemeClr val="bg2"/>
                </a:solidFill>
                <a:latin typeface="Arial" pitchFamily="34" charset="0"/>
              </a:rPr>
              <a:t> Research – BI Development Training</a:t>
            </a:r>
            <a:endParaRPr lang="en-US" sz="800" noProof="0" dirty="0" smtClean="0">
              <a:solidFill>
                <a:schemeClr val="bg2"/>
              </a:solidFill>
              <a:latin typeface="Arial" pitchFamily="34" charset="0"/>
            </a:endParaRPr>
          </a:p>
        </p:txBody>
      </p:sp>
      <p:sp>
        <p:nvSpPr>
          <p:cNvPr id="75" name="Rechteck 74"/>
          <p:cNvSpPr/>
          <p:nvPr/>
        </p:nvSpPr>
        <p:spPr bwMode="gray">
          <a:xfrm>
            <a:off x="7523970" y="4948080"/>
            <a:ext cx="1296620" cy="108000"/>
          </a:xfrm>
          <a:prstGeom prst="rect">
            <a:avLst/>
          </a:prstGeom>
          <a:solidFill>
            <a:schemeClr val="bg1"/>
          </a:solidFill>
          <a:ln w="9525">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lgn="r"/>
            <a:fld id="{C2ABCC37-C314-4D17-9583-6D754EDEC568}" type="slidenum">
              <a:rPr lang="en-US" sz="800" noProof="0" smtClean="0">
                <a:solidFill>
                  <a:schemeClr val="bg2"/>
                </a:solidFill>
                <a:latin typeface="Arial" pitchFamily="34" charset="0"/>
              </a:rPr>
              <a:t>‹#›</a:t>
            </a:fld>
            <a:endParaRPr lang="en-US" sz="800" noProof="0" smtClean="0">
              <a:solidFill>
                <a:schemeClr val="bg2"/>
              </a:solidFill>
              <a:latin typeface="Arial" pitchFamily="34" charset="0"/>
            </a:endParaRPr>
          </a:p>
        </p:txBody>
      </p:sp>
      <p:pic>
        <p:nvPicPr>
          <p:cNvPr id="77" name="Picture 2"/>
          <p:cNvPicPr>
            <a:picLocks noChangeAspect="1" noChangeArrowheads="1"/>
          </p:cNvPicPr>
          <p:nvPr userDrawn="1"/>
        </p:nvPicPr>
        <p:blipFill>
          <a:blip r:embed="rId21" cstate="screen">
            <a:extLst>
              <a:ext uri="{28A0092B-C50C-407E-A947-70E740481C1C}">
                <a14:useLocalDpi xmlns:a14="http://schemas.microsoft.com/office/drawing/2010/main"/>
              </a:ext>
            </a:extLst>
          </a:blip>
          <a:stretch>
            <a:fillRect/>
          </a:stretch>
        </p:blipFill>
        <p:spPr bwMode="gray">
          <a:xfrm>
            <a:off x="8189913" y="194158"/>
            <a:ext cx="649287" cy="649287"/>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7"/>
          <p:cNvPicPr>
            <a:picLocks noChangeAspect="1" noChangeArrowheads="1"/>
          </p:cNvPicPr>
          <p:nvPr userDrawn="1"/>
        </p:nvPicPr>
        <p:blipFill>
          <a:blip r:embed="rId22">
            <a:extLst>
              <a:ext uri="{28A0092B-C50C-407E-A947-70E740481C1C}">
                <a14:useLocalDpi xmlns:a14="http://schemas.microsoft.com/office/drawing/2010/main" val="0"/>
              </a:ext>
            </a:extLst>
          </a:blip>
          <a:stretch>
            <a:fillRect/>
          </a:stretch>
        </p:blipFill>
        <p:spPr bwMode="auto">
          <a:xfrm>
            <a:off x="6781800" y="194290"/>
            <a:ext cx="1320593" cy="649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133800"/>
      </p:ext>
    </p:extLst>
  </p:cSld>
  <p:clrMap bg1="lt1" tx1="dk1" bg2="lt2" tx2="dk2" accent1="accent1" accent2="accent2" accent3="accent3" accent4="accent4" accent5="accent5" accent6="accent6" hlink="hlink" folHlink="folHlink"/>
  <p:sldLayoutIdLst>
    <p:sldLayoutId id="2147483649" r:id="rId1"/>
    <p:sldLayoutId id="2147483680" r:id="rId2"/>
    <p:sldLayoutId id="2147483656" r:id="rId3"/>
    <p:sldLayoutId id="2147483678" r:id="rId4"/>
    <p:sldLayoutId id="2147483659" r:id="rId5"/>
    <p:sldLayoutId id="2147483676" r:id="rId6"/>
    <p:sldLayoutId id="2147483654" r:id="rId7"/>
    <p:sldLayoutId id="2147483650" r:id="rId8"/>
    <p:sldLayoutId id="2147483652" r:id="rId9"/>
    <p:sldLayoutId id="2147483681" r:id="rId10"/>
    <p:sldLayoutId id="2147483675" r:id="rId11"/>
    <p:sldLayoutId id="2147483664" r:id="rId12"/>
    <p:sldLayoutId id="2147483665" r:id="rId13"/>
    <p:sldLayoutId id="2147483668" r:id="rId14"/>
    <p:sldLayoutId id="2147483670" r:id="rId15"/>
    <p:sldLayoutId id="2147483671" r:id="rId16"/>
    <p:sldLayoutId id="2147483697" r:id="rId17"/>
  </p:sldLayoutIdLst>
  <p:timing>
    <p:tnLst>
      <p:par>
        <p:cTn id="1" dur="indefinite" restart="never" nodeType="tmRoot"/>
      </p:par>
    </p:tnLst>
  </p:timing>
  <p:hf hdr="0" ftr="0" dt="0"/>
  <p:txStyles>
    <p:titleStyle>
      <a:lvl1pPr algn="l" defTabSz="914400" rtl="0" eaLnBrk="1" latinLnBrk="0" hangingPunct="1">
        <a:spcBef>
          <a:spcPct val="0"/>
        </a:spcBef>
        <a:buNone/>
        <a:defRPr sz="2000" kern="1200">
          <a:solidFill>
            <a:schemeClr val="tx1"/>
          </a:solidFill>
          <a:latin typeface="Arial" pitchFamily="34" charset="0"/>
          <a:ea typeface="+mj-ea"/>
          <a:cs typeface="+mj-cs"/>
        </a:defRPr>
      </a:lvl1pPr>
    </p:titleStyle>
    <p:bodyStyle>
      <a:lvl1pPr marL="0" indent="0" algn="l" defTabSz="914400" rtl="0" eaLnBrk="1" latinLnBrk="0" hangingPunct="1">
        <a:spcBef>
          <a:spcPts val="600"/>
        </a:spcBef>
        <a:spcAft>
          <a:spcPts val="0"/>
        </a:spcAft>
        <a:buFont typeface="Arial" pitchFamily="34" charset="0"/>
        <a:buNone/>
        <a:defRPr sz="1800" kern="1200">
          <a:solidFill>
            <a:schemeClr val="tx2"/>
          </a:solidFill>
          <a:latin typeface="Arial" pitchFamily="34" charset="0"/>
          <a:ea typeface="+mn-ea"/>
          <a:cs typeface="Arial" pitchFamily="34" charset="0"/>
        </a:defRPr>
      </a:lvl1pPr>
      <a:lvl2pPr marL="0" indent="0" algn="l" defTabSz="914400" rtl="0" eaLnBrk="1" latinLnBrk="0" hangingPunct="1">
        <a:spcBef>
          <a:spcPts val="600"/>
        </a:spcBef>
        <a:spcAft>
          <a:spcPts val="0"/>
        </a:spcAft>
        <a:buFont typeface="Arial" pitchFamily="34" charset="0"/>
        <a:buNone/>
        <a:defRPr sz="1600" kern="1200">
          <a:solidFill>
            <a:schemeClr val="tx1"/>
          </a:solidFill>
          <a:latin typeface="Arial" pitchFamily="34" charset="0"/>
          <a:ea typeface="+mn-ea"/>
          <a:cs typeface="Arial" pitchFamily="34" charset="0"/>
        </a:defRPr>
      </a:lvl2pPr>
      <a:lvl3pPr marL="18097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3pPr>
      <a:lvl4pPr marL="360000"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4pPr>
      <a:lvl5pPr marL="540000" indent="-180975" algn="l" defTabSz="914400" rtl="0" eaLnBrk="1" latinLnBrk="0" hangingPunct="1">
        <a:spcBef>
          <a:spcPts val="300"/>
        </a:spcBef>
        <a:spcAft>
          <a:spcPts val="0"/>
        </a:spcAft>
        <a:buFont typeface="Arial" pitchFamily="34" charset="0"/>
        <a:buChar char="•"/>
        <a:defRPr sz="1600" b="0" kern="1200" baseline="0">
          <a:solidFill>
            <a:schemeClr val="tx1"/>
          </a:solidFill>
          <a:latin typeface="Arial" pitchFamily="34" charset="0"/>
          <a:ea typeface="+mn-ea"/>
          <a:cs typeface="Arial" pitchFamily="34" charset="0"/>
        </a:defRPr>
      </a:lvl5pPr>
      <a:lvl6pPr marL="540000"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6pPr>
      <a:lvl7pPr marL="540000"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hyperlink" Target="http://www.lynda.com/SQL-Server-tutorials/Introducing-WHERE-clause/156769/168146-4.html" TargetMode="Externa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lynda.com/SQL-Server-tutorials/Using-aliases-your-SELECT-statement/156769/168141-4.html" TargetMode="Externa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hyperlink" Target="http://www.lynda.com/SQL-Server-tutorials/Grouping-results-GROUP/156769/168158-4.html" TargetMode="Externa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hyperlink" Target="http://www.lynda.com/SQL-Server-tutorials/Writing-subqueries/156769/168166-4.html" TargetMode="External"/><Relationship Id="rId2" Type="http://schemas.openxmlformats.org/officeDocument/2006/relationships/hyperlink" Target="http://www.lynda.com/SQL-Server-tutorials/Filter-duplicates-DISTINCT/156769/168145-4.html" TargetMode="Externa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hyperlink" Target="http://www.lynda.com/SQL-Server-tutorials/Understanding-normalization/156769/168151-4.html" TargetMode="Externa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hyperlink" Target="http://www.lynda.com/SQL-Server-tutorials/Understanding-JOINs/156769/168153-4.html" TargetMode="External"/><Relationship Id="rId2" Type="http://schemas.openxmlformats.org/officeDocument/2006/relationships/hyperlink" Target="https://technet.microsoft.com/en-us/library/ms191472(v=sql.105).aspx" TargetMode="Externa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hyperlink" Target="https://msdn.microsoft.com/en-gb/library/ms181765.aspx" TargetMode="External"/><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hyperlink" Target="http://www.lynda.com/SQL-Server-tutorials/Using-CASE-expressions/156769/168143-4.html"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msdn.microsoft.com/en-GB/library/ms182587.aspx" TargetMode="External"/><Relationship Id="rId2" Type="http://schemas.openxmlformats.org/officeDocument/2006/relationships/hyperlink" Target="https://msdn.microsoft.com/en-GB/library/ms182717.aspx" TargetMode="Externa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hyperlink" Target="http://www.lynda.com/SQL-Server-tutorials/Using-string-concatenation/156769/168142-4.html" TargetMode="External"/><Relationship Id="rId2" Type="http://schemas.openxmlformats.org/officeDocument/2006/relationships/notesSlide" Target="../notesSlides/notesSlide5.xml"/><Relationship Id="rId1" Type="http://schemas.openxmlformats.org/officeDocument/2006/relationships/slideLayout" Target="../slideLayouts/slideLayout17.xml"/><Relationship Id="rId5" Type="http://schemas.openxmlformats.org/officeDocument/2006/relationships/hyperlink" Target="http://www.lynda.com/SQL-Server-tutorials/Queries-using-character-functions/156769/168164-4.html" TargetMode="External"/><Relationship Id="rId4" Type="http://schemas.openxmlformats.org/officeDocument/2006/relationships/hyperlink" Target="https://msdn.microsoft.com/en-GB/library/ms181984.aspx"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hyperlink" Target="https://msdn.microsoft.com/en-GB/library/ms187928.aspx" TargetMode="External"/><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7.xml"/><Relationship Id="rId5" Type="http://schemas.openxmlformats.org/officeDocument/2006/relationships/hyperlink" Target="http://www.lynda.com/SQL-Server-tutorials/Queries-using-date-time/156769/168162-4.html" TargetMode="Externa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2" Type="http://schemas.openxmlformats.org/officeDocument/2006/relationships/hyperlink" Target="http://www.lynda.com/Access-tutorials/Creating-views-SQL-Server/145932/173000-4.html" TargetMode="Externa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3" Type="http://schemas.openxmlformats.org/officeDocument/2006/relationships/hyperlink" Target="http://www.lynda.com/SQL-Server-tutorials/SQL-Server-Triggers-Stored-Procedures-Functions/104964-2.html" TargetMode="External"/><Relationship Id="rId2" Type="http://schemas.openxmlformats.org/officeDocument/2006/relationships/hyperlink" Target="http://www.lynda.com/SQL-Server-tutorials/Querying-Microsoft-SQL-Server-2012/156769-2.html" TargetMode="Externa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461963" algn="l"/>
                <a:tab pos="914400" algn="l"/>
              </a:tabLst>
            </a:pPr>
            <a:r>
              <a:rPr lang="en-US" dirty="0" smtClean="0"/>
              <a:t>Introduction to SQL (for Querying databases) </a:t>
            </a:r>
            <a:br>
              <a:rPr lang="en-US" dirty="0" smtClean="0"/>
            </a:br>
            <a:r>
              <a:rPr lang="en-US" sz="2000" dirty="0" smtClean="0"/>
              <a:t>Paul Butler</a:t>
            </a:r>
            <a:endParaRPr lang="en-US" sz="2000" dirty="0"/>
          </a:p>
        </p:txBody>
      </p:sp>
    </p:spTree>
    <p:extLst>
      <p:ext uri="{BB962C8B-B14F-4D97-AF65-F5344CB8AC3E}">
        <p14:creationId xmlns:p14="http://schemas.microsoft.com/office/powerpoint/2010/main" val="2053959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1" y="-92620"/>
            <a:ext cx="6408449" cy="576105"/>
          </a:xfrm>
        </p:spPr>
        <p:txBody>
          <a:bodyPr/>
          <a:lstStyle/>
          <a:p>
            <a:r>
              <a:rPr lang="en-GB" dirty="0" smtClean="0"/>
              <a:t>Querying Data Using SQL - CRUD</a:t>
            </a:r>
            <a:endParaRPr lang="en-GB" dirty="0"/>
          </a:p>
        </p:txBody>
      </p:sp>
      <p:sp>
        <p:nvSpPr>
          <p:cNvPr id="7" name="Content Placeholder 2"/>
          <p:cNvSpPr>
            <a:spLocks noGrp="1"/>
          </p:cNvSpPr>
          <p:nvPr>
            <p:ph idx="1"/>
          </p:nvPr>
        </p:nvSpPr>
        <p:spPr>
          <a:xfrm>
            <a:off x="323528" y="895350"/>
            <a:ext cx="7448872" cy="304800"/>
          </a:xfrm>
        </p:spPr>
        <p:txBody>
          <a:bodyPr/>
          <a:lstStyle/>
          <a:p>
            <a:r>
              <a:rPr lang="en-GB" sz="1200" dirty="0" smtClean="0">
                <a:solidFill>
                  <a:schemeClr val="tx1"/>
                </a:solidFill>
              </a:rPr>
              <a:t>So, SQL is quite straight forward as the statements you write are quite logical and are English-like statements</a:t>
            </a:r>
          </a:p>
          <a:p>
            <a:endParaRPr lang="en-GB" sz="1200" b="1" dirty="0">
              <a:solidFill>
                <a:schemeClr val="tx1"/>
              </a:solidFill>
            </a:endParaRPr>
          </a:p>
          <a:p>
            <a:endParaRPr lang="en-GB" sz="1200" b="1" dirty="0">
              <a:solidFill>
                <a:schemeClr val="tx1"/>
              </a:solidFill>
            </a:endParaRPr>
          </a:p>
        </p:txBody>
      </p:sp>
      <p:sp>
        <p:nvSpPr>
          <p:cNvPr id="4" name="Content Placeholder 2"/>
          <p:cNvSpPr txBox="1">
            <a:spLocks/>
          </p:cNvSpPr>
          <p:nvPr/>
        </p:nvSpPr>
        <p:spPr bwMode="gray">
          <a:xfrm>
            <a:off x="304800" y="1094116"/>
            <a:ext cx="7525072" cy="2392033"/>
          </a:xfrm>
          <a:prstGeom prst="rect">
            <a:avLst/>
          </a:prstGeom>
        </p:spPr>
        <p:txBody>
          <a:bodyPr vert="horz" lIns="0" tIns="18000" rIns="0" bIns="0" numCol="4"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200" b="1" dirty="0" smtClean="0">
              <a:solidFill>
                <a:schemeClr val="tx1"/>
              </a:solidFill>
            </a:endParaRPr>
          </a:p>
          <a:p>
            <a:endParaRPr lang="en-GB" sz="1200" b="1"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837913098"/>
              </p:ext>
            </p:extLst>
          </p:nvPr>
        </p:nvGraphicFramePr>
        <p:xfrm>
          <a:off x="1219200" y="1428750"/>
          <a:ext cx="6096000" cy="2870200"/>
        </p:xfrm>
        <a:graphic>
          <a:graphicData uri="http://schemas.openxmlformats.org/drawingml/2006/table">
            <a:tbl>
              <a:tblPr firstRow="1" bandRow="1">
                <a:tableStyleId>{F5AB1C69-6EDB-4FF4-983F-18BD219EF322}</a:tableStyleId>
              </a:tblPr>
              <a:tblGrid>
                <a:gridCol w="1524000"/>
                <a:gridCol w="1524000"/>
                <a:gridCol w="1524000"/>
                <a:gridCol w="1524000"/>
              </a:tblGrid>
              <a:tr h="370840">
                <a:tc>
                  <a:txBody>
                    <a:bodyPr/>
                    <a:lstStyle/>
                    <a:p>
                      <a:r>
                        <a:rPr lang="en-GB" sz="1400" dirty="0" smtClean="0"/>
                        <a:t>SELECT</a:t>
                      </a:r>
                      <a:endParaRPr lang="en-GB" sz="1400" dirty="0"/>
                    </a:p>
                  </a:txBody>
                  <a:tcPr/>
                </a:tc>
                <a:tc>
                  <a:txBody>
                    <a:bodyPr/>
                    <a:lstStyle/>
                    <a:p>
                      <a:r>
                        <a:rPr lang="en-GB" sz="1400" dirty="0" smtClean="0"/>
                        <a:t>INSERT</a:t>
                      </a:r>
                      <a:endParaRPr lang="en-GB" sz="1400" dirty="0"/>
                    </a:p>
                  </a:txBody>
                  <a:tcPr/>
                </a:tc>
                <a:tc>
                  <a:txBody>
                    <a:bodyPr/>
                    <a:lstStyle/>
                    <a:p>
                      <a:r>
                        <a:rPr lang="en-GB" sz="1400" dirty="0" smtClean="0"/>
                        <a:t>UPDATE</a:t>
                      </a:r>
                      <a:endParaRPr lang="en-GB" sz="1400" dirty="0"/>
                    </a:p>
                  </a:txBody>
                  <a:tcPr/>
                </a:tc>
                <a:tc>
                  <a:txBody>
                    <a:bodyPr/>
                    <a:lstStyle/>
                    <a:p>
                      <a:r>
                        <a:rPr lang="en-GB" sz="1400" dirty="0" smtClean="0"/>
                        <a:t>DELETE</a:t>
                      </a:r>
                      <a:endParaRPr lang="en-GB" sz="1400" dirty="0"/>
                    </a:p>
                  </a:txBody>
                  <a:tcPr/>
                </a:tc>
              </a:tr>
              <a:tr h="370840">
                <a:tc>
                  <a:txBody>
                    <a:bodyPr/>
                    <a:lstStyle/>
                    <a:p>
                      <a:r>
                        <a:rPr lang="en-GB" sz="1400" b="1" dirty="0" smtClean="0"/>
                        <a:t>SELECT</a:t>
                      </a:r>
                      <a:r>
                        <a:rPr lang="en-GB" sz="1400" dirty="0" smtClean="0"/>
                        <a:t> this data</a:t>
                      </a:r>
                    </a:p>
                    <a:p>
                      <a:endParaRPr lang="en-GB" sz="1400" dirty="0"/>
                    </a:p>
                  </a:txBody>
                  <a:tcPr/>
                </a:tc>
                <a:tc>
                  <a:txBody>
                    <a:bodyPr/>
                    <a:lstStyle/>
                    <a:p>
                      <a:r>
                        <a:rPr lang="en-GB" sz="1400" b="1" dirty="0" smtClean="0"/>
                        <a:t>INSERT</a:t>
                      </a:r>
                      <a:r>
                        <a:rPr lang="en-GB" sz="1400" dirty="0" smtClean="0"/>
                        <a:t> this</a:t>
                      </a:r>
                      <a:r>
                        <a:rPr lang="en-GB" sz="1400" baseline="0" dirty="0" smtClean="0"/>
                        <a:t> data</a:t>
                      </a:r>
                      <a:endParaRPr lang="en-GB" sz="1400" dirty="0"/>
                    </a:p>
                  </a:txBody>
                  <a:tcPr/>
                </a:tc>
                <a:tc>
                  <a:txBody>
                    <a:bodyPr/>
                    <a:lstStyle/>
                    <a:p>
                      <a:r>
                        <a:rPr lang="en-GB" sz="1400" b="1" dirty="0" smtClean="0"/>
                        <a:t>UPDATE</a:t>
                      </a:r>
                      <a:r>
                        <a:rPr lang="en-GB" sz="1400" dirty="0" smtClean="0"/>
                        <a:t> data in this table</a:t>
                      </a:r>
                      <a:endParaRPr lang="en-GB" sz="1400" dirty="0"/>
                    </a:p>
                  </a:txBody>
                  <a:tcPr/>
                </a:tc>
                <a:tc>
                  <a:txBody>
                    <a:bodyPr/>
                    <a:lstStyle/>
                    <a:p>
                      <a:r>
                        <a:rPr lang="en-GB" sz="1400" b="1" dirty="0" smtClean="0"/>
                        <a:t>DELETE</a:t>
                      </a:r>
                      <a:r>
                        <a:rPr lang="en-GB" sz="1400" baseline="0" dirty="0" smtClean="0"/>
                        <a:t> this data</a:t>
                      </a:r>
                      <a:endParaRPr lang="en-GB" sz="1400" dirty="0"/>
                    </a:p>
                  </a:txBody>
                  <a:tcPr/>
                </a:tc>
              </a:tr>
              <a:tr h="370840">
                <a:tc>
                  <a:txBody>
                    <a:bodyPr/>
                    <a:lstStyle/>
                    <a:p>
                      <a:r>
                        <a:rPr lang="en-GB" sz="1400" b="1" dirty="0" smtClean="0"/>
                        <a:t>FROM</a:t>
                      </a:r>
                      <a:r>
                        <a:rPr lang="en-GB" sz="1400" dirty="0" smtClean="0"/>
                        <a:t> this table</a:t>
                      </a:r>
                      <a:endParaRPr lang="en-GB" sz="1400" dirty="0"/>
                    </a:p>
                  </a:txBody>
                  <a:tcPr/>
                </a:tc>
                <a:tc>
                  <a:txBody>
                    <a:bodyPr/>
                    <a:lstStyle/>
                    <a:p>
                      <a:r>
                        <a:rPr lang="en-GB" sz="1400" b="1" dirty="0" smtClean="0"/>
                        <a:t>INTO</a:t>
                      </a:r>
                      <a:r>
                        <a:rPr lang="en-GB" sz="1400" dirty="0" smtClean="0"/>
                        <a:t> this table</a:t>
                      </a:r>
                      <a:endParaRPr lang="en-GB" sz="1400" dirty="0"/>
                    </a:p>
                  </a:txBody>
                  <a:tcPr/>
                </a:tc>
                <a:tc>
                  <a:txBody>
                    <a:bodyPr/>
                    <a:lstStyle/>
                    <a:p>
                      <a:r>
                        <a:rPr lang="en-GB" sz="1400" b="1" dirty="0" smtClean="0"/>
                        <a:t>SET</a:t>
                      </a:r>
                      <a:r>
                        <a:rPr lang="en-GB" sz="1400" dirty="0" smtClean="0"/>
                        <a:t> this field to this value</a:t>
                      </a:r>
                      <a:endParaRPr lang="en-GB" sz="1400" dirty="0"/>
                    </a:p>
                  </a:txBody>
                  <a:tcPr/>
                </a:tc>
                <a:tc>
                  <a:txBody>
                    <a:bodyPr/>
                    <a:lstStyle/>
                    <a:p>
                      <a:r>
                        <a:rPr lang="en-GB" sz="1400" b="1" dirty="0" smtClean="0"/>
                        <a:t>FROM</a:t>
                      </a:r>
                      <a:r>
                        <a:rPr lang="en-GB" sz="1400" dirty="0" smtClean="0"/>
                        <a:t> this table</a:t>
                      </a:r>
                      <a:endParaRPr lang="en-GB" sz="1400" dirty="0"/>
                    </a:p>
                  </a:txBody>
                  <a:tcPr/>
                </a:tc>
              </a:tr>
              <a:tr h="370840">
                <a:tc>
                  <a:txBody>
                    <a:bodyPr/>
                    <a:lstStyle/>
                    <a:p>
                      <a:r>
                        <a:rPr lang="en-GB" sz="1400" b="1" dirty="0" smtClean="0"/>
                        <a:t>WHERE</a:t>
                      </a:r>
                      <a:r>
                        <a:rPr lang="en-GB" sz="1400" dirty="0" smtClean="0"/>
                        <a:t> it meets these conditions</a:t>
                      </a:r>
                      <a:endParaRPr lang="en-GB" sz="1400" dirty="0"/>
                    </a:p>
                  </a:txBody>
                  <a:tcPr/>
                </a:tc>
                <a:tc>
                  <a:txBody>
                    <a:bodyPr/>
                    <a:lstStyle/>
                    <a:p>
                      <a:r>
                        <a:rPr lang="en-GB" sz="1400" b="1" dirty="0" smtClean="0"/>
                        <a:t>WHERE</a:t>
                      </a:r>
                      <a:r>
                        <a:rPr lang="en-GB" sz="1400" dirty="0" smtClean="0"/>
                        <a:t> it meets these conditions</a:t>
                      </a:r>
                      <a:endParaRPr lang="en-GB" sz="1400" dirty="0"/>
                    </a:p>
                  </a:txBody>
                  <a:tcPr/>
                </a:tc>
                <a:tc>
                  <a:txBody>
                    <a:bodyPr/>
                    <a:lstStyle/>
                    <a:p>
                      <a:r>
                        <a:rPr lang="en-GB" sz="1400" b="1" dirty="0" smtClean="0"/>
                        <a:t>WHERE</a:t>
                      </a:r>
                      <a:r>
                        <a:rPr lang="en-GB" sz="1400" dirty="0" smtClean="0"/>
                        <a:t> it meets these conditions</a:t>
                      </a:r>
                      <a:endParaRPr lang="en-GB" sz="1400" dirty="0"/>
                    </a:p>
                  </a:txBody>
                  <a:tcPr/>
                </a:tc>
                <a:tc>
                  <a:txBody>
                    <a:bodyPr/>
                    <a:lstStyle/>
                    <a:p>
                      <a:r>
                        <a:rPr lang="en-GB" sz="1400" b="1" dirty="0" smtClean="0"/>
                        <a:t>WHERE</a:t>
                      </a:r>
                      <a:r>
                        <a:rPr lang="en-GB" sz="1400" dirty="0" smtClean="0"/>
                        <a:t> it meets these conditions</a:t>
                      </a:r>
                      <a:endParaRPr lang="en-GB" sz="1400" dirty="0"/>
                    </a:p>
                  </a:txBody>
                  <a:tcPr/>
                </a:tc>
              </a:tr>
              <a:tr h="370840">
                <a:tc>
                  <a:txBody>
                    <a:bodyPr/>
                    <a:lstStyle/>
                    <a:p>
                      <a:r>
                        <a:rPr lang="en-GB" sz="1400" b="1" dirty="0" smtClean="0"/>
                        <a:t>ORDER BY </a:t>
                      </a:r>
                      <a:r>
                        <a:rPr lang="en-GB" sz="1400" dirty="0" smtClean="0"/>
                        <a:t>– return data in a certain</a:t>
                      </a:r>
                      <a:r>
                        <a:rPr lang="en-GB" sz="1400" baseline="0" dirty="0" smtClean="0"/>
                        <a:t> order</a:t>
                      </a:r>
                      <a:endParaRPr lang="en-GB" sz="1400" dirty="0"/>
                    </a:p>
                  </a:txBody>
                  <a:tcPr/>
                </a:tc>
                <a:tc>
                  <a:txBody>
                    <a:bodyPr/>
                    <a:lstStyle/>
                    <a:p>
                      <a:endParaRPr lang="en-GB" sz="1400"/>
                    </a:p>
                  </a:txBody>
                  <a:tcPr/>
                </a:tc>
                <a:tc>
                  <a:txBody>
                    <a:bodyPr/>
                    <a:lstStyle/>
                    <a:p>
                      <a:endParaRPr lang="en-GB" sz="1400"/>
                    </a:p>
                  </a:txBody>
                  <a:tcPr/>
                </a:tc>
                <a:tc>
                  <a:txBody>
                    <a:bodyPr/>
                    <a:lstStyle/>
                    <a:p>
                      <a:endParaRPr lang="en-GB" sz="1400" dirty="0"/>
                    </a:p>
                  </a:txBody>
                  <a:tcPr/>
                </a:tc>
              </a:tr>
            </a:tbl>
          </a:graphicData>
        </a:graphic>
      </p:graphicFrame>
    </p:spTree>
    <p:extLst>
      <p:ext uri="{BB962C8B-B14F-4D97-AF65-F5344CB8AC3E}">
        <p14:creationId xmlns:p14="http://schemas.microsoft.com/office/powerpoint/2010/main" val="5113737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gray">
          <a:xfrm>
            <a:off x="152400" y="1581150"/>
            <a:ext cx="4800600" cy="1524000"/>
          </a:xfrm>
          <a:prstGeom prst="rect">
            <a:avLst/>
          </a:prstGeom>
          <a:solidFill>
            <a:srgbClr val="E9F0D8"/>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pPr>
            <a:endParaRPr lang="en-GB" sz="1600" dirty="0" err="1" smtClean="0">
              <a:solidFill>
                <a:srgbClr val="FFD600"/>
              </a:solidFill>
              <a:latin typeface="Arial" pitchFamily="34" charset="0"/>
              <a:cs typeface="Arial" pitchFamily="34" charset="0"/>
            </a:endParaRPr>
          </a:p>
        </p:txBody>
      </p:sp>
      <p:sp>
        <p:nvSpPr>
          <p:cNvPr id="2" name="Title 1"/>
          <p:cNvSpPr>
            <a:spLocks noGrp="1"/>
          </p:cNvSpPr>
          <p:nvPr>
            <p:ph type="title"/>
          </p:nvPr>
        </p:nvSpPr>
        <p:spPr>
          <a:xfrm>
            <a:off x="323851" y="-92620"/>
            <a:ext cx="6408449" cy="576105"/>
          </a:xfrm>
        </p:spPr>
        <p:txBody>
          <a:bodyPr/>
          <a:lstStyle/>
          <a:p>
            <a:r>
              <a:rPr lang="en-GB" dirty="0" smtClean="0"/>
              <a:t>Querying Data Using SQL – CRUD, the R Part! SELECT</a:t>
            </a:r>
            <a:endParaRPr lang="en-GB" dirty="0"/>
          </a:p>
        </p:txBody>
      </p:sp>
      <p:sp>
        <p:nvSpPr>
          <p:cNvPr id="7" name="Content Placeholder 2"/>
          <p:cNvSpPr>
            <a:spLocks noGrp="1"/>
          </p:cNvSpPr>
          <p:nvPr>
            <p:ph idx="1"/>
          </p:nvPr>
        </p:nvSpPr>
        <p:spPr>
          <a:xfrm>
            <a:off x="304800" y="941716"/>
            <a:ext cx="7696200" cy="304800"/>
          </a:xfrm>
        </p:spPr>
        <p:txBody>
          <a:bodyPr/>
          <a:lstStyle/>
          <a:p>
            <a:r>
              <a:rPr lang="en-GB" sz="1200" b="1" dirty="0" smtClean="0">
                <a:solidFill>
                  <a:schemeClr val="tx1"/>
                </a:solidFill>
              </a:rPr>
              <a:t>SELECT </a:t>
            </a:r>
            <a:r>
              <a:rPr lang="en-GB" sz="1200" dirty="0" smtClean="0">
                <a:solidFill>
                  <a:schemeClr val="tx1"/>
                </a:solidFill>
              </a:rPr>
              <a:t>Statement – this is how we read, search and look at the data stored in the database </a:t>
            </a:r>
            <a:r>
              <a:rPr lang="en-GB" sz="1200" b="1" dirty="0" smtClean="0">
                <a:solidFill>
                  <a:schemeClr val="tx1"/>
                </a:solidFill>
              </a:rPr>
              <a:t>Tables</a:t>
            </a:r>
            <a:r>
              <a:rPr lang="en-GB" sz="1200" dirty="0" smtClean="0">
                <a:solidFill>
                  <a:schemeClr val="tx1"/>
                </a:solidFill>
              </a:rPr>
              <a:t> or </a:t>
            </a:r>
            <a:r>
              <a:rPr lang="en-GB" sz="1200" b="1" dirty="0" smtClean="0">
                <a:solidFill>
                  <a:schemeClr val="tx1"/>
                </a:solidFill>
              </a:rPr>
              <a:t>Views</a:t>
            </a:r>
          </a:p>
          <a:p>
            <a:endParaRPr lang="en-GB" sz="1200" b="1" dirty="0" smtClean="0">
              <a:solidFill>
                <a:schemeClr val="tx1"/>
              </a:solidFill>
            </a:endParaRPr>
          </a:p>
          <a:p>
            <a:endParaRPr lang="en-GB" sz="1200" b="1" dirty="0">
              <a:solidFill>
                <a:schemeClr val="tx1"/>
              </a:solidFill>
            </a:endParaRPr>
          </a:p>
          <a:p>
            <a:r>
              <a:rPr lang="en-GB" sz="1200" dirty="0" smtClean="0">
                <a:solidFill>
                  <a:srgbClr val="00B050"/>
                </a:solidFill>
                <a:latin typeface="Consolas"/>
              </a:rPr>
              <a:t>-- Hello this is a useful comment!!</a:t>
            </a:r>
          </a:p>
          <a:p>
            <a:r>
              <a:rPr lang="en-GB" sz="1200" dirty="0" smtClean="0">
                <a:solidFill>
                  <a:srgbClr val="0000FF"/>
                </a:solidFill>
                <a:latin typeface="Consolas"/>
              </a:rPr>
              <a:t>SELECT</a:t>
            </a:r>
            <a:endParaRPr lang="en-GB" sz="1200" dirty="0">
              <a:solidFill>
                <a:prstClr val="black"/>
              </a:solidFill>
              <a:latin typeface="Consolas"/>
            </a:endParaRPr>
          </a:p>
          <a:p>
            <a:r>
              <a:rPr lang="en-GB" sz="1200" dirty="0" smtClean="0">
                <a:solidFill>
                  <a:srgbClr val="808080"/>
                </a:solidFill>
                <a:latin typeface="Consolas"/>
              </a:rPr>
              <a:t>	*</a:t>
            </a:r>
            <a:endParaRPr lang="en-GB" sz="1200" dirty="0">
              <a:solidFill>
                <a:prstClr val="black"/>
              </a:solidFill>
              <a:latin typeface="Consolas"/>
            </a:endParaRPr>
          </a:p>
          <a:p>
            <a:r>
              <a:rPr lang="en-GB" sz="1200" dirty="0">
                <a:solidFill>
                  <a:srgbClr val="0000FF"/>
                </a:solidFill>
                <a:latin typeface="Consolas"/>
              </a:rPr>
              <a:t>FROM</a:t>
            </a:r>
            <a:endParaRPr lang="en-GB" sz="1200" dirty="0">
              <a:solidFill>
                <a:prstClr val="black"/>
              </a:solidFill>
              <a:latin typeface="Consolas"/>
            </a:endParaRPr>
          </a:p>
          <a:p>
            <a:r>
              <a:rPr lang="en-GB" sz="1200" dirty="0">
                <a:solidFill>
                  <a:prstClr val="black"/>
                </a:solidFill>
                <a:latin typeface="Consolas"/>
              </a:rPr>
              <a:t>	</a:t>
            </a:r>
            <a:r>
              <a:rPr lang="en-GB" sz="1200" dirty="0" smtClean="0">
                <a:solidFill>
                  <a:prstClr val="black"/>
                </a:solidFill>
                <a:latin typeface="Consolas"/>
              </a:rPr>
              <a:t>[</a:t>
            </a:r>
            <a:r>
              <a:rPr lang="en-GB" sz="1200" dirty="0" err="1">
                <a:solidFill>
                  <a:prstClr val="black"/>
                </a:solidFill>
                <a:latin typeface="Consolas"/>
              </a:rPr>
              <a:t>BoutiqueDMS</a:t>
            </a:r>
            <a:r>
              <a:rPr lang="en-GB" sz="1200" dirty="0">
                <a:solidFill>
                  <a:prstClr val="black"/>
                </a:solidFill>
                <a:latin typeface="Consolas"/>
              </a:rPr>
              <a:t>]</a:t>
            </a:r>
            <a:r>
              <a:rPr lang="en-GB" sz="1200" dirty="0">
                <a:solidFill>
                  <a:srgbClr val="808080"/>
                </a:solidFill>
                <a:latin typeface="Consolas"/>
              </a:rPr>
              <a:t>.</a:t>
            </a:r>
            <a:r>
              <a:rPr lang="en-GB" sz="1200" dirty="0">
                <a:solidFill>
                  <a:prstClr val="black"/>
                </a:solidFill>
                <a:latin typeface="Consolas"/>
              </a:rPr>
              <a:t>[handset]</a:t>
            </a:r>
            <a:r>
              <a:rPr lang="en-GB" sz="1200" dirty="0">
                <a:solidFill>
                  <a:srgbClr val="808080"/>
                </a:solidFill>
                <a:latin typeface="Consolas"/>
              </a:rPr>
              <a:t>.</a:t>
            </a:r>
            <a:r>
              <a:rPr lang="en-GB" sz="1200" dirty="0">
                <a:solidFill>
                  <a:prstClr val="black"/>
                </a:solidFill>
                <a:latin typeface="Consolas"/>
              </a:rPr>
              <a:t>[</a:t>
            </a:r>
            <a:r>
              <a:rPr lang="en-GB" sz="1200" dirty="0" err="1">
                <a:solidFill>
                  <a:prstClr val="black"/>
                </a:solidFill>
                <a:latin typeface="Consolas"/>
              </a:rPr>
              <a:t>dimHandsetBrand</a:t>
            </a:r>
            <a:r>
              <a:rPr lang="en-GB" sz="1200" dirty="0">
                <a:solidFill>
                  <a:prstClr val="black"/>
                </a:solidFill>
                <a:latin typeface="Consolas"/>
              </a:rPr>
              <a:t>]</a:t>
            </a:r>
          </a:p>
          <a:p>
            <a:endParaRPr lang="en-GB" sz="1200" b="1" dirty="0">
              <a:solidFill>
                <a:schemeClr val="tx1"/>
              </a:solidFill>
            </a:endParaRPr>
          </a:p>
          <a:p>
            <a:r>
              <a:rPr lang="en-GB" sz="1200" b="1" dirty="0" smtClean="0">
                <a:solidFill>
                  <a:schemeClr val="tx1"/>
                </a:solidFill>
              </a:rPr>
              <a:t>What does this do?</a:t>
            </a:r>
          </a:p>
          <a:p>
            <a:endParaRPr lang="en-GB" sz="1200" dirty="0">
              <a:solidFill>
                <a:schemeClr val="tx1"/>
              </a:solidFill>
            </a:endParaRPr>
          </a:p>
          <a:p>
            <a:endParaRPr lang="en-GB" sz="1200" dirty="0">
              <a:solidFill>
                <a:schemeClr val="tx1"/>
              </a:solidFill>
            </a:endParaRPr>
          </a:p>
        </p:txBody>
      </p:sp>
      <p:sp>
        <p:nvSpPr>
          <p:cNvPr id="4" name="Content Placeholder 2"/>
          <p:cNvSpPr txBox="1">
            <a:spLocks/>
          </p:cNvSpPr>
          <p:nvPr/>
        </p:nvSpPr>
        <p:spPr bwMode="gray">
          <a:xfrm>
            <a:off x="247328" y="1094116"/>
            <a:ext cx="7525072" cy="2392033"/>
          </a:xfrm>
          <a:prstGeom prst="rect">
            <a:avLst/>
          </a:prstGeom>
        </p:spPr>
        <p:txBody>
          <a:bodyPr vert="horz" lIns="0" tIns="18000" rIns="0" bIns="0" numCol="4"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200" b="1" dirty="0" smtClean="0">
              <a:solidFill>
                <a:schemeClr val="tx1"/>
              </a:solidFill>
            </a:endParaRPr>
          </a:p>
          <a:p>
            <a:endParaRPr lang="en-GB" sz="1200" b="1" dirty="0">
              <a:solidFill>
                <a:schemeClr val="tx1"/>
              </a:solidFill>
            </a:endParaRPr>
          </a:p>
        </p:txBody>
      </p:sp>
      <p:sp>
        <p:nvSpPr>
          <p:cNvPr id="9" name="Content Placeholder 2"/>
          <p:cNvSpPr txBox="1">
            <a:spLocks/>
          </p:cNvSpPr>
          <p:nvPr/>
        </p:nvSpPr>
        <p:spPr bwMode="gray">
          <a:xfrm>
            <a:off x="304800" y="3562350"/>
            <a:ext cx="7448872" cy="533400"/>
          </a:xfrm>
          <a:prstGeom prst="rect">
            <a:avLst/>
          </a:prstGeom>
        </p:spPr>
        <p:txBody>
          <a:bodyPr vert="horz" lIns="0" tIns="18000" rIns="0" bIns="0"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r>
              <a:rPr lang="en-GB" sz="1200" dirty="0" smtClean="0">
                <a:solidFill>
                  <a:schemeClr val="tx1"/>
                </a:solidFill>
              </a:rPr>
              <a:t>This will return ALL Rows and Columns in table </a:t>
            </a:r>
            <a:r>
              <a:rPr lang="en-GB" sz="1200" dirty="0" err="1" smtClean="0">
                <a:solidFill>
                  <a:schemeClr val="tx1"/>
                </a:solidFill>
              </a:rPr>
              <a:t>dimHandsetBrand</a:t>
            </a:r>
            <a:r>
              <a:rPr lang="en-GB" sz="1200" dirty="0" smtClean="0">
                <a:solidFill>
                  <a:schemeClr val="tx1"/>
                </a:solidFill>
              </a:rPr>
              <a:t> – which is located in the handset Schema in the </a:t>
            </a:r>
            <a:r>
              <a:rPr lang="en-GB" sz="1200" dirty="0" err="1" smtClean="0">
                <a:solidFill>
                  <a:schemeClr val="tx1"/>
                </a:solidFill>
              </a:rPr>
              <a:t>BoutiqueDMS</a:t>
            </a:r>
            <a:r>
              <a:rPr lang="en-GB" sz="1200" dirty="0" smtClean="0">
                <a:solidFill>
                  <a:schemeClr val="tx1"/>
                </a:solidFill>
              </a:rPr>
              <a:t> database</a:t>
            </a:r>
            <a:endParaRPr lang="en-GB" sz="1200" dirty="0">
              <a:solidFill>
                <a:schemeClr val="tx1"/>
              </a:solidFill>
            </a:endParaRPr>
          </a:p>
        </p:txBody>
      </p:sp>
    </p:spTree>
    <p:extLst>
      <p:ext uri="{BB962C8B-B14F-4D97-AF65-F5344CB8AC3E}">
        <p14:creationId xmlns:p14="http://schemas.microsoft.com/office/powerpoint/2010/main" val="1388337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10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gray">
          <a:xfrm>
            <a:off x="152400" y="1581150"/>
            <a:ext cx="4953000" cy="2514600"/>
          </a:xfrm>
          <a:prstGeom prst="rect">
            <a:avLst/>
          </a:prstGeom>
          <a:solidFill>
            <a:srgbClr val="E9F0D8"/>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pPr>
            <a:endParaRPr lang="en-GB" sz="1600" dirty="0" err="1" smtClean="0">
              <a:solidFill>
                <a:srgbClr val="FFD600"/>
              </a:solidFill>
              <a:latin typeface="Arial" pitchFamily="34" charset="0"/>
              <a:cs typeface="Arial" pitchFamily="34" charset="0"/>
            </a:endParaRPr>
          </a:p>
        </p:txBody>
      </p:sp>
      <p:sp>
        <p:nvSpPr>
          <p:cNvPr id="2" name="Title 1"/>
          <p:cNvSpPr>
            <a:spLocks noGrp="1"/>
          </p:cNvSpPr>
          <p:nvPr>
            <p:ph type="title"/>
          </p:nvPr>
        </p:nvSpPr>
        <p:spPr>
          <a:xfrm>
            <a:off x="323851" y="-92620"/>
            <a:ext cx="6408449" cy="576105"/>
          </a:xfrm>
        </p:spPr>
        <p:txBody>
          <a:bodyPr/>
          <a:lstStyle/>
          <a:p>
            <a:r>
              <a:rPr lang="en-GB" dirty="0" smtClean="0"/>
              <a:t>Querying Data Using SQL – WHERE clause</a:t>
            </a:r>
            <a:endParaRPr lang="en-GB" dirty="0"/>
          </a:p>
        </p:txBody>
      </p:sp>
      <p:sp>
        <p:nvSpPr>
          <p:cNvPr id="7" name="Content Placeholder 2"/>
          <p:cNvSpPr>
            <a:spLocks noGrp="1"/>
          </p:cNvSpPr>
          <p:nvPr>
            <p:ph idx="1"/>
          </p:nvPr>
        </p:nvSpPr>
        <p:spPr>
          <a:xfrm>
            <a:off x="304800" y="941716"/>
            <a:ext cx="7448872" cy="304800"/>
          </a:xfrm>
        </p:spPr>
        <p:txBody>
          <a:bodyPr/>
          <a:lstStyle/>
          <a:p>
            <a:r>
              <a:rPr lang="en-GB" sz="1200" b="1" dirty="0" smtClean="0">
                <a:solidFill>
                  <a:schemeClr val="tx1"/>
                </a:solidFill>
              </a:rPr>
              <a:t>SELECT </a:t>
            </a:r>
            <a:r>
              <a:rPr lang="en-GB" sz="1200" dirty="0" smtClean="0">
                <a:solidFill>
                  <a:schemeClr val="tx1"/>
                </a:solidFill>
              </a:rPr>
              <a:t>Statement – extending it a little with a </a:t>
            </a:r>
            <a:r>
              <a:rPr lang="en-GB" sz="1200" b="1" dirty="0" smtClean="0">
                <a:solidFill>
                  <a:schemeClr val="tx1"/>
                </a:solidFill>
              </a:rPr>
              <a:t>WHERE</a:t>
            </a:r>
            <a:r>
              <a:rPr lang="en-GB" sz="1200" dirty="0" smtClean="0">
                <a:solidFill>
                  <a:schemeClr val="tx1"/>
                </a:solidFill>
              </a:rPr>
              <a:t> clause and</a:t>
            </a:r>
            <a:r>
              <a:rPr lang="en-GB" sz="1200" b="1" dirty="0" smtClean="0">
                <a:solidFill>
                  <a:schemeClr val="tx1"/>
                </a:solidFill>
              </a:rPr>
              <a:t> ORDER BY </a:t>
            </a:r>
            <a:r>
              <a:rPr lang="en-GB" sz="1200" dirty="0" smtClean="0">
                <a:solidFill>
                  <a:schemeClr val="tx1"/>
                </a:solidFill>
              </a:rPr>
              <a:t>clause</a:t>
            </a:r>
          </a:p>
          <a:p>
            <a:endParaRPr lang="en-GB" sz="1200" b="1" dirty="0" smtClean="0">
              <a:solidFill>
                <a:schemeClr val="tx1"/>
              </a:solidFill>
            </a:endParaRPr>
          </a:p>
          <a:p>
            <a:endParaRPr lang="en-GB" sz="1200" b="1" dirty="0">
              <a:solidFill>
                <a:schemeClr val="tx1"/>
              </a:solidFill>
            </a:endParaRPr>
          </a:p>
          <a:p>
            <a:r>
              <a:rPr lang="en-GB" sz="1200" dirty="0">
                <a:solidFill>
                  <a:srgbClr val="0000FF"/>
                </a:solidFill>
                <a:latin typeface="Consolas"/>
              </a:rPr>
              <a:t>SELECT</a:t>
            </a:r>
            <a:endParaRPr lang="en-GB" sz="1200" dirty="0">
              <a:solidFill>
                <a:prstClr val="black"/>
              </a:solidFill>
              <a:latin typeface="Consolas"/>
            </a:endParaRPr>
          </a:p>
          <a:p>
            <a:r>
              <a:rPr lang="en-GB" sz="1200" dirty="0" smtClean="0">
                <a:solidFill>
                  <a:prstClr val="black"/>
                </a:solidFill>
                <a:latin typeface="Consolas"/>
              </a:rPr>
              <a:t>	</a:t>
            </a:r>
            <a:r>
              <a:rPr lang="en-GB" sz="1200" dirty="0" err="1" smtClean="0">
                <a:solidFill>
                  <a:prstClr val="black"/>
                </a:solidFill>
                <a:latin typeface="Consolas"/>
              </a:rPr>
              <a:t>BrandName</a:t>
            </a:r>
            <a:r>
              <a:rPr lang="en-GB" sz="1200" dirty="0" smtClean="0">
                <a:solidFill>
                  <a:srgbClr val="808080"/>
                </a:solidFill>
                <a:latin typeface="Consolas"/>
              </a:rPr>
              <a:t>, </a:t>
            </a:r>
            <a:endParaRPr lang="en-GB" sz="1200" dirty="0">
              <a:solidFill>
                <a:prstClr val="black"/>
              </a:solidFill>
              <a:latin typeface="Consolas"/>
            </a:endParaRPr>
          </a:p>
          <a:p>
            <a:r>
              <a:rPr lang="en-GB" sz="1200" dirty="0" smtClean="0">
                <a:solidFill>
                  <a:prstClr val="black"/>
                </a:solidFill>
                <a:latin typeface="Consolas"/>
              </a:rPr>
              <a:t>	</a:t>
            </a:r>
            <a:r>
              <a:rPr lang="en-GB" sz="1200" dirty="0" err="1" smtClean="0">
                <a:solidFill>
                  <a:prstClr val="black"/>
                </a:solidFill>
                <a:latin typeface="Consolas"/>
              </a:rPr>
              <a:t>BrandGroupName</a:t>
            </a:r>
            <a:endParaRPr lang="en-GB" sz="1200" dirty="0">
              <a:solidFill>
                <a:prstClr val="black"/>
              </a:solidFill>
              <a:latin typeface="Consolas"/>
            </a:endParaRPr>
          </a:p>
          <a:p>
            <a:r>
              <a:rPr lang="en-GB" sz="1200" dirty="0">
                <a:solidFill>
                  <a:srgbClr val="0000FF"/>
                </a:solidFill>
                <a:latin typeface="Consolas"/>
              </a:rPr>
              <a:t>FROM</a:t>
            </a:r>
            <a:endParaRPr lang="en-GB" sz="1200" dirty="0">
              <a:solidFill>
                <a:prstClr val="black"/>
              </a:solidFill>
              <a:latin typeface="Consolas"/>
            </a:endParaRPr>
          </a:p>
          <a:p>
            <a:r>
              <a:rPr lang="en-GB" sz="1200" dirty="0" smtClean="0">
                <a:solidFill>
                  <a:prstClr val="black"/>
                </a:solidFill>
                <a:latin typeface="Consolas"/>
              </a:rPr>
              <a:t>	[</a:t>
            </a:r>
            <a:r>
              <a:rPr lang="en-GB" sz="1200" dirty="0" err="1">
                <a:solidFill>
                  <a:prstClr val="black"/>
                </a:solidFill>
                <a:latin typeface="Consolas"/>
              </a:rPr>
              <a:t>BoutiqueDMS</a:t>
            </a:r>
            <a:r>
              <a:rPr lang="en-GB" sz="1200" dirty="0">
                <a:solidFill>
                  <a:prstClr val="black"/>
                </a:solidFill>
                <a:latin typeface="Consolas"/>
              </a:rPr>
              <a:t>]</a:t>
            </a:r>
            <a:r>
              <a:rPr lang="en-GB" sz="1200" dirty="0">
                <a:solidFill>
                  <a:srgbClr val="808080"/>
                </a:solidFill>
                <a:latin typeface="Consolas"/>
              </a:rPr>
              <a:t>.</a:t>
            </a:r>
            <a:r>
              <a:rPr lang="en-GB" sz="1200" dirty="0">
                <a:solidFill>
                  <a:prstClr val="black"/>
                </a:solidFill>
                <a:latin typeface="Consolas"/>
              </a:rPr>
              <a:t>[handset]</a:t>
            </a:r>
            <a:r>
              <a:rPr lang="en-GB" sz="1200" dirty="0">
                <a:solidFill>
                  <a:srgbClr val="808080"/>
                </a:solidFill>
                <a:latin typeface="Consolas"/>
              </a:rPr>
              <a:t>.</a:t>
            </a:r>
            <a:r>
              <a:rPr lang="en-GB" sz="1200" dirty="0">
                <a:solidFill>
                  <a:prstClr val="black"/>
                </a:solidFill>
                <a:latin typeface="Consolas"/>
              </a:rPr>
              <a:t>[</a:t>
            </a:r>
            <a:r>
              <a:rPr lang="en-GB" sz="1200" dirty="0" err="1">
                <a:solidFill>
                  <a:prstClr val="black"/>
                </a:solidFill>
                <a:latin typeface="Consolas"/>
              </a:rPr>
              <a:t>dimHandsetBrand</a:t>
            </a:r>
            <a:r>
              <a:rPr lang="en-GB" sz="1200" dirty="0">
                <a:solidFill>
                  <a:prstClr val="black"/>
                </a:solidFill>
                <a:latin typeface="Consolas"/>
              </a:rPr>
              <a:t>]</a:t>
            </a:r>
          </a:p>
          <a:p>
            <a:r>
              <a:rPr lang="en-GB" sz="1200" dirty="0">
                <a:solidFill>
                  <a:srgbClr val="0000FF"/>
                </a:solidFill>
                <a:latin typeface="Consolas"/>
              </a:rPr>
              <a:t>WHERE</a:t>
            </a:r>
            <a:endParaRPr lang="en-GB" sz="1200" dirty="0">
              <a:solidFill>
                <a:prstClr val="black"/>
              </a:solidFill>
              <a:latin typeface="Consolas"/>
            </a:endParaRPr>
          </a:p>
          <a:p>
            <a:r>
              <a:rPr lang="en-GB" sz="1200" dirty="0" smtClean="0">
                <a:solidFill>
                  <a:prstClr val="black"/>
                </a:solidFill>
                <a:latin typeface="Consolas"/>
              </a:rPr>
              <a:t>	</a:t>
            </a:r>
            <a:r>
              <a:rPr lang="en-GB" sz="1200" dirty="0" err="1" smtClean="0">
                <a:solidFill>
                  <a:prstClr val="black"/>
                </a:solidFill>
                <a:latin typeface="Consolas"/>
              </a:rPr>
              <a:t>BrandName</a:t>
            </a:r>
            <a:r>
              <a:rPr lang="en-GB" sz="1200" dirty="0" smtClean="0">
                <a:solidFill>
                  <a:prstClr val="black"/>
                </a:solidFill>
                <a:latin typeface="Consolas"/>
              </a:rPr>
              <a:t> </a:t>
            </a:r>
            <a:r>
              <a:rPr lang="en-GB" sz="1200" dirty="0" smtClean="0">
                <a:solidFill>
                  <a:srgbClr val="808080"/>
                </a:solidFill>
                <a:latin typeface="Consolas"/>
              </a:rPr>
              <a:t>LIKE</a:t>
            </a:r>
            <a:r>
              <a:rPr lang="en-GB" sz="1200" dirty="0" smtClean="0">
                <a:solidFill>
                  <a:prstClr val="black"/>
                </a:solidFill>
                <a:latin typeface="Consolas"/>
              </a:rPr>
              <a:t> </a:t>
            </a:r>
            <a:r>
              <a:rPr lang="en-GB" sz="1200" dirty="0">
                <a:solidFill>
                  <a:srgbClr val="FF0000"/>
                </a:solidFill>
                <a:latin typeface="Consolas"/>
              </a:rPr>
              <a:t>'%</a:t>
            </a:r>
            <a:r>
              <a:rPr lang="en-GB" sz="1200" dirty="0" err="1">
                <a:solidFill>
                  <a:srgbClr val="FF0000"/>
                </a:solidFill>
                <a:latin typeface="Consolas"/>
              </a:rPr>
              <a:t>ppl</a:t>
            </a:r>
            <a:r>
              <a:rPr lang="en-GB" sz="1200" dirty="0" smtClean="0">
                <a:solidFill>
                  <a:srgbClr val="FF0000"/>
                </a:solidFill>
                <a:latin typeface="Consolas"/>
              </a:rPr>
              <a:t>%' </a:t>
            </a:r>
            <a:r>
              <a:rPr lang="en-GB" sz="1200" dirty="0" smtClean="0">
                <a:solidFill>
                  <a:srgbClr val="00B050"/>
                </a:solidFill>
                <a:latin typeface="Consolas"/>
              </a:rPr>
              <a:t>-- this is a WILDCARD!</a:t>
            </a:r>
            <a:endParaRPr lang="en-GB" sz="1200" dirty="0">
              <a:solidFill>
                <a:srgbClr val="00B050"/>
              </a:solidFill>
              <a:latin typeface="Consolas"/>
            </a:endParaRPr>
          </a:p>
          <a:p>
            <a:r>
              <a:rPr lang="en-GB" sz="1200" dirty="0">
                <a:solidFill>
                  <a:srgbClr val="0000FF"/>
                </a:solidFill>
                <a:latin typeface="Consolas"/>
              </a:rPr>
              <a:t>ORDER</a:t>
            </a:r>
            <a:r>
              <a:rPr lang="en-GB" sz="1200" dirty="0">
                <a:solidFill>
                  <a:prstClr val="black"/>
                </a:solidFill>
                <a:latin typeface="Consolas"/>
              </a:rPr>
              <a:t> </a:t>
            </a:r>
            <a:r>
              <a:rPr lang="en-GB" sz="1200" dirty="0">
                <a:solidFill>
                  <a:srgbClr val="0000FF"/>
                </a:solidFill>
                <a:latin typeface="Consolas"/>
              </a:rPr>
              <a:t>BY</a:t>
            </a:r>
            <a:endParaRPr lang="en-GB" sz="1200" dirty="0">
              <a:solidFill>
                <a:prstClr val="black"/>
              </a:solidFill>
              <a:latin typeface="Consolas"/>
            </a:endParaRPr>
          </a:p>
          <a:p>
            <a:r>
              <a:rPr lang="en-GB" sz="1200" dirty="0" smtClean="0">
                <a:solidFill>
                  <a:prstClr val="black"/>
                </a:solidFill>
                <a:latin typeface="Consolas"/>
              </a:rPr>
              <a:t>	</a:t>
            </a:r>
            <a:r>
              <a:rPr lang="en-GB" sz="1200" dirty="0" err="1" smtClean="0">
                <a:solidFill>
                  <a:prstClr val="black"/>
                </a:solidFill>
                <a:latin typeface="Consolas"/>
              </a:rPr>
              <a:t>BrandName</a:t>
            </a:r>
            <a:r>
              <a:rPr lang="en-GB" sz="1200" dirty="0" smtClean="0">
                <a:solidFill>
                  <a:prstClr val="black"/>
                </a:solidFill>
                <a:latin typeface="Consolas"/>
              </a:rPr>
              <a:t> </a:t>
            </a:r>
            <a:r>
              <a:rPr lang="en-GB" sz="1200" dirty="0" smtClean="0">
                <a:solidFill>
                  <a:srgbClr val="0000FF"/>
                </a:solidFill>
                <a:latin typeface="Consolas"/>
              </a:rPr>
              <a:t>DESC </a:t>
            </a:r>
            <a:r>
              <a:rPr lang="en-GB" sz="1200" dirty="0" smtClean="0">
                <a:solidFill>
                  <a:srgbClr val="00B050"/>
                </a:solidFill>
                <a:latin typeface="Consolas"/>
              </a:rPr>
              <a:t>-- default is ASC (ascending)</a:t>
            </a:r>
            <a:endParaRPr lang="en-GB" sz="1200" dirty="0">
              <a:solidFill>
                <a:srgbClr val="00B050"/>
              </a:solidFill>
              <a:latin typeface="Consolas"/>
            </a:endParaRPr>
          </a:p>
          <a:p>
            <a:endParaRPr lang="en-GB" sz="1200" dirty="0">
              <a:solidFill>
                <a:prstClr val="black"/>
              </a:solidFill>
              <a:latin typeface="Consolas"/>
            </a:endParaRPr>
          </a:p>
          <a:p>
            <a:endParaRPr lang="en-GB" sz="1200" dirty="0" smtClean="0">
              <a:solidFill>
                <a:schemeClr val="tx1"/>
              </a:solidFill>
            </a:endParaRPr>
          </a:p>
          <a:p>
            <a:endParaRPr lang="en-GB" sz="1200" dirty="0">
              <a:solidFill>
                <a:schemeClr val="tx1"/>
              </a:solidFill>
            </a:endParaRPr>
          </a:p>
          <a:p>
            <a:endParaRPr lang="en-GB" sz="1200" dirty="0">
              <a:solidFill>
                <a:schemeClr val="tx1"/>
              </a:solidFill>
            </a:endParaRPr>
          </a:p>
        </p:txBody>
      </p:sp>
      <p:sp>
        <p:nvSpPr>
          <p:cNvPr id="4" name="Content Placeholder 2"/>
          <p:cNvSpPr txBox="1">
            <a:spLocks/>
          </p:cNvSpPr>
          <p:nvPr/>
        </p:nvSpPr>
        <p:spPr bwMode="gray">
          <a:xfrm>
            <a:off x="304800" y="1094116"/>
            <a:ext cx="7525072" cy="2392033"/>
          </a:xfrm>
          <a:prstGeom prst="rect">
            <a:avLst/>
          </a:prstGeom>
        </p:spPr>
        <p:txBody>
          <a:bodyPr vert="horz" lIns="0" tIns="18000" rIns="0" bIns="0" numCol="4"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200" b="1" dirty="0" smtClean="0">
              <a:solidFill>
                <a:schemeClr val="tx1"/>
              </a:solidFill>
            </a:endParaRPr>
          </a:p>
          <a:p>
            <a:endParaRPr lang="en-GB" sz="1200" b="1" dirty="0">
              <a:solidFill>
                <a:schemeClr val="tx1"/>
              </a:solidFill>
            </a:endParaRPr>
          </a:p>
        </p:txBody>
      </p:sp>
      <p:sp>
        <p:nvSpPr>
          <p:cNvPr id="9" name="Content Placeholder 2"/>
          <p:cNvSpPr txBox="1">
            <a:spLocks/>
          </p:cNvSpPr>
          <p:nvPr/>
        </p:nvSpPr>
        <p:spPr bwMode="gray">
          <a:xfrm>
            <a:off x="304800" y="4248150"/>
            <a:ext cx="7448872" cy="533400"/>
          </a:xfrm>
          <a:prstGeom prst="rect">
            <a:avLst/>
          </a:prstGeom>
        </p:spPr>
        <p:txBody>
          <a:bodyPr vert="horz" lIns="0" tIns="18000" rIns="0" bIns="0"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r>
              <a:rPr lang="en-GB" sz="1200" dirty="0" smtClean="0">
                <a:solidFill>
                  <a:schemeClr val="tx1"/>
                </a:solidFill>
              </a:rPr>
              <a:t>This will return only fields (or columns) </a:t>
            </a:r>
            <a:r>
              <a:rPr lang="en-GB" sz="1200" dirty="0" err="1" smtClean="0">
                <a:solidFill>
                  <a:schemeClr val="tx1"/>
                </a:solidFill>
              </a:rPr>
              <a:t>BrandName</a:t>
            </a:r>
            <a:r>
              <a:rPr lang="en-GB" sz="1200" dirty="0" smtClean="0">
                <a:solidFill>
                  <a:schemeClr val="tx1"/>
                </a:solidFill>
              </a:rPr>
              <a:t> and </a:t>
            </a:r>
            <a:r>
              <a:rPr lang="en-GB" sz="1200" dirty="0" err="1" smtClean="0">
                <a:solidFill>
                  <a:schemeClr val="tx1"/>
                </a:solidFill>
              </a:rPr>
              <a:t>BrandGroupName</a:t>
            </a:r>
            <a:r>
              <a:rPr lang="en-GB" sz="1200" dirty="0" smtClean="0">
                <a:solidFill>
                  <a:schemeClr val="tx1"/>
                </a:solidFill>
              </a:rPr>
              <a:t> from table </a:t>
            </a:r>
            <a:r>
              <a:rPr lang="en-GB" sz="1200" dirty="0" err="1" smtClean="0">
                <a:solidFill>
                  <a:schemeClr val="tx1"/>
                </a:solidFill>
              </a:rPr>
              <a:t>dimHandsetBrand</a:t>
            </a:r>
            <a:r>
              <a:rPr lang="en-GB" sz="1200" dirty="0" smtClean="0">
                <a:solidFill>
                  <a:schemeClr val="tx1"/>
                </a:solidFill>
              </a:rPr>
              <a:t>.</a:t>
            </a:r>
          </a:p>
          <a:p>
            <a:r>
              <a:rPr lang="en-GB" sz="1200" dirty="0" smtClean="0">
                <a:solidFill>
                  <a:schemeClr val="tx1"/>
                </a:solidFill>
              </a:rPr>
              <a:t>It will only return records (or rows) where the brand name contains “</a:t>
            </a:r>
            <a:r>
              <a:rPr lang="en-GB" sz="1200" dirty="0" err="1" smtClean="0">
                <a:solidFill>
                  <a:schemeClr val="tx1"/>
                </a:solidFill>
              </a:rPr>
              <a:t>ppl</a:t>
            </a:r>
            <a:r>
              <a:rPr lang="en-GB" sz="1200" dirty="0" smtClean="0">
                <a:solidFill>
                  <a:schemeClr val="tx1"/>
                </a:solidFill>
              </a:rPr>
              <a:t>” – like Apple</a:t>
            </a:r>
            <a:endParaRPr lang="en-GB" sz="1200" dirty="0">
              <a:solidFill>
                <a:schemeClr val="tx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386012"/>
            <a:ext cx="2057400"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ight Arrow 2"/>
          <p:cNvSpPr/>
          <p:nvPr/>
        </p:nvSpPr>
        <p:spPr bwMode="gray">
          <a:xfrm>
            <a:off x="5181600" y="2752542"/>
            <a:ext cx="838200" cy="266701"/>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pPr>
            <a:endParaRPr lang="en-GB" sz="1600" dirty="0" err="1" smtClean="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1585255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gray">
          <a:xfrm>
            <a:off x="4419600" y="2809999"/>
            <a:ext cx="2456372" cy="762000"/>
          </a:xfrm>
          <a:prstGeom prst="rect">
            <a:avLst/>
          </a:prstGeom>
          <a:solidFill>
            <a:srgbClr val="E9F0D8"/>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pPr>
            <a:endParaRPr lang="en-GB" sz="1600" dirty="0" err="1" smtClean="0">
              <a:solidFill>
                <a:srgbClr val="FFD600"/>
              </a:solidFill>
              <a:latin typeface="Arial" pitchFamily="34" charset="0"/>
              <a:cs typeface="Arial" pitchFamily="34" charset="0"/>
            </a:endParaRPr>
          </a:p>
        </p:txBody>
      </p:sp>
      <p:sp>
        <p:nvSpPr>
          <p:cNvPr id="15" name="Rectangle 14"/>
          <p:cNvSpPr/>
          <p:nvPr/>
        </p:nvSpPr>
        <p:spPr bwMode="gray">
          <a:xfrm>
            <a:off x="329914" y="3867150"/>
            <a:ext cx="3937286" cy="647700"/>
          </a:xfrm>
          <a:prstGeom prst="rect">
            <a:avLst/>
          </a:prstGeom>
          <a:solidFill>
            <a:srgbClr val="E9F0D8"/>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pPr>
            <a:endParaRPr lang="en-GB" sz="1600" dirty="0" err="1" smtClean="0">
              <a:solidFill>
                <a:srgbClr val="FFD600"/>
              </a:solidFill>
              <a:latin typeface="Arial" pitchFamily="34" charset="0"/>
              <a:cs typeface="Arial" pitchFamily="34" charset="0"/>
            </a:endParaRPr>
          </a:p>
        </p:txBody>
      </p:sp>
      <p:sp>
        <p:nvSpPr>
          <p:cNvPr id="12" name="Rectangle 11"/>
          <p:cNvSpPr/>
          <p:nvPr/>
        </p:nvSpPr>
        <p:spPr bwMode="gray">
          <a:xfrm>
            <a:off x="990600" y="2800350"/>
            <a:ext cx="2456372" cy="762000"/>
          </a:xfrm>
          <a:prstGeom prst="rect">
            <a:avLst/>
          </a:prstGeom>
          <a:solidFill>
            <a:srgbClr val="E9F0D8"/>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pPr>
            <a:endParaRPr lang="en-GB" sz="1600" dirty="0" err="1" smtClean="0">
              <a:solidFill>
                <a:srgbClr val="FFD600"/>
              </a:solidFill>
              <a:latin typeface="Arial" pitchFamily="34" charset="0"/>
              <a:cs typeface="Arial" pitchFamily="34" charset="0"/>
            </a:endParaRPr>
          </a:p>
        </p:txBody>
      </p:sp>
      <p:sp>
        <p:nvSpPr>
          <p:cNvPr id="2" name="Title 1"/>
          <p:cNvSpPr>
            <a:spLocks noGrp="1"/>
          </p:cNvSpPr>
          <p:nvPr>
            <p:ph type="title"/>
          </p:nvPr>
        </p:nvSpPr>
        <p:spPr>
          <a:xfrm>
            <a:off x="323851" y="-92620"/>
            <a:ext cx="6408449" cy="576105"/>
          </a:xfrm>
        </p:spPr>
        <p:txBody>
          <a:bodyPr/>
          <a:lstStyle/>
          <a:p>
            <a:r>
              <a:rPr lang="en-GB" dirty="0" smtClean="0"/>
              <a:t>Querying Data Using SQL</a:t>
            </a:r>
            <a:endParaRPr lang="en-GB" dirty="0"/>
          </a:p>
        </p:txBody>
      </p:sp>
      <p:sp>
        <p:nvSpPr>
          <p:cNvPr id="7" name="Content Placeholder 2"/>
          <p:cNvSpPr>
            <a:spLocks noGrp="1"/>
          </p:cNvSpPr>
          <p:nvPr>
            <p:ph idx="1"/>
          </p:nvPr>
        </p:nvSpPr>
        <p:spPr>
          <a:xfrm>
            <a:off x="304800" y="742950"/>
            <a:ext cx="8229600" cy="503566"/>
          </a:xfrm>
        </p:spPr>
        <p:txBody>
          <a:bodyPr/>
          <a:lstStyle/>
          <a:p>
            <a:r>
              <a:rPr lang="en-GB" sz="1200" b="1" dirty="0" smtClean="0">
                <a:solidFill>
                  <a:schemeClr val="tx1"/>
                </a:solidFill>
              </a:rPr>
              <a:t>SELECT </a:t>
            </a:r>
            <a:r>
              <a:rPr lang="en-GB" sz="1200" dirty="0" smtClean="0">
                <a:solidFill>
                  <a:schemeClr val="tx1"/>
                </a:solidFill>
              </a:rPr>
              <a:t>part – pretty straight forward, right!</a:t>
            </a:r>
          </a:p>
          <a:p>
            <a:endParaRPr lang="en-GB" sz="1200" b="1" dirty="0" smtClean="0">
              <a:solidFill>
                <a:schemeClr val="tx1"/>
              </a:solidFill>
            </a:endParaRPr>
          </a:p>
          <a:p>
            <a:pPr marL="171450" indent="-171450">
              <a:buFont typeface="Wingdings" panose="05000000000000000000" pitchFamily="2" charset="2"/>
              <a:buChar char="ü"/>
            </a:pPr>
            <a:r>
              <a:rPr lang="en-GB" sz="1200" b="1" dirty="0" smtClean="0">
                <a:solidFill>
                  <a:srgbClr val="00B050"/>
                </a:solidFill>
              </a:rPr>
              <a:t>I can specify the actual fields (aka columns) that I want to see</a:t>
            </a:r>
          </a:p>
          <a:p>
            <a:pPr marL="171450" indent="-171450">
              <a:buFont typeface="Wingdings" panose="05000000000000000000" pitchFamily="2" charset="2"/>
              <a:buChar char="ü"/>
            </a:pPr>
            <a:r>
              <a:rPr lang="en-GB" sz="1200" b="1" dirty="0" smtClean="0">
                <a:solidFill>
                  <a:srgbClr val="00B050"/>
                </a:solidFill>
              </a:rPr>
              <a:t>I can return all fields – by simply using the * </a:t>
            </a:r>
            <a:r>
              <a:rPr lang="en-GB" sz="1200" b="1" dirty="0" err="1" smtClean="0">
                <a:solidFill>
                  <a:srgbClr val="00B050"/>
                </a:solidFill>
              </a:rPr>
              <a:t>asterix</a:t>
            </a:r>
            <a:endParaRPr lang="en-GB" sz="1200" b="1" dirty="0" smtClean="0">
              <a:solidFill>
                <a:srgbClr val="00B050"/>
              </a:solidFill>
            </a:endParaRPr>
          </a:p>
          <a:p>
            <a:pPr marL="171450" indent="-171450">
              <a:buFont typeface="Wingdings" panose="05000000000000000000" pitchFamily="2" charset="2"/>
              <a:buChar char="ü"/>
            </a:pPr>
            <a:r>
              <a:rPr lang="en-GB" sz="1200" b="1" dirty="0" smtClean="0">
                <a:solidFill>
                  <a:srgbClr val="00B050"/>
                </a:solidFill>
              </a:rPr>
              <a:t>Each field that I specify in the SELECT is separated with a comma (apart from the last one mentioned)</a:t>
            </a:r>
          </a:p>
          <a:p>
            <a:endParaRPr lang="en-GB" sz="1200" b="1" dirty="0">
              <a:solidFill>
                <a:schemeClr val="tx1"/>
              </a:solidFill>
            </a:endParaRPr>
          </a:p>
          <a:p>
            <a:r>
              <a:rPr lang="en-GB" sz="1200" b="1" dirty="0" smtClean="0">
                <a:solidFill>
                  <a:schemeClr val="tx1"/>
                </a:solidFill>
              </a:rPr>
              <a:t>On top of this: </a:t>
            </a:r>
          </a:p>
          <a:p>
            <a:r>
              <a:rPr lang="en-GB" sz="1200" dirty="0" smtClean="0">
                <a:solidFill>
                  <a:schemeClr val="tx1"/>
                </a:solidFill>
              </a:rPr>
              <a:t>I can return the fields in any order that suits my needs – it doesn’t have to be the same order as found in the table:</a:t>
            </a:r>
          </a:p>
          <a:p>
            <a:endParaRPr lang="en-GB" sz="1200" dirty="0" smtClean="0">
              <a:solidFill>
                <a:schemeClr val="tx1"/>
              </a:solidFill>
            </a:endParaRPr>
          </a:p>
          <a:p>
            <a:endParaRPr lang="en-GB" sz="1200" dirty="0" smtClean="0">
              <a:solidFill>
                <a:schemeClr val="tx1"/>
              </a:solidFill>
            </a:endParaRPr>
          </a:p>
          <a:p>
            <a:endParaRPr lang="en-GB" sz="1200" dirty="0" smtClean="0">
              <a:solidFill>
                <a:schemeClr val="tx1"/>
              </a:solidFill>
            </a:endParaRPr>
          </a:p>
          <a:p>
            <a:r>
              <a:rPr lang="en-GB" sz="1200" dirty="0" smtClean="0">
                <a:solidFill>
                  <a:schemeClr val="tx1"/>
                </a:solidFill>
              </a:rPr>
              <a:t>I can return the field but give it my own name (using AS)</a:t>
            </a:r>
          </a:p>
          <a:p>
            <a:endParaRPr lang="en-GB" sz="1200" b="1" dirty="0">
              <a:solidFill>
                <a:schemeClr val="tx1"/>
              </a:solidFill>
            </a:endParaRPr>
          </a:p>
          <a:p>
            <a:endParaRPr lang="en-GB" sz="1200" b="1" dirty="0" smtClean="0">
              <a:solidFill>
                <a:schemeClr val="tx1"/>
              </a:solidFill>
            </a:endParaRPr>
          </a:p>
          <a:p>
            <a:endParaRPr lang="en-GB" sz="1200" dirty="0">
              <a:solidFill>
                <a:prstClr val="black"/>
              </a:solidFill>
              <a:latin typeface="Consolas"/>
            </a:endParaRPr>
          </a:p>
          <a:p>
            <a:r>
              <a:rPr lang="en-GB" sz="1200" dirty="0" smtClean="0">
                <a:solidFill>
                  <a:schemeClr val="tx1"/>
                </a:solidFill>
              </a:rPr>
              <a:t>I can do a lot more on top of this too – but first let’s dig deeper with the </a:t>
            </a:r>
            <a:r>
              <a:rPr lang="en-GB" sz="1200" b="1" dirty="0" smtClean="0">
                <a:solidFill>
                  <a:schemeClr val="tx1"/>
                </a:solidFill>
              </a:rPr>
              <a:t>WHERE</a:t>
            </a:r>
            <a:r>
              <a:rPr lang="en-GB" sz="1200" dirty="0" smtClean="0">
                <a:solidFill>
                  <a:schemeClr val="tx1"/>
                </a:solidFill>
              </a:rPr>
              <a:t> clause…</a:t>
            </a:r>
          </a:p>
          <a:p>
            <a:endParaRPr lang="en-GB" sz="1200" dirty="0">
              <a:solidFill>
                <a:schemeClr val="tx1"/>
              </a:solidFill>
            </a:endParaRPr>
          </a:p>
          <a:p>
            <a:endParaRPr lang="en-GB" sz="1200" dirty="0">
              <a:solidFill>
                <a:schemeClr val="tx1"/>
              </a:solidFill>
            </a:endParaRPr>
          </a:p>
        </p:txBody>
      </p:sp>
      <p:sp>
        <p:nvSpPr>
          <p:cNvPr id="4" name="Content Placeholder 2"/>
          <p:cNvSpPr txBox="1">
            <a:spLocks/>
          </p:cNvSpPr>
          <p:nvPr/>
        </p:nvSpPr>
        <p:spPr bwMode="gray">
          <a:xfrm>
            <a:off x="381000" y="888430"/>
            <a:ext cx="7525072" cy="2392033"/>
          </a:xfrm>
          <a:prstGeom prst="rect">
            <a:avLst/>
          </a:prstGeom>
        </p:spPr>
        <p:txBody>
          <a:bodyPr vert="horz" lIns="0" tIns="18000" rIns="0" bIns="0" numCol="4"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200" b="1" dirty="0" smtClean="0">
              <a:solidFill>
                <a:schemeClr val="tx1"/>
              </a:solidFill>
            </a:endParaRPr>
          </a:p>
          <a:p>
            <a:endParaRPr lang="en-GB" sz="1200" b="1" dirty="0">
              <a:solidFill>
                <a:schemeClr val="tx1"/>
              </a:solidFill>
            </a:endParaRPr>
          </a:p>
        </p:txBody>
      </p:sp>
      <p:sp>
        <p:nvSpPr>
          <p:cNvPr id="9" name="Content Placeholder 2"/>
          <p:cNvSpPr txBox="1">
            <a:spLocks/>
          </p:cNvSpPr>
          <p:nvPr/>
        </p:nvSpPr>
        <p:spPr bwMode="gray">
          <a:xfrm>
            <a:off x="304800" y="4248150"/>
            <a:ext cx="7448872" cy="533400"/>
          </a:xfrm>
          <a:prstGeom prst="rect">
            <a:avLst/>
          </a:prstGeom>
        </p:spPr>
        <p:txBody>
          <a:bodyPr vert="horz" lIns="0" tIns="18000" rIns="0" bIns="0"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200" dirty="0">
              <a:solidFill>
                <a:schemeClr val="tx1"/>
              </a:solidFill>
            </a:endParaRPr>
          </a:p>
        </p:txBody>
      </p:sp>
      <p:sp>
        <p:nvSpPr>
          <p:cNvPr id="5" name="Rectangle 4"/>
          <p:cNvSpPr/>
          <p:nvPr/>
        </p:nvSpPr>
        <p:spPr>
          <a:xfrm>
            <a:off x="990600" y="2800350"/>
            <a:ext cx="3886200" cy="646331"/>
          </a:xfrm>
          <a:prstGeom prst="rect">
            <a:avLst/>
          </a:prstGeom>
        </p:spPr>
        <p:txBody>
          <a:bodyPr wrap="square">
            <a:spAutoFit/>
          </a:bodyPr>
          <a:lstStyle/>
          <a:p>
            <a:r>
              <a:rPr lang="en-GB" sz="1200" dirty="0">
                <a:solidFill>
                  <a:srgbClr val="0000FF"/>
                </a:solidFill>
                <a:latin typeface="Consolas"/>
              </a:rPr>
              <a:t>SELECT</a:t>
            </a:r>
            <a:endParaRPr lang="en-GB" sz="1200" dirty="0">
              <a:solidFill>
                <a:prstClr val="black"/>
              </a:solidFill>
              <a:latin typeface="Consolas"/>
            </a:endParaRPr>
          </a:p>
          <a:p>
            <a:r>
              <a:rPr lang="en-GB" sz="1200" dirty="0">
                <a:solidFill>
                  <a:prstClr val="black"/>
                </a:solidFill>
                <a:latin typeface="Consolas"/>
              </a:rPr>
              <a:t>	</a:t>
            </a:r>
            <a:r>
              <a:rPr lang="en-GB" sz="1200" dirty="0" err="1" smtClean="0">
                <a:solidFill>
                  <a:prstClr val="black"/>
                </a:solidFill>
                <a:latin typeface="Consolas"/>
              </a:rPr>
              <a:t>BrandGroupName</a:t>
            </a:r>
            <a:r>
              <a:rPr lang="en-GB" sz="1200" dirty="0" smtClean="0">
                <a:solidFill>
                  <a:prstClr val="black"/>
                </a:solidFill>
                <a:latin typeface="Consolas"/>
              </a:rPr>
              <a:t>,</a:t>
            </a:r>
          </a:p>
          <a:p>
            <a:r>
              <a:rPr lang="en-GB" sz="1200" dirty="0" smtClean="0">
                <a:solidFill>
                  <a:prstClr val="black"/>
                </a:solidFill>
                <a:latin typeface="Consolas"/>
              </a:rPr>
              <a:t>	</a:t>
            </a:r>
            <a:r>
              <a:rPr lang="en-GB" sz="1200" dirty="0" err="1" smtClean="0">
                <a:solidFill>
                  <a:prstClr val="black"/>
                </a:solidFill>
                <a:latin typeface="Consolas"/>
              </a:rPr>
              <a:t>BrandName</a:t>
            </a:r>
            <a:endParaRPr lang="en-GB" sz="1200" dirty="0">
              <a:solidFill>
                <a:prstClr val="black"/>
              </a:solidFill>
              <a:latin typeface="Consolas"/>
            </a:endParaRPr>
          </a:p>
        </p:txBody>
      </p:sp>
      <p:sp>
        <p:nvSpPr>
          <p:cNvPr id="10" name="Rectangle 9"/>
          <p:cNvSpPr/>
          <p:nvPr/>
        </p:nvSpPr>
        <p:spPr>
          <a:xfrm>
            <a:off x="4419600" y="2800350"/>
            <a:ext cx="3048000" cy="646331"/>
          </a:xfrm>
          <a:prstGeom prst="rect">
            <a:avLst/>
          </a:prstGeom>
        </p:spPr>
        <p:txBody>
          <a:bodyPr wrap="square">
            <a:spAutoFit/>
          </a:bodyPr>
          <a:lstStyle/>
          <a:p>
            <a:r>
              <a:rPr lang="en-GB" sz="1200" dirty="0">
                <a:solidFill>
                  <a:srgbClr val="0000FF"/>
                </a:solidFill>
                <a:latin typeface="Consolas"/>
              </a:rPr>
              <a:t>SELECT</a:t>
            </a:r>
            <a:endParaRPr lang="en-GB" sz="1200" dirty="0">
              <a:solidFill>
                <a:prstClr val="black"/>
              </a:solidFill>
              <a:latin typeface="Consolas"/>
            </a:endParaRPr>
          </a:p>
          <a:p>
            <a:r>
              <a:rPr lang="en-GB" sz="1200" dirty="0">
                <a:solidFill>
                  <a:prstClr val="black"/>
                </a:solidFill>
                <a:latin typeface="Consolas"/>
              </a:rPr>
              <a:t>	</a:t>
            </a:r>
            <a:r>
              <a:rPr lang="en-GB" sz="1200" dirty="0" err="1">
                <a:solidFill>
                  <a:prstClr val="black"/>
                </a:solidFill>
                <a:latin typeface="Consolas"/>
              </a:rPr>
              <a:t>BrandName</a:t>
            </a:r>
            <a:r>
              <a:rPr lang="en-GB" sz="1200" dirty="0">
                <a:solidFill>
                  <a:srgbClr val="808080"/>
                </a:solidFill>
                <a:latin typeface="Consolas"/>
              </a:rPr>
              <a:t>,</a:t>
            </a:r>
            <a:endParaRPr lang="en-GB" sz="1200" dirty="0">
              <a:solidFill>
                <a:prstClr val="black"/>
              </a:solidFill>
              <a:latin typeface="Consolas"/>
            </a:endParaRPr>
          </a:p>
          <a:p>
            <a:r>
              <a:rPr lang="en-GB" sz="1200" dirty="0">
                <a:solidFill>
                  <a:prstClr val="black"/>
                </a:solidFill>
                <a:latin typeface="Consolas"/>
              </a:rPr>
              <a:t>	</a:t>
            </a:r>
            <a:r>
              <a:rPr lang="en-GB" sz="1200" dirty="0" err="1">
                <a:solidFill>
                  <a:prstClr val="black"/>
                </a:solidFill>
                <a:latin typeface="Consolas"/>
              </a:rPr>
              <a:t>BrandGroupName</a:t>
            </a:r>
            <a:endParaRPr lang="en-GB" sz="1200" dirty="0">
              <a:solidFill>
                <a:prstClr val="black"/>
              </a:solidFill>
              <a:latin typeface="Consolas"/>
            </a:endParaRPr>
          </a:p>
        </p:txBody>
      </p:sp>
      <p:sp>
        <p:nvSpPr>
          <p:cNvPr id="11" name="Rectangle 10"/>
          <p:cNvSpPr/>
          <p:nvPr/>
        </p:nvSpPr>
        <p:spPr>
          <a:xfrm>
            <a:off x="293298" y="3849005"/>
            <a:ext cx="4572000" cy="646331"/>
          </a:xfrm>
          <a:prstGeom prst="rect">
            <a:avLst/>
          </a:prstGeom>
        </p:spPr>
        <p:txBody>
          <a:bodyPr>
            <a:spAutoFit/>
          </a:bodyPr>
          <a:lstStyle/>
          <a:p>
            <a:r>
              <a:rPr lang="en-GB" sz="1200" dirty="0">
                <a:solidFill>
                  <a:srgbClr val="0000FF"/>
                </a:solidFill>
                <a:latin typeface="Consolas"/>
              </a:rPr>
              <a:t>SELECT</a:t>
            </a:r>
            <a:endParaRPr lang="en-GB" sz="1200" dirty="0">
              <a:solidFill>
                <a:prstClr val="black"/>
              </a:solidFill>
              <a:latin typeface="Consolas"/>
            </a:endParaRPr>
          </a:p>
          <a:p>
            <a:r>
              <a:rPr lang="en-GB" sz="1200" dirty="0">
                <a:solidFill>
                  <a:prstClr val="black"/>
                </a:solidFill>
                <a:latin typeface="Consolas"/>
              </a:rPr>
              <a:t>	</a:t>
            </a:r>
            <a:r>
              <a:rPr lang="en-GB" sz="1200" dirty="0" err="1" smtClean="0">
                <a:solidFill>
                  <a:prstClr val="black"/>
                </a:solidFill>
                <a:latin typeface="Consolas"/>
              </a:rPr>
              <a:t>BrandGroupName</a:t>
            </a:r>
            <a:r>
              <a:rPr lang="en-GB" sz="1200" dirty="0">
                <a:solidFill>
                  <a:prstClr val="black"/>
                </a:solidFill>
                <a:latin typeface="Consolas"/>
              </a:rPr>
              <a:t>  </a:t>
            </a:r>
            <a:r>
              <a:rPr lang="en-GB" sz="1200" dirty="0" smtClean="0">
                <a:solidFill>
                  <a:schemeClr val="accent1">
                    <a:lumMod val="60000"/>
                    <a:lumOff val="40000"/>
                  </a:schemeClr>
                </a:solidFill>
                <a:latin typeface="Consolas"/>
              </a:rPr>
              <a:t>AS</a:t>
            </a:r>
            <a:r>
              <a:rPr lang="en-GB" sz="1200" dirty="0" smtClean="0">
                <a:solidFill>
                  <a:prstClr val="black"/>
                </a:solidFill>
                <a:latin typeface="Consolas"/>
              </a:rPr>
              <a:t> [Brand Groups],</a:t>
            </a:r>
          </a:p>
          <a:p>
            <a:r>
              <a:rPr lang="en-GB" sz="1200" dirty="0" smtClean="0">
                <a:solidFill>
                  <a:prstClr val="black"/>
                </a:solidFill>
                <a:latin typeface="Consolas"/>
              </a:rPr>
              <a:t>	</a:t>
            </a:r>
            <a:r>
              <a:rPr lang="en-GB" sz="1200" dirty="0" err="1" smtClean="0">
                <a:solidFill>
                  <a:prstClr val="black"/>
                </a:solidFill>
                <a:latin typeface="Consolas"/>
              </a:rPr>
              <a:t>BrandName</a:t>
            </a:r>
            <a:r>
              <a:rPr lang="en-GB" sz="1200" dirty="0" smtClean="0">
                <a:solidFill>
                  <a:prstClr val="black"/>
                </a:solidFill>
                <a:latin typeface="Consolas"/>
              </a:rPr>
              <a:t>	     </a:t>
            </a:r>
            <a:r>
              <a:rPr lang="en-GB" sz="1200" dirty="0" smtClean="0">
                <a:solidFill>
                  <a:schemeClr val="accent1">
                    <a:lumMod val="60000"/>
                    <a:lumOff val="40000"/>
                  </a:schemeClr>
                </a:solidFill>
                <a:latin typeface="Consolas"/>
              </a:rPr>
              <a:t>AS</a:t>
            </a:r>
            <a:r>
              <a:rPr lang="en-GB" sz="1200" dirty="0" smtClean="0">
                <a:solidFill>
                  <a:prstClr val="black"/>
                </a:solidFill>
                <a:latin typeface="Consolas"/>
              </a:rPr>
              <a:t> [Brands]	</a:t>
            </a:r>
            <a:endParaRPr lang="en-GB" sz="1200" dirty="0">
              <a:solidFill>
                <a:prstClr val="black"/>
              </a:solidFill>
              <a:latin typeface="Consolas"/>
            </a:endParaRPr>
          </a:p>
        </p:txBody>
      </p:sp>
      <p:sp>
        <p:nvSpPr>
          <p:cNvPr id="8" name="Right Arrow 7"/>
          <p:cNvSpPr/>
          <p:nvPr/>
        </p:nvSpPr>
        <p:spPr bwMode="gray">
          <a:xfrm>
            <a:off x="3505200" y="2876550"/>
            <a:ext cx="838200" cy="457200"/>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pPr>
            <a:endParaRPr lang="en-GB" sz="1600" dirty="0" err="1" smtClean="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4807530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gray">
          <a:xfrm>
            <a:off x="134428" y="2343150"/>
            <a:ext cx="8628572" cy="2057400"/>
          </a:xfrm>
          <a:prstGeom prst="rect">
            <a:avLst/>
          </a:prstGeom>
          <a:solidFill>
            <a:srgbClr val="E9F0D8"/>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pPr>
            <a:endParaRPr lang="en-GB" sz="1600" dirty="0" err="1" smtClean="0">
              <a:solidFill>
                <a:srgbClr val="FFD600"/>
              </a:solidFill>
              <a:latin typeface="Arial" pitchFamily="34" charset="0"/>
              <a:cs typeface="Arial" pitchFamily="34" charset="0"/>
            </a:endParaRPr>
          </a:p>
        </p:txBody>
      </p:sp>
      <p:sp>
        <p:nvSpPr>
          <p:cNvPr id="2" name="Title 1"/>
          <p:cNvSpPr>
            <a:spLocks noGrp="1"/>
          </p:cNvSpPr>
          <p:nvPr>
            <p:ph type="title"/>
          </p:nvPr>
        </p:nvSpPr>
        <p:spPr>
          <a:xfrm>
            <a:off x="323851" y="-92620"/>
            <a:ext cx="6408449" cy="576105"/>
          </a:xfrm>
        </p:spPr>
        <p:txBody>
          <a:bodyPr/>
          <a:lstStyle/>
          <a:p>
            <a:r>
              <a:rPr lang="en-GB" dirty="0" smtClean="0"/>
              <a:t>Querying Data Using SQL – WHERE Clause</a:t>
            </a:r>
            <a:endParaRPr lang="en-GB" dirty="0"/>
          </a:p>
        </p:txBody>
      </p:sp>
      <p:sp>
        <p:nvSpPr>
          <p:cNvPr id="7" name="Content Placeholder 2"/>
          <p:cNvSpPr>
            <a:spLocks noGrp="1"/>
          </p:cNvSpPr>
          <p:nvPr>
            <p:ph idx="1"/>
          </p:nvPr>
        </p:nvSpPr>
        <p:spPr>
          <a:xfrm>
            <a:off x="304800" y="941716"/>
            <a:ext cx="8763000" cy="3992234"/>
          </a:xfrm>
        </p:spPr>
        <p:txBody>
          <a:bodyPr/>
          <a:lstStyle/>
          <a:p>
            <a:r>
              <a:rPr lang="en-GB" sz="1200" dirty="0" smtClean="0">
                <a:solidFill>
                  <a:schemeClr val="tx1"/>
                </a:solidFill>
              </a:rPr>
              <a:t>The </a:t>
            </a:r>
            <a:r>
              <a:rPr lang="en-GB" sz="1200" b="1" dirty="0" smtClean="0">
                <a:solidFill>
                  <a:schemeClr val="tx1"/>
                </a:solidFill>
              </a:rPr>
              <a:t>WHERE </a:t>
            </a:r>
            <a:r>
              <a:rPr lang="en-GB" sz="1200" dirty="0" smtClean="0">
                <a:solidFill>
                  <a:schemeClr val="tx1"/>
                </a:solidFill>
              </a:rPr>
              <a:t>clause comes in useful in ALL SQL statements – SELECT / INSERT / UPDATE / DELETE</a:t>
            </a:r>
          </a:p>
          <a:p>
            <a:endParaRPr lang="en-GB" sz="1200" dirty="0">
              <a:solidFill>
                <a:schemeClr val="tx1"/>
              </a:solidFill>
            </a:endParaRPr>
          </a:p>
          <a:p>
            <a:pPr marL="171450" indent="-171450">
              <a:buFont typeface="Wingdings" panose="05000000000000000000" pitchFamily="2" charset="2"/>
              <a:buChar char="ü"/>
            </a:pPr>
            <a:r>
              <a:rPr lang="en-GB" sz="1200" dirty="0" smtClean="0">
                <a:solidFill>
                  <a:schemeClr val="tx1"/>
                </a:solidFill>
              </a:rPr>
              <a:t>It allows you to be picky about the data you return in your query</a:t>
            </a:r>
          </a:p>
          <a:p>
            <a:pPr marL="171450" indent="-171450">
              <a:buFont typeface="Wingdings" panose="05000000000000000000" pitchFamily="2" charset="2"/>
              <a:buChar char="ü"/>
            </a:pPr>
            <a:r>
              <a:rPr lang="en-GB" sz="1200" dirty="0" smtClean="0">
                <a:solidFill>
                  <a:schemeClr val="tx1"/>
                </a:solidFill>
              </a:rPr>
              <a:t>It allows you to perform an action like update or delete on only certain records and not all table records</a:t>
            </a:r>
          </a:p>
          <a:p>
            <a:pPr marL="171450" indent="-171450">
              <a:buFont typeface="Wingdings" panose="05000000000000000000" pitchFamily="2" charset="2"/>
              <a:buChar char="ü"/>
            </a:pPr>
            <a:r>
              <a:rPr lang="en-GB" sz="1200" dirty="0" smtClean="0">
                <a:solidFill>
                  <a:schemeClr val="tx1"/>
                </a:solidFill>
              </a:rPr>
              <a:t>It allows you to search for records that meet certain search criteria</a:t>
            </a:r>
          </a:p>
          <a:p>
            <a:endParaRPr lang="en-GB" sz="1200" b="1" dirty="0" smtClean="0">
              <a:solidFill>
                <a:schemeClr val="tx1"/>
              </a:solidFill>
            </a:endParaRPr>
          </a:p>
          <a:p>
            <a:pPr>
              <a:spcBef>
                <a:spcPts val="0"/>
              </a:spcBef>
            </a:pPr>
            <a:r>
              <a:rPr lang="en-GB" sz="800" dirty="0" smtClean="0">
                <a:solidFill>
                  <a:srgbClr val="0000FF"/>
                </a:solidFill>
                <a:latin typeface="Consolas"/>
              </a:rPr>
              <a:t>SELECT</a:t>
            </a:r>
            <a:r>
              <a:rPr lang="en-GB" sz="800" dirty="0" smtClean="0">
                <a:solidFill>
                  <a:prstClr val="black"/>
                </a:solidFill>
                <a:latin typeface="Consolas"/>
              </a:rPr>
              <a:t> </a:t>
            </a:r>
            <a:r>
              <a:rPr lang="en-GB" sz="800" dirty="0">
                <a:solidFill>
                  <a:srgbClr val="0000FF"/>
                </a:solidFill>
                <a:latin typeface="Consolas"/>
              </a:rPr>
              <a:t>TOP</a:t>
            </a:r>
            <a:r>
              <a:rPr lang="en-GB" sz="800" dirty="0">
                <a:solidFill>
                  <a:prstClr val="black"/>
                </a:solidFill>
                <a:latin typeface="Consolas"/>
              </a:rPr>
              <a:t> 100 </a:t>
            </a:r>
            <a:r>
              <a:rPr lang="en-GB" sz="800" dirty="0">
                <a:solidFill>
                  <a:srgbClr val="008000"/>
                </a:solidFill>
                <a:latin typeface="Consolas"/>
              </a:rPr>
              <a:t>-- select </a:t>
            </a:r>
            <a:r>
              <a:rPr lang="en-GB" sz="800" dirty="0" smtClean="0">
                <a:solidFill>
                  <a:srgbClr val="008000"/>
                </a:solidFill>
                <a:latin typeface="Consolas"/>
              </a:rPr>
              <a:t>the first 100 </a:t>
            </a:r>
            <a:r>
              <a:rPr lang="en-GB" sz="800" dirty="0">
                <a:solidFill>
                  <a:srgbClr val="008000"/>
                </a:solidFill>
                <a:latin typeface="Consolas"/>
              </a:rPr>
              <a:t>records meeting </a:t>
            </a:r>
            <a:r>
              <a:rPr lang="en-GB" sz="800" dirty="0" smtClean="0">
                <a:solidFill>
                  <a:srgbClr val="008000"/>
                </a:solidFill>
                <a:latin typeface="Consolas"/>
              </a:rPr>
              <a:t>the criteria in the WHERE clause</a:t>
            </a:r>
            <a:endParaRPr lang="en-GB" sz="800" dirty="0">
              <a:solidFill>
                <a:prstClr val="black"/>
              </a:solidFill>
              <a:latin typeface="Consolas"/>
            </a:endParaRPr>
          </a:p>
          <a:p>
            <a:pPr>
              <a:spcBef>
                <a:spcPts val="0"/>
              </a:spcBef>
            </a:pPr>
            <a:r>
              <a:rPr lang="en-GB" sz="800" dirty="0">
                <a:solidFill>
                  <a:prstClr val="black"/>
                </a:solidFill>
                <a:latin typeface="Consolas"/>
              </a:rPr>
              <a:t> </a:t>
            </a:r>
            <a:r>
              <a:rPr lang="en-GB" sz="800" dirty="0" smtClean="0">
                <a:solidFill>
                  <a:prstClr val="black"/>
                </a:solidFill>
                <a:latin typeface="Consolas"/>
              </a:rPr>
              <a:t>   </a:t>
            </a:r>
            <a:r>
              <a:rPr lang="en-GB" sz="800" dirty="0" err="1" smtClean="0">
                <a:solidFill>
                  <a:prstClr val="black"/>
                </a:solidFill>
                <a:latin typeface="Consolas"/>
              </a:rPr>
              <a:t>ModelName</a:t>
            </a:r>
            <a:r>
              <a:rPr lang="en-GB" sz="800" dirty="0">
                <a:solidFill>
                  <a:srgbClr val="808080"/>
                </a:solidFill>
                <a:latin typeface="Consolas"/>
              </a:rPr>
              <a:t>,</a:t>
            </a:r>
            <a:endParaRPr lang="en-GB" sz="800" dirty="0">
              <a:solidFill>
                <a:prstClr val="black"/>
              </a:solidFill>
              <a:latin typeface="Consolas"/>
            </a:endParaRPr>
          </a:p>
          <a:p>
            <a:pPr>
              <a:spcBef>
                <a:spcPts val="0"/>
              </a:spcBef>
            </a:pPr>
            <a:r>
              <a:rPr lang="en-GB" sz="800" dirty="0" smtClean="0">
                <a:solidFill>
                  <a:prstClr val="black"/>
                </a:solidFill>
                <a:latin typeface="Consolas"/>
              </a:rPr>
              <a:t>    </a:t>
            </a:r>
            <a:r>
              <a:rPr lang="en-GB" sz="800" dirty="0" err="1" smtClean="0">
                <a:solidFill>
                  <a:prstClr val="black"/>
                </a:solidFill>
                <a:latin typeface="Consolas"/>
              </a:rPr>
              <a:t>DisplaySize</a:t>
            </a:r>
            <a:r>
              <a:rPr lang="en-GB" sz="800" dirty="0">
                <a:solidFill>
                  <a:srgbClr val="808080"/>
                </a:solidFill>
                <a:latin typeface="Consolas"/>
              </a:rPr>
              <a:t>,</a:t>
            </a:r>
            <a:endParaRPr lang="en-GB" sz="800" dirty="0">
              <a:solidFill>
                <a:prstClr val="black"/>
              </a:solidFill>
              <a:latin typeface="Consolas"/>
            </a:endParaRPr>
          </a:p>
          <a:p>
            <a:pPr>
              <a:spcBef>
                <a:spcPts val="0"/>
              </a:spcBef>
            </a:pPr>
            <a:r>
              <a:rPr lang="en-GB" sz="800" dirty="0" smtClean="0">
                <a:solidFill>
                  <a:prstClr val="black"/>
                </a:solidFill>
                <a:latin typeface="Consolas"/>
              </a:rPr>
              <a:t>    </a:t>
            </a:r>
            <a:r>
              <a:rPr lang="en-GB" sz="800" dirty="0" err="1" smtClean="0">
                <a:solidFill>
                  <a:prstClr val="black"/>
                </a:solidFill>
                <a:latin typeface="Consolas"/>
              </a:rPr>
              <a:t>DisplaySizeGrouping</a:t>
            </a:r>
            <a:r>
              <a:rPr lang="en-GB" sz="800" dirty="0">
                <a:solidFill>
                  <a:srgbClr val="808080"/>
                </a:solidFill>
                <a:latin typeface="Consolas"/>
              </a:rPr>
              <a:t>,</a:t>
            </a:r>
            <a:endParaRPr lang="en-GB" sz="800" dirty="0">
              <a:solidFill>
                <a:prstClr val="black"/>
              </a:solidFill>
              <a:latin typeface="Consolas"/>
            </a:endParaRPr>
          </a:p>
          <a:p>
            <a:pPr>
              <a:spcBef>
                <a:spcPts val="0"/>
              </a:spcBef>
            </a:pPr>
            <a:r>
              <a:rPr lang="en-GB" sz="800" dirty="0" smtClean="0">
                <a:solidFill>
                  <a:prstClr val="black"/>
                </a:solidFill>
                <a:latin typeface="Consolas"/>
              </a:rPr>
              <a:t>    </a:t>
            </a:r>
            <a:r>
              <a:rPr lang="en-GB" sz="800" dirty="0" err="1" smtClean="0">
                <a:solidFill>
                  <a:prstClr val="black"/>
                </a:solidFill>
                <a:latin typeface="Consolas"/>
              </a:rPr>
              <a:t>StorageCapacity</a:t>
            </a:r>
            <a:r>
              <a:rPr lang="en-GB" sz="800" dirty="0">
                <a:solidFill>
                  <a:srgbClr val="808080"/>
                </a:solidFill>
                <a:latin typeface="Consolas"/>
              </a:rPr>
              <a:t>,</a:t>
            </a:r>
            <a:endParaRPr lang="en-GB" sz="800" dirty="0">
              <a:solidFill>
                <a:prstClr val="black"/>
              </a:solidFill>
              <a:latin typeface="Consolas"/>
            </a:endParaRPr>
          </a:p>
          <a:p>
            <a:pPr>
              <a:spcBef>
                <a:spcPts val="0"/>
              </a:spcBef>
            </a:pPr>
            <a:r>
              <a:rPr lang="en-GB" sz="800" dirty="0" smtClean="0">
                <a:solidFill>
                  <a:prstClr val="black"/>
                </a:solidFill>
                <a:latin typeface="Consolas"/>
              </a:rPr>
              <a:t>    </a:t>
            </a:r>
            <a:r>
              <a:rPr lang="en-GB" sz="800" dirty="0" err="1" smtClean="0">
                <a:solidFill>
                  <a:prstClr val="black"/>
                </a:solidFill>
                <a:latin typeface="Consolas"/>
              </a:rPr>
              <a:t>BfEMajorModelGroupName</a:t>
            </a:r>
            <a:r>
              <a:rPr lang="en-GB" sz="800" dirty="0">
                <a:solidFill>
                  <a:srgbClr val="808080"/>
                </a:solidFill>
                <a:latin typeface="Consolas"/>
              </a:rPr>
              <a:t>,</a:t>
            </a:r>
            <a:endParaRPr lang="en-GB" sz="800" dirty="0">
              <a:solidFill>
                <a:prstClr val="black"/>
              </a:solidFill>
              <a:latin typeface="Consolas"/>
            </a:endParaRPr>
          </a:p>
          <a:p>
            <a:pPr>
              <a:spcBef>
                <a:spcPts val="0"/>
              </a:spcBef>
            </a:pPr>
            <a:r>
              <a:rPr lang="en-GB" sz="800" dirty="0" smtClean="0">
                <a:solidFill>
                  <a:prstClr val="black"/>
                </a:solidFill>
                <a:latin typeface="Consolas"/>
              </a:rPr>
              <a:t>    </a:t>
            </a:r>
            <a:r>
              <a:rPr lang="en-GB" sz="800" dirty="0" err="1" smtClean="0">
                <a:solidFill>
                  <a:prstClr val="black"/>
                </a:solidFill>
                <a:latin typeface="Consolas"/>
              </a:rPr>
              <a:t>ImageStabilization</a:t>
            </a:r>
            <a:r>
              <a:rPr lang="en-GB" sz="800" dirty="0" smtClean="0">
                <a:solidFill>
                  <a:prstClr val="black"/>
                </a:solidFill>
                <a:latin typeface="Consolas"/>
              </a:rPr>
              <a:t> </a:t>
            </a:r>
            <a:endParaRPr lang="en-GB" sz="800" dirty="0">
              <a:solidFill>
                <a:prstClr val="black"/>
              </a:solidFill>
              <a:latin typeface="Consolas"/>
            </a:endParaRPr>
          </a:p>
          <a:p>
            <a:pPr>
              <a:spcBef>
                <a:spcPts val="0"/>
              </a:spcBef>
            </a:pPr>
            <a:r>
              <a:rPr lang="en-GB" sz="800" dirty="0">
                <a:solidFill>
                  <a:srgbClr val="0000FF"/>
                </a:solidFill>
                <a:latin typeface="Consolas"/>
              </a:rPr>
              <a:t>FROM</a:t>
            </a:r>
            <a:r>
              <a:rPr lang="en-GB" sz="800" dirty="0">
                <a:solidFill>
                  <a:prstClr val="black"/>
                </a:solidFill>
                <a:latin typeface="Consolas"/>
              </a:rPr>
              <a:t> </a:t>
            </a:r>
          </a:p>
          <a:p>
            <a:pPr>
              <a:spcBef>
                <a:spcPts val="0"/>
              </a:spcBef>
            </a:pPr>
            <a:r>
              <a:rPr lang="en-GB" sz="800" dirty="0" smtClean="0">
                <a:solidFill>
                  <a:prstClr val="black"/>
                </a:solidFill>
                <a:latin typeface="Consolas"/>
              </a:rPr>
              <a:t>    [</a:t>
            </a:r>
            <a:r>
              <a:rPr lang="en-GB" sz="800" dirty="0" err="1">
                <a:solidFill>
                  <a:prstClr val="black"/>
                </a:solidFill>
                <a:latin typeface="Consolas"/>
              </a:rPr>
              <a:t>BoutiqueDMS</a:t>
            </a:r>
            <a:r>
              <a:rPr lang="en-GB" sz="800" dirty="0">
                <a:solidFill>
                  <a:prstClr val="black"/>
                </a:solidFill>
                <a:latin typeface="Consolas"/>
              </a:rPr>
              <a:t>]</a:t>
            </a:r>
            <a:r>
              <a:rPr lang="en-GB" sz="800" dirty="0">
                <a:solidFill>
                  <a:srgbClr val="808080"/>
                </a:solidFill>
                <a:latin typeface="Consolas"/>
              </a:rPr>
              <a:t>.</a:t>
            </a:r>
            <a:r>
              <a:rPr lang="en-GB" sz="800" dirty="0">
                <a:solidFill>
                  <a:prstClr val="black"/>
                </a:solidFill>
                <a:latin typeface="Consolas"/>
              </a:rPr>
              <a:t>[handset]</a:t>
            </a:r>
            <a:r>
              <a:rPr lang="en-GB" sz="800" dirty="0">
                <a:solidFill>
                  <a:srgbClr val="808080"/>
                </a:solidFill>
                <a:latin typeface="Consolas"/>
              </a:rPr>
              <a:t>.</a:t>
            </a:r>
            <a:r>
              <a:rPr lang="en-GB" sz="800" dirty="0">
                <a:solidFill>
                  <a:prstClr val="black"/>
                </a:solidFill>
                <a:latin typeface="Consolas"/>
              </a:rPr>
              <a:t>[</a:t>
            </a:r>
            <a:r>
              <a:rPr lang="en-GB" sz="800" dirty="0" err="1">
                <a:solidFill>
                  <a:prstClr val="black"/>
                </a:solidFill>
                <a:latin typeface="Consolas"/>
              </a:rPr>
              <a:t>dimHandsetModel</a:t>
            </a:r>
            <a:r>
              <a:rPr lang="en-GB" sz="800" dirty="0">
                <a:solidFill>
                  <a:prstClr val="black"/>
                </a:solidFill>
                <a:latin typeface="Consolas"/>
              </a:rPr>
              <a:t>]</a:t>
            </a:r>
          </a:p>
          <a:p>
            <a:pPr>
              <a:spcBef>
                <a:spcPts val="0"/>
              </a:spcBef>
            </a:pPr>
            <a:r>
              <a:rPr lang="en-GB" sz="800" dirty="0">
                <a:solidFill>
                  <a:srgbClr val="0000FF"/>
                </a:solidFill>
                <a:latin typeface="Consolas"/>
              </a:rPr>
              <a:t>WHERE</a:t>
            </a:r>
            <a:endParaRPr lang="en-GB" sz="800" dirty="0">
              <a:solidFill>
                <a:prstClr val="black"/>
              </a:solidFill>
              <a:latin typeface="Consolas"/>
            </a:endParaRPr>
          </a:p>
          <a:p>
            <a:pPr>
              <a:spcBef>
                <a:spcPts val="0"/>
              </a:spcBef>
            </a:pPr>
            <a:r>
              <a:rPr lang="en-GB" sz="800" dirty="0" smtClean="0">
                <a:solidFill>
                  <a:prstClr val="black"/>
                </a:solidFill>
                <a:latin typeface="Consolas"/>
              </a:rPr>
              <a:t>    </a:t>
            </a:r>
            <a:r>
              <a:rPr lang="en-GB" sz="800" dirty="0" err="1" smtClean="0">
                <a:solidFill>
                  <a:prstClr val="black"/>
                </a:solidFill>
                <a:latin typeface="Consolas"/>
              </a:rPr>
              <a:t>ModelName</a:t>
            </a:r>
            <a:r>
              <a:rPr lang="en-GB" sz="800" dirty="0" smtClean="0">
                <a:solidFill>
                  <a:prstClr val="black"/>
                </a:solidFill>
                <a:latin typeface="Consolas"/>
              </a:rPr>
              <a:t> </a:t>
            </a:r>
            <a:r>
              <a:rPr lang="en-GB" sz="800" dirty="0">
                <a:solidFill>
                  <a:srgbClr val="808080"/>
                </a:solidFill>
                <a:latin typeface="Consolas"/>
              </a:rPr>
              <a:t>LIKE</a:t>
            </a:r>
            <a:r>
              <a:rPr lang="en-GB" sz="800" dirty="0">
                <a:solidFill>
                  <a:prstClr val="black"/>
                </a:solidFill>
                <a:latin typeface="Consolas"/>
              </a:rPr>
              <a:t> </a:t>
            </a:r>
            <a:r>
              <a:rPr lang="en-GB" sz="800" dirty="0">
                <a:solidFill>
                  <a:srgbClr val="FF0000"/>
                </a:solidFill>
                <a:latin typeface="Consolas"/>
              </a:rPr>
              <a:t>'%</a:t>
            </a:r>
            <a:r>
              <a:rPr lang="en-GB" sz="800" dirty="0" err="1">
                <a:solidFill>
                  <a:srgbClr val="FF0000"/>
                </a:solidFill>
                <a:latin typeface="Consolas"/>
              </a:rPr>
              <a:t>iphone</a:t>
            </a:r>
            <a:r>
              <a:rPr lang="en-GB" sz="800" dirty="0">
                <a:solidFill>
                  <a:srgbClr val="FF0000"/>
                </a:solidFill>
                <a:latin typeface="Consolas"/>
              </a:rPr>
              <a:t>%'</a:t>
            </a:r>
            <a:r>
              <a:rPr lang="en-GB" sz="800" dirty="0">
                <a:solidFill>
                  <a:prstClr val="black"/>
                </a:solidFill>
                <a:latin typeface="Consolas"/>
              </a:rPr>
              <a:t> </a:t>
            </a:r>
            <a:r>
              <a:rPr lang="en-GB" sz="800" dirty="0">
                <a:solidFill>
                  <a:srgbClr val="008000"/>
                </a:solidFill>
                <a:latin typeface="Consolas"/>
              </a:rPr>
              <a:t>-- return any model name that contains the </a:t>
            </a:r>
            <a:r>
              <a:rPr lang="en-GB" sz="800" dirty="0" smtClean="0">
                <a:solidFill>
                  <a:srgbClr val="008000"/>
                </a:solidFill>
                <a:latin typeface="Consolas"/>
              </a:rPr>
              <a:t>characters '</a:t>
            </a:r>
            <a:r>
              <a:rPr lang="en-GB" sz="800" dirty="0" err="1" smtClean="0">
                <a:solidFill>
                  <a:srgbClr val="008000"/>
                </a:solidFill>
                <a:latin typeface="Consolas"/>
              </a:rPr>
              <a:t>iphone</a:t>
            </a:r>
            <a:r>
              <a:rPr lang="en-GB" sz="800" dirty="0">
                <a:solidFill>
                  <a:srgbClr val="008000"/>
                </a:solidFill>
                <a:latin typeface="Consolas"/>
              </a:rPr>
              <a:t>'</a:t>
            </a:r>
            <a:endParaRPr lang="en-GB" sz="800" dirty="0">
              <a:solidFill>
                <a:prstClr val="black"/>
              </a:solidFill>
              <a:latin typeface="Consolas"/>
            </a:endParaRPr>
          </a:p>
          <a:p>
            <a:pPr>
              <a:spcBef>
                <a:spcPts val="0"/>
              </a:spcBef>
            </a:pPr>
            <a:r>
              <a:rPr lang="en-GB" sz="800" dirty="0" smtClean="0">
                <a:solidFill>
                  <a:srgbClr val="808080"/>
                </a:solidFill>
                <a:latin typeface="Consolas"/>
              </a:rPr>
              <a:t>    AND</a:t>
            </a:r>
            <a:r>
              <a:rPr lang="en-GB" sz="800" dirty="0" smtClean="0">
                <a:solidFill>
                  <a:prstClr val="black"/>
                </a:solidFill>
                <a:latin typeface="Consolas"/>
              </a:rPr>
              <a:t> </a:t>
            </a:r>
            <a:r>
              <a:rPr lang="en-GB" sz="800" dirty="0" err="1">
                <a:solidFill>
                  <a:prstClr val="black"/>
                </a:solidFill>
                <a:latin typeface="Consolas"/>
              </a:rPr>
              <a:t>DisplaySize</a:t>
            </a:r>
            <a:r>
              <a:rPr lang="en-GB" sz="800" dirty="0">
                <a:solidFill>
                  <a:prstClr val="black"/>
                </a:solidFill>
                <a:latin typeface="Consolas"/>
              </a:rPr>
              <a:t> </a:t>
            </a:r>
            <a:r>
              <a:rPr lang="en-GB" sz="800" dirty="0">
                <a:solidFill>
                  <a:srgbClr val="808080"/>
                </a:solidFill>
                <a:latin typeface="Consolas"/>
              </a:rPr>
              <a:t>&gt;</a:t>
            </a:r>
            <a:r>
              <a:rPr lang="en-GB" sz="800" dirty="0">
                <a:solidFill>
                  <a:prstClr val="black"/>
                </a:solidFill>
                <a:latin typeface="Consolas"/>
              </a:rPr>
              <a:t> 5 </a:t>
            </a:r>
            <a:r>
              <a:rPr lang="en-GB" sz="800" dirty="0">
                <a:solidFill>
                  <a:srgbClr val="008000"/>
                </a:solidFill>
                <a:latin typeface="Consolas"/>
              </a:rPr>
              <a:t>-- return only models that have a display size greater than 4</a:t>
            </a:r>
            <a:endParaRPr lang="en-GB" sz="800" dirty="0">
              <a:solidFill>
                <a:prstClr val="black"/>
              </a:solidFill>
              <a:latin typeface="Consolas"/>
            </a:endParaRPr>
          </a:p>
          <a:p>
            <a:pPr>
              <a:spcBef>
                <a:spcPts val="0"/>
              </a:spcBef>
            </a:pPr>
            <a:r>
              <a:rPr lang="en-GB" sz="800" dirty="0" smtClean="0">
                <a:solidFill>
                  <a:srgbClr val="808080"/>
                </a:solidFill>
                <a:latin typeface="Consolas"/>
              </a:rPr>
              <a:t>    AND</a:t>
            </a:r>
            <a:r>
              <a:rPr lang="en-GB" sz="800" dirty="0" smtClean="0">
                <a:solidFill>
                  <a:prstClr val="black"/>
                </a:solidFill>
                <a:latin typeface="Consolas"/>
              </a:rPr>
              <a:t> </a:t>
            </a:r>
            <a:r>
              <a:rPr lang="en-GB" sz="800" dirty="0" err="1">
                <a:solidFill>
                  <a:prstClr val="black"/>
                </a:solidFill>
                <a:latin typeface="Consolas"/>
              </a:rPr>
              <a:t>BfEMajorModelGroupName</a:t>
            </a:r>
            <a:r>
              <a:rPr lang="en-GB" sz="800" dirty="0">
                <a:solidFill>
                  <a:prstClr val="black"/>
                </a:solidFill>
                <a:latin typeface="Consolas"/>
              </a:rPr>
              <a:t> </a:t>
            </a:r>
            <a:r>
              <a:rPr lang="en-GB" sz="800" dirty="0">
                <a:solidFill>
                  <a:srgbClr val="808080"/>
                </a:solidFill>
                <a:latin typeface="Consolas"/>
              </a:rPr>
              <a:t>&lt;&gt;</a:t>
            </a:r>
            <a:r>
              <a:rPr lang="en-GB" sz="800" dirty="0">
                <a:solidFill>
                  <a:prstClr val="black"/>
                </a:solidFill>
                <a:latin typeface="Consolas"/>
              </a:rPr>
              <a:t> </a:t>
            </a:r>
            <a:r>
              <a:rPr lang="en-GB" sz="800" dirty="0">
                <a:solidFill>
                  <a:srgbClr val="FF0000"/>
                </a:solidFill>
                <a:latin typeface="Consolas"/>
              </a:rPr>
              <a:t>'Unclassified'</a:t>
            </a:r>
            <a:r>
              <a:rPr lang="en-GB" sz="800" dirty="0">
                <a:solidFill>
                  <a:prstClr val="black"/>
                </a:solidFill>
                <a:latin typeface="Consolas"/>
              </a:rPr>
              <a:t>  </a:t>
            </a:r>
            <a:r>
              <a:rPr lang="en-GB" sz="800" dirty="0">
                <a:solidFill>
                  <a:srgbClr val="008000"/>
                </a:solidFill>
                <a:latin typeface="Consolas"/>
              </a:rPr>
              <a:t>-- don't return models that have an 'unclassified' Major Model Group Name</a:t>
            </a:r>
            <a:endParaRPr lang="en-GB" sz="800" dirty="0">
              <a:solidFill>
                <a:prstClr val="black"/>
              </a:solidFill>
              <a:latin typeface="Consolas"/>
            </a:endParaRPr>
          </a:p>
          <a:p>
            <a:pPr>
              <a:spcBef>
                <a:spcPts val="0"/>
              </a:spcBef>
            </a:pPr>
            <a:r>
              <a:rPr lang="en-GB" sz="800" dirty="0" smtClean="0">
                <a:solidFill>
                  <a:srgbClr val="808080"/>
                </a:solidFill>
                <a:latin typeface="Consolas"/>
              </a:rPr>
              <a:t>    AND</a:t>
            </a:r>
            <a:r>
              <a:rPr lang="en-GB" sz="800" dirty="0" smtClean="0">
                <a:solidFill>
                  <a:prstClr val="black"/>
                </a:solidFill>
                <a:latin typeface="Consolas"/>
              </a:rPr>
              <a:t> </a:t>
            </a:r>
            <a:r>
              <a:rPr lang="en-GB" sz="800" dirty="0" err="1">
                <a:solidFill>
                  <a:prstClr val="black"/>
                </a:solidFill>
                <a:latin typeface="Consolas"/>
              </a:rPr>
              <a:t>StorageCapacity</a:t>
            </a:r>
            <a:r>
              <a:rPr lang="en-GB" sz="800" dirty="0">
                <a:solidFill>
                  <a:prstClr val="black"/>
                </a:solidFill>
                <a:latin typeface="Consolas"/>
              </a:rPr>
              <a:t> </a:t>
            </a:r>
            <a:r>
              <a:rPr lang="en-GB" sz="800" dirty="0">
                <a:solidFill>
                  <a:srgbClr val="808080"/>
                </a:solidFill>
                <a:latin typeface="Consolas"/>
              </a:rPr>
              <a:t>&lt;=</a:t>
            </a:r>
            <a:r>
              <a:rPr lang="en-GB" sz="800" dirty="0">
                <a:solidFill>
                  <a:prstClr val="black"/>
                </a:solidFill>
                <a:latin typeface="Consolas"/>
              </a:rPr>
              <a:t> 128 </a:t>
            </a:r>
            <a:r>
              <a:rPr lang="en-GB" sz="800" dirty="0">
                <a:solidFill>
                  <a:srgbClr val="008000"/>
                </a:solidFill>
                <a:latin typeface="Consolas"/>
              </a:rPr>
              <a:t>-- return only models that have a storage capacity equal to or less than 128</a:t>
            </a:r>
            <a:endParaRPr lang="en-GB" sz="800" dirty="0">
              <a:solidFill>
                <a:prstClr val="black"/>
              </a:solidFill>
              <a:latin typeface="Consolas"/>
            </a:endParaRPr>
          </a:p>
          <a:p>
            <a:pPr>
              <a:spcBef>
                <a:spcPts val="0"/>
              </a:spcBef>
            </a:pPr>
            <a:r>
              <a:rPr lang="en-GB" sz="800" dirty="0" smtClean="0">
                <a:solidFill>
                  <a:srgbClr val="808080"/>
                </a:solidFill>
                <a:latin typeface="Consolas"/>
              </a:rPr>
              <a:t>    AND</a:t>
            </a:r>
            <a:r>
              <a:rPr lang="en-GB" sz="800" dirty="0" smtClean="0">
                <a:solidFill>
                  <a:srgbClr val="0000FF"/>
                </a:solidFill>
                <a:latin typeface="Consolas"/>
              </a:rPr>
              <a:t> </a:t>
            </a:r>
            <a:r>
              <a:rPr lang="en-GB" sz="800" dirty="0">
                <a:solidFill>
                  <a:srgbClr val="808080"/>
                </a:solidFill>
                <a:latin typeface="Consolas"/>
              </a:rPr>
              <a:t>(</a:t>
            </a:r>
            <a:r>
              <a:rPr lang="en-GB" sz="800" dirty="0" err="1">
                <a:solidFill>
                  <a:prstClr val="black"/>
                </a:solidFill>
                <a:latin typeface="Consolas"/>
              </a:rPr>
              <a:t>ImageStabilization</a:t>
            </a:r>
            <a:r>
              <a:rPr lang="en-GB" sz="800" dirty="0">
                <a:solidFill>
                  <a:prstClr val="black"/>
                </a:solidFill>
                <a:latin typeface="Consolas"/>
              </a:rPr>
              <a:t> </a:t>
            </a:r>
            <a:r>
              <a:rPr lang="en-GB" sz="800" dirty="0">
                <a:solidFill>
                  <a:srgbClr val="808080"/>
                </a:solidFill>
                <a:latin typeface="Consolas"/>
              </a:rPr>
              <a:t>=</a:t>
            </a:r>
            <a:r>
              <a:rPr lang="en-GB" sz="800" dirty="0">
                <a:solidFill>
                  <a:prstClr val="black"/>
                </a:solidFill>
                <a:latin typeface="Consolas"/>
              </a:rPr>
              <a:t> </a:t>
            </a:r>
            <a:r>
              <a:rPr lang="en-GB" sz="800" dirty="0">
                <a:solidFill>
                  <a:srgbClr val="FF0000"/>
                </a:solidFill>
                <a:latin typeface="Consolas"/>
              </a:rPr>
              <a:t>'ELEC.STAB'</a:t>
            </a:r>
            <a:r>
              <a:rPr lang="en-GB" sz="800" dirty="0">
                <a:solidFill>
                  <a:prstClr val="black"/>
                </a:solidFill>
                <a:latin typeface="Consolas"/>
              </a:rPr>
              <a:t> </a:t>
            </a:r>
            <a:r>
              <a:rPr lang="en-GB" sz="800" dirty="0">
                <a:solidFill>
                  <a:srgbClr val="808080"/>
                </a:solidFill>
                <a:latin typeface="Consolas"/>
              </a:rPr>
              <a:t>OR</a:t>
            </a:r>
            <a:r>
              <a:rPr lang="en-GB" sz="800" dirty="0">
                <a:solidFill>
                  <a:prstClr val="black"/>
                </a:solidFill>
                <a:latin typeface="Consolas"/>
              </a:rPr>
              <a:t> </a:t>
            </a:r>
            <a:r>
              <a:rPr lang="en-GB" sz="800" dirty="0" err="1">
                <a:solidFill>
                  <a:prstClr val="black"/>
                </a:solidFill>
                <a:latin typeface="Consolas"/>
              </a:rPr>
              <a:t>ImageStabilization</a:t>
            </a:r>
            <a:r>
              <a:rPr lang="en-GB" sz="800" dirty="0">
                <a:solidFill>
                  <a:prstClr val="black"/>
                </a:solidFill>
                <a:latin typeface="Consolas"/>
              </a:rPr>
              <a:t> </a:t>
            </a:r>
            <a:r>
              <a:rPr lang="en-GB" sz="800" dirty="0">
                <a:solidFill>
                  <a:srgbClr val="808080"/>
                </a:solidFill>
                <a:latin typeface="Consolas"/>
              </a:rPr>
              <a:t>=</a:t>
            </a:r>
            <a:r>
              <a:rPr lang="en-GB" sz="800" dirty="0">
                <a:solidFill>
                  <a:prstClr val="black"/>
                </a:solidFill>
                <a:latin typeface="Consolas"/>
              </a:rPr>
              <a:t> </a:t>
            </a:r>
            <a:r>
              <a:rPr lang="en-GB" sz="800" dirty="0">
                <a:solidFill>
                  <a:srgbClr val="FF0000"/>
                </a:solidFill>
                <a:latin typeface="Consolas"/>
              </a:rPr>
              <a:t>'BOTH'</a:t>
            </a:r>
            <a:r>
              <a:rPr lang="en-GB" sz="800" dirty="0">
                <a:solidFill>
                  <a:srgbClr val="808080"/>
                </a:solidFill>
                <a:latin typeface="Consolas"/>
              </a:rPr>
              <a:t>)</a:t>
            </a:r>
            <a:r>
              <a:rPr lang="en-GB" sz="800" dirty="0">
                <a:solidFill>
                  <a:prstClr val="black"/>
                </a:solidFill>
                <a:latin typeface="Consolas"/>
              </a:rPr>
              <a:t> </a:t>
            </a:r>
            <a:r>
              <a:rPr lang="en-GB" sz="800" dirty="0">
                <a:solidFill>
                  <a:srgbClr val="008000"/>
                </a:solidFill>
                <a:latin typeface="Consolas"/>
              </a:rPr>
              <a:t>-- return models that either have 'ELEC.STAB' OR 'BOTH' image stabilization</a:t>
            </a:r>
            <a:endParaRPr lang="en-GB" sz="800" dirty="0">
              <a:solidFill>
                <a:prstClr val="black"/>
              </a:solidFill>
              <a:latin typeface="Consolas"/>
            </a:endParaRPr>
          </a:p>
          <a:p>
            <a:endParaRPr lang="en-GB" sz="1200" dirty="0">
              <a:solidFill>
                <a:prstClr val="black"/>
              </a:solidFill>
              <a:latin typeface="Consolas"/>
            </a:endParaRPr>
          </a:p>
          <a:p>
            <a:r>
              <a:rPr lang="en-GB" sz="1200" b="1" dirty="0">
                <a:solidFill>
                  <a:schemeClr val="tx1"/>
                </a:solidFill>
              </a:rPr>
              <a:t>Lynda.com link: </a:t>
            </a:r>
            <a:r>
              <a:rPr lang="en-GB" sz="1200" dirty="0" smtClean="0">
                <a:solidFill>
                  <a:schemeClr val="tx1"/>
                </a:solidFill>
                <a:hlinkClick r:id="rId2"/>
              </a:rPr>
              <a:t>Click Here</a:t>
            </a:r>
            <a:endParaRPr lang="en-GB" sz="1200" dirty="0" smtClean="0">
              <a:solidFill>
                <a:schemeClr val="tx1"/>
              </a:solidFill>
            </a:endParaRPr>
          </a:p>
          <a:p>
            <a:endParaRPr lang="en-GB" sz="1200" dirty="0">
              <a:solidFill>
                <a:schemeClr val="tx1"/>
              </a:solidFill>
            </a:endParaRPr>
          </a:p>
        </p:txBody>
      </p:sp>
      <p:sp>
        <p:nvSpPr>
          <p:cNvPr id="4" name="Content Placeholder 2"/>
          <p:cNvSpPr txBox="1">
            <a:spLocks/>
          </p:cNvSpPr>
          <p:nvPr/>
        </p:nvSpPr>
        <p:spPr bwMode="gray">
          <a:xfrm>
            <a:off x="228600" y="895350"/>
            <a:ext cx="9372600" cy="2392033"/>
          </a:xfrm>
          <a:prstGeom prst="rect">
            <a:avLst/>
          </a:prstGeom>
        </p:spPr>
        <p:txBody>
          <a:bodyPr vert="horz" lIns="0" tIns="18000" rIns="0" bIns="0" numCol="4"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200" b="1" dirty="0" smtClean="0">
              <a:solidFill>
                <a:schemeClr val="tx1"/>
              </a:solidFill>
            </a:endParaRPr>
          </a:p>
          <a:p>
            <a:endParaRPr lang="en-GB" sz="1200" b="1" dirty="0">
              <a:solidFill>
                <a:schemeClr val="tx1"/>
              </a:solidFill>
            </a:endParaRPr>
          </a:p>
        </p:txBody>
      </p:sp>
    </p:spTree>
    <p:extLst>
      <p:ext uri="{BB962C8B-B14F-4D97-AF65-F5344CB8AC3E}">
        <p14:creationId xmlns:p14="http://schemas.microsoft.com/office/powerpoint/2010/main" val="84638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1" y="-92620"/>
            <a:ext cx="6408449" cy="576105"/>
          </a:xfrm>
        </p:spPr>
        <p:txBody>
          <a:bodyPr/>
          <a:lstStyle/>
          <a:p>
            <a:r>
              <a:rPr lang="en-GB" dirty="0" smtClean="0"/>
              <a:t>Querying Data Using SQL - OPERATORS</a:t>
            </a:r>
            <a:endParaRPr lang="en-GB" dirty="0"/>
          </a:p>
        </p:txBody>
      </p:sp>
      <p:sp>
        <p:nvSpPr>
          <p:cNvPr id="9" name="Content Placeholder 2"/>
          <p:cNvSpPr txBox="1">
            <a:spLocks/>
          </p:cNvSpPr>
          <p:nvPr/>
        </p:nvSpPr>
        <p:spPr bwMode="gray">
          <a:xfrm>
            <a:off x="304800" y="4248150"/>
            <a:ext cx="7448872" cy="533400"/>
          </a:xfrm>
          <a:prstGeom prst="rect">
            <a:avLst/>
          </a:prstGeom>
        </p:spPr>
        <p:txBody>
          <a:bodyPr vert="horz" lIns="0" tIns="18000" rIns="0" bIns="0"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200" dirty="0">
              <a:solidFill>
                <a:schemeClr val="tx1"/>
              </a:solidFill>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542745"/>
            <a:ext cx="6857999" cy="43423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7467600" y="1047750"/>
            <a:ext cx="1524000" cy="2286000"/>
          </a:xfrm>
          <a:prstGeom prst="rect">
            <a:avLst/>
          </a:prstGeom>
          <a:noFill/>
        </p:spPr>
        <p:txBody>
          <a:bodyPr wrap="none" lIns="0" tIns="0" rIns="0" bIns="0" rtlCol="0">
            <a:noAutofit/>
          </a:bodyPr>
          <a:lstStyle/>
          <a:p>
            <a:pPr>
              <a:spcBef>
                <a:spcPts val="300"/>
              </a:spcBef>
            </a:pPr>
            <a:r>
              <a:rPr lang="en-GB" sz="1200" dirty="0" smtClean="0">
                <a:latin typeface="Arial" pitchFamily="34" charset="0"/>
                <a:cs typeface="Arial" pitchFamily="34" charset="0"/>
              </a:rPr>
              <a:t>Those highlighted </a:t>
            </a:r>
          </a:p>
          <a:p>
            <a:pPr>
              <a:spcBef>
                <a:spcPts val="300"/>
              </a:spcBef>
            </a:pPr>
            <a:r>
              <a:rPr lang="en-GB" sz="1200" dirty="0" smtClean="0">
                <a:latin typeface="Arial" pitchFamily="34" charset="0"/>
                <a:cs typeface="Arial" pitchFamily="34" charset="0"/>
              </a:rPr>
              <a:t>bits are called </a:t>
            </a:r>
          </a:p>
          <a:p>
            <a:pPr>
              <a:spcBef>
                <a:spcPts val="300"/>
              </a:spcBef>
            </a:pPr>
            <a:r>
              <a:rPr lang="en-GB" sz="1200" b="1" dirty="0" smtClean="0">
                <a:latin typeface="Arial" pitchFamily="34" charset="0"/>
                <a:cs typeface="Arial" pitchFamily="34" charset="0"/>
              </a:rPr>
              <a:t>OPERATORS</a:t>
            </a:r>
          </a:p>
        </p:txBody>
      </p:sp>
      <p:sp>
        <p:nvSpPr>
          <p:cNvPr id="12" name="Right Arrow 11"/>
          <p:cNvSpPr/>
          <p:nvPr/>
        </p:nvSpPr>
        <p:spPr bwMode="gray">
          <a:xfrm rot="9888602">
            <a:off x="5791200" y="1473348"/>
            <a:ext cx="1524000" cy="152400"/>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pPr>
            <a:endParaRPr lang="en-GB" sz="1600" dirty="0" err="1" smtClean="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6538070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1" y="-92620"/>
            <a:ext cx="6408449" cy="576105"/>
          </a:xfrm>
        </p:spPr>
        <p:txBody>
          <a:bodyPr/>
          <a:lstStyle/>
          <a:p>
            <a:r>
              <a:rPr lang="en-GB" dirty="0" smtClean="0"/>
              <a:t>Querying Data Using SQL - OPERATORS</a:t>
            </a:r>
            <a:endParaRPr lang="en-GB" dirty="0"/>
          </a:p>
        </p:txBody>
      </p:sp>
      <p:sp>
        <p:nvSpPr>
          <p:cNvPr id="7" name="Content Placeholder 2"/>
          <p:cNvSpPr>
            <a:spLocks noGrp="1"/>
          </p:cNvSpPr>
          <p:nvPr>
            <p:ph idx="1"/>
          </p:nvPr>
        </p:nvSpPr>
        <p:spPr>
          <a:xfrm>
            <a:off x="304800" y="742950"/>
            <a:ext cx="7448872" cy="3657600"/>
          </a:xfrm>
        </p:spPr>
        <p:txBody>
          <a:bodyPr/>
          <a:lstStyle/>
          <a:p>
            <a:endParaRPr lang="en-GB" sz="1200" dirty="0">
              <a:solidFill>
                <a:schemeClr val="tx1"/>
              </a:solidFill>
            </a:endParaRPr>
          </a:p>
          <a:p>
            <a:r>
              <a:rPr lang="en-GB" sz="1600" dirty="0">
                <a:solidFill>
                  <a:schemeClr val="tx1"/>
                </a:solidFill>
              </a:rPr>
              <a:t>What is an </a:t>
            </a:r>
            <a:r>
              <a:rPr lang="en-GB" sz="1600" b="1" dirty="0">
                <a:solidFill>
                  <a:schemeClr val="tx1"/>
                </a:solidFill>
              </a:rPr>
              <a:t>Operator </a:t>
            </a:r>
            <a:r>
              <a:rPr lang="en-GB" sz="1600" dirty="0">
                <a:solidFill>
                  <a:schemeClr val="tx1"/>
                </a:solidFill>
              </a:rPr>
              <a:t>in SQL?</a:t>
            </a:r>
          </a:p>
          <a:p>
            <a:r>
              <a:rPr lang="en-GB" sz="1100" dirty="0">
                <a:solidFill>
                  <a:schemeClr val="tx1"/>
                </a:solidFill>
              </a:rPr>
              <a:t>An operator is a reserved word or a character used </a:t>
            </a:r>
            <a:r>
              <a:rPr lang="en-GB" sz="1100" b="1" dirty="0">
                <a:solidFill>
                  <a:schemeClr val="tx1"/>
                </a:solidFill>
              </a:rPr>
              <a:t>primarily</a:t>
            </a:r>
            <a:r>
              <a:rPr lang="en-GB" sz="1100" dirty="0">
                <a:solidFill>
                  <a:schemeClr val="tx1"/>
                </a:solidFill>
              </a:rPr>
              <a:t> in </a:t>
            </a:r>
            <a:r>
              <a:rPr lang="en-GB" sz="1100" dirty="0" smtClean="0">
                <a:solidFill>
                  <a:schemeClr val="tx1"/>
                </a:solidFill>
              </a:rPr>
              <a:t>a </a:t>
            </a:r>
            <a:r>
              <a:rPr lang="en-GB" sz="1100" dirty="0">
                <a:solidFill>
                  <a:schemeClr val="tx1"/>
                </a:solidFill>
              </a:rPr>
              <a:t>SQL statement's </a:t>
            </a:r>
            <a:r>
              <a:rPr lang="en-GB" sz="1100" b="1" dirty="0">
                <a:solidFill>
                  <a:schemeClr val="tx1"/>
                </a:solidFill>
              </a:rPr>
              <a:t>WHERE</a:t>
            </a:r>
            <a:r>
              <a:rPr lang="en-GB" sz="1100" dirty="0">
                <a:solidFill>
                  <a:schemeClr val="tx1"/>
                </a:solidFill>
              </a:rPr>
              <a:t> clause to perform operation(s), such as comparisons </a:t>
            </a:r>
            <a:r>
              <a:rPr lang="en-GB" sz="1100" dirty="0" smtClean="0">
                <a:solidFill>
                  <a:schemeClr val="tx1"/>
                </a:solidFill>
              </a:rPr>
              <a:t>and various </a:t>
            </a:r>
            <a:r>
              <a:rPr lang="en-GB" sz="1100" dirty="0">
                <a:solidFill>
                  <a:schemeClr val="tx1"/>
                </a:solidFill>
              </a:rPr>
              <a:t>arithmetic operations.</a:t>
            </a:r>
          </a:p>
          <a:p>
            <a:endParaRPr lang="en-GB" sz="1100" dirty="0" smtClean="0">
              <a:solidFill>
                <a:schemeClr val="tx1"/>
              </a:solidFill>
            </a:endParaRPr>
          </a:p>
          <a:p>
            <a:r>
              <a:rPr lang="en-GB" sz="1100" dirty="0" smtClean="0">
                <a:solidFill>
                  <a:schemeClr val="tx1"/>
                </a:solidFill>
              </a:rPr>
              <a:t>Types of operators…</a:t>
            </a:r>
            <a:endParaRPr lang="en-GB" sz="1100" dirty="0">
              <a:solidFill>
                <a:schemeClr val="tx1"/>
              </a:solidFill>
            </a:endParaRPr>
          </a:p>
          <a:p>
            <a:pPr marL="171450" lvl="0" indent="-171450">
              <a:buFont typeface="Wingdings" panose="05000000000000000000" pitchFamily="2" charset="2"/>
              <a:buChar char="ü"/>
            </a:pPr>
            <a:r>
              <a:rPr lang="en-GB" sz="1100" b="1" dirty="0">
                <a:solidFill>
                  <a:srgbClr val="00B050"/>
                </a:solidFill>
              </a:rPr>
              <a:t>Arithmetic</a:t>
            </a:r>
            <a:r>
              <a:rPr lang="en-GB" sz="1100" dirty="0">
                <a:solidFill>
                  <a:srgbClr val="00B050"/>
                </a:solidFill>
              </a:rPr>
              <a:t> operators</a:t>
            </a:r>
          </a:p>
          <a:p>
            <a:pPr marL="171450" lvl="0" indent="-171450">
              <a:buFont typeface="Wingdings" panose="05000000000000000000" pitchFamily="2" charset="2"/>
              <a:buChar char="ü"/>
            </a:pPr>
            <a:r>
              <a:rPr lang="en-GB" sz="1100" b="1" dirty="0">
                <a:solidFill>
                  <a:srgbClr val="00B050"/>
                </a:solidFill>
              </a:rPr>
              <a:t>Comparison</a:t>
            </a:r>
            <a:r>
              <a:rPr lang="en-GB" sz="1100" dirty="0">
                <a:solidFill>
                  <a:srgbClr val="00B050"/>
                </a:solidFill>
              </a:rPr>
              <a:t> operators</a:t>
            </a:r>
          </a:p>
          <a:p>
            <a:pPr marL="171450" lvl="0" indent="-171450">
              <a:buFont typeface="Wingdings" panose="05000000000000000000" pitchFamily="2" charset="2"/>
              <a:buChar char="ü"/>
            </a:pPr>
            <a:r>
              <a:rPr lang="en-GB" sz="1100" b="1" dirty="0">
                <a:solidFill>
                  <a:srgbClr val="00B050"/>
                </a:solidFill>
              </a:rPr>
              <a:t>Logical</a:t>
            </a:r>
            <a:r>
              <a:rPr lang="en-GB" sz="1100" dirty="0">
                <a:solidFill>
                  <a:srgbClr val="00B050"/>
                </a:solidFill>
              </a:rPr>
              <a:t> operators</a:t>
            </a:r>
          </a:p>
          <a:p>
            <a:pPr marL="171450" lvl="0" indent="-171450">
              <a:buFont typeface="Wingdings" panose="05000000000000000000" pitchFamily="2" charset="2"/>
              <a:buChar char="ü"/>
            </a:pPr>
            <a:r>
              <a:rPr lang="en-GB" sz="1100" dirty="0">
                <a:solidFill>
                  <a:srgbClr val="00B050"/>
                </a:solidFill>
              </a:rPr>
              <a:t>Operators used to negate conditions</a:t>
            </a:r>
          </a:p>
          <a:p>
            <a:endParaRPr lang="en-GB" sz="1200" dirty="0">
              <a:solidFill>
                <a:schemeClr val="tx1"/>
              </a:solidFill>
            </a:endParaRPr>
          </a:p>
        </p:txBody>
      </p:sp>
      <p:sp>
        <p:nvSpPr>
          <p:cNvPr id="4" name="Content Placeholder 2"/>
          <p:cNvSpPr txBox="1">
            <a:spLocks/>
          </p:cNvSpPr>
          <p:nvPr/>
        </p:nvSpPr>
        <p:spPr bwMode="gray">
          <a:xfrm>
            <a:off x="381000" y="888430"/>
            <a:ext cx="7525072" cy="2392033"/>
          </a:xfrm>
          <a:prstGeom prst="rect">
            <a:avLst/>
          </a:prstGeom>
        </p:spPr>
        <p:txBody>
          <a:bodyPr vert="horz" lIns="0" tIns="18000" rIns="0" bIns="0" numCol="4"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200" b="1" dirty="0" smtClean="0">
              <a:solidFill>
                <a:schemeClr val="tx1"/>
              </a:solidFill>
            </a:endParaRPr>
          </a:p>
          <a:p>
            <a:endParaRPr lang="en-GB" sz="1200" b="1" dirty="0">
              <a:solidFill>
                <a:schemeClr val="tx1"/>
              </a:solidFill>
            </a:endParaRPr>
          </a:p>
        </p:txBody>
      </p:sp>
      <p:sp>
        <p:nvSpPr>
          <p:cNvPr id="9" name="Content Placeholder 2"/>
          <p:cNvSpPr txBox="1">
            <a:spLocks/>
          </p:cNvSpPr>
          <p:nvPr/>
        </p:nvSpPr>
        <p:spPr bwMode="gray">
          <a:xfrm>
            <a:off x="304800" y="4248150"/>
            <a:ext cx="7448872" cy="533400"/>
          </a:xfrm>
          <a:prstGeom prst="rect">
            <a:avLst/>
          </a:prstGeom>
        </p:spPr>
        <p:txBody>
          <a:bodyPr vert="horz" lIns="0" tIns="18000" rIns="0" bIns="0"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200" dirty="0">
              <a:solidFill>
                <a:schemeClr val="tx1"/>
              </a:solidFill>
            </a:endParaRPr>
          </a:p>
        </p:txBody>
      </p:sp>
    </p:spTree>
    <p:extLst>
      <p:ext uri="{BB962C8B-B14F-4D97-AF65-F5344CB8AC3E}">
        <p14:creationId xmlns:p14="http://schemas.microsoft.com/office/powerpoint/2010/main" val="28181895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1" y="-92620"/>
            <a:ext cx="6408449" cy="576105"/>
          </a:xfrm>
        </p:spPr>
        <p:txBody>
          <a:bodyPr/>
          <a:lstStyle/>
          <a:p>
            <a:r>
              <a:rPr lang="en-GB" dirty="0" smtClean="0"/>
              <a:t>Querying Data Using </a:t>
            </a:r>
            <a:r>
              <a:rPr lang="en-GB" dirty="0"/>
              <a:t>SQL - OPERATORS</a:t>
            </a:r>
          </a:p>
        </p:txBody>
      </p:sp>
      <p:sp>
        <p:nvSpPr>
          <p:cNvPr id="4" name="Content Placeholder 2"/>
          <p:cNvSpPr txBox="1">
            <a:spLocks/>
          </p:cNvSpPr>
          <p:nvPr/>
        </p:nvSpPr>
        <p:spPr bwMode="gray">
          <a:xfrm>
            <a:off x="381000" y="888430"/>
            <a:ext cx="7525072" cy="2392033"/>
          </a:xfrm>
          <a:prstGeom prst="rect">
            <a:avLst/>
          </a:prstGeom>
        </p:spPr>
        <p:txBody>
          <a:bodyPr vert="horz" lIns="0" tIns="18000" rIns="0" bIns="0" numCol="4"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200" b="1" dirty="0" smtClean="0">
              <a:solidFill>
                <a:schemeClr val="tx1"/>
              </a:solidFill>
            </a:endParaRPr>
          </a:p>
          <a:p>
            <a:endParaRPr lang="en-GB" sz="1200" b="1" dirty="0">
              <a:solidFill>
                <a:schemeClr val="tx1"/>
              </a:solidFill>
            </a:endParaRPr>
          </a:p>
        </p:txBody>
      </p:sp>
      <p:sp>
        <p:nvSpPr>
          <p:cNvPr id="9" name="Content Placeholder 2"/>
          <p:cNvSpPr txBox="1">
            <a:spLocks/>
          </p:cNvSpPr>
          <p:nvPr/>
        </p:nvSpPr>
        <p:spPr bwMode="gray">
          <a:xfrm>
            <a:off x="304800" y="4248150"/>
            <a:ext cx="7448872" cy="533400"/>
          </a:xfrm>
          <a:prstGeom prst="rect">
            <a:avLst/>
          </a:prstGeom>
        </p:spPr>
        <p:txBody>
          <a:bodyPr vert="horz" lIns="0" tIns="18000" rIns="0" bIns="0"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200"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776528757"/>
              </p:ext>
            </p:extLst>
          </p:nvPr>
        </p:nvGraphicFramePr>
        <p:xfrm>
          <a:off x="381000" y="1733550"/>
          <a:ext cx="8458201" cy="1801213"/>
        </p:xfrm>
        <a:graphic>
          <a:graphicData uri="http://schemas.openxmlformats.org/drawingml/2006/table">
            <a:tbl>
              <a:tblPr firstRow="1" firstCol="1" bandRow="1">
                <a:tableStyleId>{1FECB4D8-DB02-4DC6-A0A2-4F2EBAE1DC90}</a:tableStyleId>
              </a:tblPr>
              <a:tblGrid>
                <a:gridCol w="1292069"/>
                <a:gridCol w="4631472"/>
                <a:gridCol w="2534660"/>
              </a:tblGrid>
              <a:tr h="228600">
                <a:tc>
                  <a:txBody>
                    <a:bodyPr/>
                    <a:lstStyle/>
                    <a:p>
                      <a:pPr>
                        <a:lnSpc>
                          <a:spcPct val="115000"/>
                        </a:lnSpc>
                        <a:spcAft>
                          <a:spcPts val="1500"/>
                        </a:spcAft>
                      </a:pPr>
                      <a:r>
                        <a:rPr lang="en-GB" sz="1050" dirty="0">
                          <a:effectLst/>
                        </a:rPr>
                        <a:t>Operator</a:t>
                      </a:r>
                      <a:endParaRPr lang="en-GB" sz="1000" dirty="0">
                        <a:effectLst/>
                        <a:latin typeface="Calibri"/>
                        <a:ea typeface="Calibri"/>
                        <a:cs typeface="Times New Roman"/>
                      </a:endParaRPr>
                    </a:p>
                  </a:txBody>
                  <a:tcPr marL="68580" marR="68580" marT="0" marB="0"/>
                </a:tc>
                <a:tc>
                  <a:txBody>
                    <a:bodyPr/>
                    <a:lstStyle/>
                    <a:p>
                      <a:pPr>
                        <a:lnSpc>
                          <a:spcPct val="115000"/>
                        </a:lnSpc>
                        <a:spcAft>
                          <a:spcPts val="1500"/>
                        </a:spcAft>
                      </a:pPr>
                      <a:r>
                        <a:rPr lang="en-GB" sz="1050" dirty="0">
                          <a:effectLst/>
                        </a:rPr>
                        <a:t>Description</a:t>
                      </a:r>
                      <a:endParaRPr lang="en-GB" sz="1000" dirty="0">
                        <a:effectLst/>
                        <a:latin typeface="Calibri"/>
                        <a:ea typeface="Calibri"/>
                        <a:cs typeface="Times New Roman"/>
                      </a:endParaRPr>
                    </a:p>
                  </a:txBody>
                  <a:tcPr marL="68580" marR="68580" marT="0" marB="0"/>
                </a:tc>
                <a:tc>
                  <a:txBody>
                    <a:bodyPr/>
                    <a:lstStyle/>
                    <a:p>
                      <a:pPr>
                        <a:lnSpc>
                          <a:spcPct val="115000"/>
                        </a:lnSpc>
                        <a:spcAft>
                          <a:spcPts val="1500"/>
                        </a:spcAft>
                      </a:pPr>
                      <a:r>
                        <a:rPr lang="en-GB" sz="1050" dirty="0">
                          <a:effectLst/>
                        </a:rPr>
                        <a:t>Example</a:t>
                      </a:r>
                      <a:endParaRPr lang="en-GB" sz="1000" dirty="0">
                        <a:effectLst/>
                        <a:latin typeface="Calibri"/>
                        <a:ea typeface="Calibri"/>
                        <a:cs typeface="Times New Roman"/>
                      </a:endParaRPr>
                    </a:p>
                  </a:txBody>
                  <a:tcPr marL="68580" marR="68580" marT="0" marB="0"/>
                </a:tc>
              </a:tr>
              <a:tr h="259125">
                <a:tc>
                  <a:txBody>
                    <a:bodyPr/>
                    <a:lstStyle/>
                    <a:p>
                      <a:pPr>
                        <a:lnSpc>
                          <a:spcPct val="115000"/>
                        </a:lnSpc>
                        <a:spcAft>
                          <a:spcPts val="1500"/>
                        </a:spcAft>
                      </a:pPr>
                      <a:r>
                        <a:rPr lang="en-GB" sz="1000">
                          <a:effectLst/>
                        </a:rPr>
                        <a:t>+</a:t>
                      </a:r>
                      <a:endParaRPr lang="en-GB" sz="1000">
                        <a:effectLst/>
                        <a:latin typeface="Calibri"/>
                        <a:ea typeface="Calibri"/>
                        <a:cs typeface="Times New Roman"/>
                      </a:endParaRPr>
                    </a:p>
                  </a:txBody>
                  <a:tcPr marL="68580" marR="68580" marT="0" marB="0"/>
                </a:tc>
                <a:tc>
                  <a:txBody>
                    <a:bodyPr/>
                    <a:lstStyle/>
                    <a:p>
                      <a:pPr>
                        <a:lnSpc>
                          <a:spcPct val="115000"/>
                        </a:lnSpc>
                        <a:spcAft>
                          <a:spcPts val="1500"/>
                        </a:spcAft>
                      </a:pPr>
                      <a:r>
                        <a:rPr lang="en-GB" sz="1000">
                          <a:effectLst/>
                        </a:rPr>
                        <a:t>Addition - Adds values on either side of the operator</a:t>
                      </a:r>
                      <a:endParaRPr lang="en-GB" sz="1000">
                        <a:effectLst/>
                        <a:latin typeface="Calibri"/>
                        <a:ea typeface="Calibri"/>
                        <a:cs typeface="Times New Roman"/>
                      </a:endParaRPr>
                    </a:p>
                  </a:txBody>
                  <a:tcPr marL="68580" marR="68580" marT="0" marB="0"/>
                </a:tc>
                <a:tc>
                  <a:txBody>
                    <a:bodyPr/>
                    <a:lstStyle/>
                    <a:p>
                      <a:pPr>
                        <a:lnSpc>
                          <a:spcPct val="115000"/>
                        </a:lnSpc>
                        <a:spcAft>
                          <a:spcPts val="1500"/>
                        </a:spcAft>
                      </a:pPr>
                      <a:r>
                        <a:rPr lang="en-GB" sz="1000" dirty="0">
                          <a:effectLst/>
                        </a:rPr>
                        <a:t>a + b will give 30</a:t>
                      </a:r>
                      <a:endParaRPr lang="en-GB" sz="1000" dirty="0">
                        <a:effectLst/>
                        <a:latin typeface="Calibri"/>
                        <a:ea typeface="Calibri"/>
                        <a:cs typeface="Times New Roman"/>
                      </a:endParaRPr>
                    </a:p>
                  </a:txBody>
                  <a:tcPr marL="68580" marR="68580" marT="0" marB="0"/>
                </a:tc>
              </a:tr>
              <a:tr h="259125">
                <a:tc>
                  <a:txBody>
                    <a:bodyPr/>
                    <a:lstStyle/>
                    <a:p>
                      <a:pPr>
                        <a:lnSpc>
                          <a:spcPct val="115000"/>
                        </a:lnSpc>
                        <a:spcAft>
                          <a:spcPts val="1500"/>
                        </a:spcAft>
                      </a:pPr>
                      <a:r>
                        <a:rPr lang="en-GB" sz="1000">
                          <a:effectLst/>
                        </a:rPr>
                        <a:t>-</a:t>
                      </a:r>
                      <a:endParaRPr lang="en-GB" sz="1000">
                        <a:effectLst/>
                        <a:latin typeface="Calibri"/>
                        <a:ea typeface="Calibri"/>
                        <a:cs typeface="Times New Roman"/>
                      </a:endParaRPr>
                    </a:p>
                  </a:txBody>
                  <a:tcPr marL="68580" marR="68580" marT="0" marB="0"/>
                </a:tc>
                <a:tc>
                  <a:txBody>
                    <a:bodyPr/>
                    <a:lstStyle/>
                    <a:p>
                      <a:pPr>
                        <a:lnSpc>
                          <a:spcPct val="115000"/>
                        </a:lnSpc>
                        <a:spcAft>
                          <a:spcPts val="1500"/>
                        </a:spcAft>
                      </a:pPr>
                      <a:r>
                        <a:rPr lang="en-GB" sz="1000" dirty="0">
                          <a:effectLst/>
                        </a:rPr>
                        <a:t>Subtraction - Subtracts right hand operand from left hand operand</a:t>
                      </a:r>
                      <a:endParaRPr lang="en-GB" sz="1000" dirty="0">
                        <a:effectLst/>
                        <a:latin typeface="Calibri"/>
                        <a:ea typeface="Calibri"/>
                        <a:cs typeface="Times New Roman"/>
                      </a:endParaRPr>
                    </a:p>
                  </a:txBody>
                  <a:tcPr marL="68580" marR="68580" marT="0" marB="0"/>
                </a:tc>
                <a:tc>
                  <a:txBody>
                    <a:bodyPr/>
                    <a:lstStyle/>
                    <a:p>
                      <a:pPr>
                        <a:lnSpc>
                          <a:spcPct val="115000"/>
                        </a:lnSpc>
                        <a:spcAft>
                          <a:spcPts val="1500"/>
                        </a:spcAft>
                      </a:pPr>
                      <a:r>
                        <a:rPr lang="en-GB" sz="1000" dirty="0">
                          <a:effectLst/>
                        </a:rPr>
                        <a:t>a - b will give -10</a:t>
                      </a:r>
                      <a:endParaRPr lang="en-GB" sz="1000" dirty="0">
                        <a:effectLst/>
                        <a:latin typeface="Calibri"/>
                        <a:ea typeface="Calibri"/>
                        <a:cs typeface="Times New Roman"/>
                      </a:endParaRPr>
                    </a:p>
                  </a:txBody>
                  <a:tcPr marL="68580" marR="68580" marT="0" marB="0"/>
                </a:tc>
              </a:tr>
              <a:tr h="259125">
                <a:tc>
                  <a:txBody>
                    <a:bodyPr/>
                    <a:lstStyle/>
                    <a:p>
                      <a:pPr>
                        <a:lnSpc>
                          <a:spcPct val="115000"/>
                        </a:lnSpc>
                        <a:spcAft>
                          <a:spcPts val="1500"/>
                        </a:spcAft>
                      </a:pPr>
                      <a:r>
                        <a:rPr lang="en-GB" sz="1000">
                          <a:effectLst/>
                        </a:rPr>
                        <a:t>*</a:t>
                      </a:r>
                      <a:endParaRPr lang="en-GB" sz="1000">
                        <a:effectLst/>
                        <a:latin typeface="Calibri"/>
                        <a:ea typeface="Calibri"/>
                        <a:cs typeface="Times New Roman"/>
                      </a:endParaRPr>
                    </a:p>
                  </a:txBody>
                  <a:tcPr marL="68580" marR="68580" marT="0" marB="0"/>
                </a:tc>
                <a:tc>
                  <a:txBody>
                    <a:bodyPr/>
                    <a:lstStyle/>
                    <a:p>
                      <a:pPr>
                        <a:lnSpc>
                          <a:spcPct val="115000"/>
                        </a:lnSpc>
                        <a:spcAft>
                          <a:spcPts val="1500"/>
                        </a:spcAft>
                      </a:pPr>
                      <a:r>
                        <a:rPr lang="en-GB" sz="1000">
                          <a:effectLst/>
                        </a:rPr>
                        <a:t>Multiplication - Multiplies values on either side of the operator</a:t>
                      </a:r>
                      <a:endParaRPr lang="en-GB" sz="1000">
                        <a:effectLst/>
                        <a:latin typeface="Calibri"/>
                        <a:ea typeface="Calibri"/>
                        <a:cs typeface="Times New Roman"/>
                      </a:endParaRPr>
                    </a:p>
                  </a:txBody>
                  <a:tcPr marL="68580" marR="68580" marT="0" marB="0"/>
                </a:tc>
                <a:tc>
                  <a:txBody>
                    <a:bodyPr/>
                    <a:lstStyle/>
                    <a:p>
                      <a:pPr>
                        <a:lnSpc>
                          <a:spcPct val="115000"/>
                        </a:lnSpc>
                        <a:spcAft>
                          <a:spcPts val="1500"/>
                        </a:spcAft>
                      </a:pPr>
                      <a:r>
                        <a:rPr lang="en-GB" sz="1000" dirty="0">
                          <a:effectLst/>
                        </a:rPr>
                        <a:t>a * b will give 200</a:t>
                      </a:r>
                      <a:endParaRPr lang="en-GB" sz="1000" dirty="0">
                        <a:effectLst/>
                        <a:latin typeface="Calibri"/>
                        <a:ea typeface="Calibri"/>
                        <a:cs typeface="Times New Roman"/>
                      </a:endParaRPr>
                    </a:p>
                  </a:txBody>
                  <a:tcPr marL="68580" marR="68580" marT="0" marB="0"/>
                </a:tc>
              </a:tr>
              <a:tr h="259125">
                <a:tc>
                  <a:txBody>
                    <a:bodyPr/>
                    <a:lstStyle/>
                    <a:p>
                      <a:pPr>
                        <a:lnSpc>
                          <a:spcPct val="115000"/>
                        </a:lnSpc>
                        <a:spcAft>
                          <a:spcPts val="1500"/>
                        </a:spcAft>
                      </a:pPr>
                      <a:r>
                        <a:rPr lang="en-GB" sz="1000">
                          <a:effectLst/>
                        </a:rPr>
                        <a:t>/</a:t>
                      </a:r>
                      <a:endParaRPr lang="en-GB" sz="1000">
                        <a:effectLst/>
                        <a:latin typeface="Calibri"/>
                        <a:ea typeface="Calibri"/>
                        <a:cs typeface="Times New Roman"/>
                      </a:endParaRPr>
                    </a:p>
                  </a:txBody>
                  <a:tcPr marL="68580" marR="68580" marT="0" marB="0"/>
                </a:tc>
                <a:tc>
                  <a:txBody>
                    <a:bodyPr/>
                    <a:lstStyle/>
                    <a:p>
                      <a:pPr>
                        <a:lnSpc>
                          <a:spcPct val="115000"/>
                        </a:lnSpc>
                        <a:spcAft>
                          <a:spcPts val="1500"/>
                        </a:spcAft>
                      </a:pPr>
                      <a:r>
                        <a:rPr lang="en-GB" sz="1000">
                          <a:effectLst/>
                        </a:rPr>
                        <a:t>Division - Divides left hand operand by right hand operand</a:t>
                      </a:r>
                      <a:endParaRPr lang="en-GB" sz="1000">
                        <a:effectLst/>
                        <a:latin typeface="Calibri"/>
                        <a:ea typeface="Calibri"/>
                        <a:cs typeface="Times New Roman"/>
                      </a:endParaRPr>
                    </a:p>
                  </a:txBody>
                  <a:tcPr marL="68580" marR="68580" marT="0" marB="0"/>
                </a:tc>
                <a:tc>
                  <a:txBody>
                    <a:bodyPr/>
                    <a:lstStyle/>
                    <a:p>
                      <a:pPr>
                        <a:lnSpc>
                          <a:spcPct val="115000"/>
                        </a:lnSpc>
                        <a:spcAft>
                          <a:spcPts val="1500"/>
                        </a:spcAft>
                      </a:pPr>
                      <a:r>
                        <a:rPr lang="en-GB" sz="1000" dirty="0">
                          <a:effectLst/>
                        </a:rPr>
                        <a:t>b / a will give 2</a:t>
                      </a:r>
                      <a:endParaRPr lang="en-GB" sz="1000" dirty="0">
                        <a:effectLst/>
                        <a:latin typeface="Calibri"/>
                        <a:ea typeface="Calibri"/>
                        <a:cs typeface="Times New Roman"/>
                      </a:endParaRPr>
                    </a:p>
                  </a:txBody>
                  <a:tcPr marL="68580" marR="68580" marT="0" marB="0"/>
                </a:tc>
              </a:tr>
              <a:tr h="536113">
                <a:tc>
                  <a:txBody>
                    <a:bodyPr/>
                    <a:lstStyle/>
                    <a:p>
                      <a:pPr>
                        <a:lnSpc>
                          <a:spcPct val="115000"/>
                        </a:lnSpc>
                        <a:spcAft>
                          <a:spcPts val="1500"/>
                        </a:spcAft>
                      </a:pPr>
                      <a:r>
                        <a:rPr lang="en-GB" sz="1000" dirty="0">
                          <a:effectLst/>
                        </a:rPr>
                        <a:t>%</a:t>
                      </a:r>
                      <a:endParaRPr lang="en-GB" sz="1000" dirty="0">
                        <a:effectLst/>
                        <a:latin typeface="Calibri"/>
                        <a:ea typeface="Calibri"/>
                        <a:cs typeface="Times New Roman"/>
                      </a:endParaRPr>
                    </a:p>
                  </a:txBody>
                  <a:tcPr marL="68580" marR="68580" marT="0" marB="0"/>
                </a:tc>
                <a:tc>
                  <a:txBody>
                    <a:bodyPr/>
                    <a:lstStyle/>
                    <a:p>
                      <a:pPr>
                        <a:lnSpc>
                          <a:spcPct val="115000"/>
                        </a:lnSpc>
                        <a:spcAft>
                          <a:spcPts val="1500"/>
                        </a:spcAft>
                      </a:pPr>
                      <a:r>
                        <a:rPr lang="en-GB" sz="1000" dirty="0">
                          <a:effectLst/>
                        </a:rPr>
                        <a:t>Modulus - Divides left hand operand by right hand operand and returns remainder</a:t>
                      </a:r>
                      <a:endParaRPr lang="en-GB" sz="1000" dirty="0">
                        <a:effectLst/>
                        <a:latin typeface="Calibri"/>
                        <a:ea typeface="Calibri"/>
                        <a:cs typeface="Times New Roman"/>
                      </a:endParaRPr>
                    </a:p>
                  </a:txBody>
                  <a:tcPr marL="68580" marR="68580" marT="0" marB="0"/>
                </a:tc>
                <a:tc>
                  <a:txBody>
                    <a:bodyPr/>
                    <a:lstStyle/>
                    <a:p>
                      <a:pPr>
                        <a:lnSpc>
                          <a:spcPct val="115000"/>
                        </a:lnSpc>
                        <a:spcAft>
                          <a:spcPts val="1500"/>
                        </a:spcAft>
                      </a:pPr>
                      <a:r>
                        <a:rPr lang="en-GB" sz="1000" dirty="0">
                          <a:effectLst/>
                        </a:rPr>
                        <a:t>b % a will give 0</a:t>
                      </a:r>
                      <a:endParaRPr lang="en-GB" sz="1000" dirty="0">
                        <a:effectLst/>
                        <a:latin typeface="Calibri"/>
                        <a:ea typeface="Calibri"/>
                        <a:cs typeface="Times New Roman"/>
                      </a:endParaRPr>
                    </a:p>
                  </a:txBody>
                  <a:tcPr marL="68580" marR="68580" marT="0" marB="0"/>
                </a:tc>
              </a:tr>
            </a:tbl>
          </a:graphicData>
        </a:graphic>
      </p:graphicFrame>
      <p:sp>
        <p:nvSpPr>
          <p:cNvPr id="5" name="Rectangle 1"/>
          <p:cNvSpPr>
            <a:spLocks noChangeArrowheads="1"/>
          </p:cNvSpPr>
          <p:nvPr/>
        </p:nvSpPr>
        <p:spPr bwMode="auto">
          <a:xfrm>
            <a:off x="304800" y="873042"/>
            <a:ext cx="3742361" cy="476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0153" rIns="30153" bIns="30153"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dirty="0" smtClean="0">
                <a:ln>
                  <a:noFill/>
                </a:ln>
                <a:solidFill>
                  <a:srgbClr val="121214"/>
                </a:solidFill>
                <a:effectLst/>
                <a:ea typeface="Times New Roman" pitchFamily="18" charset="0"/>
                <a:cs typeface="Arial" pitchFamily="34" charset="0"/>
              </a:rPr>
              <a:t>SQL </a:t>
            </a:r>
            <a:r>
              <a:rPr kumimoji="0" lang="en-GB" altLang="en-US" sz="1600" b="1" i="0" u="none" strike="noStrike" cap="none" normalizeH="0" baseline="0" dirty="0" smtClean="0">
                <a:ln>
                  <a:noFill/>
                </a:ln>
                <a:solidFill>
                  <a:srgbClr val="121214"/>
                </a:solidFill>
                <a:effectLst/>
                <a:ea typeface="Times New Roman" pitchFamily="18" charset="0"/>
                <a:cs typeface="Arial" pitchFamily="34" charset="0"/>
              </a:rPr>
              <a:t>Arithmetic</a:t>
            </a:r>
            <a:r>
              <a:rPr kumimoji="0" lang="en-GB" altLang="en-US" sz="1600" b="0" i="0" u="none" strike="noStrike" cap="none" normalizeH="0" baseline="0" dirty="0" smtClean="0">
                <a:ln>
                  <a:noFill/>
                </a:ln>
                <a:solidFill>
                  <a:srgbClr val="121214"/>
                </a:solidFill>
                <a:effectLst/>
                <a:ea typeface="Times New Roman" pitchFamily="18" charset="0"/>
                <a:cs typeface="Arial" pitchFamily="34" charset="0"/>
              </a:rPr>
              <a:t> Operators:</a:t>
            </a:r>
            <a:endParaRPr kumimoji="0" lang="en-GB" altLang="en-US" sz="1600" b="1" i="0" u="none" strike="noStrike" cap="none" normalizeH="0" baseline="0" dirty="0" smtClean="0">
              <a:ln>
                <a:noFill/>
              </a:ln>
              <a:solidFill>
                <a:schemeClr val="tx1"/>
              </a:solidFill>
              <a:effectLs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smtClean="0">
                <a:ln>
                  <a:noFill/>
                </a:ln>
                <a:solidFill>
                  <a:srgbClr val="000000"/>
                </a:solidFill>
                <a:effectLst/>
                <a:ea typeface="Times New Roman" pitchFamily="18" charset="0"/>
                <a:cs typeface="Arial" pitchFamily="34" charset="0"/>
              </a:rPr>
              <a:t>Assume variable </a:t>
            </a:r>
            <a:r>
              <a:rPr kumimoji="0" lang="en-GB" altLang="en-US" sz="1100" b="1" i="0" u="none" strike="noStrike" cap="none" normalizeH="0" baseline="0" dirty="0" smtClean="0">
                <a:ln>
                  <a:noFill/>
                </a:ln>
                <a:solidFill>
                  <a:srgbClr val="000000"/>
                </a:solidFill>
                <a:effectLst/>
                <a:ea typeface="Times New Roman" pitchFamily="18" charset="0"/>
                <a:cs typeface="Arial" pitchFamily="34" charset="0"/>
              </a:rPr>
              <a:t>a</a:t>
            </a:r>
            <a:r>
              <a:rPr kumimoji="0" lang="en-GB" altLang="en-US" sz="1100" b="0" i="0" u="none" strike="noStrike" cap="none" normalizeH="0" baseline="0" dirty="0" smtClean="0">
                <a:ln>
                  <a:noFill/>
                </a:ln>
                <a:solidFill>
                  <a:srgbClr val="000000"/>
                </a:solidFill>
                <a:effectLst/>
                <a:ea typeface="Times New Roman" pitchFamily="18" charset="0"/>
                <a:cs typeface="Arial" pitchFamily="34" charset="0"/>
              </a:rPr>
              <a:t> holds 10 and variable </a:t>
            </a:r>
            <a:r>
              <a:rPr kumimoji="0" lang="en-GB" altLang="en-US" sz="1100" b="1" i="0" u="none" strike="noStrike" cap="none" normalizeH="0" baseline="0" dirty="0" smtClean="0">
                <a:ln>
                  <a:noFill/>
                </a:ln>
                <a:solidFill>
                  <a:srgbClr val="000000"/>
                </a:solidFill>
                <a:effectLst/>
                <a:ea typeface="Times New Roman" pitchFamily="18" charset="0"/>
                <a:cs typeface="Arial" pitchFamily="34" charset="0"/>
              </a:rPr>
              <a:t>b</a:t>
            </a:r>
            <a:r>
              <a:rPr kumimoji="0" lang="en-GB" altLang="en-US" sz="1100" b="0" i="0" u="none" strike="noStrike" cap="none" normalizeH="0" baseline="0" dirty="0" smtClean="0">
                <a:ln>
                  <a:noFill/>
                </a:ln>
                <a:solidFill>
                  <a:srgbClr val="000000"/>
                </a:solidFill>
                <a:effectLst/>
                <a:ea typeface="Times New Roman" pitchFamily="18" charset="0"/>
                <a:cs typeface="Arial" pitchFamily="34" charset="0"/>
              </a:rPr>
              <a:t> holds 20, then:</a:t>
            </a:r>
            <a:endParaRPr kumimoji="0" lang="en-GB" altLang="en-US" sz="1600" b="0" i="0" u="none" strike="noStrike" cap="none" normalizeH="0" baseline="0" dirty="0" smtClean="0">
              <a:ln>
                <a:noFill/>
              </a:ln>
              <a:solidFill>
                <a:schemeClr val="tx1"/>
              </a:solidFill>
              <a:effectLst/>
              <a:cs typeface="Arial" pitchFamily="34" charset="0"/>
            </a:endParaRPr>
          </a:p>
        </p:txBody>
      </p:sp>
    </p:spTree>
    <p:extLst>
      <p:ext uri="{BB962C8B-B14F-4D97-AF65-F5344CB8AC3E}">
        <p14:creationId xmlns:p14="http://schemas.microsoft.com/office/powerpoint/2010/main" val="22748542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1" y="-92620"/>
            <a:ext cx="6408449" cy="576105"/>
          </a:xfrm>
        </p:spPr>
        <p:txBody>
          <a:bodyPr/>
          <a:lstStyle/>
          <a:p>
            <a:r>
              <a:rPr lang="en-GB" dirty="0" smtClean="0"/>
              <a:t>Querying Data Using </a:t>
            </a:r>
            <a:r>
              <a:rPr lang="en-GB" dirty="0"/>
              <a:t>SQL - OPERATORS</a:t>
            </a:r>
          </a:p>
        </p:txBody>
      </p:sp>
      <p:sp>
        <p:nvSpPr>
          <p:cNvPr id="4" name="Content Placeholder 2"/>
          <p:cNvSpPr txBox="1">
            <a:spLocks/>
          </p:cNvSpPr>
          <p:nvPr/>
        </p:nvSpPr>
        <p:spPr bwMode="gray">
          <a:xfrm>
            <a:off x="381000" y="888430"/>
            <a:ext cx="7525072" cy="2392033"/>
          </a:xfrm>
          <a:prstGeom prst="rect">
            <a:avLst/>
          </a:prstGeom>
        </p:spPr>
        <p:txBody>
          <a:bodyPr vert="horz" lIns="0" tIns="18000" rIns="0" bIns="0" numCol="4"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200" b="1" dirty="0" smtClean="0">
              <a:solidFill>
                <a:schemeClr val="tx1"/>
              </a:solidFill>
            </a:endParaRPr>
          </a:p>
          <a:p>
            <a:endParaRPr lang="en-GB" sz="1200" b="1" dirty="0">
              <a:solidFill>
                <a:schemeClr val="tx1"/>
              </a:solidFill>
            </a:endParaRPr>
          </a:p>
        </p:txBody>
      </p:sp>
      <p:sp>
        <p:nvSpPr>
          <p:cNvPr id="9" name="Content Placeholder 2"/>
          <p:cNvSpPr txBox="1">
            <a:spLocks/>
          </p:cNvSpPr>
          <p:nvPr/>
        </p:nvSpPr>
        <p:spPr bwMode="gray">
          <a:xfrm>
            <a:off x="304800" y="4248150"/>
            <a:ext cx="7448872" cy="533400"/>
          </a:xfrm>
          <a:prstGeom prst="rect">
            <a:avLst/>
          </a:prstGeom>
        </p:spPr>
        <p:txBody>
          <a:bodyPr vert="horz" lIns="0" tIns="18000" rIns="0" bIns="0"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200" dirty="0">
              <a:solidFill>
                <a:schemeClr val="tx1"/>
              </a:solidFill>
            </a:endParaRPr>
          </a:p>
        </p:txBody>
      </p:sp>
      <p:sp>
        <p:nvSpPr>
          <p:cNvPr id="5" name="Rectangle 1"/>
          <p:cNvSpPr>
            <a:spLocks noChangeArrowheads="1"/>
          </p:cNvSpPr>
          <p:nvPr/>
        </p:nvSpPr>
        <p:spPr bwMode="auto">
          <a:xfrm>
            <a:off x="304800" y="873042"/>
            <a:ext cx="3742361" cy="476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0153" rIns="30153" bIns="30153"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dirty="0" smtClean="0">
                <a:ln>
                  <a:noFill/>
                </a:ln>
                <a:solidFill>
                  <a:srgbClr val="121214"/>
                </a:solidFill>
                <a:effectLst/>
                <a:ea typeface="Times New Roman" pitchFamily="18" charset="0"/>
                <a:cs typeface="Arial" pitchFamily="34" charset="0"/>
              </a:rPr>
              <a:t>SQL </a:t>
            </a:r>
            <a:r>
              <a:rPr kumimoji="0" lang="en-GB" altLang="en-US" sz="1600" b="1" i="0" u="none" strike="noStrike" cap="none" normalizeH="0" baseline="0" dirty="0" smtClean="0">
                <a:ln>
                  <a:noFill/>
                </a:ln>
                <a:solidFill>
                  <a:srgbClr val="121214"/>
                </a:solidFill>
                <a:effectLst/>
                <a:ea typeface="Times New Roman" pitchFamily="18" charset="0"/>
                <a:cs typeface="Arial" pitchFamily="34" charset="0"/>
              </a:rPr>
              <a:t>Comparison </a:t>
            </a:r>
            <a:r>
              <a:rPr kumimoji="0" lang="en-GB" altLang="en-US" sz="1600" b="0" i="0" u="none" strike="noStrike" cap="none" normalizeH="0" baseline="0" dirty="0" smtClean="0">
                <a:ln>
                  <a:noFill/>
                </a:ln>
                <a:solidFill>
                  <a:srgbClr val="121214"/>
                </a:solidFill>
                <a:effectLst/>
                <a:ea typeface="Times New Roman" pitchFamily="18" charset="0"/>
                <a:cs typeface="Arial" pitchFamily="34" charset="0"/>
              </a:rPr>
              <a:t>Operators:</a:t>
            </a:r>
            <a:endParaRPr kumimoji="0" lang="en-GB" altLang="en-US" sz="1600" b="1" i="0" u="none" strike="noStrike" cap="none" normalizeH="0" baseline="0" dirty="0" smtClean="0">
              <a:ln>
                <a:noFill/>
              </a:ln>
              <a:solidFill>
                <a:schemeClr val="tx1"/>
              </a:solidFill>
              <a:effectLs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smtClean="0">
                <a:ln>
                  <a:noFill/>
                </a:ln>
                <a:solidFill>
                  <a:srgbClr val="000000"/>
                </a:solidFill>
                <a:effectLst/>
                <a:ea typeface="Times New Roman" pitchFamily="18" charset="0"/>
                <a:cs typeface="Arial" pitchFamily="34" charset="0"/>
              </a:rPr>
              <a:t>Assume variable </a:t>
            </a:r>
            <a:r>
              <a:rPr kumimoji="0" lang="en-GB" altLang="en-US" sz="1100" b="1" i="0" u="none" strike="noStrike" cap="none" normalizeH="0" baseline="0" dirty="0" smtClean="0">
                <a:ln>
                  <a:noFill/>
                </a:ln>
                <a:solidFill>
                  <a:srgbClr val="000000"/>
                </a:solidFill>
                <a:effectLst/>
                <a:ea typeface="Times New Roman" pitchFamily="18" charset="0"/>
                <a:cs typeface="Arial" pitchFamily="34" charset="0"/>
              </a:rPr>
              <a:t>a</a:t>
            </a:r>
            <a:r>
              <a:rPr kumimoji="0" lang="en-GB" altLang="en-US" sz="1100" b="0" i="0" u="none" strike="noStrike" cap="none" normalizeH="0" baseline="0" dirty="0" smtClean="0">
                <a:ln>
                  <a:noFill/>
                </a:ln>
                <a:solidFill>
                  <a:srgbClr val="000000"/>
                </a:solidFill>
                <a:effectLst/>
                <a:ea typeface="Times New Roman" pitchFamily="18" charset="0"/>
                <a:cs typeface="Arial" pitchFamily="34" charset="0"/>
              </a:rPr>
              <a:t> holds 10 and variable </a:t>
            </a:r>
            <a:r>
              <a:rPr kumimoji="0" lang="en-GB" altLang="en-US" sz="1100" b="1" i="0" u="none" strike="noStrike" cap="none" normalizeH="0" baseline="0" dirty="0" smtClean="0">
                <a:ln>
                  <a:noFill/>
                </a:ln>
                <a:solidFill>
                  <a:srgbClr val="000000"/>
                </a:solidFill>
                <a:effectLst/>
                <a:ea typeface="Times New Roman" pitchFamily="18" charset="0"/>
                <a:cs typeface="Arial" pitchFamily="34" charset="0"/>
              </a:rPr>
              <a:t>b</a:t>
            </a:r>
            <a:r>
              <a:rPr kumimoji="0" lang="en-GB" altLang="en-US" sz="1100" b="0" i="0" u="none" strike="noStrike" cap="none" normalizeH="0" baseline="0" dirty="0" smtClean="0">
                <a:ln>
                  <a:noFill/>
                </a:ln>
                <a:solidFill>
                  <a:srgbClr val="000000"/>
                </a:solidFill>
                <a:effectLst/>
                <a:ea typeface="Times New Roman" pitchFamily="18" charset="0"/>
                <a:cs typeface="Arial" pitchFamily="34" charset="0"/>
              </a:rPr>
              <a:t> holds 20, then:</a:t>
            </a:r>
            <a:endParaRPr kumimoji="0" lang="en-GB" altLang="en-US" sz="1600" b="0" i="0" u="none" strike="noStrike" cap="none" normalizeH="0" baseline="0" dirty="0" smtClean="0">
              <a:ln>
                <a:noFill/>
              </a:ln>
              <a:solidFill>
                <a:schemeClr val="tx1"/>
              </a:solidFill>
              <a:effectLst/>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057829095"/>
              </p:ext>
            </p:extLst>
          </p:nvPr>
        </p:nvGraphicFramePr>
        <p:xfrm>
          <a:off x="304800" y="1428749"/>
          <a:ext cx="8534399" cy="3402695"/>
        </p:xfrm>
        <a:graphic>
          <a:graphicData uri="http://schemas.openxmlformats.org/drawingml/2006/table">
            <a:tbl>
              <a:tblPr firstRow="1" firstCol="1" bandRow="1">
                <a:tableStyleId>{1FECB4D8-DB02-4DC6-A0A2-4F2EBAE1DC90}</a:tableStyleId>
              </a:tblPr>
              <a:tblGrid>
                <a:gridCol w="762000"/>
                <a:gridCol w="6542216"/>
                <a:gridCol w="1230183"/>
              </a:tblGrid>
              <a:tr h="179852">
                <a:tc>
                  <a:txBody>
                    <a:bodyPr/>
                    <a:lstStyle/>
                    <a:p>
                      <a:pPr>
                        <a:lnSpc>
                          <a:spcPct val="115000"/>
                        </a:lnSpc>
                        <a:spcAft>
                          <a:spcPts val="1500"/>
                        </a:spcAft>
                      </a:pPr>
                      <a:r>
                        <a:rPr lang="en-GB" sz="1000" dirty="0">
                          <a:effectLst/>
                        </a:rPr>
                        <a:t>Operator</a:t>
                      </a:r>
                      <a:endParaRPr lang="en-GB" sz="900" dirty="0">
                        <a:effectLst/>
                        <a:latin typeface="Calibri"/>
                        <a:ea typeface="Calibri"/>
                        <a:cs typeface="Times New Roman"/>
                      </a:endParaRPr>
                    </a:p>
                  </a:txBody>
                  <a:tcPr marL="57672" marR="57672" marT="0" marB="0"/>
                </a:tc>
                <a:tc>
                  <a:txBody>
                    <a:bodyPr/>
                    <a:lstStyle/>
                    <a:p>
                      <a:pPr>
                        <a:lnSpc>
                          <a:spcPct val="115000"/>
                        </a:lnSpc>
                        <a:spcAft>
                          <a:spcPts val="1500"/>
                        </a:spcAft>
                      </a:pPr>
                      <a:r>
                        <a:rPr lang="en-GB" sz="1000" dirty="0">
                          <a:effectLst/>
                        </a:rPr>
                        <a:t>Description</a:t>
                      </a:r>
                      <a:endParaRPr lang="en-GB" sz="900" dirty="0">
                        <a:effectLst/>
                        <a:latin typeface="Calibri"/>
                        <a:ea typeface="Calibri"/>
                        <a:cs typeface="Times New Roman"/>
                      </a:endParaRPr>
                    </a:p>
                  </a:txBody>
                  <a:tcPr marL="57672" marR="57672" marT="0" marB="0"/>
                </a:tc>
                <a:tc>
                  <a:txBody>
                    <a:bodyPr/>
                    <a:lstStyle/>
                    <a:p>
                      <a:pPr>
                        <a:lnSpc>
                          <a:spcPct val="115000"/>
                        </a:lnSpc>
                        <a:spcAft>
                          <a:spcPts val="1500"/>
                        </a:spcAft>
                      </a:pPr>
                      <a:r>
                        <a:rPr lang="en-GB" sz="1000">
                          <a:effectLst/>
                        </a:rPr>
                        <a:t>Example</a:t>
                      </a:r>
                      <a:endParaRPr lang="en-GB" sz="900">
                        <a:effectLst/>
                        <a:latin typeface="Calibri"/>
                        <a:ea typeface="Calibri"/>
                        <a:cs typeface="Times New Roman"/>
                      </a:endParaRPr>
                    </a:p>
                  </a:txBody>
                  <a:tcPr marL="57672" marR="57672" marT="0" marB="0"/>
                </a:tc>
              </a:tr>
              <a:tr h="268569">
                <a:tc>
                  <a:txBody>
                    <a:bodyPr/>
                    <a:lstStyle/>
                    <a:p>
                      <a:pPr>
                        <a:lnSpc>
                          <a:spcPct val="115000"/>
                        </a:lnSpc>
                        <a:spcAft>
                          <a:spcPts val="1500"/>
                        </a:spcAft>
                      </a:pPr>
                      <a:r>
                        <a:rPr lang="en-GB" sz="1000">
                          <a:effectLst/>
                        </a:rPr>
                        <a:t>=</a:t>
                      </a:r>
                      <a:endParaRPr lang="en-GB" sz="1000">
                        <a:effectLst/>
                        <a:latin typeface="Calibri"/>
                        <a:ea typeface="Calibri"/>
                        <a:cs typeface="Times New Roman"/>
                      </a:endParaRPr>
                    </a:p>
                  </a:txBody>
                  <a:tcPr marL="57672" marR="57672" marT="0" marB="0"/>
                </a:tc>
                <a:tc>
                  <a:txBody>
                    <a:bodyPr/>
                    <a:lstStyle/>
                    <a:p>
                      <a:pPr>
                        <a:lnSpc>
                          <a:spcPct val="115000"/>
                        </a:lnSpc>
                        <a:spcAft>
                          <a:spcPts val="1500"/>
                        </a:spcAft>
                      </a:pPr>
                      <a:r>
                        <a:rPr lang="en-GB" sz="1000" dirty="0">
                          <a:effectLst/>
                        </a:rPr>
                        <a:t>Checks if the values of two operands are equal or not, if yes then condition becomes true.</a:t>
                      </a:r>
                      <a:endParaRPr lang="en-GB" sz="1000" dirty="0">
                        <a:effectLst/>
                        <a:latin typeface="Calibri"/>
                        <a:ea typeface="Calibri"/>
                        <a:cs typeface="Times New Roman"/>
                      </a:endParaRPr>
                    </a:p>
                  </a:txBody>
                  <a:tcPr marL="57672" marR="57672" marT="0" marB="0"/>
                </a:tc>
                <a:tc>
                  <a:txBody>
                    <a:bodyPr/>
                    <a:lstStyle/>
                    <a:p>
                      <a:pPr>
                        <a:lnSpc>
                          <a:spcPct val="115000"/>
                        </a:lnSpc>
                        <a:spcAft>
                          <a:spcPts val="1500"/>
                        </a:spcAft>
                      </a:pPr>
                      <a:r>
                        <a:rPr lang="en-GB" sz="1000" dirty="0">
                          <a:effectLst/>
                        </a:rPr>
                        <a:t>(a = b) is not true.</a:t>
                      </a:r>
                      <a:endParaRPr lang="en-GB" sz="1000" dirty="0">
                        <a:effectLst/>
                        <a:latin typeface="Calibri"/>
                        <a:ea typeface="Calibri"/>
                        <a:cs typeface="Times New Roman"/>
                      </a:endParaRPr>
                    </a:p>
                  </a:txBody>
                  <a:tcPr marL="57672" marR="57672" marT="0" marB="0"/>
                </a:tc>
              </a:tr>
              <a:tr h="268569">
                <a:tc>
                  <a:txBody>
                    <a:bodyPr/>
                    <a:lstStyle/>
                    <a:p>
                      <a:pPr>
                        <a:lnSpc>
                          <a:spcPct val="115000"/>
                        </a:lnSpc>
                        <a:spcAft>
                          <a:spcPts val="1500"/>
                        </a:spcAft>
                      </a:pPr>
                      <a:r>
                        <a:rPr lang="en-GB" sz="1000">
                          <a:effectLst/>
                        </a:rPr>
                        <a:t>!=</a:t>
                      </a:r>
                      <a:endParaRPr lang="en-GB" sz="1000">
                        <a:effectLst/>
                        <a:latin typeface="Calibri"/>
                        <a:ea typeface="Calibri"/>
                        <a:cs typeface="Times New Roman"/>
                      </a:endParaRPr>
                    </a:p>
                  </a:txBody>
                  <a:tcPr marL="57672" marR="57672" marT="0" marB="0"/>
                </a:tc>
                <a:tc>
                  <a:txBody>
                    <a:bodyPr/>
                    <a:lstStyle/>
                    <a:p>
                      <a:pPr>
                        <a:lnSpc>
                          <a:spcPct val="115000"/>
                        </a:lnSpc>
                        <a:spcAft>
                          <a:spcPts val="1500"/>
                        </a:spcAft>
                      </a:pPr>
                      <a:r>
                        <a:rPr lang="en-GB" sz="1000">
                          <a:effectLst/>
                        </a:rPr>
                        <a:t>Checks if the values of two operands are equal or not, if values are not equal then condition becomes true.</a:t>
                      </a:r>
                      <a:endParaRPr lang="en-GB" sz="1000">
                        <a:effectLst/>
                        <a:latin typeface="Calibri"/>
                        <a:ea typeface="Calibri"/>
                        <a:cs typeface="Times New Roman"/>
                      </a:endParaRPr>
                    </a:p>
                  </a:txBody>
                  <a:tcPr marL="57672" marR="57672" marT="0" marB="0"/>
                </a:tc>
                <a:tc>
                  <a:txBody>
                    <a:bodyPr/>
                    <a:lstStyle/>
                    <a:p>
                      <a:pPr>
                        <a:lnSpc>
                          <a:spcPct val="115000"/>
                        </a:lnSpc>
                        <a:spcAft>
                          <a:spcPts val="1500"/>
                        </a:spcAft>
                      </a:pPr>
                      <a:r>
                        <a:rPr lang="en-GB" sz="1000" dirty="0">
                          <a:effectLst/>
                        </a:rPr>
                        <a:t>(a != b) is true.</a:t>
                      </a:r>
                      <a:endParaRPr lang="en-GB" sz="1000" dirty="0">
                        <a:effectLst/>
                        <a:latin typeface="Calibri"/>
                        <a:ea typeface="Calibri"/>
                        <a:cs typeface="Times New Roman"/>
                      </a:endParaRPr>
                    </a:p>
                  </a:txBody>
                  <a:tcPr marL="57672" marR="57672" marT="0" marB="0"/>
                </a:tc>
              </a:tr>
              <a:tr h="268569">
                <a:tc>
                  <a:txBody>
                    <a:bodyPr/>
                    <a:lstStyle/>
                    <a:p>
                      <a:pPr>
                        <a:lnSpc>
                          <a:spcPct val="115000"/>
                        </a:lnSpc>
                        <a:spcAft>
                          <a:spcPts val="1500"/>
                        </a:spcAft>
                      </a:pPr>
                      <a:r>
                        <a:rPr lang="en-GB" sz="1000">
                          <a:effectLst/>
                        </a:rPr>
                        <a:t>&lt;&gt; </a:t>
                      </a:r>
                      <a:endParaRPr lang="en-GB" sz="1000">
                        <a:effectLst/>
                        <a:latin typeface="Calibri"/>
                        <a:ea typeface="Calibri"/>
                        <a:cs typeface="Times New Roman"/>
                      </a:endParaRPr>
                    </a:p>
                  </a:txBody>
                  <a:tcPr marL="57672" marR="57672" marT="0" marB="0"/>
                </a:tc>
                <a:tc>
                  <a:txBody>
                    <a:bodyPr/>
                    <a:lstStyle/>
                    <a:p>
                      <a:pPr>
                        <a:lnSpc>
                          <a:spcPct val="115000"/>
                        </a:lnSpc>
                        <a:spcAft>
                          <a:spcPts val="1500"/>
                        </a:spcAft>
                      </a:pPr>
                      <a:r>
                        <a:rPr lang="en-GB" sz="1000">
                          <a:effectLst/>
                        </a:rPr>
                        <a:t>Checks if the values of two operands are equal or not, if values are not equal then condition becomes true.</a:t>
                      </a:r>
                      <a:endParaRPr lang="en-GB" sz="1000">
                        <a:effectLst/>
                        <a:latin typeface="Calibri"/>
                        <a:ea typeface="Calibri"/>
                        <a:cs typeface="Times New Roman"/>
                      </a:endParaRPr>
                    </a:p>
                  </a:txBody>
                  <a:tcPr marL="57672" marR="57672" marT="0" marB="0"/>
                </a:tc>
                <a:tc>
                  <a:txBody>
                    <a:bodyPr/>
                    <a:lstStyle/>
                    <a:p>
                      <a:pPr>
                        <a:lnSpc>
                          <a:spcPct val="115000"/>
                        </a:lnSpc>
                        <a:spcAft>
                          <a:spcPts val="1500"/>
                        </a:spcAft>
                      </a:pPr>
                      <a:r>
                        <a:rPr lang="en-GB" sz="1000" dirty="0">
                          <a:effectLst/>
                        </a:rPr>
                        <a:t>(a &lt;&gt; b) is true.</a:t>
                      </a:r>
                      <a:endParaRPr lang="en-GB" sz="1000" dirty="0">
                        <a:effectLst/>
                        <a:latin typeface="Calibri"/>
                        <a:ea typeface="Calibri"/>
                        <a:cs typeface="Times New Roman"/>
                      </a:endParaRPr>
                    </a:p>
                  </a:txBody>
                  <a:tcPr marL="57672" marR="57672" marT="0" marB="0"/>
                </a:tc>
              </a:tr>
              <a:tr h="402856">
                <a:tc>
                  <a:txBody>
                    <a:bodyPr/>
                    <a:lstStyle/>
                    <a:p>
                      <a:pPr>
                        <a:lnSpc>
                          <a:spcPct val="115000"/>
                        </a:lnSpc>
                        <a:spcAft>
                          <a:spcPts val="1500"/>
                        </a:spcAft>
                      </a:pPr>
                      <a:r>
                        <a:rPr lang="en-GB" sz="1000">
                          <a:effectLst/>
                        </a:rPr>
                        <a:t>&gt; </a:t>
                      </a:r>
                      <a:endParaRPr lang="en-GB" sz="1000">
                        <a:effectLst/>
                        <a:latin typeface="Calibri"/>
                        <a:ea typeface="Calibri"/>
                        <a:cs typeface="Times New Roman"/>
                      </a:endParaRPr>
                    </a:p>
                  </a:txBody>
                  <a:tcPr marL="57672" marR="57672" marT="0" marB="0"/>
                </a:tc>
                <a:tc>
                  <a:txBody>
                    <a:bodyPr/>
                    <a:lstStyle/>
                    <a:p>
                      <a:pPr>
                        <a:lnSpc>
                          <a:spcPct val="115000"/>
                        </a:lnSpc>
                        <a:spcAft>
                          <a:spcPts val="1500"/>
                        </a:spcAft>
                      </a:pPr>
                      <a:r>
                        <a:rPr lang="en-GB" sz="1000" dirty="0">
                          <a:effectLst/>
                        </a:rPr>
                        <a:t>Checks if the value of left operand is greater than the value of right operand, if yes then condition becomes true.</a:t>
                      </a:r>
                      <a:endParaRPr lang="en-GB" sz="1000" dirty="0">
                        <a:effectLst/>
                        <a:latin typeface="Calibri"/>
                        <a:ea typeface="Calibri"/>
                        <a:cs typeface="Times New Roman"/>
                      </a:endParaRPr>
                    </a:p>
                  </a:txBody>
                  <a:tcPr marL="57672" marR="57672" marT="0" marB="0"/>
                </a:tc>
                <a:tc>
                  <a:txBody>
                    <a:bodyPr/>
                    <a:lstStyle/>
                    <a:p>
                      <a:pPr>
                        <a:lnSpc>
                          <a:spcPct val="115000"/>
                        </a:lnSpc>
                        <a:spcAft>
                          <a:spcPts val="1500"/>
                        </a:spcAft>
                      </a:pPr>
                      <a:r>
                        <a:rPr lang="en-GB" sz="1000" dirty="0">
                          <a:effectLst/>
                        </a:rPr>
                        <a:t>(a &gt; b) is not true.</a:t>
                      </a:r>
                      <a:endParaRPr lang="en-GB" sz="1000" dirty="0">
                        <a:effectLst/>
                        <a:latin typeface="Calibri"/>
                        <a:ea typeface="Calibri"/>
                        <a:cs typeface="Times New Roman"/>
                      </a:endParaRPr>
                    </a:p>
                  </a:txBody>
                  <a:tcPr marL="57672" marR="57672" marT="0" marB="0"/>
                </a:tc>
              </a:tr>
              <a:tr h="402856">
                <a:tc>
                  <a:txBody>
                    <a:bodyPr/>
                    <a:lstStyle/>
                    <a:p>
                      <a:pPr>
                        <a:lnSpc>
                          <a:spcPct val="115000"/>
                        </a:lnSpc>
                        <a:spcAft>
                          <a:spcPts val="1500"/>
                        </a:spcAft>
                      </a:pPr>
                      <a:r>
                        <a:rPr lang="en-GB" sz="1000">
                          <a:effectLst/>
                        </a:rPr>
                        <a:t>&lt; </a:t>
                      </a:r>
                      <a:endParaRPr lang="en-GB" sz="1000">
                        <a:effectLst/>
                        <a:latin typeface="Calibri"/>
                        <a:ea typeface="Calibri"/>
                        <a:cs typeface="Times New Roman"/>
                      </a:endParaRPr>
                    </a:p>
                  </a:txBody>
                  <a:tcPr marL="57672" marR="57672" marT="0" marB="0"/>
                </a:tc>
                <a:tc>
                  <a:txBody>
                    <a:bodyPr/>
                    <a:lstStyle/>
                    <a:p>
                      <a:pPr>
                        <a:lnSpc>
                          <a:spcPct val="115000"/>
                        </a:lnSpc>
                        <a:spcAft>
                          <a:spcPts val="1500"/>
                        </a:spcAft>
                      </a:pPr>
                      <a:r>
                        <a:rPr lang="en-GB" sz="1000">
                          <a:effectLst/>
                        </a:rPr>
                        <a:t>Checks if the value of left operand is less than the value of right operand, if yes then condition becomes true.</a:t>
                      </a:r>
                      <a:endParaRPr lang="en-GB" sz="1000">
                        <a:effectLst/>
                        <a:latin typeface="Calibri"/>
                        <a:ea typeface="Calibri"/>
                        <a:cs typeface="Times New Roman"/>
                      </a:endParaRPr>
                    </a:p>
                  </a:txBody>
                  <a:tcPr marL="57672" marR="57672" marT="0" marB="0"/>
                </a:tc>
                <a:tc>
                  <a:txBody>
                    <a:bodyPr/>
                    <a:lstStyle/>
                    <a:p>
                      <a:pPr>
                        <a:lnSpc>
                          <a:spcPct val="115000"/>
                        </a:lnSpc>
                        <a:spcAft>
                          <a:spcPts val="1500"/>
                        </a:spcAft>
                      </a:pPr>
                      <a:r>
                        <a:rPr lang="en-GB" sz="1000" dirty="0">
                          <a:effectLst/>
                        </a:rPr>
                        <a:t>(a &lt; b) is true.</a:t>
                      </a:r>
                      <a:endParaRPr lang="en-GB" sz="1000" dirty="0">
                        <a:effectLst/>
                        <a:latin typeface="Calibri"/>
                        <a:ea typeface="Calibri"/>
                        <a:cs typeface="Times New Roman"/>
                      </a:endParaRPr>
                    </a:p>
                  </a:txBody>
                  <a:tcPr marL="57672" marR="57672" marT="0" marB="0"/>
                </a:tc>
              </a:tr>
              <a:tr h="402856">
                <a:tc>
                  <a:txBody>
                    <a:bodyPr/>
                    <a:lstStyle/>
                    <a:p>
                      <a:pPr>
                        <a:lnSpc>
                          <a:spcPct val="115000"/>
                        </a:lnSpc>
                        <a:spcAft>
                          <a:spcPts val="1500"/>
                        </a:spcAft>
                      </a:pPr>
                      <a:r>
                        <a:rPr lang="en-GB" sz="1000">
                          <a:effectLst/>
                        </a:rPr>
                        <a:t>&gt;=</a:t>
                      </a:r>
                      <a:endParaRPr lang="en-GB" sz="1000">
                        <a:effectLst/>
                        <a:latin typeface="Calibri"/>
                        <a:ea typeface="Calibri"/>
                        <a:cs typeface="Times New Roman"/>
                      </a:endParaRPr>
                    </a:p>
                  </a:txBody>
                  <a:tcPr marL="57672" marR="57672" marT="0" marB="0"/>
                </a:tc>
                <a:tc>
                  <a:txBody>
                    <a:bodyPr/>
                    <a:lstStyle/>
                    <a:p>
                      <a:pPr>
                        <a:lnSpc>
                          <a:spcPct val="115000"/>
                        </a:lnSpc>
                        <a:spcAft>
                          <a:spcPts val="1500"/>
                        </a:spcAft>
                      </a:pPr>
                      <a:r>
                        <a:rPr lang="en-GB" sz="1000" dirty="0">
                          <a:effectLst/>
                        </a:rPr>
                        <a:t>Checks if the value of left operand is greater than or equal to the value of right operand, if yes then condition becomes true.</a:t>
                      </a:r>
                      <a:endParaRPr lang="en-GB" sz="1000" dirty="0">
                        <a:effectLst/>
                        <a:latin typeface="Calibri"/>
                        <a:ea typeface="Calibri"/>
                        <a:cs typeface="Times New Roman"/>
                      </a:endParaRPr>
                    </a:p>
                  </a:txBody>
                  <a:tcPr marL="57672" marR="57672" marT="0" marB="0"/>
                </a:tc>
                <a:tc>
                  <a:txBody>
                    <a:bodyPr/>
                    <a:lstStyle/>
                    <a:p>
                      <a:pPr>
                        <a:lnSpc>
                          <a:spcPct val="115000"/>
                        </a:lnSpc>
                        <a:spcAft>
                          <a:spcPts val="1500"/>
                        </a:spcAft>
                      </a:pPr>
                      <a:r>
                        <a:rPr lang="en-GB" sz="1000" dirty="0">
                          <a:effectLst/>
                        </a:rPr>
                        <a:t>(a &gt;= b) is not true.</a:t>
                      </a:r>
                      <a:endParaRPr lang="en-GB" sz="1000" dirty="0">
                        <a:effectLst/>
                        <a:latin typeface="Calibri"/>
                        <a:ea typeface="Calibri"/>
                        <a:cs typeface="Times New Roman"/>
                      </a:endParaRPr>
                    </a:p>
                  </a:txBody>
                  <a:tcPr marL="57672" marR="57672" marT="0" marB="0"/>
                </a:tc>
              </a:tr>
              <a:tr h="402856">
                <a:tc>
                  <a:txBody>
                    <a:bodyPr/>
                    <a:lstStyle/>
                    <a:p>
                      <a:pPr>
                        <a:lnSpc>
                          <a:spcPct val="115000"/>
                        </a:lnSpc>
                        <a:spcAft>
                          <a:spcPts val="1500"/>
                        </a:spcAft>
                      </a:pPr>
                      <a:r>
                        <a:rPr lang="en-GB" sz="1000" dirty="0">
                          <a:effectLst/>
                        </a:rPr>
                        <a:t>&lt;=</a:t>
                      </a:r>
                      <a:endParaRPr lang="en-GB" sz="1000" dirty="0">
                        <a:effectLst/>
                        <a:latin typeface="Calibri"/>
                        <a:ea typeface="Calibri"/>
                        <a:cs typeface="Times New Roman"/>
                      </a:endParaRPr>
                    </a:p>
                  </a:txBody>
                  <a:tcPr marL="57672" marR="57672" marT="0" marB="0"/>
                </a:tc>
                <a:tc>
                  <a:txBody>
                    <a:bodyPr/>
                    <a:lstStyle/>
                    <a:p>
                      <a:pPr>
                        <a:lnSpc>
                          <a:spcPct val="115000"/>
                        </a:lnSpc>
                        <a:spcAft>
                          <a:spcPts val="1500"/>
                        </a:spcAft>
                      </a:pPr>
                      <a:r>
                        <a:rPr lang="en-GB" sz="1000" dirty="0">
                          <a:effectLst/>
                        </a:rPr>
                        <a:t>Checks if the value of left operand is less than or equal to the value of right operand, if yes then condition becomes true.</a:t>
                      </a:r>
                      <a:endParaRPr lang="en-GB" sz="1000" dirty="0">
                        <a:effectLst/>
                        <a:latin typeface="Calibri"/>
                        <a:ea typeface="Calibri"/>
                        <a:cs typeface="Times New Roman"/>
                      </a:endParaRPr>
                    </a:p>
                  </a:txBody>
                  <a:tcPr marL="57672" marR="57672" marT="0" marB="0"/>
                </a:tc>
                <a:tc>
                  <a:txBody>
                    <a:bodyPr/>
                    <a:lstStyle/>
                    <a:p>
                      <a:pPr>
                        <a:lnSpc>
                          <a:spcPct val="115000"/>
                        </a:lnSpc>
                        <a:spcAft>
                          <a:spcPts val="1500"/>
                        </a:spcAft>
                      </a:pPr>
                      <a:r>
                        <a:rPr lang="en-GB" sz="1000" dirty="0">
                          <a:effectLst/>
                        </a:rPr>
                        <a:t>(a &lt;= b) is true.</a:t>
                      </a:r>
                      <a:endParaRPr lang="en-GB" sz="1000" dirty="0">
                        <a:effectLst/>
                        <a:latin typeface="Calibri"/>
                        <a:ea typeface="Calibri"/>
                        <a:cs typeface="Times New Roman"/>
                      </a:endParaRPr>
                    </a:p>
                  </a:txBody>
                  <a:tcPr marL="57672" marR="57672" marT="0" marB="0"/>
                </a:tc>
              </a:tr>
              <a:tr h="402856">
                <a:tc>
                  <a:txBody>
                    <a:bodyPr/>
                    <a:lstStyle/>
                    <a:p>
                      <a:pPr>
                        <a:lnSpc>
                          <a:spcPct val="115000"/>
                        </a:lnSpc>
                        <a:spcAft>
                          <a:spcPts val="1500"/>
                        </a:spcAft>
                      </a:pPr>
                      <a:r>
                        <a:rPr lang="en-GB" sz="1000">
                          <a:effectLst/>
                        </a:rPr>
                        <a:t>!&lt;</a:t>
                      </a:r>
                      <a:endParaRPr lang="en-GB" sz="1000">
                        <a:effectLst/>
                        <a:latin typeface="Calibri"/>
                        <a:ea typeface="Calibri"/>
                        <a:cs typeface="Times New Roman"/>
                      </a:endParaRPr>
                    </a:p>
                  </a:txBody>
                  <a:tcPr marL="57672" marR="57672" marT="0" marB="0"/>
                </a:tc>
                <a:tc>
                  <a:txBody>
                    <a:bodyPr/>
                    <a:lstStyle/>
                    <a:p>
                      <a:pPr>
                        <a:lnSpc>
                          <a:spcPct val="115000"/>
                        </a:lnSpc>
                        <a:spcAft>
                          <a:spcPts val="1500"/>
                        </a:spcAft>
                      </a:pPr>
                      <a:r>
                        <a:rPr lang="en-GB" sz="1000">
                          <a:effectLst/>
                        </a:rPr>
                        <a:t>Checks if the value of left operand is not less than the value of right operand, if yes then condition becomes true.</a:t>
                      </a:r>
                      <a:endParaRPr lang="en-GB" sz="1000">
                        <a:effectLst/>
                        <a:latin typeface="Calibri"/>
                        <a:ea typeface="Calibri"/>
                        <a:cs typeface="Times New Roman"/>
                      </a:endParaRPr>
                    </a:p>
                  </a:txBody>
                  <a:tcPr marL="57672" marR="57672" marT="0" marB="0"/>
                </a:tc>
                <a:tc>
                  <a:txBody>
                    <a:bodyPr/>
                    <a:lstStyle/>
                    <a:p>
                      <a:pPr>
                        <a:lnSpc>
                          <a:spcPct val="115000"/>
                        </a:lnSpc>
                        <a:spcAft>
                          <a:spcPts val="1500"/>
                        </a:spcAft>
                      </a:pPr>
                      <a:r>
                        <a:rPr lang="en-GB" sz="1000" dirty="0">
                          <a:effectLst/>
                        </a:rPr>
                        <a:t>(a !&lt; b) is false.</a:t>
                      </a:r>
                      <a:endParaRPr lang="en-GB" sz="1000" dirty="0">
                        <a:effectLst/>
                        <a:latin typeface="Calibri"/>
                        <a:ea typeface="Calibri"/>
                        <a:cs typeface="Times New Roman"/>
                      </a:endParaRPr>
                    </a:p>
                  </a:txBody>
                  <a:tcPr marL="57672" marR="57672" marT="0" marB="0"/>
                </a:tc>
              </a:tr>
              <a:tr h="402856">
                <a:tc>
                  <a:txBody>
                    <a:bodyPr/>
                    <a:lstStyle/>
                    <a:p>
                      <a:pPr>
                        <a:lnSpc>
                          <a:spcPct val="115000"/>
                        </a:lnSpc>
                        <a:spcAft>
                          <a:spcPts val="1500"/>
                        </a:spcAft>
                      </a:pPr>
                      <a:r>
                        <a:rPr lang="en-GB" sz="1000">
                          <a:effectLst/>
                        </a:rPr>
                        <a:t>!&gt;</a:t>
                      </a:r>
                      <a:endParaRPr lang="en-GB" sz="1000">
                        <a:effectLst/>
                        <a:latin typeface="Calibri"/>
                        <a:ea typeface="Calibri"/>
                        <a:cs typeface="Times New Roman"/>
                      </a:endParaRPr>
                    </a:p>
                  </a:txBody>
                  <a:tcPr marL="57672" marR="57672" marT="0" marB="0"/>
                </a:tc>
                <a:tc>
                  <a:txBody>
                    <a:bodyPr/>
                    <a:lstStyle/>
                    <a:p>
                      <a:pPr>
                        <a:lnSpc>
                          <a:spcPct val="115000"/>
                        </a:lnSpc>
                        <a:spcAft>
                          <a:spcPts val="1500"/>
                        </a:spcAft>
                      </a:pPr>
                      <a:r>
                        <a:rPr lang="en-GB" sz="1000" dirty="0">
                          <a:effectLst/>
                        </a:rPr>
                        <a:t>Checks if the value of left operand is not greater than the value of right operand, if yes then condition becomes true.</a:t>
                      </a:r>
                      <a:endParaRPr lang="en-GB" sz="1000" dirty="0">
                        <a:effectLst/>
                        <a:latin typeface="Calibri"/>
                        <a:ea typeface="Calibri"/>
                        <a:cs typeface="Times New Roman"/>
                      </a:endParaRPr>
                    </a:p>
                  </a:txBody>
                  <a:tcPr marL="57672" marR="57672" marT="0" marB="0"/>
                </a:tc>
                <a:tc>
                  <a:txBody>
                    <a:bodyPr/>
                    <a:lstStyle/>
                    <a:p>
                      <a:pPr>
                        <a:lnSpc>
                          <a:spcPct val="115000"/>
                        </a:lnSpc>
                        <a:spcAft>
                          <a:spcPts val="1500"/>
                        </a:spcAft>
                      </a:pPr>
                      <a:r>
                        <a:rPr lang="en-GB" sz="1000" dirty="0">
                          <a:effectLst/>
                        </a:rPr>
                        <a:t>(a !&gt; b) is true.</a:t>
                      </a:r>
                      <a:endParaRPr lang="en-GB" sz="1000" dirty="0">
                        <a:effectLst/>
                        <a:latin typeface="Calibri"/>
                        <a:ea typeface="Calibri"/>
                        <a:cs typeface="Times New Roman"/>
                      </a:endParaRPr>
                    </a:p>
                  </a:txBody>
                  <a:tcPr marL="57672" marR="57672" marT="0" marB="0"/>
                </a:tc>
              </a:tr>
            </a:tbl>
          </a:graphicData>
        </a:graphic>
      </p:graphicFrame>
    </p:spTree>
    <p:extLst>
      <p:ext uri="{BB962C8B-B14F-4D97-AF65-F5344CB8AC3E}">
        <p14:creationId xmlns:p14="http://schemas.microsoft.com/office/powerpoint/2010/main" val="3649040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1" y="-92620"/>
            <a:ext cx="6408449" cy="576105"/>
          </a:xfrm>
        </p:spPr>
        <p:txBody>
          <a:bodyPr/>
          <a:lstStyle/>
          <a:p>
            <a:r>
              <a:rPr lang="en-GB" dirty="0" smtClean="0"/>
              <a:t>Querying Data Using </a:t>
            </a:r>
            <a:r>
              <a:rPr lang="en-GB" dirty="0"/>
              <a:t>SQL - OPERATORS</a:t>
            </a:r>
          </a:p>
        </p:txBody>
      </p:sp>
      <p:sp>
        <p:nvSpPr>
          <p:cNvPr id="4" name="Content Placeholder 2"/>
          <p:cNvSpPr txBox="1">
            <a:spLocks/>
          </p:cNvSpPr>
          <p:nvPr/>
        </p:nvSpPr>
        <p:spPr bwMode="gray">
          <a:xfrm>
            <a:off x="381000" y="888430"/>
            <a:ext cx="7525072" cy="2392033"/>
          </a:xfrm>
          <a:prstGeom prst="rect">
            <a:avLst/>
          </a:prstGeom>
        </p:spPr>
        <p:txBody>
          <a:bodyPr vert="horz" lIns="0" tIns="18000" rIns="0" bIns="0" numCol="4"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200" b="1" dirty="0" smtClean="0">
              <a:solidFill>
                <a:schemeClr val="tx1"/>
              </a:solidFill>
            </a:endParaRPr>
          </a:p>
          <a:p>
            <a:endParaRPr lang="en-GB" sz="1200" b="1" dirty="0">
              <a:solidFill>
                <a:schemeClr val="tx1"/>
              </a:solidFill>
            </a:endParaRPr>
          </a:p>
        </p:txBody>
      </p:sp>
      <p:sp>
        <p:nvSpPr>
          <p:cNvPr id="9" name="Content Placeholder 2"/>
          <p:cNvSpPr txBox="1">
            <a:spLocks/>
          </p:cNvSpPr>
          <p:nvPr/>
        </p:nvSpPr>
        <p:spPr bwMode="gray">
          <a:xfrm>
            <a:off x="304800" y="4248150"/>
            <a:ext cx="7448872" cy="533400"/>
          </a:xfrm>
          <a:prstGeom prst="rect">
            <a:avLst/>
          </a:prstGeom>
        </p:spPr>
        <p:txBody>
          <a:bodyPr vert="horz" lIns="0" tIns="18000" rIns="0" bIns="0"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200" dirty="0">
              <a:solidFill>
                <a:schemeClr val="tx1"/>
              </a:solidFill>
            </a:endParaRPr>
          </a:p>
        </p:txBody>
      </p:sp>
      <p:sp>
        <p:nvSpPr>
          <p:cNvPr id="5" name="Rectangle 1"/>
          <p:cNvSpPr>
            <a:spLocks noChangeArrowheads="1"/>
          </p:cNvSpPr>
          <p:nvPr/>
        </p:nvSpPr>
        <p:spPr bwMode="auto">
          <a:xfrm>
            <a:off x="304800" y="879861"/>
            <a:ext cx="3036431" cy="307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0153" rIns="30153" bIns="30153"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dirty="0" smtClean="0">
                <a:ln>
                  <a:noFill/>
                </a:ln>
                <a:solidFill>
                  <a:srgbClr val="121214"/>
                </a:solidFill>
                <a:effectLst/>
                <a:ea typeface="Times New Roman" pitchFamily="18" charset="0"/>
                <a:cs typeface="Arial" pitchFamily="34" charset="0"/>
              </a:rPr>
              <a:t>SQL </a:t>
            </a:r>
            <a:r>
              <a:rPr kumimoji="0" lang="en-GB" altLang="en-US" sz="1600" b="1" i="0" u="none" strike="noStrike" cap="none" normalizeH="0" baseline="0" dirty="0" smtClean="0">
                <a:ln>
                  <a:noFill/>
                </a:ln>
                <a:solidFill>
                  <a:srgbClr val="121214"/>
                </a:solidFill>
                <a:effectLst/>
                <a:ea typeface="Times New Roman" pitchFamily="18" charset="0"/>
                <a:cs typeface="Arial" pitchFamily="34" charset="0"/>
              </a:rPr>
              <a:t>Logical </a:t>
            </a:r>
            <a:r>
              <a:rPr kumimoji="0" lang="en-GB" altLang="en-US" sz="1600" b="0" i="0" u="none" strike="noStrike" cap="none" normalizeH="0" baseline="0" dirty="0" smtClean="0">
                <a:ln>
                  <a:noFill/>
                </a:ln>
                <a:solidFill>
                  <a:srgbClr val="121214"/>
                </a:solidFill>
                <a:effectLst/>
                <a:ea typeface="Times New Roman" pitchFamily="18" charset="0"/>
                <a:cs typeface="Arial" pitchFamily="34" charset="0"/>
              </a:rPr>
              <a:t>Operators:</a:t>
            </a:r>
            <a:endParaRPr kumimoji="0" lang="en-GB" altLang="en-US" sz="1600" b="1" i="0" u="none" strike="noStrike" cap="none" normalizeH="0" baseline="0" dirty="0" smtClean="0">
              <a:ln>
                <a:noFill/>
              </a:ln>
              <a:solidFill>
                <a:schemeClr val="tx1"/>
              </a:solidFill>
              <a:effectLst/>
              <a:ea typeface="Times New Roman"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58685449"/>
              </p:ext>
            </p:extLst>
          </p:nvPr>
        </p:nvGraphicFramePr>
        <p:xfrm>
          <a:off x="381000" y="1276349"/>
          <a:ext cx="8534400" cy="3599571"/>
        </p:xfrm>
        <a:graphic>
          <a:graphicData uri="http://schemas.openxmlformats.org/drawingml/2006/table">
            <a:tbl>
              <a:tblPr firstRow="1" firstCol="1" bandRow="1">
                <a:tableStyleId>{1FECB4D8-DB02-4DC6-A0A2-4F2EBAE1DC90}</a:tableStyleId>
              </a:tblPr>
              <a:tblGrid>
                <a:gridCol w="930875"/>
                <a:gridCol w="7603525"/>
              </a:tblGrid>
              <a:tr h="251795">
                <a:tc>
                  <a:txBody>
                    <a:bodyPr/>
                    <a:lstStyle/>
                    <a:p>
                      <a:pPr>
                        <a:lnSpc>
                          <a:spcPct val="115000"/>
                        </a:lnSpc>
                        <a:spcAft>
                          <a:spcPts val="1500"/>
                        </a:spcAft>
                      </a:pPr>
                      <a:r>
                        <a:rPr lang="en-GB" sz="1000" dirty="0">
                          <a:effectLst/>
                          <a:latin typeface="+mn-lt"/>
                        </a:rPr>
                        <a:t>Operator</a:t>
                      </a:r>
                      <a:endParaRPr lang="en-GB" sz="1000" dirty="0">
                        <a:effectLst/>
                        <a:latin typeface="+mn-lt"/>
                        <a:ea typeface="Calibri"/>
                        <a:cs typeface="Times New Roman"/>
                      </a:endParaRPr>
                    </a:p>
                  </a:txBody>
                  <a:tcPr marL="48915" marR="48915" marT="48915" marB="48915"/>
                </a:tc>
                <a:tc>
                  <a:txBody>
                    <a:bodyPr/>
                    <a:lstStyle/>
                    <a:p>
                      <a:pPr>
                        <a:lnSpc>
                          <a:spcPct val="115000"/>
                        </a:lnSpc>
                        <a:spcAft>
                          <a:spcPts val="1500"/>
                        </a:spcAft>
                      </a:pPr>
                      <a:r>
                        <a:rPr lang="en-GB" sz="1000" dirty="0">
                          <a:effectLst/>
                          <a:latin typeface="+mn-lt"/>
                        </a:rPr>
                        <a:t>Description</a:t>
                      </a:r>
                      <a:endParaRPr lang="en-GB" sz="1000" dirty="0">
                        <a:effectLst/>
                        <a:latin typeface="+mn-lt"/>
                        <a:ea typeface="Calibri"/>
                        <a:cs typeface="Times New Roman"/>
                      </a:endParaRPr>
                    </a:p>
                  </a:txBody>
                  <a:tcPr marL="48915" marR="48915" marT="48915" marB="48915"/>
                </a:tc>
              </a:tr>
              <a:tr h="289449">
                <a:tc>
                  <a:txBody>
                    <a:bodyPr/>
                    <a:lstStyle/>
                    <a:p>
                      <a:pPr>
                        <a:lnSpc>
                          <a:spcPct val="115000"/>
                        </a:lnSpc>
                        <a:spcAft>
                          <a:spcPts val="1500"/>
                        </a:spcAft>
                      </a:pPr>
                      <a:r>
                        <a:rPr lang="en-GB" sz="1000">
                          <a:effectLst/>
                          <a:latin typeface="+mn-lt"/>
                        </a:rPr>
                        <a:t>ALL</a:t>
                      </a:r>
                      <a:endParaRPr lang="en-GB" sz="1000">
                        <a:effectLst/>
                        <a:latin typeface="+mn-lt"/>
                        <a:ea typeface="Calibri"/>
                        <a:cs typeface="Times New Roman"/>
                      </a:endParaRPr>
                    </a:p>
                  </a:txBody>
                  <a:tcPr marL="48915" marR="48915" marT="48915" marB="48915"/>
                </a:tc>
                <a:tc>
                  <a:txBody>
                    <a:bodyPr/>
                    <a:lstStyle/>
                    <a:p>
                      <a:pPr>
                        <a:lnSpc>
                          <a:spcPct val="115000"/>
                        </a:lnSpc>
                        <a:spcAft>
                          <a:spcPts val="1500"/>
                        </a:spcAft>
                      </a:pPr>
                      <a:r>
                        <a:rPr lang="en-GB" sz="1000" dirty="0">
                          <a:effectLst/>
                          <a:latin typeface="+mn-lt"/>
                        </a:rPr>
                        <a:t>The ALL operator is used to compare a value to all values in another value set.</a:t>
                      </a:r>
                      <a:endParaRPr lang="en-GB" sz="1000" dirty="0">
                        <a:effectLst/>
                        <a:latin typeface="+mn-lt"/>
                        <a:ea typeface="Calibri"/>
                        <a:cs typeface="Times New Roman"/>
                      </a:endParaRPr>
                    </a:p>
                  </a:txBody>
                  <a:tcPr marL="48915" marR="48915" marT="48915" marB="48915"/>
                </a:tc>
              </a:tr>
              <a:tr h="289449">
                <a:tc>
                  <a:txBody>
                    <a:bodyPr/>
                    <a:lstStyle/>
                    <a:p>
                      <a:pPr>
                        <a:lnSpc>
                          <a:spcPct val="115000"/>
                        </a:lnSpc>
                        <a:spcAft>
                          <a:spcPts val="1500"/>
                        </a:spcAft>
                      </a:pPr>
                      <a:r>
                        <a:rPr lang="en-GB" sz="1000">
                          <a:effectLst/>
                          <a:latin typeface="+mn-lt"/>
                        </a:rPr>
                        <a:t>AND</a:t>
                      </a:r>
                      <a:endParaRPr lang="en-GB" sz="1000">
                        <a:effectLst/>
                        <a:latin typeface="+mn-lt"/>
                        <a:ea typeface="Calibri"/>
                        <a:cs typeface="Times New Roman"/>
                      </a:endParaRPr>
                    </a:p>
                  </a:txBody>
                  <a:tcPr marL="48915" marR="48915" marT="48915" marB="48915"/>
                </a:tc>
                <a:tc>
                  <a:txBody>
                    <a:bodyPr/>
                    <a:lstStyle/>
                    <a:p>
                      <a:pPr>
                        <a:lnSpc>
                          <a:spcPct val="115000"/>
                        </a:lnSpc>
                        <a:spcAft>
                          <a:spcPts val="1500"/>
                        </a:spcAft>
                      </a:pPr>
                      <a:r>
                        <a:rPr lang="en-GB" sz="1000" dirty="0">
                          <a:effectLst/>
                          <a:latin typeface="+mn-lt"/>
                        </a:rPr>
                        <a:t>The AND operator allows the existence of multiple conditions in an SQL statement's WHERE clause.</a:t>
                      </a:r>
                      <a:endParaRPr lang="en-GB" sz="1000" dirty="0">
                        <a:effectLst/>
                        <a:latin typeface="+mn-lt"/>
                        <a:ea typeface="Calibri"/>
                        <a:cs typeface="Times New Roman"/>
                      </a:endParaRPr>
                    </a:p>
                  </a:txBody>
                  <a:tcPr marL="48915" marR="48915" marT="48915" marB="48915"/>
                </a:tc>
              </a:tr>
              <a:tr h="289449">
                <a:tc>
                  <a:txBody>
                    <a:bodyPr/>
                    <a:lstStyle/>
                    <a:p>
                      <a:pPr>
                        <a:lnSpc>
                          <a:spcPct val="115000"/>
                        </a:lnSpc>
                        <a:spcAft>
                          <a:spcPts val="1500"/>
                        </a:spcAft>
                      </a:pPr>
                      <a:r>
                        <a:rPr lang="en-GB" sz="1000">
                          <a:effectLst/>
                          <a:latin typeface="+mn-lt"/>
                        </a:rPr>
                        <a:t>ANY</a:t>
                      </a:r>
                      <a:endParaRPr lang="en-GB" sz="1000">
                        <a:effectLst/>
                        <a:latin typeface="+mn-lt"/>
                        <a:ea typeface="Calibri"/>
                        <a:cs typeface="Times New Roman"/>
                      </a:endParaRPr>
                    </a:p>
                  </a:txBody>
                  <a:tcPr marL="48915" marR="48915" marT="48915" marB="48915"/>
                </a:tc>
                <a:tc>
                  <a:txBody>
                    <a:bodyPr/>
                    <a:lstStyle/>
                    <a:p>
                      <a:pPr>
                        <a:lnSpc>
                          <a:spcPct val="115000"/>
                        </a:lnSpc>
                        <a:spcAft>
                          <a:spcPts val="1500"/>
                        </a:spcAft>
                      </a:pPr>
                      <a:r>
                        <a:rPr lang="en-GB" sz="1000" dirty="0">
                          <a:effectLst/>
                          <a:latin typeface="+mn-lt"/>
                        </a:rPr>
                        <a:t>The ANY operator is used to compare a value to any applicable value in the list according to the condition.</a:t>
                      </a:r>
                      <a:endParaRPr lang="en-GB" sz="1000" dirty="0">
                        <a:effectLst/>
                        <a:latin typeface="+mn-lt"/>
                        <a:ea typeface="Calibri"/>
                        <a:cs typeface="Times New Roman"/>
                      </a:endParaRPr>
                    </a:p>
                  </a:txBody>
                  <a:tcPr marL="48915" marR="48915" marT="48915" marB="48915"/>
                </a:tc>
              </a:tr>
              <a:tr h="289449">
                <a:tc>
                  <a:txBody>
                    <a:bodyPr/>
                    <a:lstStyle/>
                    <a:p>
                      <a:pPr>
                        <a:lnSpc>
                          <a:spcPct val="115000"/>
                        </a:lnSpc>
                        <a:spcAft>
                          <a:spcPts val="1500"/>
                        </a:spcAft>
                      </a:pPr>
                      <a:r>
                        <a:rPr lang="en-GB" sz="1000">
                          <a:effectLst/>
                          <a:latin typeface="+mn-lt"/>
                        </a:rPr>
                        <a:t>BETWEEN</a:t>
                      </a:r>
                      <a:endParaRPr lang="en-GB" sz="1000">
                        <a:effectLst/>
                        <a:latin typeface="+mn-lt"/>
                        <a:ea typeface="Calibri"/>
                        <a:cs typeface="Times New Roman"/>
                      </a:endParaRPr>
                    </a:p>
                  </a:txBody>
                  <a:tcPr marL="48915" marR="48915" marT="48915" marB="48915"/>
                </a:tc>
                <a:tc>
                  <a:txBody>
                    <a:bodyPr/>
                    <a:lstStyle/>
                    <a:p>
                      <a:pPr>
                        <a:lnSpc>
                          <a:spcPct val="115000"/>
                        </a:lnSpc>
                        <a:spcAft>
                          <a:spcPts val="1500"/>
                        </a:spcAft>
                      </a:pPr>
                      <a:r>
                        <a:rPr lang="en-GB" sz="1000" dirty="0">
                          <a:effectLst/>
                          <a:latin typeface="+mn-lt"/>
                        </a:rPr>
                        <a:t>The BETWEEN operator is used to search for values that are within a set of values, given the minimum value and the maximum value.</a:t>
                      </a:r>
                      <a:endParaRPr lang="en-GB" sz="1000" dirty="0">
                        <a:effectLst/>
                        <a:latin typeface="+mn-lt"/>
                        <a:ea typeface="Calibri"/>
                        <a:cs typeface="Times New Roman"/>
                      </a:endParaRPr>
                    </a:p>
                  </a:txBody>
                  <a:tcPr marL="48915" marR="48915" marT="48915" marB="48915"/>
                </a:tc>
              </a:tr>
              <a:tr h="289449">
                <a:tc>
                  <a:txBody>
                    <a:bodyPr/>
                    <a:lstStyle/>
                    <a:p>
                      <a:pPr>
                        <a:lnSpc>
                          <a:spcPct val="115000"/>
                        </a:lnSpc>
                        <a:spcAft>
                          <a:spcPts val="1500"/>
                        </a:spcAft>
                      </a:pPr>
                      <a:r>
                        <a:rPr lang="en-GB" sz="1000">
                          <a:effectLst/>
                          <a:latin typeface="+mn-lt"/>
                        </a:rPr>
                        <a:t>EXISTS</a:t>
                      </a:r>
                      <a:endParaRPr lang="en-GB" sz="1000">
                        <a:effectLst/>
                        <a:latin typeface="+mn-lt"/>
                        <a:ea typeface="Calibri"/>
                        <a:cs typeface="Times New Roman"/>
                      </a:endParaRPr>
                    </a:p>
                  </a:txBody>
                  <a:tcPr marL="48915" marR="48915" marT="48915" marB="48915"/>
                </a:tc>
                <a:tc>
                  <a:txBody>
                    <a:bodyPr/>
                    <a:lstStyle/>
                    <a:p>
                      <a:pPr>
                        <a:lnSpc>
                          <a:spcPct val="115000"/>
                        </a:lnSpc>
                        <a:spcAft>
                          <a:spcPts val="1500"/>
                        </a:spcAft>
                      </a:pPr>
                      <a:r>
                        <a:rPr lang="en-GB" sz="1000" dirty="0">
                          <a:effectLst/>
                          <a:latin typeface="+mn-lt"/>
                        </a:rPr>
                        <a:t>The EXISTS operator is used to search for the presence of a row in a specified table that meets certain criteria.</a:t>
                      </a:r>
                      <a:endParaRPr lang="en-GB" sz="1000" dirty="0">
                        <a:effectLst/>
                        <a:latin typeface="+mn-lt"/>
                        <a:ea typeface="Calibri"/>
                        <a:cs typeface="Times New Roman"/>
                      </a:endParaRPr>
                    </a:p>
                  </a:txBody>
                  <a:tcPr marL="48915" marR="48915" marT="48915" marB="48915"/>
                </a:tc>
              </a:tr>
              <a:tr h="289449">
                <a:tc>
                  <a:txBody>
                    <a:bodyPr/>
                    <a:lstStyle/>
                    <a:p>
                      <a:pPr>
                        <a:lnSpc>
                          <a:spcPct val="115000"/>
                        </a:lnSpc>
                        <a:spcAft>
                          <a:spcPts val="1500"/>
                        </a:spcAft>
                      </a:pPr>
                      <a:r>
                        <a:rPr lang="en-GB" sz="1000">
                          <a:effectLst/>
                          <a:latin typeface="+mn-lt"/>
                        </a:rPr>
                        <a:t>IN</a:t>
                      </a:r>
                      <a:endParaRPr lang="en-GB" sz="1000">
                        <a:effectLst/>
                        <a:latin typeface="+mn-lt"/>
                        <a:ea typeface="Calibri"/>
                        <a:cs typeface="Times New Roman"/>
                      </a:endParaRPr>
                    </a:p>
                  </a:txBody>
                  <a:tcPr marL="48915" marR="48915" marT="48915" marB="48915"/>
                </a:tc>
                <a:tc>
                  <a:txBody>
                    <a:bodyPr/>
                    <a:lstStyle/>
                    <a:p>
                      <a:pPr>
                        <a:lnSpc>
                          <a:spcPct val="115000"/>
                        </a:lnSpc>
                        <a:spcAft>
                          <a:spcPts val="1500"/>
                        </a:spcAft>
                      </a:pPr>
                      <a:r>
                        <a:rPr lang="en-GB" sz="1000" dirty="0">
                          <a:effectLst/>
                          <a:latin typeface="+mn-lt"/>
                        </a:rPr>
                        <a:t>The IN operator is used to compare a value to a list of literal values that have been specified.</a:t>
                      </a:r>
                      <a:endParaRPr lang="en-GB" sz="1000" dirty="0">
                        <a:effectLst/>
                        <a:latin typeface="+mn-lt"/>
                        <a:ea typeface="Calibri"/>
                        <a:cs typeface="Times New Roman"/>
                      </a:endParaRPr>
                    </a:p>
                  </a:txBody>
                  <a:tcPr marL="48915" marR="48915" marT="48915" marB="48915"/>
                </a:tc>
              </a:tr>
              <a:tr h="289449">
                <a:tc>
                  <a:txBody>
                    <a:bodyPr/>
                    <a:lstStyle/>
                    <a:p>
                      <a:pPr>
                        <a:lnSpc>
                          <a:spcPct val="115000"/>
                        </a:lnSpc>
                        <a:spcAft>
                          <a:spcPts val="1500"/>
                        </a:spcAft>
                      </a:pPr>
                      <a:r>
                        <a:rPr lang="en-GB" sz="1000">
                          <a:effectLst/>
                          <a:latin typeface="+mn-lt"/>
                        </a:rPr>
                        <a:t>LIKE</a:t>
                      </a:r>
                      <a:endParaRPr lang="en-GB" sz="1000">
                        <a:effectLst/>
                        <a:latin typeface="+mn-lt"/>
                        <a:ea typeface="Calibri"/>
                        <a:cs typeface="Times New Roman"/>
                      </a:endParaRPr>
                    </a:p>
                  </a:txBody>
                  <a:tcPr marL="48915" marR="48915" marT="48915" marB="48915"/>
                </a:tc>
                <a:tc>
                  <a:txBody>
                    <a:bodyPr/>
                    <a:lstStyle/>
                    <a:p>
                      <a:pPr>
                        <a:lnSpc>
                          <a:spcPct val="115000"/>
                        </a:lnSpc>
                        <a:spcAft>
                          <a:spcPts val="1500"/>
                        </a:spcAft>
                      </a:pPr>
                      <a:r>
                        <a:rPr lang="en-GB" sz="1000" dirty="0">
                          <a:effectLst/>
                          <a:latin typeface="+mn-lt"/>
                        </a:rPr>
                        <a:t>The LIKE operator is used to compare a value to similar values using wildcard operators.</a:t>
                      </a:r>
                      <a:endParaRPr lang="en-GB" sz="1000" dirty="0">
                        <a:effectLst/>
                        <a:latin typeface="+mn-lt"/>
                        <a:ea typeface="Calibri"/>
                        <a:cs typeface="Times New Roman"/>
                      </a:endParaRPr>
                    </a:p>
                  </a:txBody>
                  <a:tcPr marL="48915" marR="48915" marT="48915" marB="48915"/>
                </a:tc>
              </a:tr>
              <a:tr h="422729">
                <a:tc>
                  <a:txBody>
                    <a:bodyPr/>
                    <a:lstStyle/>
                    <a:p>
                      <a:pPr>
                        <a:lnSpc>
                          <a:spcPct val="115000"/>
                        </a:lnSpc>
                        <a:spcAft>
                          <a:spcPts val="1500"/>
                        </a:spcAft>
                      </a:pPr>
                      <a:r>
                        <a:rPr lang="en-GB" sz="1000">
                          <a:effectLst/>
                          <a:latin typeface="+mn-lt"/>
                        </a:rPr>
                        <a:t>NOT</a:t>
                      </a:r>
                      <a:endParaRPr lang="en-GB" sz="1000">
                        <a:effectLst/>
                        <a:latin typeface="+mn-lt"/>
                        <a:ea typeface="Calibri"/>
                        <a:cs typeface="Times New Roman"/>
                      </a:endParaRPr>
                    </a:p>
                  </a:txBody>
                  <a:tcPr marL="48915" marR="48915" marT="48915" marB="48915"/>
                </a:tc>
                <a:tc>
                  <a:txBody>
                    <a:bodyPr/>
                    <a:lstStyle/>
                    <a:p>
                      <a:pPr>
                        <a:lnSpc>
                          <a:spcPct val="115000"/>
                        </a:lnSpc>
                        <a:spcAft>
                          <a:spcPts val="1500"/>
                        </a:spcAft>
                      </a:pPr>
                      <a:r>
                        <a:rPr lang="en-GB" sz="1000" dirty="0">
                          <a:effectLst/>
                          <a:latin typeface="+mn-lt"/>
                        </a:rPr>
                        <a:t>The NOT operator reverses the meaning of the logical operator with which it is used. </a:t>
                      </a:r>
                      <a:r>
                        <a:rPr lang="en-GB" sz="1000" dirty="0" err="1">
                          <a:effectLst/>
                          <a:latin typeface="+mn-lt"/>
                        </a:rPr>
                        <a:t>Eg</a:t>
                      </a:r>
                      <a:r>
                        <a:rPr lang="en-GB" sz="1000" dirty="0">
                          <a:effectLst/>
                          <a:latin typeface="+mn-lt"/>
                        </a:rPr>
                        <a:t>: NOT EXISTS, NOT BETWEEN, NOT IN, etc. This is a negate operator.</a:t>
                      </a:r>
                      <a:endParaRPr lang="en-GB" sz="1000" dirty="0">
                        <a:effectLst/>
                        <a:latin typeface="+mn-lt"/>
                        <a:ea typeface="Calibri"/>
                        <a:cs typeface="Times New Roman"/>
                      </a:endParaRPr>
                    </a:p>
                  </a:txBody>
                  <a:tcPr marL="48915" marR="48915" marT="48915" marB="48915"/>
                </a:tc>
              </a:tr>
              <a:tr h="289449">
                <a:tc>
                  <a:txBody>
                    <a:bodyPr/>
                    <a:lstStyle/>
                    <a:p>
                      <a:pPr>
                        <a:lnSpc>
                          <a:spcPct val="115000"/>
                        </a:lnSpc>
                        <a:spcAft>
                          <a:spcPts val="1500"/>
                        </a:spcAft>
                      </a:pPr>
                      <a:r>
                        <a:rPr lang="en-GB" sz="1000">
                          <a:effectLst/>
                          <a:latin typeface="+mn-lt"/>
                        </a:rPr>
                        <a:t>OR</a:t>
                      </a:r>
                      <a:endParaRPr lang="en-GB" sz="1000">
                        <a:effectLst/>
                        <a:latin typeface="+mn-lt"/>
                        <a:ea typeface="Calibri"/>
                        <a:cs typeface="Times New Roman"/>
                      </a:endParaRPr>
                    </a:p>
                  </a:txBody>
                  <a:tcPr marL="48915" marR="48915" marT="48915" marB="48915"/>
                </a:tc>
                <a:tc>
                  <a:txBody>
                    <a:bodyPr/>
                    <a:lstStyle/>
                    <a:p>
                      <a:pPr>
                        <a:lnSpc>
                          <a:spcPct val="115000"/>
                        </a:lnSpc>
                        <a:spcAft>
                          <a:spcPts val="1500"/>
                        </a:spcAft>
                      </a:pPr>
                      <a:r>
                        <a:rPr lang="en-GB" sz="1000" dirty="0">
                          <a:effectLst/>
                          <a:latin typeface="+mn-lt"/>
                        </a:rPr>
                        <a:t>The OR operator is used to combine multiple conditions in an SQL statement's WHERE clause.</a:t>
                      </a:r>
                      <a:endParaRPr lang="en-GB" sz="1000" dirty="0">
                        <a:effectLst/>
                        <a:latin typeface="+mn-lt"/>
                        <a:ea typeface="Calibri"/>
                        <a:cs typeface="Times New Roman"/>
                      </a:endParaRPr>
                    </a:p>
                  </a:txBody>
                  <a:tcPr marL="48915" marR="48915" marT="48915" marB="48915"/>
                </a:tc>
              </a:tr>
              <a:tr h="251795">
                <a:tc>
                  <a:txBody>
                    <a:bodyPr/>
                    <a:lstStyle/>
                    <a:p>
                      <a:pPr>
                        <a:lnSpc>
                          <a:spcPct val="115000"/>
                        </a:lnSpc>
                        <a:spcAft>
                          <a:spcPts val="1500"/>
                        </a:spcAft>
                      </a:pPr>
                      <a:r>
                        <a:rPr lang="en-GB" sz="1000">
                          <a:effectLst/>
                          <a:latin typeface="+mn-lt"/>
                        </a:rPr>
                        <a:t>IS NULL</a:t>
                      </a:r>
                      <a:endParaRPr lang="en-GB" sz="1000">
                        <a:effectLst/>
                        <a:latin typeface="+mn-lt"/>
                        <a:ea typeface="Calibri"/>
                        <a:cs typeface="Times New Roman"/>
                      </a:endParaRPr>
                    </a:p>
                  </a:txBody>
                  <a:tcPr marL="48915" marR="48915" marT="48915" marB="48915"/>
                </a:tc>
                <a:tc>
                  <a:txBody>
                    <a:bodyPr/>
                    <a:lstStyle/>
                    <a:p>
                      <a:pPr>
                        <a:lnSpc>
                          <a:spcPct val="115000"/>
                        </a:lnSpc>
                        <a:spcAft>
                          <a:spcPts val="1500"/>
                        </a:spcAft>
                      </a:pPr>
                      <a:r>
                        <a:rPr lang="en-GB" sz="1000" dirty="0">
                          <a:effectLst/>
                          <a:latin typeface="+mn-lt"/>
                        </a:rPr>
                        <a:t>The NULL operator is used to compare a value with a NULL value.</a:t>
                      </a:r>
                      <a:endParaRPr lang="en-GB" sz="1000" dirty="0">
                        <a:effectLst/>
                        <a:latin typeface="+mn-lt"/>
                        <a:ea typeface="Calibri"/>
                        <a:cs typeface="Times New Roman"/>
                      </a:endParaRPr>
                    </a:p>
                  </a:txBody>
                  <a:tcPr marL="48915" marR="48915" marT="48915" marB="48915"/>
                </a:tc>
              </a:tr>
              <a:tr h="289449">
                <a:tc>
                  <a:txBody>
                    <a:bodyPr/>
                    <a:lstStyle/>
                    <a:p>
                      <a:pPr>
                        <a:lnSpc>
                          <a:spcPct val="115000"/>
                        </a:lnSpc>
                        <a:spcAft>
                          <a:spcPts val="1500"/>
                        </a:spcAft>
                      </a:pPr>
                      <a:r>
                        <a:rPr lang="en-GB" sz="1000">
                          <a:effectLst/>
                          <a:latin typeface="+mn-lt"/>
                        </a:rPr>
                        <a:t>UNIQUE</a:t>
                      </a:r>
                      <a:endParaRPr lang="en-GB" sz="1000">
                        <a:effectLst/>
                        <a:latin typeface="+mn-lt"/>
                        <a:ea typeface="Calibri"/>
                        <a:cs typeface="Times New Roman"/>
                      </a:endParaRPr>
                    </a:p>
                  </a:txBody>
                  <a:tcPr marL="48915" marR="48915" marT="48915" marB="48915"/>
                </a:tc>
                <a:tc>
                  <a:txBody>
                    <a:bodyPr/>
                    <a:lstStyle/>
                    <a:p>
                      <a:pPr>
                        <a:lnSpc>
                          <a:spcPct val="115000"/>
                        </a:lnSpc>
                        <a:spcAft>
                          <a:spcPts val="1500"/>
                        </a:spcAft>
                      </a:pPr>
                      <a:r>
                        <a:rPr lang="en-GB" sz="1000" dirty="0">
                          <a:effectLst/>
                          <a:latin typeface="+mn-lt"/>
                        </a:rPr>
                        <a:t>The UNIQUE operator searches every row of a specified table for uniqueness (no duplicates).</a:t>
                      </a:r>
                      <a:endParaRPr lang="en-GB" sz="1000" dirty="0">
                        <a:effectLst/>
                        <a:latin typeface="+mn-lt"/>
                        <a:ea typeface="Calibri"/>
                        <a:cs typeface="Times New Roman"/>
                      </a:endParaRPr>
                    </a:p>
                  </a:txBody>
                  <a:tcPr marL="48915" marR="48915" marT="48915" marB="48915"/>
                </a:tc>
              </a:tr>
            </a:tbl>
          </a:graphicData>
        </a:graphic>
      </p:graphicFrame>
    </p:spTree>
    <p:extLst>
      <p:ext uri="{BB962C8B-B14F-4D97-AF65-F5344CB8AC3E}">
        <p14:creationId xmlns:p14="http://schemas.microsoft.com/office/powerpoint/2010/main" val="33754563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1" y="-92620"/>
            <a:ext cx="6408449" cy="576105"/>
          </a:xfrm>
        </p:spPr>
        <p:txBody>
          <a:bodyPr/>
          <a:lstStyle/>
          <a:p>
            <a:r>
              <a:rPr lang="en-GB" dirty="0" smtClean="0"/>
              <a:t>Course Agenda</a:t>
            </a:r>
            <a:endParaRPr lang="en-GB" dirty="0"/>
          </a:p>
        </p:txBody>
      </p:sp>
      <p:sp>
        <p:nvSpPr>
          <p:cNvPr id="3" name="Content Placeholder 2"/>
          <p:cNvSpPr>
            <a:spLocks noGrp="1"/>
          </p:cNvSpPr>
          <p:nvPr>
            <p:ph idx="1"/>
          </p:nvPr>
        </p:nvSpPr>
        <p:spPr>
          <a:xfrm>
            <a:off x="323528" y="666750"/>
            <a:ext cx="8496944" cy="4119246"/>
          </a:xfrm>
        </p:spPr>
        <p:txBody>
          <a:bodyPr/>
          <a:lstStyle/>
          <a:p>
            <a:pPr marL="342900" indent="-342900">
              <a:buFont typeface="+mj-lt"/>
              <a:buAutoNum type="arabicPeriod"/>
            </a:pPr>
            <a:r>
              <a:rPr lang="en-GB" dirty="0" smtClean="0">
                <a:solidFill>
                  <a:schemeClr val="tx1"/>
                </a:solidFill>
              </a:rPr>
              <a:t>Introduction </a:t>
            </a:r>
            <a:endParaRPr lang="en-GB" dirty="0">
              <a:solidFill>
                <a:schemeClr val="tx1"/>
              </a:solidFill>
            </a:endParaRPr>
          </a:p>
          <a:p>
            <a:pPr marL="342900" indent="-342900">
              <a:buFont typeface="+mj-lt"/>
              <a:buAutoNum type="arabicPeriod"/>
            </a:pPr>
            <a:r>
              <a:rPr lang="en-GB" dirty="0" smtClean="0">
                <a:solidFill>
                  <a:schemeClr val="tx1"/>
                </a:solidFill>
              </a:rPr>
              <a:t>Querying Data Using SQL</a:t>
            </a:r>
          </a:p>
          <a:p>
            <a:pPr marL="523875" lvl="2" indent="-342900">
              <a:buFont typeface="+mj-lt"/>
              <a:buAutoNum type="alphaLcPeriod"/>
            </a:pPr>
            <a:r>
              <a:rPr lang="en-GB" sz="1200" dirty="0" smtClean="0">
                <a:solidFill>
                  <a:schemeClr val="tx1"/>
                </a:solidFill>
              </a:rPr>
              <a:t>Where is the data?</a:t>
            </a:r>
          </a:p>
          <a:p>
            <a:pPr marL="523875" lvl="2" indent="-342900">
              <a:buFont typeface="+mj-lt"/>
              <a:buAutoNum type="alphaLcPeriod"/>
            </a:pPr>
            <a:r>
              <a:rPr lang="en-GB" sz="1200" dirty="0" smtClean="0"/>
              <a:t>CRUD – although we focus on the R part!</a:t>
            </a:r>
          </a:p>
          <a:p>
            <a:pPr marL="523875" lvl="2" indent="-342900">
              <a:buFont typeface="+mj-lt"/>
              <a:buAutoNum type="alphaLcPeriod"/>
            </a:pPr>
            <a:r>
              <a:rPr lang="en-GB" sz="1200" dirty="0" smtClean="0">
                <a:solidFill>
                  <a:schemeClr val="tx1"/>
                </a:solidFill>
              </a:rPr>
              <a:t>WHERE clause</a:t>
            </a:r>
          </a:p>
          <a:p>
            <a:pPr marL="523875" lvl="2" indent="-342900">
              <a:buFont typeface="+mj-lt"/>
              <a:buAutoNum type="alphaLcPeriod"/>
            </a:pPr>
            <a:r>
              <a:rPr lang="en-GB" sz="1200" dirty="0" smtClean="0"/>
              <a:t>OPERATORS</a:t>
            </a:r>
          </a:p>
          <a:p>
            <a:pPr marL="523875" lvl="2" indent="-342900">
              <a:buFont typeface="+mj-lt"/>
              <a:buAutoNum type="alphaLcPeriod"/>
            </a:pPr>
            <a:r>
              <a:rPr lang="en-GB" sz="1200" dirty="0" smtClean="0">
                <a:solidFill>
                  <a:schemeClr val="tx1"/>
                </a:solidFill>
              </a:rPr>
              <a:t>GROUP BY and Aggregations</a:t>
            </a:r>
          </a:p>
          <a:p>
            <a:pPr marL="523875" lvl="2" indent="-342900">
              <a:buFont typeface="+mj-lt"/>
              <a:buAutoNum type="alphaLcPeriod"/>
            </a:pPr>
            <a:r>
              <a:rPr lang="en-GB" sz="1200" dirty="0" smtClean="0"/>
              <a:t>UNIONS</a:t>
            </a:r>
          </a:p>
          <a:p>
            <a:pPr marL="523875" lvl="2" indent="-342900">
              <a:buFont typeface="+mj-lt"/>
              <a:buAutoNum type="alphaLcPeriod"/>
            </a:pPr>
            <a:r>
              <a:rPr lang="en-GB" sz="1200" dirty="0" smtClean="0"/>
              <a:t>DERIVED Table</a:t>
            </a:r>
          </a:p>
          <a:p>
            <a:pPr marL="523875" lvl="2" indent="-342900">
              <a:buFont typeface="+mj-lt"/>
              <a:buAutoNum type="alphaLcPeriod"/>
            </a:pPr>
            <a:r>
              <a:rPr lang="en-GB" sz="1200" dirty="0" smtClean="0"/>
              <a:t>DISTINCTS / COUNTS</a:t>
            </a:r>
          </a:p>
          <a:p>
            <a:pPr marL="523875" lvl="2" indent="-342900">
              <a:buFont typeface="+mj-lt"/>
              <a:buAutoNum type="alphaLcPeriod"/>
            </a:pPr>
            <a:r>
              <a:rPr lang="en-GB" sz="1200" dirty="0" smtClean="0"/>
              <a:t>JOINS</a:t>
            </a:r>
          </a:p>
          <a:p>
            <a:pPr marL="523875" lvl="2" indent="-342900">
              <a:buFont typeface="+mj-lt"/>
              <a:buAutoNum type="alphaLcPeriod"/>
            </a:pPr>
            <a:r>
              <a:rPr lang="en-GB" sz="1200" dirty="0" smtClean="0"/>
              <a:t>CASE STATEMENTS</a:t>
            </a:r>
          </a:p>
          <a:p>
            <a:pPr marL="523875" lvl="2" indent="-342900">
              <a:buFont typeface="+mj-lt"/>
              <a:buAutoNum type="alphaLcPeriod"/>
            </a:pPr>
            <a:r>
              <a:rPr lang="en-GB" sz="1200" dirty="0" smtClean="0"/>
              <a:t>IF / ELSE</a:t>
            </a:r>
          </a:p>
          <a:p>
            <a:pPr marL="523875" lvl="2" indent="-342900">
              <a:buFont typeface="+mj-lt"/>
              <a:buAutoNum type="alphaLcPeriod"/>
            </a:pPr>
            <a:r>
              <a:rPr lang="en-GB" sz="1200" dirty="0" smtClean="0"/>
              <a:t>STRING MANIPULATION</a:t>
            </a:r>
          </a:p>
          <a:p>
            <a:pPr marL="523875" lvl="2" indent="-342900">
              <a:buFont typeface="+mj-lt"/>
              <a:buAutoNum type="alphaLcPeriod"/>
            </a:pPr>
            <a:r>
              <a:rPr lang="en-GB" sz="1200" dirty="0" smtClean="0"/>
              <a:t>Quick intro to Data Types</a:t>
            </a:r>
          </a:p>
          <a:p>
            <a:pPr marL="523875" lvl="2" indent="-342900">
              <a:buFont typeface="+mj-lt"/>
              <a:buAutoNum type="alphaLcPeriod"/>
            </a:pPr>
            <a:r>
              <a:rPr lang="en-GB" sz="1200" dirty="0" smtClean="0"/>
              <a:t>VIEWS</a:t>
            </a:r>
            <a:endParaRPr lang="en-GB" dirty="0" smtClean="0">
              <a:solidFill>
                <a:schemeClr val="tx1"/>
              </a:solidFill>
            </a:endParaRPr>
          </a:p>
          <a:p>
            <a:pPr marL="523875" lvl="2" indent="-342900">
              <a:buFont typeface="+mj-lt"/>
              <a:buAutoNum type="alphaLcPeriod"/>
            </a:pPr>
            <a:endParaRPr lang="en-GB" dirty="0" smtClean="0">
              <a:solidFill>
                <a:schemeClr val="tx1"/>
              </a:solidFill>
            </a:endParaRPr>
          </a:p>
          <a:p>
            <a:pPr marL="523875" lvl="2" indent="-342900">
              <a:buFont typeface="+mj-lt"/>
              <a:buAutoNum type="alphaLcPeriod"/>
            </a:pPr>
            <a:endParaRPr lang="en-GB" dirty="0" smtClean="0">
              <a:solidFill>
                <a:schemeClr val="tx1"/>
              </a:solidFill>
            </a:endParaRPr>
          </a:p>
          <a:p>
            <a:pPr marL="523875" lvl="2" indent="-342900">
              <a:buFont typeface="+mj-lt"/>
              <a:buAutoNum type="alphaLcPeriod"/>
            </a:pPr>
            <a:endParaRPr lang="en-GB" dirty="0" smtClean="0">
              <a:solidFill>
                <a:schemeClr val="tx1"/>
              </a:solidFill>
            </a:endParaRPr>
          </a:p>
          <a:p>
            <a:pPr marL="523875" lvl="2" indent="-342900">
              <a:buFont typeface="+mj-lt"/>
              <a:buAutoNum type="alphaLcPeriod"/>
            </a:pPr>
            <a:endParaRPr lang="en-GB" dirty="0" smtClean="0">
              <a:solidFill>
                <a:schemeClr val="tx1"/>
              </a:solidFill>
            </a:endParaRPr>
          </a:p>
        </p:txBody>
      </p:sp>
    </p:spTree>
    <p:extLst>
      <p:ext uri="{BB962C8B-B14F-4D97-AF65-F5344CB8AC3E}">
        <p14:creationId xmlns:p14="http://schemas.microsoft.com/office/powerpoint/2010/main" val="2504294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gray">
          <a:xfrm>
            <a:off x="134428" y="888430"/>
            <a:ext cx="8628572" cy="4045520"/>
          </a:xfrm>
          <a:prstGeom prst="rect">
            <a:avLst/>
          </a:prstGeom>
          <a:solidFill>
            <a:srgbClr val="E9F0D8"/>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pPr>
            <a:endParaRPr lang="en-GB" sz="1600" dirty="0" err="1" smtClean="0">
              <a:solidFill>
                <a:srgbClr val="FFD600"/>
              </a:solidFill>
              <a:latin typeface="Arial" pitchFamily="34" charset="0"/>
              <a:cs typeface="Arial" pitchFamily="34" charset="0"/>
            </a:endParaRPr>
          </a:p>
        </p:txBody>
      </p:sp>
      <p:sp>
        <p:nvSpPr>
          <p:cNvPr id="2" name="Title 1"/>
          <p:cNvSpPr>
            <a:spLocks noGrp="1"/>
          </p:cNvSpPr>
          <p:nvPr>
            <p:ph type="title"/>
          </p:nvPr>
        </p:nvSpPr>
        <p:spPr>
          <a:xfrm>
            <a:off x="323851" y="-92620"/>
            <a:ext cx="6408449" cy="576105"/>
          </a:xfrm>
        </p:spPr>
        <p:txBody>
          <a:bodyPr/>
          <a:lstStyle/>
          <a:p>
            <a:r>
              <a:rPr lang="en-GB" dirty="0" smtClean="0"/>
              <a:t>Querying Data Using SQL</a:t>
            </a:r>
            <a:endParaRPr lang="en-GB" dirty="0"/>
          </a:p>
        </p:txBody>
      </p:sp>
      <p:sp>
        <p:nvSpPr>
          <p:cNvPr id="7" name="Content Placeholder 2"/>
          <p:cNvSpPr>
            <a:spLocks noGrp="1"/>
          </p:cNvSpPr>
          <p:nvPr>
            <p:ph idx="1"/>
          </p:nvPr>
        </p:nvSpPr>
        <p:spPr>
          <a:xfrm>
            <a:off x="304800" y="590550"/>
            <a:ext cx="7448872" cy="297880"/>
          </a:xfrm>
        </p:spPr>
        <p:txBody>
          <a:bodyPr/>
          <a:lstStyle/>
          <a:p>
            <a:r>
              <a:rPr lang="en-GB" sz="1600" dirty="0" smtClean="0">
                <a:solidFill>
                  <a:schemeClr val="tx1"/>
                </a:solidFill>
              </a:rPr>
              <a:t>Let’s use some more </a:t>
            </a:r>
            <a:r>
              <a:rPr lang="en-GB" sz="1600" b="1" dirty="0" smtClean="0">
                <a:solidFill>
                  <a:schemeClr val="tx1"/>
                </a:solidFill>
              </a:rPr>
              <a:t>OPERATORS</a:t>
            </a:r>
            <a:r>
              <a:rPr lang="en-GB" sz="1600" dirty="0" smtClean="0">
                <a:solidFill>
                  <a:schemeClr val="tx1"/>
                </a:solidFill>
              </a:rPr>
              <a:t> and start </a:t>
            </a:r>
            <a:r>
              <a:rPr lang="en-GB" sz="1600" b="1" dirty="0" smtClean="0">
                <a:solidFill>
                  <a:schemeClr val="tx1"/>
                </a:solidFill>
              </a:rPr>
              <a:t>JOINING</a:t>
            </a:r>
            <a:r>
              <a:rPr lang="en-GB" sz="1600" dirty="0" smtClean="0">
                <a:solidFill>
                  <a:schemeClr val="tx1"/>
                </a:solidFill>
              </a:rPr>
              <a:t> tables</a:t>
            </a:r>
            <a:endParaRPr lang="en-GB" sz="1600" dirty="0">
              <a:solidFill>
                <a:schemeClr val="tx1"/>
              </a:solidFill>
            </a:endParaRPr>
          </a:p>
          <a:p>
            <a:endParaRPr lang="en-GB" sz="1200" dirty="0">
              <a:solidFill>
                <a:schemeClr val="tx1"/>
              </a:solidFill>
            </a:endParaRPr>
          </a:p>
        </p:txBody>
      </p:sp>
      <p:sp>
        <p:nvSpPr>
          <p:cNvPr id="4" name="Content Placeholder 2"/>
          <p:cNvSpPr txBox="1">
            <a:spLocks/>
          </p:cNvSpPr>
          <p:nvPr/>
        </p:nvSpPr>
        <p:spPr bwMode="gray">
          <a:xfrm>
            <a:off x="381000" y="888430"/>
            <a:ext cx="7525072" cy="2392033"/>
          </a:xfrm>
          <a:prstGeom prst="rect">
            <a:avLst/>
          </a:prstGeom>
        </p:spPr>
        <p:txBody>
          <a:bodyPr vert="horz" lIns="0" tIns="18000" rIns="0" bIns="0" numCol="4"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200" b="1" dirty="0" smtClean="0">
              <a:solidFill>
                <a:schemeClr val="tx1"/>
              </a:solidFill>
            </a:endParaRPr>
          </a:p>
          <a:p>
            <a:endParaRPr lang="en-GB" sz="1200" b="1" dirty="0">
              <a:solidFill>
                <a:schemeClr val="tx1"/>
              </a:solidFill>
            </a:endParaRPr>
          </a:p>
        </p:txBody>
      </p:sp>
      <p:sp>
        <p:nvSpPr>
          <p:cNvPr id="9" name="Content Placeholder 2"/>
          <p:cNvSpPr txBox="1">
            <a:spLocks/>
          </p:cNvSpPr>
          <p:nvPr/>
        </p:nvSpPr>
        <p:spPr bwMode="gray">
          <a:xfrm>
            <a:off x="304800" y="4248150"/>
            <a:ext cx="7448872" cy="533400"/>
          </a:xfrm>
          <a:prstGeom prst="rect">
            <a:avLst/>
          </a:prstGeom>
        </p:spPr>
        <p:txBody>
          <a:bodyPr vert="horz" lIns="0" tIns="18000" rIns="0" bIns="0"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200" dirty="0">
              <a:solidFill>
                <a:schemeClr val="tx1"/>
              </a:solidFill>
            </a:endParaRPr>
          </a:p>
        </p:txBody>
      </p:sp>
      <p:sp>
        <p:nvSpPr>
          <p:cNvPr id="3" name="Rectangle 2"/>
          <p:cNvSpPr/>
          <p:nvPr/>
        </p:nvSpPr>
        <p:spPr>
          <a:xfrm>
            <a:off x="838200" y="888430"/>
            <a:ext cx="8153400" cy="4278094"/>
          </a:xfrm>
          <a:prstGeom prst="rect">
            <a:avLst/>
          </a:prstGeom>
        </p:spPr>
        <p:txBody>
          <a:bodyPr wrap="square">
            <a:spAutoFit/>
          </a:bodyPr>
          <a:lstStyle/>
          <a:p>
            <a:r>
              <a:rPr lang="en-GB" sz="800" dirty="0">
                <a:solidFill>
                  <a:srgbClr val="008000"/>
                </a:solidFill>
                <a:latin typeface="Consolas"/>
              </a:rPr>
              <a:t>/****** Show me all Apple Total Units and Values for Europe in Years 2014 to 2016 ******/</a:t>
            </a:r>
            <a:endParaRPr lang="en-GB" sz="800" dirty="0">
              <a:solidFill>
                <a:prstClr val="black"/>
              </a:solidFill>
              <a:latin typeface="Consolas"/>
            </a:endParaRPr>
          </a:p>
          <a:p>
            <a:r>
              <a:rPr lang="en-GB" sz="800" dirty="0">
                <a:solidFill>
                  <a:srgbClr val="0000FF"/>
                </a:solidFill>
                <a:latin typeface="Consolas"/>
              </a:rPr>
              <a:t>SELECT</a:t>
            </a:r>
            <a:r>
              <a:rPr lang="en-GB" sz="800" dirty="0">
                <a:solidFill>
                  <a:prstClr val="black"/>
                </a:solidFill>
                <a:latin typeface="Consolas"/>
              </a:rPr>
              <a:t> </a:t>
            </a:r>
          </a:p>
          <a:p>
            <a:r>
              <a:rPr lang="en-GB" sz="800" dirty="0">
                <a:solidFill>
                  <a:prstClr val="black"/>
                </a:solidFill>
                <a:latin typeface="Consolas"/>
              </a:rPr>
              <a:t>   FHM</a:t>
            </a:r>
            <a:r>
              <a:rPr lang="en-GB" sz="800" dirty="0">
                <a:solidFill>
                  <a:srgbClr val="808080"/>
                </a:solidFill>
                <a:latin typeface="Consolas"/>
              </a:rPr>
              <a:t>.</a:t>
            </a:r>
            <a:r>
              <a:rPr lang="en-GB" sz="800" dirty="0">
                <a:solidFill>
                  <a:prstClr val="black"/>
                </a:solidFill>
                <a:latin typeface="Consolas"/>
              </a:rPr>
              <a:t>[</a:t>
            </a:r>
            <a:r>
              <a:rPr lang="en-GB" sz="800" dirty="0" err="1">
                <a:solidFill>
                  <a:prstClr val="black"/>
                </a:solidFill>
                <a:latin typeface="Consolas"/>
              </a:rPr>
              <a:t>PeriodKey</a:t>
            </a:r>
            <a:r>
              <a:rPr lang="en-GB" sz="800" dirty="0">
                <a:solidFill>
                  <a:prstClr val="black"/>
                </a:solidFill>
                <a:latin typeface="Consolas"/>
              </a:rPr>
              <a:t>]</a:t>
            </a:r>
          </a:p>
          <a:p>
            <a:r>
              <a:rPr lang="en-GB" sz="800" dirty="0">
                <a:solidFill>
                  <a:prstClr val="black"/>
                </a:solidFill>
                <a:latin typeface="Consolas"/>
              </a:rPr>
              <a:t>  </a:t>
            </a:r>
            <a:r>
              <a:rPr lang="en-GB" sz="800" dirty="0">
                <a:solidFill>
                  <a:srgbClr val="808080"/>
                </a:solidFill>
                <a:latin typeface="Consolas"/>
              </a:rPr>
              <a:t>,</a:t>
            </a:r>
            <a:r>
              <a:rPr lang="en-GB" sz="800" dirty="0">
                <a:solidFill>
                  <a:prstClr val="black"/>
                </a:solidFill>
                <a:latin typeface="Consolas"/>
              </a:rPr>
              <a:t>DP</a:t>
            </a:r>
            <a:r>
              <a:rPr lang="en-GB" sz="800" dirty="0">
                <a:solidFill>
                  <a:srgbClr val="808080"/>
                </a:solidFill>
                <a:latin typeface="Consolas"/>
              </a:rPr>
              <a:t>.</a:t>
            </a:r>
            <a:r>
              <a:rPr lang="en-GB" sz="800" dirty="0">
                <a:solidFill>
                  <a:prstClr val="black"/>
                </a:solidFill>
                <a:latin typeface="Consolas"/>
              </a:rPr>
              <a:t>[</a:t>
            </a:r>
            <a:r>
              <a:rPr lang="en-GB" sz="800" dirty="0" err="1">
                <a:solidFill>
                  <a:prstClr val="black"/>
                </a:solidFill>
                <a:latin typeface="Consolas"/>
              </a:rPr>
              <a:t>YearNumber</a:t>
            </a:r>
            <a:r>
              <a:rPr lang="en-GB" sz="800" dirty="0">
                <a:solidFill>
                  <a:prstClr val="black"/>
                </a:solidFill>
                <a:latin typeface="Consolas"/>
              </a:rPr>
              <a:t>] </a:t>
            </a:r>
          </a:p>
          <a:p>
            <a:r>
              <a:rPr lang="en-GB" sz="800" dirty="0">
                <a:solidFill>
                  <a:prstClr val="black"/>
                </a:solidFill>
                <a:latin typeface="Consolas"/>
              </a:rPr>
              <a:t>  </a:t>
            </a:r>
            <a:r>
              <a:rPr lang="en-GB" sz="800" dirty="0">
                <a:solidFill>
                  <a:srgbClr val="808080"/>
                </a:solidFill>
                <a:latin typeface="Consolas"/>
              </a:rPr>
              <a:t>,</a:t>
            </a:r>
            <a:r>
              <a:rPr lang="en-GB" sz="800" dirty="0">
                <a:solidFill>
                  <a:prstClr val="black"/>
                </a:solidFill>
                <a:latin typeface="Consolas"/>
              </a:rPr>
              <a:t>DP</a:t>
            </a:r>
            <a:r>
              <a:rPr lang="en-GB" sz="800" dirty="0">
                <a:solidFill>
                  <a:srgbClr val="808080"/>
                </a:solidFill>
                <a:latin typeface="Consolas"/>
              </a:rPr>
              <a:t>.</a:t>
            </a:r>
            <a:r>
              <a:rPr lang="en-GB" sz="800" dirty="0">
                <a:solidFill>
                  <a:prstClr val="black"/>
                </a:solidFill>
                <a:latin typeface="Consolas"/>
              </a:rPr>
              <a:t>[</a:t>
            </a:r>
            <a:r>
              <a:rPr lang="en-GB" sz="800" dirty="0" err="1">
                <a:solidFill>
                  <a:prstClr val="black"/>
                </a:solidFill>
                <a:latin typeface="Consolas"/>
              </a:rPr>
              <a:t>MonthNumber</a:t>
            </a:r>
            <a:r>
              <a:rPr lang="en-GB" sz="800" dirty="0">
                <a:solidFill>
                  <a:prstClr val="black"/>
                </a:solidFill>
                <a:latin typeface="Consolas"/>
              </a:rPr>
              <a:t>]</a:t>
            </a:r>
          </a:p>
          <a:p>
            <a:r>
              <a:rPr lang="en-GB" sz="800" dirty="0">
                <a:solidFill>
                  <a:prstClr val="black"/>
                </a:solidFill>
                <a:latin typeface="Consolas"/>
              </a:rPr>
              <a:t>  </a:t>
            </a:r>
            <a:r>
              <a:rPr lang="en-GB" sz="800" dirty="0" smtClean="0">
                <a:solidFill>
                  <a:srgbClr val="808080"/>
                </a:solidFill>
                <a:latin typeface="Consolas"/>
              </a:rPr>
              <a:t>,</a:t>
            </a:r>
            <a:r>
              <a:rPr lang="en-GB" sz="800" dirty="0">
                <a:solidFill>
                  <a:prstClr val="black"/>
                </a:solidFill>
                <a:latin typeface="Consolas"/>
              </a:rPr>
              <a:t>FHM</a:t>
            </a:r>
            <a:r>
              <a:rPr lang="en-GB" sz="800" dirty="0">
                <a:solidFill>
                  <a:srgbClr val="808080"/>
                </a:solidFill>
                <a:latin typeface="Consolas"/>
              </a:rPr>
              <a:t>.</a:t>
            </a:r>
            <a:r>
              <a:rPr lang="en-GB" sz="800" dirty="0">
                <a:solidFill>
                  <a:prstClr val="black"/>
                </a:solidFill>
                <a:latin typeface="Consolas"/>
              </a:rPr>
              <a:t>[</a:t>
            </a:r>
            <a:r>
              <a:rPr lang="en-GB" sz="800" dirty="0" err="1">
                <a:solidFill>
                  <a:prstClr val="black"/>
                </a:solidFill>
                <a:latin typeface="Consolas"/>
              </a:rPr>
              <a:t>CountryKey</a:t>
            </a:r>
            <a:r>
              <a:rPr lang="en-GB" sz="800" dirty="0">
                <a:solidFill>
                  <a:prstClr val="black"/>
                </a:solidFill>
                <a:latin typeface="Consolas"/>
              </a:rPr>
              <a:t>]</a:t>
            </a:r>
          </a:p>
          <a:p>
            <a:r>
              <a:rPr lang="en-GB" sz="800" dirty="0">
                <a:solidFill>
                  <a:prstClr val="black"/>
                </a:solidFill>
                <a:latin typeface="Consolas"/>
              </a:rPr>
              <a:t>  </a:t>
            </a:r>
            <a:r>
              <a:rPr lang="en-GB" sz="800" dirty="0">
                <a:solidFill>
                  <a:srgbClr val="808080"/>
                </a:solidFill>
                <a:latin typeface="Consolas"/>
              </a:rPr>
              <a:t>,</a:t>
            </a:r>
            <a:r>
              <a:rPr lang="en-GB" sz="800" dirty="0">
                <a:solidFill>
                  <a:prstClr val="black"/>
                </a:solidFill>
                <a:latin typeface="Consolas"/>
              </a:rPr>
              <a:t>DC</a:t>
            </a:r>
            <a:r>
              <a:rPr lang="en-GB" sz="800" dirty="0">
                <a:solidFill>
                  <a:srgbClr val="808080"/>
                </a:solidFill>
                <a:latin typeface="Consolas"/>
              </a:rPr>
              <a:t>.</a:t>
            </a:r>
            <a:r>
              <a:rPr lang="en-GB" sz="800" dirty="0">
                <a:solidFill>
                  <a:prstClr val="black"/>
                </a:solidFill>
                <a:latin typeface="Consolas"/>
              </a:rPr>
              <a:t>[</a:t>
            </a:r>
            <a:r>
              <a:rPr lang="en-GB" sz="800" dirty="0" err="1">
                <a:solidFill>
                  <a:prstClr val="black"/>
                </a:solidFill>
                <a:latin typeface="Consolas"/>
              </a:rPr>
              <a:t>CountryName</a:t>
            </a:r>
            <a:r>
              <a:rPr lang="en-GB" sz="800" dirty="0">
                <a:solidFill>
                  <a:prstClr val="black"/>
                </a:solidFill>
                <a:latin typeface="Consolas"/>
              </a:rPr>
              <a:t>]</a:t>
            </a:r>
          </a:p>
          <a:p>
            <a:r>
              <a:rPr lang="en-GB" sz="800" dirty="0">
                <a:solidFill>
                  <a:prstClr val="black"/>
                </a:solidFill>
                <a:latin typeface="Consolas"/>
              </a:rPr>
              <a:t>  </a:t>
            </a:r>
            <a:r>
              <a:rPr lang="en-GB" sz="800" dirty="0">
                <a:solidFill>
                  <a:srgbClr val="808080"/>
                </a:solidFill>
                <a:latin typeface="Consolas"/>
              </a:rPr>
              <a:t>,</a:t>
            </a:r>
            <a:r>
              <a:rPr lang="en-GB" sz="800" dirty="0">
                <a:solidFill>
                  <a:prstClr val="black"/>
                </a:solidFill>
                <a:latin typeface="Consolas"/>
              </a:rPr>
              <a:t>DC</a:t>
            </a:r>
            <a:r>
              <a:rPr lang="en-GB" sz="800" dirty="0">
                <a:solidFill>
                  <a:srgbClr val="808080"/>
                </a:solidFill>
                <a:latin typeface="Consolas"/>
              </a:rPr>
              <a:t>.</a:t>
            </a:r>
            <a:r>
              <a:rPr lang="en-GB" sz="800" dirty="0">
                <a:solidFill>
                  <a:prstClr val="black"/>
                </a:solidFill>
                <a:latin typeface="Consolas"/>
              </a:rPr>
              <a:t>[</a:t>
            </a:r>
            <a:r>
              <a:rPr lang="en-GB" sz="800" dirty="0" err="1">
                <a:solidFill>
                  <a:prstClr val="black"/>
                </a:solidFill>
                <a:latin typeface="Consolas"/>
              </a:rPr>
              <a:t>RegionName</a:t>
            </a:r>
            <a:r>
              <a:rPr lang="en-GB" sz="800" dirty="0">
                <a:solidFill>
                  <a:prstClr val="black"/>
                </a:solidFill>
                <a:latin typeface="Consolas"/>
              </a:rPr>
              <a:t>] </a:t>
            </a:r>
          </a:p>
          <a:p>
            <a:r>
              <a:rPr lang="en-GB" sz="800" dirty="0">
                <a:solidFill>
                  <a:prstClr val="black"/>
                </a:solidFill>
                <a:latin typeface="Consolas"/>
              </a:rPr>
              <a:t>  </a:t>
            </a:r>
            <a:r>
              <a:rPr lang="en-GB" sz="800" dirty="0">
                <a:solidFill>
                  <a:srgbClr val="808080"/>
                </a:solidFill>
                <a:latin typeface="Consolas"/>
              </a:rPr>
              <a:t>,</a:t>
            </a:r>
            <a:r>
              <a:rPr lang="en-GB" sz="800" dirty="0">
                <a:solidFill>
                  <a:srgbClr val="FF0000"/>
                </a:solidFill>
                <a:latin typeface="Consolas"/>
              </a:rPr>
              <a:t>'All Europe'</a:t>
            </a:r>
            <a:r>
              <a:rPr lang="en-GB" sz="800" dirty="0">
                <a:solidFill>
                  <a:prstClr val="black"/>
                </a:solidFill>
                <a:latin typeface="Consolas"/>
              </a:rPr>
              <a:t> </a:t>
            </a:r>
            <a:r>
              <a:rPr lang="en-GB" sz="800" dirty="0">
                <a:solidFill>
                  <a:srgbClr val="0000FF"/>
                </a:solidFill>
                <a:latin typeface="Consolas"/>
              </a:rPr>
              <a:t>AS</a:t>
            </a:r>
            <a:r>
              <a:rPr lang="en-GB" sz="800" dirty="0">
                <a:solidFill>
                  <a:prstClr val="black"/>
                </a:solidFill>
                <a:latin typeface="Consolas"/>
              </a:rPr>
              <a:t> [</a:t>
            </a:r>
            <a:r>
              <a:rPr lang="en-GB" sz="800" dirty="0" err="1">
                <a:solidFill>
                  <a:prstClr val="black"/>
                </a:solidFill>
                <a:latin typeface="Consolas"/>
              </a:rPr>
              <a:t>SuperRegion</a:t>
            </a:r>
            <a:r>
              <a:rPr lang="en-GB" sz="800" dirty="0">
                <a:solidFill>
                  <a:prstClr val="black"/>
                </a:solidFill>
                <a:latin typeface="Consolas"/>
              </a:rPr>
              <a:t>] </a:t>
            </a:r>
            <a:r>
              <a:rPr lang="en-GB" sz="800" dirty="0">
                <a:solidFill>
                  <a:srgbClr val="008000"/>
                </a:solidFill>
                <a:latin typeface="Consolas"/>
              </a:rPr>
              <a:t>-- I'm creating my own </a:t>
            </a:r>
            <a:r>
              <a:rPr lang="en-GB" sz="800" dirty="0" err="1">
                <a:solidFill>
                  <a:srgbClr val="008000"/>
                </a:solidFill>
                <a:latin typeface="Consolas"/>
              </a:rPr>
              <a:t>SuperRegion</a:t>
            </a:r>
            <a:r>
              <a:rPr lang="en-GB" sz="800" dirty="0">
                <a:solidFill>
                  <a:srgbClr val="008000"/>
                </a:solidFill>
                <a:latin typeface="Consolas"/>
              </a:rPr>
              <a:t> Field here..</a:t>
            </a:r>
            <a:endParaRPr lang="en-GB" sz="800" dirty="0">
              <a:solidFill>
                <a:prstClr val="black"/>
              </a:solidFill>
              <a:latin typeface="Consolas"/>
            </a:endParaRPr>
          </a:p>
          <a:p>
            <a:r>
              <a:rPr lang="en-GB" sz="800" dirty="0">
                <a:solidFill>
                  <a:prstClr val="black"/>
                </a:solidFill>
                <a:latin typeface="Consolas"/>
              </a:rPr>
              <a:t>  </a:t>
            </a:r>
            <a:r>
              <a:rPr lang="en-GB" sz="800" dirty="0" smtClean="0">
                <a:solidFill>
                  <a:srgbClr val="808080"/>
                </a:solidFill>
                <a:latin typeface="Consolas"/>
              </a:rPr>
              <a:t>,</a:t>
            </a:r>
            <a:r>
              <a:rPr lang="en-GB" sz="800" dirty="0">
                <a:solidFill>
                  <a:prstClr val="black"/>
                </a:solidFill>
                <a:latin typeface="Consolas"/>
              </a:rPr>
              <a:t>FHM</a:t>
            </a:r>
            <a:r>
              <a:rPr lang="en-GB" sz="800" dirty="0">
                <a:solidFill>
                  <a:srgbClr val="808080"/>
                </a:solidFill>
                <a:latin typeface="Consolas"/>
              </a:rPr>
              <a:t>.</a:t>
            </a:r>
            <a:r>
              <a:rPr lang="en-GB" sz="800" dirty="0">
                <a:solidFill>
                  <a:prstClr val="black"/>
                </a:solidFill>
                <a:latin typeface="Consolas"/>
              </a:rPr>
              <a:t>[</a:t>
            </a:r>
            <a:r>
              <a:rPr lang="en-GB" sz="800" dirty="0" err="1">
                <a:solidFill>
                  <a:prstClr val="black"/>
                </a:solidFill>
                <a:latin typeface="Consolas"/>
              </a:rPr>
              <a:t>ModelKey</a:t>
            </a:r>
            <a:r>
              <a:rPr lang="en-GB" sz="800" dirty="0">
                <a:solidFill>
                  <a:prstClr val="black"/>
                </a:solidFill>
                <a:latin typeface="Consolas"/>
              </a:rPr>
              <a:t>]</a:t>
            </a:r>
          </a:p>
          <a:p>
            <a:r>
              <a:rPr lang="en-GB" sz="800" dirty="0">
                <a:solidFill>
                  <a:prstClr val="black"/>
                </a:solidFill>
                <a:latin typeface="Consolas"/>
              </a:rPr>
              <a:t>  </a:t>
            </a:r>
            <a:r>
              <a:rPr lang="en-GB" sz="800" dirty="0" smtClean="0">
                <a:solidFill>
                  <a:srgbClr val="808080"/>
                </a:solidFill>
                <a:latin typeface="Consolas"/>
              </a:rPr>
              <a:t>,</a:t>
            </a:r>
            <a:r>
              <a:rPr lang="en-GB" sz="800" dirty="0">
                <a:solidFill>
                  <a:prstClr val="black"/>
                </a:solidFill>
                <a:latin typeface="Consolas"/>
              </a:rPr>
              <a:t>FHM</a:t>
            </a:r>
            <a:r>
              <a:rPr lang="en-GB" sz="800" dirty="0">
                <a:solidFill>
                  <a:srgbClr val="808080"/>
                </a:solidFill>
                <a:latin typeface="Consolas"/>
              </a:rPr>
              <a:t>.</a:t>
            </a:r>
            <a:r>
              <a:rPr lang="en-GB" sz="800" dirty="0">
                <a:solidFill>
                  <a:prstClr val="black"/>
                </a:solidFill>
                <a:latin typeface="Consolas"/>
              </a:rPr>
              <a:t>[</a:t>
            </a:r>
            <a:r>
              <a:rPr lang="en-GB" sz="800" dirty="0" err="1">
                <a:solidFill>
                  <a:prstClr val="black"/>
                </a:solidFill>
                <a:latin typeface="Consolas"/>
              </a:rPr>
              <a:t>BrandKey</a:t>
            </a:r>
            <a:r>
              <a:rPr lang="en-GB" sz="800" dirty="0">
                <a:solidFill>
                  <a:prstClr val="black"/>
                </a:solidFill>
                <a:latin typeface="Consolas"/>
              </a:rPr>
              <a:t>]</a:t>
            </a:r>
          </a:p>
          <a:p>
            <a:r>
              <a:rPr lang="en-GB" sz="800" dirty="0">
                <a:solidFill>
                  <a:prstClr val="black"/>
                </a:solidFill>
                <a:latin typeface="Consolas"/>
              </a:rPr>
              <a:t>  </a:t>
            </a:r>
            <a:r>
              <a:rPr lang="en-GB" sz="800" dirty="0">
                <a:solidFill>
                  <a:srgbClr val="808080"/>
                </a:solidFill>
                <a:latin typeface="Consolas"/>
              </a:rPr>
              <a:t>,</a:t>
            </a:r>
            <a:r>
              <a:rPr lang="en-GB" sz="800" dirty="0">
                <a:solidFill>
                  <a:prstClr val="black"/>
                </a:solidFill>
                <a:latin typeface="Consolas"/>
              </a:rPr>
              <a:t>DHB</a:t>
            </a:r>
            <a:r>
              <a:rPr lang="en-GB" sz="800" dirty="0">
                <a:solidFill>
                  <a:srgbClr val="808080"/>
                </a:solidFill>
                <a:latin typeface="Consolas"/>
              </a:rPr>
              <a:t>.</a:t>
            </a:r>
            <a:r>
              <a:rPr lang="en-GB" sz="800" dirty="0">
                <a:solidFill>
                  <a:prstClr val="black"/>
                </a:solidFill>
                <a:latin typeface="Consolas"/>
              </a:rPr>
              <a:t>[</a:t>
            </a:r>
            <a:r>
              <a:rPr lang="en-GB" sz="800" dirty="0" err="1">
                <a:solidFill>
                  <a:prstClr val="black"/>
                </a:solidFill>
                <a:latin typeface="Consolas"/>
              </a:rPr>
              <a:t>BrandName</a:t>
            </a:r>
            <a:r>
              <a:rPr lang="en-GB" sz="800" dirty="0">
                <a:solidFill>
                  <a:prstClr val="black"/>
                </a:solidFill>
                <a:latin typeface="Consolas"/>
              </a:rPr>
              <a:t>]</a:t>
            </a:r>
          </a:p>
          <a:p>
            <a:r>
              <a:rPr lang="en-GB" sz="800" dirty="0">
                <a:solidFill>
                  <a:prstClr val="black"/>
                </a:solidFill>
                <a:latin typeface="Consolas"/>
              </a:rPr>
              <a:t>  </a:t>
            </a:r>
            <a:r>
              <a:rPr lang="en-GB" sz="800" dirty="0">
                <a:solidFill>
                  <a:srgbClr val="808080"/>
                </a:solidFill>
                <a:latin typeface="Consolas"/>
              </a:rPr>
              <a:t>,</a:t>
            </a:r>
            <a:r>
              <a:rPr lang="en-GB" sz="800" dirty="0">
                <a:solidFill>
                  <a:prstClr val="black"/>
                </a:solidFill>
                <a:latin typeface="Consolas"/>
              </a:rPr>
              <a:t>DHB</a:t>
            </a:r>
            <a:r>
              <a:rPr lang="en-GB" sz="800" dirty="0">
                <a:solidFill>
                  <a:srgbClr val="808080"/>
                </a:solidFill>
                <a:latin typeface="Consolas"/>
              </a:rPr>
              <a:t>.</a:t>
            </a:r>
            <a:r>
              <a:rPr lang="en-GB" sz="800" dirty="0">
                <a:solidFill>
                  <a:prstClr val="black"/>
                </a:solidFill>
                <a:latin typeface="Consolas"/>
              </a:rPr>
              <a:t>[</a:t>
            </a:r>
            <a:r>
              <a:rPr lang="en-GB" sz="800" dirty="0" err="1">
                <a:solidFill>
                  <a:prstClr val="black"/>
                </a:solidFill>
                <a:latin typeface="Consolas"/>
              </a:rPr>
              <a:t>BrandGroupName</a:t>
            </a:r>
            <a:r>
              <a:rPr lang="en-GB" sz="800" dirty="0">
                <a:solidFill>
                  <a:prstClr val="black"/>
                </a:solidFill>
                <a:latin typeface="Consolas"/>
              </a:rPr>
              <a:t>]  </a:t>
            </a:r>
          </a:p>
          <a:p>
            <a:r>
              <a:rPr lang="en-GB" sz="800" dirty="0">
                <a:solidFill>
                  <a:prstClr val="black"/>
                </a:solidFill>
                <a:latin typeface="Consolas"/>
              </a:rPr>
              <a:t>  </a:t>
            </a:r>
            <a:r>
              <a:rPr lang="en-GB" sz="800" dirty="0" smtClean="0">
                <a:solidFill>
                  <a:srgbClr val="808080"/>
                </a:solidFill>
                <a:latin typeface="Consolas"/>
              </a:rPr>
              <a:t>,</a:t>
            </a:r>
            <a:r>
              <a:rPr lang="en-GB" sz="800" dirty="0">
                <a:solidFill>
                  <a:prstClr val="black"/>
                </a:solidFill>
                <a:latin typeface="Consolas"/>
              </a:rPr>
              <a:t>FHM</a:t>
            </a:r>
            <a:r>
              <a:rPr lang="en-GB" sz="800" dirty="0">
                <a:solidFill>
                  <a:srgbClr val="808080"/>
                </a:solidFill>
                <a:latin typeface="Consolas"/>
              </a:rPr>
              <a:t>.</a:t>
            </a:r>
            <a:r>
              <a:rPr lang="en-GB" sz="800" dirty="0">
                <a:solidFill>
                  <a:prstClr val="black"/>
                </a:solidFill>
                <a:latin typeface="Consolas"/>
              </a:rPr>
              <a:t>[</a:t>
            </a:r>
            <a:r>
              <a:rPr lang="en-GB" sz="800" dirty="0" err="1">
                <a:solidFill>
                  <a:prstClr val="black"/>
                </a:solidFill>
                <a:latin typeface="Consolas"/>
              </a:rPr>
              <a:t>DigitalStandardKey</a:t>
            </a:r>
            <a:r>
              <a:rPr lang="en-GB" sz="800" dirty="0">
                <a:solidFill>
                  <a:prstClr val="black"/>
                </a:solidFill>
                <a:latin typeface="Consolas"/>
              </a:rPr>
              <a:t>]</a:t>
            </a:r>
          </a:p>
          <a:p>
            <a:r>
              <a:rPr lang="en-GB" sz="800" dirty="0">
                <a:solidFill>
                  <a:prstClr val="black"/>
                </a:solidFill>
                <a:latin typeface="Consolas"/>
              </a:rPr>
              <a:t>  </a:t>
            </a:r>
            <a:r>
              <a:rPr lang="en-GB" sz="800" dirty="0" smtClean="0">
                <a:solidFill>
                  <a:srgbClr val="808080"/>
                </a:solidFill>
                <a:latin typeface="Consolas"/>
              </a:rPr>
              <a:t>,</a:t>
            </a:r>
            <a:r>
              <a:rPr lang="en-GB" sz="800" dirty="0">
                <a:solidFill>
                  <a:prstClr val="black"/>
                </a:solidFill>
                <a:latin typeface="Consolas"/>
              </a:rPr>
              <a:t>FHM</a:t>
            </a:r>
            <a:r>
              <a:rPr lang="en-GB" sz="800" dirty="0">
                <a:solidFill>
                  <a:srgbClr val="808080"/>
                </a:solidFill>
                <a:latin typeface="Consolas"/>
              </a:rPr>
              <a:t>.</a:t>
            </a:r>
            <a:r>
              <a:rPr lang="en-GB" sz="800" dirty="0">
                <a:solidFill>
                  <a:prstClr val="black"/>
                </a:solidFill>
                <a:latin typeface="Consolas"/>
              </a:rPr>
              <a:t>[</a:t>
            </a:r>
            <a:r>
              <a:rPr lang="en-GB" sz="800" dirty="0" err="1">
                <a:solidFill>
                  <a:prstClr val="black"/>
                </a:solidFill>
                <a:latin typeface="Consolas"/>
              </a:rPr>
              <a:t>DigitalStandardGroupKey</a:t>
            </a:r>
            <a:r>
              <a:rPr lang="en-GB" sz="800" dirty="0">
                <a:solidFill>
                  <a:prstClr val="black"/>
                </a:solidFill>
                <a:latin typeface="Consolas"/>
              </a:rPr>
              <a:t>]</a:t>
            </a:r>
          </a:p>
          <a:p>
            <a:r>
              <a:rPr lang="en-GB" sz="800" dirty="0">
                <a:solidFill>
                  <a:prstClr val="black"/>
                </a:solidFill>
                <a:latin typeface="Consolas"/>
              </a:rPr>
              <a:t>  </a:t>
            </a:r>
            <a:r>
              <a:rPr lang="en-GB" sz="800" dirty="0" smtClean="0">
                <a:solidFill>
                  <a:srgbClr val="808080"/>
                </a:solidFill>
                <a:latin typeface="Consolas"/>
              </a:rPr>
              <a:t>,</a:t>
            </a:r>
            <a:r>
              <a:rPr lang="en-GB" sz="800" dirty="0">
                <a:solidFill>
                  <a:prstClr val="black"/>
                </a:solidFill>
                <a:latin typeface="Consolas"/>
              </a:rPr>
              <a:t>FHM</a:t>
            </a:r>
            <a:r>
              <a:rPr lang="en-GB" sz="800" dirty="0">
                <a:solidFill>
                  <a:srgbClr val="808080"/>
                </a:solidFill>
                <a:latin typeface="Consolas"/>
              </a:rPr>
              <a:t>.</a:t>
            </a:r>
            <a:r>
              <a:rPr lang="en-GB" sz="800" dirty="0">
                <a:solidFill>
                  <a:prstClr val="black"/>
                </a:solidFill>
                <a:latin typeface="Consolas"/>
              </a:rPr>
              <a:t>[</a:t>
            </a:r>
            <a:r>
              <a:rPr lang="en-GB" sz="800" dirty="0" err="1">
                <a:solidFill>
                  <a:prstClr val="black"/>
                </a:solidFill>
                <a:latin typeface="Consolas"/>
              </a:rPr>
              <a:t>OperatingSystemKey</a:t>
            </a:r>
            <a:r>
              <a:rPr lang="en-GB" sz="800" dirty="0">
                <a:solidFill>
                  <a:prstClr val="black"/>
                </a:solidFill>
                <a:latin typeface="Consolas"/>
              </a:rPr>
              <a:t>]</a:t>
            </a:r>
          </a:p>
          <a:p>
            <a:r>
              <a:rPr lang="en-GB" sz="800" dirty="0">
                <a:solidFill>
                  <a:prstClr val="black"/>
                </a:solidFill>
                <a:latin typeface="Consolas"/>
              </a:rPr>
              <a:t>  </a:t>
            </a:r>
            <a:r>
              <a:rPr lang="en-GB" sz="800" dirty="0" smtClean="0">
                <a:solidFill>
                  <a:srgbClr val="808080"/>
                </a:solidFill>
                <a:latin typeface="Consolas"/>
              </a:rPr>
              <a:t>,</a:t>
            </a:r>
            <a:r>
              <a:rPr lang="en-GB" sz="800" dirty="0">
                <a:solidFill>
                  <a:prstClr val="black"/>
                </a:solidFill>
                <a:latin typeface="Consolas"/>
              </a:rPr>
              <a:t>FHM</a:t>
            </a:r>
            <a:r>
              <a:rPr lang="en-GB" sz="800" dirty="0">
                <a:solidFill>
                  <a:srgbClr val="808080"/>
                </a:solidFill>
                <a:latin typeface="Consolas"/>
              </a:rPr>
              <a:t>.</a:t>
            </a:r>
            <a:r>
              <a:rPr lang="en-GB" sz="800" dirty="0">
                <a:solidFill>
                  <a:prstClr val="black"/>
                </a:solidFill>
                <a:latin typeface="Consolas"/>
              </a:rPr>
              <a:t>[</a:t>
            </a:r>
            <a:r>
              <a:rPr lang="en-GB" sz="800" dirty="0" err="1">
                <a:solidFill>
                  <a:prstClr val="black"/>
                </a:solidFill>
                <a:latin typeface="Consolas"/>
              </a:rPr>
              <a:t>DataQualityKey</a:t>
            </a:r>
            <a:r>
              <a:rPr lang="en-GB" sz="800" dirty="0">
                <a:solidFill>
                  <a:prstClr val="black"/>
                </a:solidFill>
                <a:latin typeface="Consolas"/>
              </a:rPr>
              <a:t>]</a:t>
            </a:r>
          </a:p>
          <a:p>
            <a:r>
              <a:rPr lang="en-GB" sz="800" dirty="0">
                <a:solidFill>
                  <a:prstClr val="black"/>
                </a:solidFill>
                <a:latin typeface="Consolas"/>
              </a:rPr>
              <a:t>  </a:t>
            </a:r>
            <a:r>
              <a:rPr lang="en-GB" sz="800" dirty="0" smtClean="0">
                <a:solidFill>
                  <a:srgbClr val="808080"/>
                </a:solidFill>
                <a:latin typeface="Consolas"/>
              </a:rPr>
              <a:t>,</a:t>
            </a:r>
            <a:r>
              <a:rPr lang="en-GB" sz="800" dirty="0">
                <a:solidFill>
                  <a:prstClr val="black"/>
                </a:solidFill>
                <a:latin typeface="Consolas"/>
              </a:rPr>
              <a:t>FHM</a:t>
            </a:r>
            <a:r>
              <a:rPr lang="en-GB" sz="800" dirty="0">
                <a:solidFill>
                  <a:srgbClr val="808080"/>
                </a:solidFill>
                <a:latin typeface="Consolas"/>
              </a:rPr>
              <a:t>.</a:t>
            </a:r>
            <a:r>
              <a:rPr lang="en-GB" sz="800" dirty="0">
                <a:solidFill>
                  <a:prstClr val="black"/>
                </a:solidFill>
                <a:latin typeface="Consolas"/>
              </a:rPr>
              <a:t>[</a:t>
            </a:r>
            <a:r>
              <a:rPr lang="en-GB" sz="800" dirty="0" err="1">
                <a:solidFill>
                  <a:prstClr val="black"/>
                </a:solidFill>
                <a:latin typeface="Consolas"/>
              </a:rPr>
              <a:t>WayOfBuying</a:t>
            </a:r>
            <a:r>
              <a:rPr lang="en-GB" sz="800" dirty="0">
                <a:solidFill>
                  <a:prstClr val="black"/>
                </a:solidFill>
                <a:latin typeface="Consolas"/>
              </a:rPr>
              <a:t>]</a:t>
            </a:r>
          </a:p>
          <a:p>
            <a:r>
              <a:rPr lang="en-GB" sz="800" dirty="0">
                <a:solidFill>
                  <a:prstClr val="black"/>
                </a:solidFill>
                <a:latin typeface="Consolas"/>
              </a:rPr>
              <a:t>  </a:t>
            </a:r>
            <a:r>
              <a:rPr lang="en-GB" sz="800" dirty="0" smtClean="0">
                <a:solidFill>
                  <a:srgbClr val="808080"/>
                </a:solidFill>
                <a:latin typeface="Consolas"/>
              </a:rPr>
              <a:t>,</a:t>
            </a:r>
            <a:r>
              <a:rPr lang="en-GB" sz="800" dirty="0">
                <a:solidFill>
                  <a:prstClr val="black"/>
                </a:solidFill>
                <a:latin typeface="Consolas"/>
              </a:rPr>
              <a:t>FHM</a:t>
            </a:r>
            <a:r>
              <a:rPr lang="en-GB" sz="800" dirty="0">
                <a:solidFill>
                  <a:srgbClr val="808080"/>
                </a:solidFill>
                <a:latin typeface="Consolas"/>
              </a:rPr>
              <a:t>.</a:t>
            </a:r>
            <a:r>
              <a:rPr lang="en-GB" sz="800" dirty="0">
                <a:solidFill>
                  <a:prstClr val="black"/>
                </a:solidFill>
                <a:latin typeface="Consolas"/>
              </a:rPr>
              <a:t>[</a:t>
            </a:r>
            <a:r>
              <a:rPr lang="en-GB" sz="800" dirty="0" err="1">
                <a:solidFill>
                  <a:prstClr val="black"/>
                </a:solidFill>
                <a:latin typeface="Consolas"/>
              </a:rPr>
              <a:t>TotalUnitsSold</a:t>
            </a:r>
            <a:r>
              <a:rPr lang="en-GB" sz="800" dirty="0">
                <a:solidFill>
                  <a:prstClr val="black"/>
                </a:solidFill>
                <a:latin typeface="Consolas"/>
              </a:rPr>
              <a:t>]</a:t>
            </a:r>
          </a:p>
          <a:p>
            <a:r>
              <a:rPr lang="en-GB" sz="800" dirty="0">
                <a:solidFill>
                  <a:prstClr val="black"/>
                </a:solidFill>
                <a:latin typeface="Consolas"/>
              </a:rPr>
              <a:t>  </a:t>
            </a:r>
            <a:r>
              <a:rPr lang="en-GB" sz="800" dirty="0" smtClean="0">
                <a:solidFill>
                  <a:srgbClr val="808080"/>
                </a:solidFill>
                <a:latin typeface="Consolas"/>
              </a:rPr>
              <a:t>,</a:t>
            </a:r>
            <a:r>
              <a:rPr lang="en-GB" sz="800" dirty="0">
                <a:solidFill>
                  <a:prstClr val="black"/>
                </a:solidFill>
                <a:latin typeface="Consolas"/>
              </a:rPr>
              <a:t>FHM</a:t>
            </a:r>
            <a:r>
              <a:rPr lang="en-GB" sz="800" dirty="0">
                <a:solidFill>
                  <a:srgbClr val="808080"/>
                </a:solidFill>
                <a:latin typeface="Consolas"/>
              </a:rPr>
              <a:t>.</a:t>
            </a:r>
            <a:r>
              <a:rPr lang="en-GB" sz="800" dirty="0">
                <a:solidFill>
                  <a:prstClr val="black"/>
                </a:solidFill>
                <a:latin typeface="Consolas"/>
              </a:rPr>
              <a:t>[</a:t>
            </a:r>
            <a:r>
              <a:rPr lang="en-GB" sz="800" dirty="0" err="1">
                <a:solidFill>
                  <a:prstClr val="black"/>
                </a:solidFill>
                <a:latin typeface="Consolas"/>
              </a:rPr>
              <a:t>TotalSubSalesValueBfE</a:t>
            </a:r>
            <a:r>
              <a:rPr lang="en-GB" sz="800" dirty="0">
                <a:solidFill>
                  <a:prstClr val="black"/>
                </a:solidFill>
                <a:latin typeface="Consolas"/>
              </a:rPr>
              <a:t>]</a:t>
            </a:r>
          </a:p>
          <a:p>
            <a:r>
              <a:rPr lang="en-GB" sz="800" dirty="0">
                <a:solidFill>
                  <a:prstClr val="black"/>
                </a:solidFill>
                <a:latin typeface="Consolas"/>
              </a:rPr>
              <a:t>  </a:t>
            </a:r>
            <a:r>
              <a:rPr lang="en-GB" sz="800" dirty="0" smtClean="0">
                <a:solidFill>
                  <a:srgbClr val="808080"/>
                </a:solidFill>
                <a:latin typeface="Consolas"/>
              </a:rPr>
              <a:t>,</a:t>
            </a:r>
            <a:r>
              <a:rPr lang="en-GB" sz="800" dirty="0">
                <a:solidFill>
                  <a:prstClr val="black"/>
                </a:solidFill>
                <a:latin typeface="Consolas"/>
              </a:rPr>
              <a:t>FHM</a:t>
            </a:r>
            <a:r>
              <a:rPr lang="en-GB" sz="800" dirty="0">
                <a:solidFill>
                  <a:srgbClr val="808080"/>
                </a:solidFill>
                <a:latin typeface="Consolas"/>
              </a:rPr>
              <a:t>.</a:t>
            </a:r>
            <a:r>
              <a:rPr lang="en-GB" sz="800" dirty="0">
                <a:solidFill>
                  <a:prstClr val="black"/>
                </a:solidFill>
                <a:latin typeface="Consolas"/>
              </a:rPr>
              <a:t>[</a:t>
            </a:r>
            <a:r>
              <a:rPr lang="en-GB" sz="800" dirty="0" err="1">
                <a:solidFill>
                  <a:prstClr val="black"/>
                </a:solidFill>
                <a:latin typeface="Consolas"/>
              </a:rPr>
              <a:t>TotalUnsubSalesValueBfE</a:t>
            </a:r>
            <a:r>
              <a:rPr lang="en-GB" sz="800" dirty="0">
                <a:solidFill>
                  <a:prstClr val="black"/>
                </a:solidFill>
                <a:latin typeface="Consolas"/>
              </a:rPr>
              <a:t>]</a:t>
            </a:r>
          </a:p>
          <a:p>
            <a:r>
              <a:rPr lang="en-GB" sz="800" dirty="0">
                <a:solidFill>
                  <a:prstClr val="black"/>
                </a:solidFill>
                <a:latin typeface="Consolas"/>
              </a:rPr>
              <a:t>  </a:t>
            </a:r>
            <a:r>
              <a:rPr lang="en-GB" sz="800" dirty="0" smtClean="0">
                <a:solidFill>
                  <a:srgbClr val="808080"/>
                </a:solidFill>
                <a:latin typeface="Consolas"/>
              </a:rPr>
              <a:t>,</a:t>
            </a:r>
            <a:r>
              <a:rPr lang="en-GB" sz="800" dirty="0">
                <a:solidFill>
                  <a:prstClr val="black"/>
                </a:solidFill>
                <a:latin typeface="Consolas"/>
              </a:rPr>
              <a:t>FHM</a:t>
            </a:r>
            <a:r>
              <a:rPr lang="en-GB" sz="800" dirty="0">
                <a:solidFill>
                  <a:srgbClr val="808080"/>
                </a:solidFill>
                <a:latin typeface="Consolas"/>
              </a:rPr>
              <a:t>.</a:t>
            </a:r>
            <a:r>
              <a:rPr lang="en-GB" sz="800" dirty="0">
                <a:solidFill>
                  <a:prstClr val="black"/>
                </a:solidFill>
                <a:latin typeface="Consolas"/>
              </a:rPr>
              <a:t>[</a:t>
            </a:r>
            <a:r>
              <a:rPr lang="en-GB" sz="800" dirty="0" err="1">
                <a:solidFill>
                  <a:prstClr val="black"/>
                </a:solidFill>
                <a:latin typeface="Consolas"/>
              </a:rPr>
              <a:t>AverageSellingPriceUSD</a:t>
            </a:r>
            <a:r>
              <a:rPr lang="en-GB" sz="800" dirty="0">
                <a:solidFill>
                  <a:prstClr val="black"/>
                </a:solidFill>
                <a:latin typeface="Consolas"/>
              </a:rPr>
              <a:t>]</a:t>
            </a:r>
          </a:p>
          <a:p>
            <a:r>
              <a:rPr lang="en-GB" sz="800" dirty="0">
                <a:solidFill>
                  <a:prstClr val="black"/>
                </a:solidFill>
                <a:latin typeface="Consolas"/>
              </a:rPr>
              <a:t>  </a:t>
            </a:r>
            <a:r>
              <a:rPr lang="en-GB" sz="800" dirty="0" smtClean="0">
                <a:solidFill>
                  <a:srgbClr val="808080"/>
                </a:solidFill>
                <a:latin typeface="Consolas"/>
              </a:rPr>
              <a:t>,</a:t>
            </a:r>
            <a:r>
              <a:rPr lang="en-GB" sz="800" dirty="0">
                <a:solidFill>
                  <a:prstClr val="black"/>
                </a:solidFill>
                <a:latin typeface="Consolas"/>
              </a:rPr>
              <a:t>FHM</a:t>
            </a:r>
            <a:r>
              <a:rPr lang="en-GB" sz="800" dirty="0">
                <a:solidFill>
                  <a:srgbClr val="808080"/>
                </a:solidFill>
                <a:latin typeface="Consolas"/>
              </a:rPr>
              <a:t>.</a:t>
            </a:r>
            <a:r>
              <a:rPr lang="en-GB" sz="800" dirty="0">
                <a:solidFill>
                  <a:prstClr val="black"/>
                </a:solidFill>
                <a:latin typeface="Consolas"/>
              </a:rPr>
              <a:t>[</a:t>
            </a:r>
            <a:r>
              <a:rPr lang="en-GB" sz="800" dirty="0" err="1">
                <a:solidFill>
                  <a:prstClr val="black"/>
                </a:solidFill>
                <a:latin typeface="Consolas"/>
              </a:rPr>
              <a:t>ReleaseVersion</a:t>
            </a:r>
            <a:r>
              <a:rPr lang="en-GB" sz="800" dirty="0">
                <a:solidFill>
                  <a:prstClr val="black"/>
                </a:solidFill>
                <a:latin typeface="Consolas"/>
              </a:rPr>
              <a:t>]</a:t>
            </a:r>
          </a:p>
          <a:p>
            <a:r>
              <a:rPr lang="en-GB" sz="800" dirty="0">
                <a:solidFill>
                  <a:srgbClr val="0000FF"/>
                </a:solidFill>
                <a:latin typeface="Consolas"/>
              </a:rPr>
              <a:t>FROM</a:t>
            </a:r>
            <a:r>
              <a:rPr lang="en-GB" sz="800" dirty="0">
                <a:solidFill>
                  <a:prstClr val="black"/>
                </a:solidFill>
                <a:latin typeface="Consolas"/>
              </a:rPr>
              <a:t> </a:t>
            </a:r>
          </a:p>
          <a:p>
            <a:r>
              <a:rPr lang="en-GB" sz="800" dirty="0">
                <a:solidFill>
                  <a:prstClr val="black"/>
                </a:solidFill>
                <a:latin typeface="Consolas"/>
              </a:rPr>
              <a:t> </a:t>
            </a:r>
            <a:r>
              <a:rPr lang="en-GB" sz="800" dirty="0" smtClean="0">
                <a:solidFill>
                  <a:prstClr val="black"/>
                </a:solidFill>
                <a:latin typeface="Consolas"/>
              </a:rPr>
              <a:t>  [</a:t>
            </a:r>
            <a:r>
              <a:rPr lang="en-GB" sz="800" dirty="0" err="1">
                <a:solidFill>
                  <a:prstClr val="black"/>
                </a:solidFill>
                <a:latin typeface="Consolas"/>
              </a:rPr>
              <a:t>BoutiqueDMS</a:t>
            </a:r>
            <a:r>
              <a:rPr lang="en-GB" sz="800" dirty="0">
                <a:solidFill>
                  <a:prstClr val="black"/>
                </a:solidFill>
                <a:latin typeface="Consolas"/>
              </a:rPr>
              <a:t>]</a:t>
            </a:r>
            <a:r>
              <a:rPr lang="en-GB" sz="800" dirty="0">
                <a:solidFill>
                  <a:srgbClr val="808080"/>
                </a:solidFill>
                <a:latin typeface="Consolas"/>
              </a:rPr>
              <a:t>.</a:t>
            </a:r>
            <a:r>
              <a:rPr lang="en-GB" sz="800" dirty="0">
                <a:solidFill>
                  <a:prstClr val="black"/>
                </a:solidFill>
                <a:latin typeface="Consolas"/>
              </a:rPr>
              <a:t>[handset]</a:t>
            </a:r>
            <a:r>
              <a:rPr lang="en-GB" sz="800" dirty="0">
                <a:solidFill>
                  <a:srgbClr val="808080"/>
                </a:solidFill>
                <a:latin typeface="Consolas"/>
              </a:rPr>
              <a:t>.</a:t>
            </a:r>
            <a:r>
              <a:rPr lang="en-GB" sz="800" dirty="0">
                <a:solidFill>
                  <a:prstClr val="black"/>
                </a:solidFill>
                <a:latin typeface="Consolas"/>
              </a:rPr>
              <a:t>[</a:t>
            </a:r>
            <a:r>
              <a:rPr lang="en-GB" sz="800" dirty="0" err="1">
                <a:solidFill>
                  <a:prstClr val="black"/>
                </a:solidFill>
                <a:latin typeface="Consolas"/>
              </a:rPr>
              <a:t>factHandsetMonthly</a:t>
            </a:r>
            <a:r>
              <a:rPr lang="en-GB" sz="800" dirty="0" smtClean="0">
                <a:solidFill>
                  <a:prstClr val="black"/>
                </a:solidFill>
                <a:latin typeface="Consolas"/>
              </a:rPr>
              <a:t>]             FHM  </a:t>
            </a:r>
            <a:r>
              <a:rPr lang="en-GB" sz="800" dirty="0" smtClean="0">
                <a:solidFill>
                  <a:srgbClr val="008000"/>
                </a:solidFill>
                <a:latin typeface="Consolas"/>
              </a:rPr>
              <a:t>–- this is know as a Table ALIAS</a:t>
            </a:r>
            <a:endParaRPr lang="en-GB" sz="800" dirty="0">
              <a:solidFill>
                <a:prstClr val="black"/>
              </a:solidFill>
              <a:latin typeface="Consolas"/>
            </a:endParaRPr>
          </a:p>
          <a:p>
            <a:r>
              <a:rPr lang="en-GB" sz="800" dirty="0">
                <a:solidFill>
                  <a:srgbClr val="808080"/>
                </a:solidFill>
                <a:latin typeface="Consolas"/>
              </a:rPr>
              <a:t> </a:t>
            </a:r>
            <a:r>
              <a:rPr lang="en-GB" sz="800" dirty="0" smtClean="0">
                <a:solidFill>
                  <a:srgbClr val="808080"/>
                </a:solidFill>
                <a:latin typeface="Consolas"/>
              </a:rPr>
              <a:t>      LEFT</a:t>
            </a:r>
            <a:r>
              <a:rPr lang="en-GB" sz="800" dirty="0" smtClean="0">
                <a:solidFill>
                  <a:prstClr val="black"/>
                </a:solidFill>
                <a:latin typeface="Consolas"/>
              </a:rPr>
              <a:t> </a:t>
            </a:r>
            <a:r>
              <a:rPr lang="en-GB" sz="800" dirty="0">
                <a:solidFill>
                  <a:srgbClr val="808080"/>
                </a:solidFill>
                <a:latin typeface="Consolas"/>
              </a:rPr>
              <a:t>JOIN</a:t>
            </a:r>
            <a:r>
              <a:rPr lang="en-GB" sz="800" dirty="0">
                <a:solidFill>
                  <a:prstClr val="black"/>
                </a:solidFill>
                <a:latin typeface="Consolas"/>
              </a:rPr>
              <a:t> [</a:t>
            </a:r>
            <a:r>
              <a:rPr lang="en-GB" sz="800" dirty="0" err="1">
                <a:solidFill>
                  <a:prstClr val="black"/>
                </a:solidFill>
                <a:latin typeface="Consolas"/>
              </a:rPr>
              <a:t>BoutiqueDMS</a:t>
            </a:r>
            <a:r>
              <a:rPr lang="en-GB" sz="800" dirty="0">
                <a:solidFill>
                  <a:prstClr val="black"/>
                </a:solidFill>
                <a:latin typeface="Consolas"/>
              </a:rPr>
              <a:t>]</a:t>
            </a:r>
            <a:r>
              <a:rPr lang="en-GB" sz="800" dirty="0">
                <a:solidFill>
                  <a:srgbClr val="808080"/>
                </a:solidFill>
                <a:latin typeface="Consolas"/>
              </a:rPr>
              <a:t>.</a:t>
            </a:r>
            <a:r>
              <a:rPr lang="en-GB" sz="800" dirty="0">
                <a:solidFill>
                  <a:prstClr val="black"/>
                </a:solidFill>
                <a:latin typeface="Consolas"/>
              </a:rPr>
              <a:t>[handset]</a:t>
            </a:r>
            <a:r>
              <a:rPr lang="en-GB" sz="800" dirty="0">
                <a:solidFill>
                  <a:srgbClr val="808080"/>
                </a:solidFill>
                <a:latin typeface="Consolas"/>
              </a:rPr>
              <a:t>.</a:t>
            </a:r>
            <a:r>
              <a:rPr lang="en-GB" sz="800" dirty="0">
                <a:solidFill>
                  <a:prstClr val="black"/>
                </a:solidFill>
                <a:latin typeface="Consolas"/>
              </a:rPr>
              <a:t>[</a:t>
            </a:r>
            <a:r>
              <a:rPr lang="en-GB" sz="800" dirty="0" err="1">
                <a:solidFill>
                  <a:prstClr val="black"/>
                </a:solidFill>
                <a:latin typeface="Consolas"/>
              </a:rPr>
              <a:t>dimHandsetBrand</a:t>
            </a:r>
            <a:r>
              <a:rPr lang="en-GB" sz="800" dirty="0">
                <a:solidFill>
                  <a:prstClr val="black"/>
                </a:solidFill>
                <a:latin typeface="Consolas"/>
              </a:rPr>
              <a:t>] </a:t>
            </a:r>
            <a:r>
              <a:rPr lang="en-GB" sz="800" dirty="0" smtClean="0">
                <a:solidFill>
                  <a:prstClr val="black"/>
                </a:solidFill>
                <a:latin typeface="Consolas"/>
              </a:rPr>
              <a:t> DHB  </a:t>
            </a:r>
            <a:r>
              <a:rPr lang="en-GB" sz="800" dirty="0" smtClean="0">
                <a:solidFill>
                  <a:srgbClr val="0000FF"/>
                </a:solidFill>
                <a:latin typeface="Consolas"/>
              </a:rPr>
              <a:t>ON</a:t>
            </a:r>
            <a:r>
              <a:rPr lang="en-GB" sz="800" dirty="0" smtClean="0">
                <a:solidFill>
                  <a:prstClr val="black"/>
                </a:solidFill>
                <a:latin typeface="Consolas"/>
              </a:rPr>
              <a:t>  </a:t>
            </a:r>
            <a:r>
              <a:rPr lang="en-GB" sz="800" dirty="0" err="1" smtClean="0">
                <a:solidFill>
                  <a:prstClr val="black"/>
                </a:solidFill>
                <a:latin typeface="Consolas"/>
              </a:rPr>
              <a:t>FHM</a:t>
            </a:r>
            <a:r>
              <a:rPr lang="en-GB" sz="800" dirty="0" err="1" smtClean="0">
                <a:solidFill>
                  <a:srgbClr val="808080"/>
                </a:solidFill>
                <a:latin typeface="Consolas"/>
              </a:rPr>
              <a:t>.</a:t>
            </a:r>
            <a:r>
              <a:rPr lang="en-GB" sz="800" dirty="0" err="1" smtClean="0">
                <a:solidFill>
                  <a:prstClr val="black"/>
                </a:solidFill>
                <a:latin typeface="Consolas"/>
              </a:rPr>
              <a:t>BrandKey</a:t>
            </a:r>
            <a:r>
              <a:rPr lang="en-GB" sz="800" dirty="0" smtClean="0">
                <a:solidFill>
                  <a:prstClr val="black"/>
                </a:solidFill>
                <a:latin typeface="Consolas"/>
              </a:rPr>
              <a:t> </a:t>
            </a:r>
            <a:r>
              <a:rPr lang="en-GB" sz="800" dirty="0">
                <a:solidFill>
                  <a:srgbClr val="808080"/>
                </a:solidFill>
                <a:latin typeface="Consolas"/>
              </a:rPr>
              <a:t>=</a:t>
            </a:r>
            <a:r>
              <a:rPr lang="en-GB" sz="800" dirty="0">
                <a:solidFill>
                  <a:prstClr val="black"/>
                </a:solidFill>
                <a:latin typeface="Consolas"/>
              </a:rPr>
              <a:t> </a:t>
            </a:r>
            <a:r>
              <a:rPr lang="en-GB" sz="800" dirty="0" err="1" smtClean="0">
                <a:solidFill>
                  <a:prstClr val="black"/>
                </a:solidFill>
                <a:latin typeface="Consolas"/>
              </a:rPr>
              <a:t>DHB</a:t>
            </a:r>
            <a:r>
              <a:rPr lang="en-GB" sz="800" dirty="0" err="1" smtClean="0">
                <a:solidFill>
                  <a:srgbClr val="808080"/>
                </a:solidFill>
                <a:latin typeface="Consolas"/>
              </a:rPr>
              <a:t>.</a:t>
            </a:r>
            <a:r>
              <a:rPr lang="en-GB" sz="800" dirty="0" err="1" smtClean="0">
                <a:solidFill>
                  <a:prstClr val="black"/>
                </a:solidFill>
                <a:latin typeface="Consolas"/>
              </a:rPr>
              <a:t>BrandId</a:t>
            </a:r>
            <a:r>
              <a:rPr lang="en-GB" sz="800" dirty="0" smtClean="0">
                <a:solidFill>
                  <a:prstClr val="black"/>
                </a:solidFill>
                <a:latin typeface="Consolas"/>
              </a:rPr>
              <a:t> </a:t>
            </a:r>
            <a:r>
              <a:rPr lang="en-GB" sz="800" dirty="0">
                <a:solidFill>
                  <a:srgbClr val="008000"/>
                </a:solidFill>
                <a:latin typeface="Consolas"/>
              </a:rPr>
              <a:t>–- </a:t>
            </a:r>
            <a:r>
              <a:rPr lang="en-GB" sz="800" dirty="0" smtClean="0">
                <a:solidFill>
                  <a:srgbClr val="008000"/>
                </a:solidFill>
                <a:latin typeface="Consolas"/>
              </a:rPr>
              <a:t>joining foreign key to primary key</a:t>
            </a:r>
            <a:endParaRPr lang="en-GB" sz="800" dirty="0">
              <a:solidFill>
                <a:prstClr val="black"/>
              </a:solidFill>
              <a:latin typeface="Consolas"/>
            </a:endParaRPr>
          </a:p>
          <a:p>
            <a:r>
              <a:rPr lang="en-GB" sz="800" dirty="0" smtClean="0">
                <a:solidFill>
                  <a:srgbClr val="808080"/>
                </a:solidFill>
                <a:latin typeface="Consolas"/>
              </a:rPr>
              <a:t>       LEFT</a:t>
            </a:r>
            <a:r>
              <a:rPr lang="en-GB" sz="800" dirty="0" smtClean="0">
                <a:solidFill>
                  <a:prstClr val="black"/>
                </a:solidFill>
                <a:latin typeface="Consolas"/>
              </a:rPr>
              <a:t> </a:t>
            </a:r>
            <a:r>
              <a:rPr lang="en-GB" sz="800" dirty="0">
                <a:solidFill>
                  <a:srgbClr val="808080"/>
                </a:solidFill>
                <a:latin typeface="Consolas"/>
              </a:rPr>
              <a:t>JOIN</a:t>
            </a:r>
            <a:r>
              <a:rPr lang="en-GB" sz="800" dirty="0">
                <a:solidFill>
                  <a:prstClr val="black"/>
                </a:solidFill>
                <a:latin typeface="Consolas"/>
              </a:rPr>
              <a:t> [</a:t>
            </a:r>
            <a:r>
              <a:rPr lang="en-GB" sz="800" dirty="0" err="1">
                <a:solidFill>
                  <a:prstClr val="black"/>
                </a:solidFill>
                <a:latin typeface="Consolas"/>
              </a:rPr>
              <a:t>BoutiqueDMS</a:t>
            </a:r>
            <a:r>
              <a:rPr lang="en-GB" sz="800" dirty="0">
                <a:solidFill>
                  <a:prstClr val="black"/>
                </a:solidFill>
                <a:latin typeface="Consolas"/>
              </a:rPr>
              <a:t>]</a:t>
            </a:r>
            <a:r>
              <a:rPr lang="en-GB" sz="800" dirty="0">
                <a:solidFill>
                  <a:srgbClr val="808080"/>
                </a:solidFill>
                <a:latin typeface="Consolas"/>
              </a:rPr>
              <a:t>.</a:t>
            </a:r>
            <a:r>
              <a:rPr lang="en-GB" sz="800" dirty="0">
                <a:solidFill>
                  <a:prstClr val="black"/>
                </a:solidFill>
                <a:latin typeface="Consolas"/>
              </a:rPr>
              <a:t>[shared]</a:t>
            </a:r>
            <a:r>
              <a:rPr lang="en-GB" sz="800" dirty="0">
                <a:solidFill>
                  <a:srgbClr val="808080"/>
                </a:solidFill>
                <a:latin typeface="Consolas"/>
              </a:rPr>
              <a:t>.</a:t>
            </a:r>
            <a:r>
              <a:rPr lang="en-GB" sz="800" dirty="0">
                <a:solidFill>
                  <a:prstClr val="black"/>
                </a:solidFill>
                <a:latin typeface="Consolas"/>
              </a:rPr>
              <a:t>[</a:t>
            </a:r>
            <a:r>
              <a:rPr lang="en-GB" sz="800" dirty="0" err="1">
                <a:solidFill>
                  <a:prstClr val="black"/>
                </a:solidFill>
                <a:latin typeface="Consolas"/>
              </a:rPr>
              <a:t>dimPeriod</a:t>
            </a:r>
            <a:r>
              <a:rPr lang="en-GB" sz="800" dirty="0" smtClean="0">
                <a:solidFill>
                  <a:prstClr val="black"/>
                </a:solidFill>
                <a:latin typeface="Consolas"/>
              </a:rPr>
              <a:t>]         DP   </a:t>
            </a:r>
            <a:r>
              <a:rPr lang="en-GB" sz="800" dirty="0" smtClean="0">
                <a:solidFill>
                  <a:srgbClr val="0000FF"/>
                </a:solidFill>
                <a:latin typeface="Consolas"/>
              </a:rPr>
              <a:t>ON</a:t>
            </a:r>
            <a:r>
              <a:rPr lang="en-GB" sz="800" dirty="0" smtClean="0">
                <a:solidFill>
                  <a:prstClr val="black"/>
                </a:solidFill>
                <a:latin typeface="Consolas"/>
              </a:rPr>
              <a:t>  </a:t>
            </a:r>
            <a:r>
              <a:rPr lang="en-GB" sz="800" dirty="0" err="1" smtClean="0">
                <a:solidFill>
                  <a:prstClr val="black"/>
                </a:solidFill>
                <a:latin typeface="Consolas"/>
              </a:rPr>
              <a:t>FHM</a:t>
            </a:r>
            <a:r>
              <a:rPr lang="en-GB" sz="800" dirty="0" err="1" smtClean="0">
                <a:solidFill>
                  <a:srgbClr val="808080"/>
                </a:solidFill>
                <a:latin typeface="Consolas"/>
              </a:rPr>
              <a:t>.</a:t>
            </a:r>
            <a:r>
              <a:rPr lang="en-GB" sz="800" dirty="0" err="1" smtClean="0">
                <a:solidFill>
                  <a:prstClr val="black"/>
                </a:solidFill>
                <a:latin typeface="Consolas"/>
              </a:rPr>
              <a:t>PeriodKey</a:t>
            </a:r>
            <a:r>
              <a:rPr lang="en-GB" sz="800" dirty="0" smtClean="0">
                <a:solidFill>
                  <a:prstClr val="black"/>
                </a:solidFill>
                <a:latin typeface="Consolas"/>
              </a:rPr>
              <a:t> </a:t>
            </a:r>
            <a:r>
              <a:rPr lang="en-GB" sz="800" dirty="0">
                <a:solidFill>
                  <a:srgbClr val="808080"/>
                </a:solidFill>
                <a:latin typeface="Consolas"/>
              </a:rPr>
              <a:t>=</a:t>
            </a:r>
            <a:r>
              <a:rPr lang="en-GB" sz="800" dirty="0">
                <a:solidFill>
                  <a:prstClr val="black"/>
                </a:solidFill>
                <a:latin typeface="Consolas"/>
              </a:rPr>
              <a:t> </a:t>
            </a:r>
            <a:r>
              <a:rPr lang="en-GB" sz="800" dirty="0" err="1">
                <a:solidFill>
                  <a:prstClr val="black"/>
                </a:solidFill>
                <a:latin typeface="Consolas"/>
              </a:rPr>
              <a:t>DP</a:t>
            </a:r>
            <a:r>
              <a:rPr lang="en-GB" sz="800" dirty="0" err="1">
                <a:solidFill>
                  <a:srgbClr val="808080"/>
                </a:solidFill>
                <a:latin typeface="Consolas"/>
              </a:rPr>
              <a:t>.</a:t>
            </a:r>
            <a:r>
              <a:rPr lang="en-GB" sz="800" dirty="0" err="1">
                <a:solidFill>
                  <a:prstClr val="black"/>
                </a:solidFill>
                <a:latin typeface="Consolas"/>
              </a:rPr>
              <a:t>PeriodId</a:t>
            </a:r>
            <a:r>
              <a:rPr lang="en-GB" sz="800" dirty="0">
                <a:solidFill>
                  <a:prstClr val="black"/>
                </a:solidFill>
                <a:latin typeface="Consolas"/>
              </a:rPr>
              <a:t> </a:t>
            </a:r>
            <a:r>
              <a:rPr lang="en-GB" sz="800" dirty="0">
                <a:solidFill>
                  <a:srgbClr val="008000"/>
                </a:solidFill>
                <a:latin typeface="Consolas"/>
              </a:rPr>
              <a:t>–- joining foreign key to primary key</a:t>
            </a:r>
            <a:endParaRPr lang="en-GB" sz="800" dirty="0">
              <a:solidFill>
                <a:prstClr val="black"/>
              </a:solidFill>
              <a:latin typeface="Consolas"/>
            </a:endParaRPr>
          </a:p>
          <a:p>
            <a:r>
              <a:rPr lang="en-GB" sz="800" dirty="0" smtClean="0">
                <a:solidFill>
                  <a:srgbClr val="808080"/>
                </a:solidFill>
                <a:latin typeface="Consolas"/>
              </a:rPr>
              <a:t>       LEFT</a:t>
            </a:r>
            <a:r>
              <a:rPr lang="en-GB" sz="800" dirty="0" smtClean="0">
                <a:solidFill>
                  <a:prstClr val="black"/>
                </a:solidFill>
                <a:latin typeface="Consolas"/>
              </a:rPr>
              <a:t> </a:t>
            </a:r>
            <a:r>
              <a:rPr lang="en-GB" sz="800" dirty="0">
                <a:solidFill>
                  <a:srgbClr val="808080"/>
                </a:solidFill>
                <a:latin typeface="Consolas"/>
              </a:rPr>
              <a:t>JOIN</a:t>
            </a:r>
            <a:r>
              <a:rPr lang="en-GB" sz="800" dirty="0">
                <a:solidFill>
                  <a:prstClr val="black"/>
                </a:solidFill>
                <a:latin typeface="Consolas"/>
              </a:rPr>
              <a:t> [</a:t>
            </a:r>
            <a:r>
              <a:rPr lang="en-GB" sz="800" dirty="0" err="1">
                <a:solidFill>
                  <a:prstClr val="black"/>
                </a:solidFill>
                <a:latin typeface="Consolas"/>
              </a:rPr>
              <a:t>BoutiqueDMS</a:t>
            </a:r>
            <a:r>
              <a:rPr lang="en-GB" sz="800" dirty="0">
                <a:solidFill>
                  <a:prstClr val="black"/>
                </a:solidFill>
                <a:latin typeface="Consolas"/>
              </a:rPr>
              <a:t>]</a:t>
            </a:r>
            <a:r>
              <a:rPr lang="en-GB" sz="800" dirty="0">
                <a:solidFill>
                  <a:srgbClr val="808080"/>
                </a:solidFill>
                <a:latin typeface="Consolas"/>
              </a:rPr>
              <a:t>.</a:t>
            </a:r>
            <a:r>
              <a:rPr lang="en-GB" sz="800" dirty="0">
                <a:solidFill>
                  <a:prstClr val="black"/>
                </a:solidFill>
                <a:latin typeface="Consolas"/>
              </a:rPr>
              <a:t>[shared]</a:t>
            </a:r>
            <a:r>
              <a:rPr lang="en-GB" sz="800" dirty="0">
                <a:solidFill>
                  <a:srgbClr val="808080"/>
                </a:solidFill>
                <a:latin typeface="Consolas"/>
              </a:rPr>
              <a:t>.</a:t>
            </a:r>
            <a:r>
              <a:rPr lang="en-GB" sz="800" dirty="0">
                <a:solidFill>
                  <a:prstClr val="black"/>
                </a:solidFill>
                <a:latin typeface="Consolas"/>
              </a:rPr>
              <a:t>[</a:t>
            </a:r>
            <a:r>
              <a:rPr lang="en-GB" sz="800" dirty="0" err="1">
                <a:solidFill>
                  <a:prstClr val="black"/>
                </a:solidFill>
                <a:latin typeface="Consolas"/>
              </a:rPr>
              <a:t>dimCountry</a:t>
            </a:r>
            <a:r>
              <a:rPr lang="en-GB" sz="800" dirty="0" smtClean="0">
                <a:solidFill>
                  <a:prstClr val="black"/>
                </a:solidFill>
                <a:latin typeface="Consolas"/>
              </a:rPr>
              <a:t>]        DC   </a:t>
            </a:r>
            <a:r>
              <a:rPr lang="en-GB" sz="800" dirty="0" smtClean="0">
                <a:solidFill>
                  <a:srgbClr val="0000FF"/>
                </a:solidFill>
                <a:latin typeface="Consolas"/>
              </a:rPr>
              <a:t>ON</a:t>
            </a:r>
            <a:r>
              <a:rPr lang="en-GB" sz="800" dirty="0" smtClean="0">
                <a:solidFill>
                  <a:prstClr val="black"/>
                </a:solidFill>
                <a:latin typeface="Consolas"/>
              </a:rPr>
              <a:t>  </a:t>
            </a:r>
            <a:r>
              <a:rPr lang="en-GB" sz="800" dirty="0" err="1" smtClean="0">
                <a:solidFill>
                  <a:prstClr val="black"/>
                </a:solidFill>
                <a:latin typeface="Consolas"/>
              </a:rPr>
              <a:t>FHM</a:t>
            </a:r>
            <a:r>
              <a:rPr lang="en-GB" sz="800" dirty="0" err="1" smtClean="0">
                <a:solidFill>
                  <a:srgbClr val="808080"/>
                </a:solidFill>
                <a:latin typeface="Consolas"/>
              </a:rPr>
              <a:t>.</a:t>
            </a:r>
            <a:r>
              <a:rPr lang="en-GB" sz="800" dirty="0" err="1" smtClean="0">
                <a:solidFill>
                  <a:prstClr val="black"/>
                </a:solidFill>
                <a:latin typeface="Consolas"/>
              </a:rPr>
              <a:t>CountryKey</a:t>
            </a:r>
            <a:r>
              <a:rPr lang="en-GB" sz="800" dirty="0" smtClean="0">
                <a:solidFill>
                  <a:prstClr val="black"/>
                </a:solidFill>
                <a:latin typeface="Consolas"/>
              </a:rPr>
              <a:t> </a:t>
            </a:r>
            <a:r>
              <a:rPr lang="en-GB" sz="800" dirty="0">
                <a:solidFill>
                  <a:srgbClr val="808080"/>
                </a:solidFill>
                <a:latin typeface="Consolas"/>
              </a:rPr>
              <a:t>=</a:t>
            </a:r>
            <a:r>
              <a:rPr lang="en-GB" sz="800" dirty="0">
                <a:solidFill>
                  <a:prstClr val="black"/>
                </a:solidFill>
                <a:latin typeface="Consolas"/>
              </a:rPr>
              <a:t> </a:t>
            </a:r>
            <a:r>
              <a:rPr lang="en-GB" sz="800" dirty="0" err="1">
                <a:solidFill>
                  <a:prstClr val="black"/>
                </a:solidFill>
                <a:latin typeface="Consolas"/>
              </a:rPr>
              <a:t>DC</a:t>
            </a:r>
            <a:r>
              <a:rPr lang="en-GB" sz="800" dirty="0" err="1">
                <a:solidFill>
                  <a:srgbClr val="808080"/>
                </a:solidFill>
                <a:latin typeface="Consolas"/>
              </a:rPr>
              <a:t>.</a:t>
            </a:r>
            <a:r>
              <a:rPr lang="en-GB" sz="800" dirty="0" err="1">
                <a:solidFill>
                  <a:prstClr val="black"/>
                </a:solidFill>
                <a:latin typeface="Consolas"/>
              </a:rPr>
              <a:t>CountryISO</a:t>
            </a:r>
            <a:r>
              <a:rPr lang="en-GB" sz="800" dirty="0">
                <a:solidFill>
                  <a:prstClr val="black"/>
                </a:solidFill>
                <a:latin typeface="Consolas"/>
              </a:rPr>
              <a:t> </a:t>
            </a:r>
            <a:r>
              <a:rPr lang="en-GB" sz="800" dirty="0">
                <a:solidFill>
                  <a:srgbClr val="008000"/>
                </a:solidFill>
                <a:latin typeface="Consolas"/>
              </a:rPr>
              <a:t>–- joining foreign key to primary key</a:t>
            </a:r>
            <a:endParaRPr lang="en-GB" sz="800" dirty="0">
              <a:solidFill>
                <a:prstClr val="black"/>
              </a:solidFill>
              <a:latin typeface="Consolas"/>
            </a:endParaRPr>
          </a:p>
          <a:p>
            <a:r>
              <a:rPr lang="en-GB" sz="800" dirty="0">
                <a:solidFill>
                  <a:srgbClr val="0000FF"/>
                </a:solidFill>
                <a:latin typeface="Consolas"/>
              </a:rPr>
              <a:t>WHERE</a:t>
            </a:r>
            <a:endParaRPr lang="en-GB" sz="800" dirty="0">
              <a:solidFill>
                <a:prstClr val="black"/>
              </a:solidFill>
              <a:latin typeface="Consolas"/>
            </a:endParaRPr>
          </a:p>
          <a:p>
            <a:r>
              <a:rPr lang="en-GB" sz="800" dirty="0" smtClean="0">
                <a:solidFill>
                  <a:prstClr val="black"/>
                </a:solidFill>
                <a:latin typeface="Consolas"/>
              </a:rPr>
              <a:t>   </a:t>
            </a:r>
            <a:r>
              <a:rPr lang="en-GB" sz="800" dirty="0" err="1" smtClean="0">
                <a:solidFill>
                  <a:prstClr val="black"/>
                </a:solidFill>
                <a:latin typeface="Consolas"/>
              </a:rPr>
              <a:t>DP</a:t>
            </a:r>
            <a:r>
              <a:rPr lang="en-GB" sz="800" dirty="0" err="1" smtClean="0">
                <a:solidFill>
                  <a:srgbClr val="808080"/>
                </a:solidFill>
                <a:latin typeface="Consolas"/>
              </a:rPr>
              <a:t>.</a:t>
            </a:r>
            <a:r>
              <a:rPr lang="en-GB" sz="800" dirty="0" err="1" smtClean="0">
                <a:solidFill>
                  <a:prstClr val="black"/>
                </a:solidFill>
                <a:latin typeface="Consolas"/>
              </a:rPr>
              <a:t>YearNumber</a:t>
            </a:r>
            <a:r>
              <a:rPr lang="en-GB" sz="800" dirty="0" smtClean="0">
                <a:solidFill>
                  <a:prstClr val="black"/>
                </a:solidFill>
                <a:latin typeface="Consolas"/>
              </a:rPr>
              <a:t> </a:t>
            </a:r>
            <a:r>
              <a:rPr lang="en-GB" sz="800" dirty="0">
                <a:solidFill>
                  <a:srgbClr val="808080"/>
                </a:solidFill>
                <a:latin typeface="Consolas"/>
              </a:rPr>
              <a:t>BETWEEN</a:t>
            </a:r>
            <a:r>
              <a:rPr lang="en-GB" sz="800" dirty="0">
                <a:solidFill>
                  <a:prstClr val="black"/>
                </a:solidFill>
                <a:latin typeface="Consolas"/>
              </a:rPr>
              <a:t> 2014 </a:t>
            </a:r>
            <a:r>
              <a:rPr lang="en-GB" sz="800" dirty="0">
                <a:solidFill>
                  <a:srgbClr val="808080"/>
                </a:solidFill>
                <a:latin typeface="Consolas"/>
              </a:rPr>
              <a:t>AND</a:t>
            </a:r>
            <a:r>
              <a:rPr lang="en-GB" sz="800" dirty="0">
                <a:solidFill>
                  <a:prstClr val="black"/>
                </a:solidFill>
                <a:latin typeface="Consolas"/>
              </a:rPr>
              <a:t> 2016 </a:t>
            </a:r>
            <a:r>
              <a:rPr lang="en-GB" sz="800" dirty="0">
                <a:solidFill>
                  <a:srgbClr val="008000"/>
                </a:solidFill>
                <a:latin typeface="Consolas"/>
              </a:rPr>
              <a:t>-- or could </a:t>
            </a:r>
            <a:r>
              <a:rPr lang="en-GB" sz="800" dirty="0" smtClean="0">
                <a:solidFill>
                  <a:srgbClr val="008000"/>
                </a:solidFill>
                <a:latin typeface="Consolas"/>
              </a:rPr>
              <a:t>also write</a:t>
            </a:r>
            <a:r>
              <a:rPr lang="en-GB" sz="800" dirty="0">
                <a:solidFill>
                  <a:srgbClr val="008000"/>
                </a:solidFill>
                <a:latin typeface="Consolas"/>
              </a:rPr>
              <a:t>: </a:t>
            </a:r>
            <a:r>
              <a:rPr lang="en-GB" sz="800" dirty="0" err="1">
                <a:solidFill>
                  <a:srgbClr val="008000"/>
                </a:solidFill>
                <a:latin typeface="Consolas"/>
              </a:rPr>
              <a:t>DP.YearNumber</a:t>
            </a:r>
            <a:r>
              <a:rPr lang="en-GB" sz="800" dirty="0">
                <a:solidFill>
                  <a:srgbClr val="008000"/>
                </a:solidFill>
                <a:latin typeface="Consolas"/>
              </a:rPr>
              <a:t> IN (2014,2015,2016)</a:t>
            </a:r>
            <a:endParaRPr lang="en-GB" sz="800" dirty="0">
              <a:solidFill>
                <a:prstClr val="black"/>
              </a:solidFill>
              <a:latin typeface="Consolas"/>
            </a:endParaRPr>
          </a:p>
          <a:p>
            <a:r>
              <a:rPr lang="en-GB" sz="800" dirty="0" smtClean="0">
                <a:solidFill>
                  <a:srgbClr val="808080"/>
                </a:solidFill>
                <a:latin typeface="Consolas"/>
              </a:rPr>
              <a:t>   AND</a:t>
            </a:r>
            <a:r>
              <a:rPr lang="en-GB" sz="800" dirty="0" smtClean="0">
                <a:solidFill>
                  <a:prstClr val="black"/>
                </a:solidFill>
                <a:latin typeface="Consolas"/>
              </a:rPr>
              <a:t> </a:t>
            </a:r>
            <a:r>
              <a:rPr lang="en-GB" sz="800" dirty="0" err="1">
                <a:solidFill>
                  <a:prstClr val="black"/>
                </a:solidFill>
                <a:latin typeface="Consolas"/>
              </a:rPr>
              <a:t>DHB</a:t>
            </a:r>
            <a:r>
              <a:rPr lang="en-GB" sz="800" dirty="0" err="1">
                <a:solidFill>
                  <a:srgbClr val="808080"/>
                </a:solidFill>
                <a:latin typeface="Consolas"/>
              </a:rPr>
              <a:t>.</a:t>
            </a:r>
            <a:r>
              <a:rPr lang="en-GB" sz="800" dirty="0" err="1">
                <a:solidFill>
                  <a:prstClr val="black"/>
                </a:solidFill>
                <a:latin typeface="Consolas"/>
              </a:rPr>
              <a:t>BrandGroupName</a:t>
            </a:r>
            <a:r>
              <a:rPr lang="en-GB" sz="800" dirty="0">
                <a:solidFill>
                  <a:prstClr val="black"/>
                </a:solidFill>
                <a:latin typeface="Consolas"/>
              </a:rPr>
              <a:t> </a:t>
            </a:r>
            <a:r>
              <a:rPr lang="en-GB" sz="800" dirty="0">
                <a:solidFill>
                  <a:srgbClr val="808080"/>
                </a:solidFill>
                <a:latin typeface="Consolas"/>
              </a:rPr>
              <a:t>=</a:t>
            </a:r>
            <a:r>
              <a:rPr lang="en-GB" sz="800" dirty="0">
                <a:solidFill>
                  <a:prstClr val="black"/>
                </a:solidFill>
                <a:latin typeface="Consolas"/>
              </a:rPr>
              <a:t> </a:t>
            </a:r>
            <a:r>
              <a:rPr lang="en-GB" sz="800" dirty="0" smtClean="0">
                <a:solidFill>
                  <a:srgbClr val="FF0000"/>
                </a:solidFill>
                <a:latin typeface="Consolas"/>
              </a:rPr>
              <a:t>'Apple</a:t>
            </a:r>
            <a:r>
              <a:rPr lang="en-GB" sz="800" dirty="0">
                <a:solidFill>
                  <a:srgbClr val="FF0000"/>
                </a:solidFill>
                <a:latin typeface="Consolas"/>
              </a:rPr>
              <a:t>'</a:t>
            </a:r>
            <a:r>
              <a:rPr lang="en-GB" sz="800" dirty="0" smtClean="0">
                <a:solidFill>
                  <a:srgbClr val="FF0000"/>
                </a:solidFill>
                <a:latin typeface="Consolas"/>
              </a:rPr>
              <a:t> </a:t>
            </a:r>
            <a:r>
              <a:rPr lang="en-GB" sz="800" dirty="0" smtClean="0">
                <a:solidFill>
                  <a:srgbClr val="008000"/>
                </a:solidFill>
                <a:latin typeface="Consolas"/>
              </a:rPr>
              <a:t>-- and where the brand group is Apple</a:t>
            </a:r>
            <a:endParaRPr lang="en-GB" sz="800" dirty="0">
              <a:solidFill>
                <a:prstClr val="black"/>
              </a:solidFill>
              <a:latin typeface="Consolas"/>
            </a:endParaRPr>
          </a:p>
          <a:p>
            <a:r>
              <a:rPr lang="en-GB" sz="800" dirty="0" smtClean="0">
                <a:solidFill>
                  <a:srgbClr val="808080"/>
                </a:solidFill>
                <a:latin typeface="Consolas"/>
              </a:rPr>
              <a:t>   AND</a:t>
            </a:r>
            <a:r>
              <a:rPr lang="en-GB" sz="800" dirty="0" smtClean="0">
                <a:solidFill>
                  <a:prstClr val="black"/>
                </a:solidFill>
                <a:latin typeface="Consolas"/>
              </a:rPr>
              <a:t> </a:t>
            </a:r>
            <a:r>
              <a:rPr lang="en-GB" sz="800" dirty="0" err="1" smtClean="0">
                <a:solidFill>
                  <a:prstClr val="black"/>
                </a:solidFill>
                <a:latin typeface="Consolas"/>
              </a:rPr>
              <a:t>DC</a:t>
            </a:r>
            <a:r>
              <a:rPr lang="en-GB" sz="800" dirty="0" err="1" smtClean="0">
                <a:solidFill>
                  <a:srgbClr val="808080"/>
                </a:solidFill>
                <a:latin typeface="Consolas"/>
              </a:rPr>
              <a:t>.</a:t>
            </a:r>
            <a:r>
              <a:rPr lang="en-GB" sz="800" dirty="0" err="1" smtClean="0">
                <a:solidFill>
                  <a:prstClr val="black"/>
                </a:solidFill>
                <a:latin typeface="Consolas"/>
              </a:rPr>
              <a:t>RegionName</a:t>
            </a:r>
            <a:r>
              <a:rPr lang="en-GB" sz="800" dirty="0" smtClean="0">
                <a:solidFill>
                  <a:prstClr val="black"/>
                </a:solidFill>
                <a:latin typeface="Consolas"/>
              </a:rPr>
              <a:t> </a:t>
            </a:r>
            <a:r>
              <a:rPr lang="en-GB" sz="800" dirty="0" smtClean="0">
                <a:solidFill>
                  <a:srgbClr val="808080"/>
                </a:solidFill>
                <a:latin typeface="Consolas"/>
              </a:rPr>
              <a:t>LIKE</a:t>
            </a:r>
            <a:r>
              <a:rPr lang="en-GB" sz="800" dirty="0" smtClean="0">
                <a:solidFill>
                  <a:prstClr val="black"/>
                </a:solidFill>
                <a:latin typeface="Consolas"/>
              </a:rPr>
              <a:t> </a:t>
            </a:r>
            <a:r>
              <a:rPr lang="en-GB" sz="800" dirty="0" smtClean="0">
                <a:solidFill>
                  <a:srgbClr val="FF0000"/>
                </a:solidFill>
                <a:latin typeface="Consolas"/>
              </a:rPr>
              <a:t>'%Europe%' </a:t>
            </a:r>
            <a:r>
              <a:rPr lang="en-GB" sz="800" dirty="0" smtClean="0">
                <a:solidFill>
                  <a:srgbClr val="008000"/>
                </a:solidFill>
                <a:latin typeface="Consolas"/>
              </a:rPr>
              <a:t>-- and where the region name has Europe in it</a:t>
            </a:r>
            <a:endParaRPr lang="en-GB" sz="800" dirty="0" smtClean="0">
              <a:solidFill>
                <a:prstClr val="black"/>
              </a:solidFill>
              <a:latin typeface="Consolas"/>
            </a:endParaRPr>
          </a:p>
          <a:p>
            <a:endParaRPr lang="en-GB" sz="800" dirty="0">
              <a:solidFill>
                <a:srgbClr val="FF0000"/>
              </a:solidFill>
              <a:latin typeface="Consolas"/>
            </a:endParaRPr>
          </a:p>
        </p:txBody>
      </p:sp>
    </p:spTree>
    <p:extLst>
      <p:ext uri="{BB962C8B-B14F-4D97-AF65-F5344CB8AC3E}">
        <p14:creationId xmlns:p14="http://schemas.microsoft.com/office/powerpoint/2010/main" val="21007281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1" y="-92620"/>
            <a:ext cx="6408449" cy="576105"/>
          </a:xfrm>
        </p:spPr>
        <p:txBody>
          <a:bodyPr/>
          <a:lstStyle/>
          <a:p>
            <a:r>
              <a:rPr lang="en-GB" dirty="0" smtClean="0"/>
              <a:t>Querying Data Using SQL</a:t>
            </a:r>
            <a:endParaRPr lang="en-GB" dirty="0"/>
          </a:p>
        </p:txBody>
      </p:sp>
      <p:sp>
        <p:nvSpPr>
          <p:cNvPr id="7" name="Content Placeholder 2"/>
          <p:cNvSpPr>
            <a:spLocks noGrp="1"/>
          </p:cNvSpPr>
          <p:nvPr>
            <p:ph idx="1"/>
          </p:nvPr>
        </p:nvSpPr>
        <p:spPr>
          <a:xfrm>
            <a:off x="5410200" y="971550"/>
            <a:ext cx="3581400" cy="3810000"/>
          </a:xfrm>
        </p:spPr>
        <p:txBody>
          <a:bodyPr/>
          <a:lstStyle/>
          <a:p>
            <a:r>
              <a:rPr lang="en-GB" sz="1200" b="1" dirty="0" smtClean="0">
                <a:solidFill>
                  <a:schemeClr val="tx1"/>
                </a:solidFill>
              </a:rPr>
              <a:t>I want to see all Apple European sales in Years 2014 to 2016 by Month..</a:t>
            </a:r>
          </a:p>
          <a:p>
            <a:r>
              <a:rPr lang="en-GB" sz="1100" dirty="0" smtClean="0">
                <a:solidFill>
                  <a:schemeClr val="tx1"/>
                </a:solidFill>
              </a:rPr>
              <a:t>This query is returning a lot of data – 22,572 rows – and it’s still far too granular to be useful – without putting it in XL and pivoting </a:t>
            </a:r>
          </a:p>
          <a:p>
            <a:endParaRPr lang="en-GB" sz="1100" dirty="0" smtClean="0">
              <a:solidFill>
                <a:schemeClr val="tx1"/>
              </a:solidFill>
            </a:endParaRPr>
          </a:p>
          <a:p>
            <a:pPr marL="171450" indent="-171450">
              <a:buFont typeface="Wingdings" panose="05000000000000000000" pitchFamily="2" charset="2"/>
              <a:buChar char="ü"/>
            </a:pPr>
            <a:r>
              <a:rPr lang="en-GB" sz="1100" dirty="0" smtClean="0">
                <a:solidFill>
                  <a:srgbClr val="00B050"/>
                </a:solidFill>
              </a:rPr>
              <a:t>I don’t really need to see countries, or individual regions</a:t>
            </a:r>
          </a:p>
          <a:p>
            <a:pPr marL="171450" indent="-171450">
              <a:buFont typeface="Wingdings" panose="05000000000000000000" pitchFamily="2" charset="2"/>
              <a:buChar char="ü"/>
            </a:pPr>
            <a:r>
              <a:rPr lang="en-GB" sz="1100" dirty="0" smtClean="0">
                <a:solidFill>
                  <a:srgbClr val="00B050"/>
                </a:solidFill>
              </a:rPr>
              <a:t>I don’t really need to see individual model Ids</a:t>
            </a:r>
          </a:p>
          <a:p>
            <a:pPr marL="171450" indent="-171450">
              <a:buFont typeface="Wingdings" panose="05000000000000000000" pitchFamily="2" charset="2"/>
              <a:buChar char="ü"/>
            </a:pPr>
            <a:r>
              <a:rPr lang="en-GB" sz="1100" dirty="0" smtClean="0">
                <a:solidFill>
                  <a:srgbClr val="00B050"/>
                </a:solidFill>
              </a:rPr>
              <a:t>So I’m going to remove these fields and start performing some </a:t>
            </a:r>
            <a:r>
              <a:rPr lang="en-GB" sz="1100" b="1" dirty="0" smtClean="0">
                <a:solidFill>
                  <a:srgbClr val="00B050"/>
                </a:solidFill>
              </a:rPr>
              <a:t>aggregations</a:t>
            </a:r>
            <a:r>
              <a:rPr lang="en-GB" sz="1100" dirty="0" smtClean="0">
                <a:solidFill>
                  <a:srgbClr val="00B050"/>
                </a:solidFill>
              </a:rPr>
              <a:t> in SQL</a:t>
            </a:r>
          </a:p>
          <a:p>
            <a:pPr marL="171450" indent="-171450">
              <a:buFont typeface="Wingdings" panose="05000000000000000000" pitchFamily="2" charset="2"/>
              <a:buChar char="ü"/>
            </a:pPr>
            <a:endParaRPr lang="en-GB" sz="1100" dirty="0">
              <a:solidFill>
                <a:schemeClr val="tx1"/>
              </a:solidFill>
            </a:endParaRPr>
          </a:p>
          <a:p>
            <a:r>
              <a:rPr lang="en-GB" sz="1100" dirty="0" smtClean="0">
                <a:solidFill>
                  <a:schemeClr val="tx1"/>
                </a:solidFill>
              </a:rPr>
              <a:t>Also worth considering 3 other things I’ve done here:</a:t>
            </a:r>
          </a:p>
          <a:p>
            <a:pPr marL="171450" indent="-171450">
              <a:buFont typeface="Wingdings" panose="05000000000000000000" pitchFamily="2" charset="2"/>
              <a:buChar char="ü"/>
            </a:pPr>
            <a:r>
              <a:rPr lang="en-GB" sz="1100" dirty="0" smtClean="0">
                <a:solidFill>
                  <a:srgbClr val="00B050"/>
                </a:solidFill>
              </a:rPr>
              <a:t>Used Table </a:t>
            </a:r>
            <a:r>
              <a:rPr lang="en-GB" sz="1100" b="1" dirty="0">
                <a:solidFill>
                  <a:srgbClr val="00B050"/>
                </a:solidFill>
              </a:rPr>
              <a:t>ALIASES </a:t>
            </a:r>
            <a:r>
              <a:rPr lang="en-GB" sz="1100" b="1" dirty="0" smtClean="0">
                <a:solidFill>
                  <a:srgbClr val="00B050"/>
                </a:solidFill>
                <a:hlinkClick r:id="rId2"/>
              </a:rPr>
              <a:t>Lynda.com link</a:t>
            </a:r>
            <a:endParaRPr lang="en-GB" sz="1100" b="1" dirty="0" smtClean="0">
              <a:solidFill>
                <a:srgbClr val="00B050"/>
              </a:solidFill>
            </a:endParaRPr>
          </a:p>
          <a:p>
            <a:pPr marL="171450" indent="-171450">
              <a:buFont typeface="Wingdings" panose="05000000000000000000" pitchFamily="2" charset="2"/>
              <a:buChar char="ü"/>
            </a:pPr>
            <a:r>
              <a:rPr lang="en-GB" sz="1100" dirty="0" smtClean="0">
                <a:solidFill>
                  <a:srgbClr val="00B050"/>
                </a:solidFill>
              </a:rPr>
              <a:t>Joined Tables together using </a:t>
            </a:r>
            <a:r>
              <a:rPr lang="en-GB" sz="1100" b="1" dirty="0" smtClean="0">
                <a:solidFill>
                  <a:srgbClr val="00B050"/>
                </a:solidFill>
              </a:rPr>
              <a:t>JOINS</a:t>
            </a:r>
          </a:p>
          <a:p>
            <a:pPr marL="171450" indent="-171450">
              <a:buFont typeface="Wingdings" panose="05000000000000000000" pitchFamily="2" charset="2"/>
              <a:buChar char="ü"/>
            </a:pPr>
            <a:r>
              <a:rPr lang="en-GB" sz="1100" dirty="0" smtClean="0">
                <a:solidFill>
                  <a:srgbClr val="00B050"/>
                </a:solidFill>
              </a:rPr>
              <a:t>Created my own field in the output</a:t>
            </a:r>
          </a:p>
          <a:p>
            <a:pPr marL="171450" indent="-171450">
              <a:buFont typeface="Wingdings" panose="05000000000000000000" pitchFamily="2" charset="2"/>
              <a:buChar char="ü"/>
            </a:pPr>
            <a:r>
              <a:rPr lang="en-GB" sz="1100" dirty="0" smtClean="0">
                <a:solidFill>
                  <a:srgbClr val="00B050"/>
                </a:solidFill>
              </a:rPr>
              <a:t>I’ve used the </a:t>
            </a:r>
            <a:r>
              <a:rPr lang="en-GB" sz="1100" b="1" dirty="0" smtClean="0">
                <a:solidFill>
                  <a:srgbClr val="00B050"/>
                </a:solidFill>
              </a:rPr>
              <a:t>IN</a:t>
            </a:r>
            <a:r>
              <a:rPr lang="en-GB" sz="1100" dirty="0" smtClean="0">
                <a:solidFill>
                  <a:srgbClr val="00B050"/>
                </a:solidFill>
              </a:rPr>
              <a:t> and </a:t>
            </a:r>
            <a:r>
              <a:rPr lang="en-GB" sz="1100" b="1" dirty="0" smtClean="0">
                <a:solidFill>
                  <a:srgbClr val="00B050"/>
                </a:solidFill>
              </a:rPr>
              <a:t>BETWEEN</a:t>
            </a:r>
            <a:r>
              <a:rPr lang="en-GB" sz="1100" dirty="0" smtClean="0">
                <a:solidFill>
                  <a:srgbClr val="00B050"/>
                </a:solidFill>
              </a:rPr>
              <a:t> operators</a:t>
            </a:r>
            <a:endParaRPr lang="en-GB" sz="1100" dirty="0">
              <a:solidFill>
                <a:srgbClr val="00B050"/>
              </a:solidFill>
            </a:endParaRPr>
          </a:p>
        </p:txBody>
      </p:sp>
      <p:sp>
        <p:nvSpPr>
          <p:cNvPr id="4" name="Content Placeholder 2"/>
          <p:cNvSpPr txBox="1">
            <a:spLocks/>
          </p:cNvSpPr>
          <p:nvPr/>
        </p:nvSpPr>
        <p:spPr bwMode="gray">
          <a:xfrm>
            <a:off x="381000" y="888430"/>
            <a:ext cx="7525072" cy="2392033"/>
          </a:xfrm>
          <a:prstGeom prst="rect">
            <a:avLst/>
          </a:prstGeom>
        </p:spPr>
        <p:txBody>
          <a:bodyPr vert="horz" lIns="0" tIns="18000" rIns="0" bIns="0" numCol="4"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200" b="1" dirty="0" smtClean="0">
              <a:solidFill>
                <a:schemeClr val="tx1"/>
              </a:solidFill>
            </a:endParaRPr>
          </a:p>
          <a:p>
            <a:endParaRPr lang="en-GB" sz="1200" b="1" dirty="0">
              <a:solidFill>
                <a:schemeClr val="tx1"/>
              </a:solidFill>
            </a:endParaRPr>
          </a:p>
        </p:txBody>
      </p:sp>
      <p:sp>
        <p:nvSpPr>
          <p:cNvPr id="9" name="Content Placeholder 2"/>
          <p:cNvSpPr txBox="1">
            <a:spLocks/>
          </p:cNvSpPr>
          <p:nvPr/>
        </p:nvSpPr>
        <p:spPr bwMode="gray">
          <a:xfrm>
            <a:off x="304800" y="4248150"/>
            <a:ext cx="7448872" cy="533400"/>
          </a:xfrm>
          <a:prstGeom prst="rect">
            <a:avLst/>
          </a:prstGeom>
        </p:spPr>
        <p:txBody>
          <a:bodyPr vert="horz" lIns="0" tIns="18000" rIns="0" bIns="0"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200" dirty="0">
              <a:solidFill>
                <a:schemeClr val="tx1"/>
              </a:solidFill>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99" y="505215"/>
            <a:ext cx="5095089" cy="4276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25095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gray">
          <a:xfrm>
            <a:off x="304800" y="888430"/>
            <a:ext cx="6477000" cy="3026688"/>
          </a:xfrm>
          <a:prstGeom prst="rect">
            <a:avLst/>
          </a:prstGeom>
          <a:solidFill>
            <a:srgbClr val="E9F0D8"/>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pPr>
            <a:endParaRPr lang="en-GB" sz="1600" dirty="0" err="1" smtClean="0">
              <a:solidFill>
                <a:srgbClr val="FFD600"/>
              </a:solidFill>
              <a:latin typeface="Arial" pitchFamily="34" charset="0"/>
              <a:cs typeface="Arial" pitchFamily="34" charset="0"/>
            </a:endParaRPr>
          </a:p>
        </p:txBody>
      </p:sp>
      <p:sp>
        <p:nvSpPr>
          <p:cNvPr id="2" name="Title 1"/>
          <p:cNvSpPr>
            <a:spLocks noGrp="1"/>
          </p:cNvSpPr>
          <p:nvPr>
            <p:ph type="title"/>
          </p:nvPr>
        </p:nvSpPr>
        <p:spPr>
          <a:xfrm>
            <a:off x="323851" y="-92620"/>
            <a:ext cx="6408449" cy="576105"/>
          </a:xfrm>
        </p:spPr>
        <p:txBody>
          <a:bodyPr/>
          <a:lstStyle/>
          <a:p>
            <a:r>
              <a:rPr lang="en-GB" dirty="0" smtClean="0"/>
              <a:t>Querying Data Using SQL – GROUP BY</a:t>
            </a:r>
            <a:endParaRPr lang="en-GB" dirty="0"/>
          </a:p>
        </p:txBody>
      </p:sp>
      <p:sp>
        <p:nvSpPr>
          <p:cNvPr id="7" name="Content Placeholder 2"/>
          <p:cNvSpPr>
            <a:spLocks noGrp="1"/>
          </p:cNvSpPr>
          <p:nvPr>
            <p:ph idx="1"/>
          </p:nvPr>
        </p:nvSpPr>
        <p:spPr>
          <a:xfrm>
            <a:off x="304800" y="514350"/>
            <a:ext cx="7448872" cy="297880"/>
          </a:xfrm>
        </p:spPr>
        <p:txBody>
          <a:bodyPr/>
          <a:lstStyle/>
          <a:p>
            <a:r>
              <a:rPr lang="en-GB" sz="1600" dirty="0" smtClean="0">
                <a:solidFill>
                  <a:schemeClr val="tx1"/>
                </a:solidFill>
              </a:rPr>
              <a:t>Let’s perform some </a:t>
            </a:r>
            <a:r>
              <a:rPr lang="en-GB" sz="1600" b="1" dirty="0" smtClean="0">
                <a:solidFill>
                  <a:schemeClr val="tx1"/>
                </a:solidFill>
              </a:rPr>
              <a:t>Aggregations </a:t>
            </a:r>
            <a:r>
              <a:rPr lang="en-GB" sz="1600" dirty="0" smtClean="0">
                <a:solidFill>
                  <a:schemeClr val="tx1"/>
                </a:solidFill>
              </a:rPr>
              <a:t>using</a:t>
            </a:r>
            <a:r>
              <a:rPr lang="en-GB" sz="1600" b="1" dirty="0" smtClean="0">
                <a:solidFill>
                  <a:schemeClr val="tx1"/>
                </a:solidFill>
              </a:rPr>
              <a:t> GROUP BY - </a:t>
            </a:r>
            <a:r>
              <a:rPr lang="en-GB" sz="1200" b="1" dirty="0" smtClean="0">
                <a:solidFill>
                  <a:schemeClr val="tx1"/>
                </a:solidFill>
                <a:hlinkClick r:id="rId2"/>
              </a:rPr>
              <a:t>Lynda.com link</a:t>
            </a:r>
            <a:endParaRPr lang="en-GB" sz="1600" b="1" dirty="0">
              <a:solidFill>
                <a:schemeClr val="tx1"/>
              </a:solidFill>
            </a:endParaRPr>
          </a:p>
          <a:p>
            <a:endParaRPr lang="en-GB" sz="1200" dirty="0">
              <a:solidFill>
                <a:schemeClr val="tx1"/>
              </a:solidFill>
            </a:endParaRPr>
          </a:p>
        </p:txBody>
      </p:sp>
      <p:sp>
        <p:nvSpPr>
          <p:cNvPr id="4" name="Content Placeholder 2"/>
          <p:cNvSpPr txBox="1">
            <a:spLocks/>
          </p:cNvSpPr>
          <p:nvPr/>
        </p:nvSpPr>
        <p:spPr bwMode="gray">
          <a:xfrm>
            <a:off x="381000" y="888430"/>
            <a:ext cx="7525072" cy="2392033"/>
          </a:xfrm>
          <a:prstGeom prst="rect">
            <a:avLst/>
          </a:prstGeom>
        </p:spPr>
        <p:txBody>
          <a:bodyPr vert="horz" lIns="0" tIns="18000" rIns="0" bIns="0" numCol="4"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200" b="1" dirty="0" smtClean="0">
              <a:solidFill>
                <a:schemeClr val="tx1"/>
              </a:solidFill>
            </a:endParaRPr>
          </a:p>
          <a:p>
            <a:endParaRPr lang="en-GB" sz="1200" b="1" dirty="0">
              <a:solidFill>
                <a:schemeClr val="tx1"/>
              </a:solidFill>
            </a:endParaRPr>
          </a:p>
        </p:txBody>
      </p:sp>
      <p:sp>
        <p:nvSpPr>
          <p:cNvPr id="9" name="Content Placeholder 2"/>
          <p:cNvSpPr txBox="1">
            <a:spLocks/>
          </p:cNvSpPr>
          <p:nvPr/>
        </p:nvSpPr>
        <p:spPr bwMode="gray">
          <a:xfrm>
            <a:off x="304800" y="4095750"/>
            <a:ext cx="8610600" cy="838200"/>
          </a:xfrm>
          <a:prstGeom prst="rect">
            <a:avLst/>
          </a:prstGeom>
        </p:spPr>
        <p:txBody>
          <a:bodyPr vert="horz" lIns="0" tIns="18000" rIns="0" bIns="0"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r>
              <a:rPr lang="en-GB" sz="1000" b="1" dirty="0" smtClean="0">
                <a:solidFill>
                  <a:schemeClr val="tx1"/>
                </a:solidFill>
              </a:rPr>
              <a:t>This is starting to get a little advanced now! </a:t>
            </a:r>
            <a:r>
              <a:rPr lang="en-GB" sz="1000" dirty="0" smtClean="0">
                <a:solidFill>
                  <a:schemeClr val="tx1"/>
                </a:solidFill>
              </a:rPr>
              <a:t>But we are still only scraping the surface of what SQL can do…</a:t>
            </a:r>
          </a:p>
          <a:p>
            <a:r>
              <a:rPr lang="en-GB" sz="1000" dirty="0" smtClean="0">
                <a:solidFill>
                  <a:schemeClr val="tx1"/>
                </a:solidFill>
              </a:rPr>
              <a:t>I’m performing </a:t>
            </a:r>
            <a:r>
              <a:rPr lang="en-GB" sz="1000" b="1" dirty="0" smtClean="0">
                <a:solidFill>
                  <a:schemeClr val="tx1"/>
                </a:solidFill>
              </a:rPr>
              <a:t>SUM</a:t>
            </a:r>
            <a:r>
              <a:rPr lang="en-GB" sz="1000" dirty="0" smtClean="0">
                <a:solidFill>
                  <a:schemeClr val="tx1"/>
                </a:solidFill>
              </a:rPr>
              <a:t> aggregations and introducing the </a:t>
            </a:r>
            <a:r>
              <a:rPr lang="en-GB" sz="1000" b="1" dirty="0" smtClean="0">
                <a:solidFill>
                  <a:schemeClr val="tx1"/>
                </a:solidFill>
              </a:rPr>
              <a:t>GROUP BY</a:t>
            </a:r>
            <a:r>
              <a:rPr lang="en-GB" sz="1000" dirty="0" smtClean="0">
                <a:solidFill>
                  <a:schemeClr val="tx1"/>
                </a:solidFill>
              </a:rPr>
              <a:t> clause (which allows for aggregations) and for fields that I aggregate on that were previously in the </a:t>
            </a:r>
            <a:r>
              <a:rPr lang="en-GB" sz="1000" b="1" dirty="0" smtClean="0">
                <a:solidFill>
                  <a:schemeClr val="tx1"/>
                </a:solidFill>
              </a:rPr>
              <a:t>WHERE</a:t>
            </a:r>
            <a:r>
              <a:rPr lang="en-GB" sz="1000" dirty="0" smtClean="0">
                <a:solidFill>
                  <a:schemeClr val="tx1"/>
                </a:solidFill>
              </a:rPr>
              <a:t> clause – these have now moved to the </a:t>
            </a:r>
            <a:r>
              <a:rPr lang="en-GB" sz="1000" b="1" dirty="0" smtClean="0">
                <a:solidFill>
                  <a:schemeClr val="tx1"/>
                </a:solidFill>
              </a:rPr>
              <a:t>HAVING </a:t>
            </a:r>
            <a:r>
              <a:rPr lang="en-GB" sz="1000" dirty="0" smtClean="0">
                <a:solidFill>
                  <a:schemeClr val="tx1"/>
                </a:solidFill>
              </a:rPr>
              <a:t>clause. Basically HAVING is the WHERE for GROUP BY statements!</a:t>
            </a:r>
            <a:endParaRPr lang="en-GB" sz="1000" dirty="0">
              <a:solidFill>
                <a:schemeClr val="tx1"/>
              </a:solidFill>
            </a:endParaRPr>
          </a:p>
        </p:txBody>
      </p:sp>
      <p:sp>
        <p:nvSpPr>
          <p:cNvPr id="3" name="Rectangle 2"/>
          <p:cNvSpPr/>
          <p:nvPr/>
        </p:nvSpPr>
        <p:spPr>
          <a:xfrm>
            <a:off x="401128" y="914297"/>
            <a:ext cx="8305800" cy="3000821"/>
          </a:xfrm>
          <a:prstGeom prst="rect">
            <a:avLst/>
          </a:prstGeom>
        </p:spPr>
        <p:txBody>
          <a:bodyPr wrap="square">
            <a:spAutoFit/>
          </a:bodyPr>
          <a:lstStyle/>
          <a:p>
            <a:r>
              <a:rPr lang="en-GB" sz="700" dirty="0">
                <a:solidFill>
                  <a:srgbClr val="008000"/>
                </a:solidFill>
                <a:latin typeface="Consolas"/>
              </a:rPr>
              <a:t>/****** Show me all Apple Total Units and Values for Europe in Years 2014 to 2016 ******/</a:t>
            </a:r>
            <a:endParaRPr lang="en-GB" sz="700" dirty="0">
              <a:solidFill>
                <a:prstClr val="black"/>
              </a:solidFill>
              <a:latin typeface="Consolas"/>
            </a:endParaRPr>
          </a:p>
          <a:p>
            <a:r>
              <a:rPr lang="en-GB" sz="700" dirty="0">
                <a:solidFill>
                  <a:srgbClr val="0000FF"/>
                </a:solidFill>
                <a:latin typeface="Consolas"/>
              </a:rPr>
              <a:t>SELECT</a:t>
            </a:r>
            <a:r>
              <a:rPr lang="en-GB" sz="700" dirty="0">
                <a:solidFill>
                  <a:prstClr val="black"/>
                </a:solidFill>
                <a:latin typeface="Consolas"/>
              </a:rPr>
              <a:t> </a:t>
            </a:r>
          </a:p>
          <a:p>
            <a:r>
              <a:rPr lang="en-GB" sz="700" dirty="0">
                <a:solidFill>
                  <a:prstClr val="black"/>
                </a:solidFill>
                <a:latin typeface="Consolas"/>
              </a:rPr>
              <a:t>   DP</a:t>
            </a:r>
            <a:r>
              <a:rPr lang="en-GB" sz="700" dirty="0">
                <a:solidFill>
                  <a:srgbClr val="808080"/>
                </a:solidFill>
                <a:latin typeface="Consolas"/>
              </a:rPr>
              <a:t>.</a:t>
            </a:r>
            <a:r>
              <a:rPr lang="en-GB" sz="700" dirty="0">
                <a:solidFill>
                  <a:prstClr val="black"/>
                </a:solidFill>
                <a:latin typeface="Consolas"/>
              </a:rPr>
              <a:t>[</a:t>
            </a:r>
            <a:r>
              <a:rPr lang="en-GB" sz="700" dirty="0" err="1">
                <a:solidFill>
                  <a:prstClr val="black"/>
                </a:solidFill>
                <a:latin typeface="Consolas"/>
              </a:rPr>
              <a:t>YearNumber</a:t>
            </a:r>
            <a:r>
              <a:rPr lang="en-GB" sz="700" dirty="0">
                <a:solidFill>
                  <a:prstClr val="black"/>
                </a:solidFill>
                <a:latin typeface="Consolas"/>
              </a:rPr>
              <a:t>] </a:t>
            </a:r>
          </a:p>
          <a:p>
            <a:r>
              <a:rPr lang="en-GB" sz="700" dirty="0">
                <a:solidFill>
                  <a:prstClr val="black"/>
                </a:solidFill>
                <a:latin typeface="Consolas"/>
              </a:rPr>
              <a:t>  </a:t>
            </a:r>
            <a:r>
              <a:rPr lang="en-GB" sz="700" dirty="0">
                <a:solidFill>
                  <a:srgbClr val="808080"/>
                </a:solidFill>
                <a:latin typeface="Consolas"/>
              </a:rPr>
              <a:t>,</a:t>
            </a:r>
            <a:r>
              <a:rPr lang="en-GB" sz="700" dirty="0">
                <a:solidFill>
                  <a:prstClr val="black"/>
                </a:solidFill>
                <a:latin typeface="Consolas"/>
              </a:rPr>
              <a:t>DP</a:t>
            </a:r>
            <a:r>
              <a:rPr lang="en-GB" sz="700" dirty="0">
                <a:solidFill>
                  <a:srgbClr val="808080"/>
                </a:solidFill>
                <a:latin typeface="Consolas"/>
              </a:rPr>
              <a:t>.</a:t>
            </a:r>
            <a:r>
              <a:rPr lang="en-GB" sz="700" dirty="0">
                <a:solidFill>
                  <a:prstClr val="black"/>
                </a:solidFill>
                <a:latin typeface="Consolas"/>
              </a:rPr>
              <a:t>[</a:t>
            </a:r>
            <a:r>
              <a:rPr lang="en-GB" sz="700" dirty="0" err="1">
                <a:solidFill>
                  <a:prstClr val="black"/>
                </a:solidFill>
                <a:latin typeface="Consolas"/>
              </a:rPr>
              <a:t>MonthNumber</a:t>
            </a:r>
            <a:r>
              <a:rPr lang="en-GB" sz="700" dirty="0">
                <a:solidFill>
                  <a:prstClr val="black"/>
                </a:solidFill>
                <a:latin typeface="Consolas"/>
              </a:rPr>
              <a:t>]</a:t>
            </a:r>
          </a:p>
          <a:p>
            <a:r>
              <a:rPr lang="en-GB" sz="700" dirty="0">
                <a:solidFill>
                  <a:prstClr val="black"/>
                </a:solidFill>
                <a:latin typeface="Consolas"/>
              </a:rPr>
              <a:t>  </a:t>
            </a:r>
            <a:r>
              <a:rPr lang="en-GB" sz="700" dirty="0">
                <a:solidFill>
                  <a:srgbClr val="808080"/>
                </a:solidFill>
                <a:latin typeface="Consolas"/>
              </a:rPr>
              <a:t>,</a:t>
            </a:r>
            <a:r>
              <a:rPr lang="en-GB" sz="700" dirty="0">
                <a:solidFill>
                  <a:srgbClr val="FF0000"/>
                </a:solidFill>
                <a:latin typeface="Consolas"/>
              </a:rPr>
              <a:t>'All </a:t>
            </a:r>
            <a:r>
              <a:rPr lang="en-GB" sz="700" dirty="0" smtClean="0">
                <a:solidFill>
                  <a:srgbClr val="FF0000"/>
                </a:solidFill>
                <a:latin typeface="Consolas"/>
              </a:rPr>
              <a:t>Europe‘  			</a:t>
            </a:r>
            <a:r>
              <a:rPr lang="en-GB" sz="700" dirty="0" smtClean="0">
                <a:solidFill>
                  <a:srgbClr val="0000FF"/>
                </a:solidFill>
                <a:latin typeface="Consolas"/>
              </a:rPr>
              <a:t>AS</a:t>
            </a:r>
            <a:r>
              <a:rPr lang="en-GB" sz="700" dirty="0" smtClean="0">
                <a:solidFill>
                  <a:prstClr val="black"/>
                </a:solidFill>
                <a:latin typeface="Consolas"/>
              </a:rPr>
              <a:t> </a:t>
            </a:r>
            <a:r>
              <a:rPr lang="en-GB" sz="700" dirty="0">
                <a:solidFill>
                  <a:prstClr val="black"/>
                </a:solidFill>
                <a:latin typeface="Consolas"/>
              </a:rPr>
              <a:t>[</a:t>
            </a:r>
            <a:r>
              <a:rPr lang="en-GB" sz="700" dirty="0" err="1">
                <a:solidFill>
                  <a:prstClr val="black"/>
                </a:solidFill>
                <a:latin typeface="Consolas"/>
              </a:rPr>
              <a:t>SuperRegion</a:t>
            </a:r>
            <a:r>
              <a:rPr lang="en-GB" sz="700" dirty="0">
                <a:solidFill>
                  <a:prstClr val="black"/>
                </a:solidFill>
                <a:latin typeface="Consolas"/>
              </a:rPr>
              <a:t>] </a:t>
            </a:r>
            <a:r>
              <a:rPr lang="en-GB" sz="700" dirty="0">
                <a:solidFill>
                  <a:srgbClr val="008000"/>
                </a:solidFill>
                <a:latin typeface="Consolas"/>
              </a:rPr>
              <a:t>-- I'm creating my own </a:t>
            </a:r>
            <a:r>
              <a:rPr lang="en-GB" sz="700" dirty="0" err="1">
                <a:solidFill>
                  <a:srgbClr val="008000"/>
                </a:solidFill>
                <a:latin typeface="Consolas"/>
              </a:rPr>
              <a:t>SuperRegion</a:t>
            </a:r>
            <a:r>
              <a:rPr lang="en-GB" sz="700" dirty="0">
                <a:solidFill>
                  <a:srgbClr val="008000"/>
                </a:solidFill>
                <a:latin typeface="Consolas"/>
              </a:rPr>
              <a:t> Field here..</a:t>
            </a:r>
            <a:endParaRPr lang="en-GB" sz="700" dirty="0">
              <a:solidFill>
                <a:prstClr val="black"/>
              </a:solidFill>
              <a:latin typeface="Consolas"/>
            </a:endParaRPr>
          </a:p>
          <a:p>
            <a:r>
              <a:rPr lang="en-GB" sz="700" dirty="0">
                <a:solidFill>
                  <a:prstClr val="black"/>
                </a:solidFill>
                <a:latin typeface="Consolas"/>
              </a:rPr>
              <a:t>  </a:t>
            </a:r>
            <a:r>
              <a:rPr lang="en-GB" sz="700" dirty="0">
                <a:solidFill>
                  <a:srgbClr val="808080"/>
                </a:solidFill>
                <a:latin typeface="Consolas"/>
              </a:rPr>
              <a:t>,</a:t>
            </a:r>
            <a:r>
              <a:rPr lang="en-GB" sz="700" dirty="0">
                <a:solidFill>
                  <a:prstClr val="black"/>
                </a:solidFill>
                <a:latin typeface="Consolas"/>
              </a:rPr>
              <a:t>DHB</a:t>
            </a:r>
            <a:r>
              <a:rPr lang="en-GB" sz="700" dirty="0">
                <a:solidFill>
                  <a:srgbClr val="808080"/>
                </a:solidFill>
                <a:latin typeface="Consolas"/>
              </a:rPr>
              <a:t>.</a:t>
            </a:r>
            <a:r>
              <a:rPr lang="en-GB" sz="700" dirty="0">
                <a:solidFill>
                  <a:prstClr val="black"/>
                </a:solidFill>
                <a:latin typeface="Consolas"/>
              </a:rPr>
              <a:t>[</a:t>
            </a:r>
            <a:r>
              <a:rPr lang="en-GB" sz="700" dirty="0" err="1">
                <a:solidFill>
                  <a:prstClr val="black"/>
                </a:solidFill>
                <a:latin typeface="Consolas"/>
              </a:rPr>
              <a:t>BrandGroupName</a:t>
            </a:r>
            <a:r>
              <a:rPr lang="en-GB" sz="700" dirty="0">
                <a:solidFill>
                  <a:prstClr val="black"/>
                </a:solidFill>
                <a:latin typeface="Consolas"/>
              </a:rPr>
              <a:t>]  </a:t>
            </a:r>
          </a:p>
          <a:p>
            <a:r>
              <a:rPr lang="en-GB" sz="700" dirty="0">
                <a:solidFill>
                  <a:prstClr val="black"/>
                </a:solidFill>
                <a:latin typeface="Consolas"/>
              </a:rPr>
              <a:t>  </a:t>
            </a:r>
            <a:r>
              <a:rPr lang="en-GB" sz="700" dirty="0" smtClean="0">
                <a:solidFill>
                  <a:srgbClr val="808080"/>
                </a:solidFill>
                <a:latin typeface="Consolas"/>
              </a:rPr>
              <a:t>,</a:t>
            </a:r>
            <a:r>
              <a:rPr lang="en-GB" sz="700" dirty="0">
                <a:solidFill>
                  <a:srgbClr val="FF00FF"/>
                </a:solidFill>
                <a:latin typeface="Consolas"/>
              </a:rPr>
              <a:t>SUM</a:t>
            </a:r>
            <a:r>
              <a:rPr lang="en-GB" sz="700" dirty="0">
                <a:solidFill>
                  <a:srgbClr val="808080"/>
                </a:solidFill>
                <a:latin typeface="Consolas"/>
              </a:rPr>
              <a:t>(</a:t>
            </a:r>
            <a:r>
              <a:rPr lang="en-GB" sz="700" dirty="0">
                <a:solidFill>
                  <a:prstClr val="black"/>
                </a:solidFill>
                <a:latin typeface="Consolas"/>
              </a:rPr>
              <a:t>FHM</a:t>
            </a:r>
            <a:r>
              <a:rPr lang="en-GB" sz="700" dirty="0">
                <a:solidFill>
                  <a:srgbClr val="808080"/>
                </a:solidFill>
                <a:latin typeface="Consolas"/>
              </a:rPr>
              <a:t>.</a:t>
            </a:r>
            <a:r>
              <a:rPr lang="en-GB" sz="700" dirty="0">
                <a:solidFill>
                  <a:prstClr val="black"/>
                </a:solidFill>
                <a:latin typeface="Consolas"/>
              </a:rPr>
              <a:t>[</a:t>
            </a:r>
            <a:r>
              <a:rPr lang="en-GB" sz="700" dirty="0" err="1">
                <a:solidFill>
                  <a:prstClr val="black"/>
                </a:solidFill>
                <a:latin typeface="Consolas"/>
              </a:rPr>
              <a:t>TotalUnitsSold</a:t>
            </a:r>
            <a:r>
              <a:rPr lang="en-GB" sz="700" dirty="0" smtClean="0">
                <a:solidFill>
                  <a:prstClr val="black"/>
                </a:solidFill>
                <a:latin typeface="Consolas"/>
              </a:rPr>
              <a:t>]</a:t>
            </a:r>
            <a:r>
              <a:rPr lang="en-GB" sz="700" dirty="0" smtClean="0">
                <a:solidFill>
                  <a:srgbClr val="808080"/>
                </a:solidFill>
                <a:latin typeface="Consolas"/>
              </a:rPr>
              <a:t>)		</a:t>
            </a:r>
            <a:r>
              <a:rPr lang="en-GB" sz="700" dirty="0" smtClean="0">
                <a:solidFill>
                  <a:srgbClr val="0000FF"/>
                </a:solidFill>
                <a:latin typeface="Consolas"/>
              </a:rPr>
              <a:t>AS</a:t>
            </a:r>
            <a:r>
              <a:rPr lang="en-GB" sz="700" dirty="0" smtClean="0">
                <a:solidFill>
                  <a:prstClr val="black"/>
                </a:solidFill>
                <a:latin typeface="Consolas"/>
              </a:rPr>
              <a:t> </a:t>
            </a:r>
            <a:r>
              <a:rPr lang="en-GB" sz="700" dirty="0">
                <a:solidFill>
                  <a:prstClr val="black"/>
                </a:solidFill>
                <a:latin typeface="Consolas"/>
              </a:rPr>
              <a:t>[</a:t>
            </a:r>
            <a:r>
              <a:rPr lang="en-GB" sz="700" dirty="0" err="1">
                <a:solidFill>
                  <a:prstClr val="black"/>
                </a:solidFill>
                <a:latin typeface="Consolas"/>
              </a:rPr>
              <a:t>TotalEuropeUnitsSold</a:t>
            </a:r>
            <a:r>
              <a:rPr lang="en-GB" sz="700" dirty="0">
                <a:solidFill>
                  <a:prstClr val="black"/>
                </a:solidFill>
                <a:latin typeface="Consolas"/>
              </a:rPr>
              <a:t>]</a:t>
            </a:r>
          </a:p>
          <a:p>
            <a:r>
              <a:rPr lang="en-GB" sz="700" dirty="0">
                <a:solidFill>
                  <a:prstClr val="black"/>
                </a:solidFill>
                <a:latin typeface="Consolas"/>
              </a:rPr>
              <a:t>  </a:t>
            </a:r>
            <a:r>
              <a:rPr lang="en-GB" sz="700" dirty="0" smtClean="0">
                <a:solidFill>
                  <a:srgbClr val="808080"/>
                </a:solidFill>
                <a:latin typeface="Consolas"/>
              </a:rPr>
              <a:t>,</a:t>
            </a:r>
            <a:r>
              <a:rPr lang="en-GB" sz="700" dirty="0">
                <a:solidFill>
                  <a:srgbClr val="FF00FF"/>
                </a:solidFill>
                <a:latin typeface="Consolas"/>
              </a:rPr>
              <a:t>SUM</a:t>
            </a:r>
            <a:r>
              <a:rPr lang="en-GB" sz="700" dirty="0">
                <a:solidFill>
                  <a:srgbClr val="808080"/>
                </a:solidFill>
                <a:latin typeface="Consolas"/>
              </a:rPr>
              <a:t>(</a:t>
            </a:r>
            <a:r>
              <a:rPr lang="en-GB" sz="700" dirty="0">
                <a:solidFill>
                  <a:prstClr val="black"/>
                </a:solidFill>
                <a:latin typeface="Consolas"/>
              </a:rPr>
              <a:t>FHM</a:t>
            </a:r>
            <a:r>
              <a:rPr lang="en-GB" sz="700" dirty="0">
                <a:solidFill>
                  <a:srgbClr val="808080"/>
                </a:solidFill>
                <a:latin typeface="Consolas"/>
              </a:rPr>
              <a:t>.</a:t>
            </a:r>
            <a:r>
              <a:rPr lang="en-GB" sz="700" dirty="0">
                <a:solidFill>
                  <a:prstClr val="black"/>
                </a:solidFill>
                <a:latin typeface="Consolas"/>
              </a:rPr>
              <a:t>[</a:t>
            </a:r>
            <a:r>
              <a:rPr lang="en-GB" sz="700" dirty="0" err="1">
                <a:solidFill>
                  <a:prstClr val="black"/>
                </a:solidFill>
                <a:latin typeface="Consolas"/>
              </a:rPr>
              <a:t>TotalSubSalesValueBfE</a:t>
            </a:r>
            <a:r>
              <a:rPr lang="en-GB" sz="700" dirty="0" smtClean="0">
                <a:solidFill>
                  <a:prstClr val="black"/>
                </a:solidFill>
                <a:latin typeface="Consolas"/>
              </a:rPr>
              <a:t>]</a:t>
            </a:r>
            <a:r>
              <a:rPr lang="en-GB" sz="700" dirty="0" smtClean="0">
                <a:solidFill>
                  <a:srgbClr val="808080"/>
                </a:solidFill>
                <a:latin typeface="Consolas"/>
              </a:rPr>
              <a:t>)		</a:t>
            </a:r>
            <a:r>
              <a:rPr lang="en-GB" sz="700" dirty="0" smtClean="0">
                <a:solidFill>
                  <a:srgbClr val="0000FF"/>
                </a:solidFill>
                <a:latin typeface="Consolas"/>
              </a:rPr>
              <a:t>AS</a:t>
            </a:r>
            <a:r>
              <a:rPr lang="en-GB" sz="700" dirty="0" smtClean="0">
                <a:solidFill>
                  <a:prstClr val="black"/>
                </a:solidFill>
                <a:latin typeface="Consolas"/>
              </a:rPr>
              <a:t> </a:t>
            </a:r>
            <a:r>
              <a:rPr lang="en-GB" sz="700" dirty="0">
                <a:solidFill>
                  <a:prstClr val="black"/>
                </a:solidFill>
                <a:latin typeface="Consolas"/>
              </a:rPr>
              <a:t>[</a:t>
            </a:r>
            <a:r>
              <a:rPr lang="en-GB" sz="700" dirty="0" err="1">
                <a:solidFill>
                  <a:prstClr val="black"/>
                </a:solidFill>
                <a:latin typeface="Consolas"/>
              </a:rPr>
              <a:t>TotalEuropeSubSalesValueBfE</a:t>
            </a:r>
            <a:r>
              <a:rPr lang="en-GB" sz="700" dirty="0">
                <a:solidFill>
                  <a:prstClr val="black"/>
                </a:solidFill>
                <a:latin typeface="Consolas"/>
              </a:rPr>
              <a:t>]</a:t>
            </a:r>
          </a:p>
          <a:p>
            <a:r>
              <a:rPr lang="en-GB" sz="700" dirty="0">
                <a:solidFill>
                  <a:prstClr val="black"/>
                </a:solidFill>
                <a:latin typeface="Consolas"/>
              </a:rPr>
              <a:t>  </a:t>
            </a:r>
            <a:r>
              <a:rPr lang="en-GB" sz="700" dirty="0" smtClean="0">
                <a:solidFill>
                  <a:srgbClr val="808080"/>
                </a:solidFill>
                <a:latin typeface="Consolas"/>
              </a:rPr>
              <a:t>,</a:t>
            </a:r>
            <a:r>
              <a:rPr lang="en-GB" sz="700" dirty="0">
                <a:solidFill>
                  <a:srgbClr val="FF00FF"/>
                </a:solidFill>
                <a:latin typeface="Consolas"/>
              </a:rPr>
              <a:t>SUM</a:t>
            </a:r>
            <a:r>
              <a:rPr lang="en-GB" sz="700" dirty="0">
                <a:solidFill>
                  <a:srgbClr val="808080"/>
                </a:solidFill>
                <a:latin typeface="Consolas"/>
              </a:rPr>
              <a:t>(</a:t>
            </a:r>
            <a:r>
              <a:rPr lang="en-GB" sz="700" dirty="0">
                <a:solidFill>
                  <a:prstClr val="black"/>
                </a:solidFill>
                <a:latin typeface="Consolas"/>
              </a:rPr>
              <a:t>FHM</a:t>
            </a:r>
            <a:r>
              <a:rPr lang="en-GB" sz="700" dirty="0">
                <a:solidFill>
                  <a:srgbClr val="808080"/>
                </a:solidFill>
                <a:latin typeface="Consolas"/>
              </a:rPr>
              <a:t>.</a:t>
            </a:r>
            <a:r>
              <a:rPr lang="en-GB" sz="700" dirty="0">
                <a:solidFill>
                  <a:prstClr val="black"/>
                </a:solidFill>
                <a:latin typeface="Consolas"/>
              </a:rPr>
              <a:t>[</a:t>
            </a:r>
            <a:r>
              <a:rPr lang="en-GB" sz="700" dirty="0" err="1">
                <a:solidFill>
                  <a:prstClr val="black"/>
                </a:solidFill>
                <a:latin typeface="Consolas"/>
              </a:rPr>
              <a:t>TotalUnsubSalesValueBfE</a:t>
            </a:r>
            <a:r>
              <a:rPr lang="en-GB" sz="700" dirty="0" smtClean="0">
                <a:solidFill>
                  <a:prstClr val="black"/>
                </a:solidFill>
                <a:latin typeface="Consolas"/>
              </a:rPr>
              <a:t>]</a:t>
            </a:r>
            <a:r>
              <a:rPr lang="en-GB" sz="700" dirty="0" smtClean="0">
                <a:solidFill>
                  <a:srgbClr val="808080"/>
                </a:solidFill>
                <a:latin typeface="Consolas"/>
              </a:rPr>
              <a:t>)		</a:t>
            </a:r>
            <a:r>
              <a:rPr lang="en-GB" sz="700" dirty="0" smtClean="0">
                <a:solidFill>
                  <a:srgbClr val="0000FF"/>
                </a:solidFill>
                <a:latin typeface="Consolas"/>
              </a:rPr>
              <a:t>AS</a:t>
            </a:r>
            <a:r>
              <a:rPr lang="en-GB" sz="700" dirty="0" smtClean="0">
                <a:solidFill>
                  <a:prstClr val="black"/>
                </a:solidFill>
                <a:latin typeface="Consolas"/>
              </a:rPr>
              <a:t> </a:t>
            </a:r>
            <a:r>
              <a:rPr lang="en-GB" sz="700" dirty="0">
                <a:solidFill>
                  <a:prstClr val="black"/>
                </a:solidFill>
                <a:latin typeface="Consolas"/>
              </a:rPr>
              <a:t>[</a:t>
            </a:r>
            <a:r>
              <a:rPr lang="en-GB" sz="700" dirty="0" err="1">
                <a:solidFill>
                  <a:prstClr val="black"/>
                </a:solidFill>
                <a:latin typeface="Consolas"/>
              </a:rPr>
              <a:t>TotalEuropeUnsubSalesValueBfE</a:t>
            </a:r>
            <a:r>
              <a:rPr lang="en-GB" sz="700" dirty="0">
                <a:solidFill>
                  <a:prstClr val="black"/>
                </a:solidFill>
                <a:latin typeface="Consolas"/>
              </a:rPr>
              <a:t>]</a:t>
            </a:r>
          </a:p>
          <a:p>
            <a:r>
              <a:rPr lang="en-GB" sz="700" dirty="0">
                <a:solidFill>
                  <a:prstClr val="black"/>
                </a:solidFill>
                <a:latin typeface="Consolas"/>
              </a:rPr>
              <a:t>  </a:t>
            </a:r>
            <a:r>
              <a:rPr lang="en-GB" sz="700" dirty="0" smtClean="0">
                <a:solidFill>
                  <a:srgbClr val="808080"/>
                </a:solidFill>
                <a:latin typeface="Consolas"/>
              </a:rPr>
              <a:t>,</a:t>
            </a:r>
            <a:r>
              <a:rPr lang="en-GB" sz="700" dirty="0">
                <a:solidFill>
                  <a:srgbClr val="FF00FF"/>
                </a:solidFill>
                <a:latin typeface="Consolas"/>
              </a:rPr>
              <a:t>SUM</a:t>
            </a:r>
            <a:r>
              <a:rPr lang="en-GB" sz="700" dirty="0">
                <a:solidFill>
                  <a:srgbClr val="808080"/>
                </a:solidFill>
                <a:latin typeface="Consolas"/>
              </a:rPr>
              <a:t>(</a:t>
            </a:r>
            <a:r>
              <a:rPr lang="en-GB" sz="700" dirty="0">
                <a:solidFill>
                  <a:prstClr val="black"/>
                </a:solidFill>
                <a:latin typeface="Consolas"/>
              </a:rPr>
              <a:t>FHM</a:t>
            </a:r>
            <a:r>
              <a:rPr lang="en-GB" sz="700" dirty="0">
                <a:solidFill>
                  <a:srgbClr val="808080"/>
                </a:solidFill>
                <a:latin typeface="Consolas"/>
              </a:rPr>
              <a:t>.</a:t>
            </a:r>
            <a:r>
              <a:rPr lang="en-GB" sz="700" dirty="0">
                <a:solidFill>
                  <a:prstClr val="black"/>
                </a:solidFill>
                <a:latin typeface="Consolas"/>
              </a:rPr>
              <a:t>[</a:t>
            </a:r>
            <a:r>
              <a:rPr lang="en-GB" sz="700" dirty="0" err="1">
                <a:solidFill>
                  <a:prstClr val="black"/>
                </a:solidFill>
                <a:latin typeface="Consolas"/>
              </a:rPr>
              <a:t>TotalSubSalesValueBfE</a:t>
            </a:r>
            <a:r>
              <a:rPr lang="en-GB" sz="700" dirty="0">
                <a:solidFill>
                  <a:prstClr val="black"/>
                </a:solidFill>
                <a:latin typeface="Consolas"/>
              </a:rPr>
              <a:t>]</a:t>
            </a:r>
            <a:r>
              <a:rPr lang="en-GB" sz="700" dirty="0">
                <a:solidFill>
                  <a:srgbClr val="808080"/>
                </a:solidFill>
                <a:latin typeface="Consolas"/>
              </a:rPr>
              <a:t>)</a:t>
            </a:r>
            <a:r>
              <a:rPr lang="en-GB" sz="700" dirty="0">
                <a:solidFill>
                  <a:prstClr val="black"/>
                </a:solidFill>
                <a:latin typeface="Consolas"/>
              </a:rPr>
              <a:t> </a:t>
            </a:r>
            <a:r>
              <a:rPr lang="en-GB" sz="700" dirty="0">
                <a:solidFill>
                  <a:srgbClr val="808080"/>
                </a:solidFill>
                <a:latin typeface="Consolas"/>
              </a:rPr>
              <a:t>/</a:t>
            </a:r>
            <a:r>
              <a:rPr lang="en-GB" sz="700" dirty="0">
                <a:solidFill>
                  <a:prstClr val="black"/>
                </a:solidFill>
                <a:latin typeface="Consolas"/>
              </a:rPr>
              <a:t> </a:t>
            </a:r>
            <a:r>
              <a:rPr lang="en-GB" sz="700" dirty="0">
                <a:solidFill>
                  <a:srgbClr val="FF00FF"/>
                </a:solidFill>
                <a:latin typeface="Consolas"/>
              </a:rPr>
              <a:t>SUM</a:t>
            </a:r>
            <a:r>
              <a:rPr lang="en-GB" sz="700" dirty="0">
                <a:solidFill>
                  <a:srgbClr val="808080"/>
                </a:solidFill>
                <a:latin typeface="Consolas"/>
              </a:rPr>
              <a:t>(</a:t>
            </a:r>
            <a:r>
              <a:rPr lang="en-GB" sz="700" dirty="0">
                <a:solidFill>
                  <a:prstClr val="black"/>
                </a:solidFill>
                <a:latin typeface="Consolas"/>
              </a:rPr>
              <a:t>FHM</a:t>
            </a:r>
            <a:r>
              <a:rPr lang="en-GB" sz="700" dirty="0">
                <a:solidFill>
                  <a:srgbClr val="808080"/>
                </a:solidFill>
                <a:latin typeface="Consolas"/>
              </a:rPr>
              <a:t>.</a:t>
            </a:r>
            <a:r>
              <a:rPr lang="en-GB" sz="700" dirty="0">
                <a:solidFill>
                  <a:prstClr val="black"/>
                </a:solidFill>
                <a:latin typeface="Consolas"/>
              </a:rPr>
              <a:t>[</a:t>
            </a:r>
            <a:r>
              <a:rPr lang="en-GB" sz="700" dirty="0" err="1">
                <a:solidFill>
                  <a:prstClr val="black"/>
                </a:solidFill>
                <a:latin typeface="Consolas"/>
              </a:rPr>
              <a:t>TotalUnitsSold</a:t>
            </a:r>
            <a:r>
              <a:rPr lang="en-GB" sz="700" dirty="0" smtClean="0">
                <a:solidFill>
                  <a:prstClr val="black"/>
                </a:solidFill>
                <a:latin typeface="Consolas"/>
              </a:rPr>
              <a:t>]</a:t>
            </a:r>
            <a:r>
              <a:rPr lang="en-GB" sz="700" dirty="0" smtClean="0">
                <a:solidFill>
                  <a:srgbClr val="808080"/>
                </a:solidFill>
                <a:latin typeface="Consolas"/>
              </a:rPr>
              <a:t>) </a:t>
            </a:r>
            <a:r>
              <a:rPr lang="en-GB" sz="700" dirty="0" smtClean="0">
                <a:solidFill>
                  <a:srgbClr val="0000FF"/>
                </a:solidFill>
                <a:latin typeface="Consolas"/>
              </a:rPr>
              <a:t>AS</a:t>
            </a:r>
            <a:r>
              <a:rPr lang="en-GB" sz="700" dirty="0" smtClean="0">
                <a:solidFill>
                  <a:prstClr val="black"/>
                </a:solidFill>
                <a:latin typeface="Consolas"/>
              </a:rPr>
              <a:t> </a:t>
            </a:r>
            <a:r>
              <a:rPr lang="en-GB" sz="700" dirty="0">
                <a:solidFill>
                  <a:prstClr val="black"/>
                </a:solidFill>
                <a:latin typeface="Consolas"/>
              </a:rPr>
              <a:t>[</a:t>
            </a:r>
            <a:r>
              <a:rPr lang="en-GB" sz="700" dirty="0" err="1">
                <a:solidFill>
                  <a:prstClr val="black"/>
                </a:solidFill>
                <a:latin typeface="Consolas"/>
              </a:rPr>
              <a:t>TotalEuropeAverageSellingPriceBfE</a:t>
            </a:r>
            <a:r>
              <a:rPr lang="en-GB" sz="700" dirty="0">
                <a:solidFill>
                  <a:prstClr val="black"/>
                </a:solidFill>
                <a:latin typeface="Consolas"/>
              </a:rPr>
              <a:t>]</a:t>
            </a:r>
          </a:p>
          <a:p>
            <a:r>
              <a:rPr lang="en-GB" sz="700" dirty="0">
                <a:solidFill>
                  <a:srgbClr val="0000FF"/>
                </a:solidFill>
                <a:latin typeface="Consolas"/>
              </a:rPr>
              <a:t>FROM</a:t>
            </a:r>
            <a:r>
              <a:rPr lang="en-GB" sz="700" dirty="0">
                <a:solidFill>
                  <a:prstClr val="black"/>
                </a:solidFill>
                <a:latin typeface="Consolas"/>
              </a:rPr>
              <a:t> </a:t>
            </a:r>
          </a:p>
          <a:p>
            <a:r>
              <a:rPr lang="en-GB" sz="700" dirty="0" smtClean="0">
                <a:solidFill>
                  <a:prstClr val="black"/>
                </a:solidFill>
                <a:latin typeface="Consolas"/>
              </a:rPr>
              <a:t>   [</a:t>
            </a:r>
            <a:r>
              <a:rPr lang="en-GB" sz="700" dirty="0" err="1">
                <a:solidFill>
                  <a:prstClr val="black"/>
                </a:solidFill>
                <a:latin typeface="Consolas"/>
              </a:rPr>
              <a:t>BoutiqueDMS</a:t>
            </a:r>
            <a:r>
              <a:rPr lang="en-GB" sz="700" dirty="0">
                <a:solidFill>
                  <a:prstClr val="black"/>
                </a:solidFill>
                <a:latin typeface="Consolas"/>
              </a:rPr>
              <a:t>]</a:t>
            </a:r>
            <a:r>
              <a:rPr lang="en-GB" sz="700" dirty="0">
                <a:solidFill>
                  <a:srgbClr val="808080"/>
                </a:solidFill>
                <a:latin typeface="Consolas"/>
              </a:rPr>
              <a:t>.</a:t>
            </a:r>
            <a:r>
              <a:rPr lang="en-GB" sz="700" dirty="0">
                <a:solidFill>
                  <a:prstClr val="black"/>
                </a:solidFill>
                <a:latin typeface="Consolas"/>
              </a:rPr>
              <a:t>[handset]</a:t>
            </a:r>
            <a:r>
              <a:rPr lang="en-GB" sz="700" dirty="0">
                <a:solidFill>
                  <a:srgbClr val="808080"/>
                </a:solidFill>
                <a:latin typeface="Consolas"/>
              </a:rPr>
              <a:t>.</a:t>
            </a:r>
            <a:r>
              <a:rPr lang="en-GB" sz="700" dirty="0">
                <a:solidFill>
                  <a:prstClr val="black"/>
                </a:solidFill>
                <a:latin typeface="Consolas"/>
              </a:rPr>
              <a:t>[</a:t>
            </a:r>
            <a:r>
              <a:rPr lang="en-GB" sz="700" dirty="0" err="1" smtClean="0">
                <a:solidFill>
                  <a:prstClr val="black"/>
                </a:solidFill>
                <a:latin typeface="Consolas"/>
              </a:rPr>
              <a:t>factHandsetMonthly</a:t>
            </a:r>
            <a:r>
              <a:rPr lang="en-GB" sz="700" dirty="0" smtClean="0">
                <a:solidFill>
                  <a:prstClr val="black"/>
                </a:solidFill>
                <a:latin typeface="Consolas"/>
              </a:rPr>
              <a:t>]</a:t>
            </a:r>
            <a:r>
              <a:rPr lang="en-GB" sz="700" dirty="0">
                <a:solidFill>
                  <a:prstClr val="black"/>
                </a:solidFill>
                <a:latin typeface="Consolas"/>
              </a:rPr>
              <a:t> </a:t>
            </a:r>
            <a:r>
              <a:rPr lang="en-GB" sz="700" dirty="0" smtClean="0">
                <a:solidFill>
                  <a:prstClr val="black"/>
                </a:solidFill>
                <a:latin typeface="Consolas"/>
              </a:rPr>
              <a:t>            FHM</a:t>
            </a:r>
            <a:endParaRPr lang="en-GB" sz="700" dirty="0">
              <a:solidFill>
                <a:prstClr val="black"/>
              </a:solidFill>
              <a:latin typeface="Consolas"/>
            </a:endParaRPr>
          </a:p>
          <a:p>
            <a:r>
              <a:rPr lang="en-GB" sz="700" dirty="0" smtClean="0">
                <a:solidFill>
                  <a:srgbClr val="808080"/>
                </a:solidFill>
                <a:latin typeface="Consolas"/>
              </a:rPr>
              <a:t>      LEFT</a:t>
            </a:r>
            <a:r>
              <a:rPr lang="en-GB" sz="700" dirty="0" smtClean="0">
                <a:solidFill>
                  <a:prstClr val="black"/>
                </a:solidFill>
                <a:latin typeface="Consolas"/>
              </a:rPr>
              <a:t> </a:t>
            </a:r>
            <a:r>
              <a:rPr lang="en-GB" sz="700" dirty="0">
                <a:solidFill>
                  <a:srgbClr val="808080"/>
                </a:solidFill>
                <a:latin typeface="Consolas"/>
              </a:rPr>
              <a:t>JOIN</a:t>
            </a:r>
            <a:r>
              <a:rPr lang="en-GB" sz="700" dirty="0">
                <a:solidFill>
                  <a:prstClr val="black"/>
                </a:solidFill>
                <a:latin typeface="Consolas"/>
              </a:rPr>
              <a:t> [</a:t>
            </a:r>
            <a:r>
              <a:rPr lang="en-GB" sz="700" dirty="0" err="1">
                <a:solidFill>
                  <a:prstClr val="black"/>
                </a:solidFill>
                <a:latin typeface="Consolas"/>
              </a:rPr>
              <a:t>BoutiqueDMS</a:t>
            </a:r>
            <a:r>
              <a:rPr lang="en-GB" sz="700" dirty="0">
                <a:solidFill>
                  <a:prstClr val="black"/>
                </a:solidFill>
                <a:latin typeface="Consolas"/>
              </a:rPr>
              <a:t>]</a:t>
            </a:r>
            <a:r>
              <a:rPr lang="en-GB" sz="700" dirty="0">
                <a:solidFill>
                  <a:srgbClr val="808080"/>
                </a:solidFill>
                <a:latin typeface="Consolas"/>
              </a:rPr>
              <a:t>.</a:t>
            </a:r>
            <a:r>
              <a:rPr lang="en-GB" sz="700" dirty="0">
                <a:solidFill>
                  <a:prstClr val="black"/>
                </a:solidFill>
                <a:latin typeface="Consolas"/>
              </a:rPr>
              <a:t>[handset]</a:t>
            </a:r>
            <a:r>
              <a:rPr lang="en-GB" sz="700" dirty="0">
                <a:solidFill>
                  <a:srgbClr val="808080"/>
                </a:solidFill>
                <a:latin typeface="Consolas"/>
              </a:rPr>
              <a:t>.</a:t>
            </a:r>
            <a:r>
              <a:rPr lang="en-GB" sz="700" dirty="0">
                <a:solidFill>
                  <a:prstClr val="black"/>
                </a:solidFill>
                <a:latin typeface="Consolas"/>
              </a:rPr>
              <a:t>[</a:t>
            </a:r>
            <a:r>
              <a:rPr lang="en-GB" sz="700" dirty="0" err="1">
                <a:solidFill>
                  <a:prstClr val="black"/>
                </a:solidFill>
                <a:latin typeface="Consolas"/>
              </a:rPr>
              <a:t>dimHandsetBrand</a:t>
            </a:r>
            <a:r>
              <a:rPr lang="en-GB" sz="700" dirty="0">
                <a:solidFill>
                  <a:prstClr val="black"/>
                </a:solidFill>
                <a:latin typeface="Consolas"/>
              </a:rPr>
              <a:t>] </a:t>
            </a:r>
            <a:r>
              <a:rPr lang="en-GB" sz="700" dirty="0" smtClean="0">
                <a:solidFill>
                  <a:prstClr val="black"/>
                </a:solidFill>
                <a:latin typeface="Consolas"/>
              </a:rPr>
              <a:t>  DHB  </a:t>
            </a:r>
            <a:r>
              <a:rPr lang="en-GB" sz="700" dirty="0" smtClean="0">
                <a:solidFill>
                  <a:srgbClr val="0000FF"/>
                </a:solidFill>
                <a:latin typeface="Consolas"/>
              </a:rPr>
              <a:t>ON </a:t>
            </a:r>
            <a:r>
              <a:rPr lang="en-GB" sz="700" dirty="0" smtClean="0">
                <a:solidFill>
                  <a:prstClr val="black"/>
                </a:solidFill>
                <a:latin typeface="Consolas"/>
              </a:rPr>
              <a:t> </a:t>
            </a:r>
            <a:r>
              <a:rPr lang="en-GB" sz="700" dirty="0" err="1">
                <a:solidFill>
                  <a:prstClr val="black"/>
                </a:solidFill>
                <a:latin typeface="Consolas"/>
              </a:rPr>
              <a:t>FHM</a:t>
            </a:r>
            <a:r>
              <a:rPr lang="en-GB" sz="700" dirty="0" err="1">
                <a:solidFill>
                  <a:srgbClr val="808080"/>
                </a:solidFill>
                <a:latin typeface="Consolas"/>
              </a:rPr>
              <a:t>.</a:t>
            </a:r>
            <a:r>
              <a:rPr lang="en-GB" sz="700" dirty="0" err="1">
                <a:solidFill>
                  <a:prstClr val="black"/>
                </a:solidFill>
                <a:latin typeface="Consolas"/>
              </a:rPr>
              <a:t>BrandKey</a:t>
            </a:r>
            <a:r>
              <a:rPr lang="en-GB" sz="700" dirty="0">
                <a:solidFill>
                  <a:prstClr val="black"/>
                </a:solidFill>
                <a:latin typeface="Consolas"/>
              </a:rPr>
              <a:t> </a:t>
            </a:r>
            <a:r>
              <a:rPr lang="en-GB" sz="700" dirty="0">
                <a:solidFill>
                  <a:srgbClr val="808080"/>
                </a:solidFill>
                <a:latin typeface="Consolas"/>
              </a:rPr>
              <a:t>=</a:t>
            </a:r>
            <a:r>
              <a:rPr lang="en-GB" sz="700" dirty="0">
                <a:solidFill>
                  <a:prstClr val="black"/>
                </a:solidFill>
                <a:latin typeface="Consolas"/>
              </a:rPr>
              <a:t> </a:t>
            </a:r>
            <a:r>
              <a:rPr lang="en-GB" sz="700" dirty="0" err="1">
                <a:solidFill>
                  <a:prstClr val="black"/>
                </a:solidFill>
                <a:latin typeface="Consolas"/>
              </a:rPr>
              <a:t>DHB</a:t>
            </a:r>
            <a:r>
              <a:rPr lang="en-GB" sz="700" dirty="0" err="1">
                <a:solidFill>
                  <a:srgbClr val="808080"/>
                </a:solidFill>
                <a:latin typeface="Consolas"/>
              </a:rPr>
              <a:t>.</a:t>
            </a:r>
            <a:r>
              <a:rPr lang="en-GB" sz="700" dirty="0" err="1">
                <a:solidFill>
                  <a:prstClr val="black"/>
                </a:solidFill>
                <a:latin typeface="Consolas"/>
              </a:rPr>
              <a:t>BrandId</a:t>
            </a:r>
            <a:endParaRPr lang="en-GB" sz="700" dirty="0">
              <a:solidFill>
                <a:prstClr val="black"/>
              </a:solidFill>
              <a:latin typeface="Consolas"/>
            </a:endParaRPr>
          </a:p>
          <a:p>
            <a:r>
              <a:rPr lang="en-GB" sz="700" dirty="0" smtClean="0">
                <a:solidFill>
                  <a:srgbClr val="808080"/>
                </a:solidFill>
                <a:latin typeface="Consolas"/>
              </a:rPr>
              <a:t>      LEFT</a:t>
            </a:r>
            <a:r>
              <a:rPr lang="en-GB" sz="700" dirty="0" smtClean="0">
                <a:solidFill>
                  <a:prstClr val="black"/>
                </a:solidFill>
                <a:latin typeface="Consolas"/>
              </a:rPr>
              <a:t> </a:t>
            </a:r>
            <a:r>
              <a:rPr lang="en-GB" sz="700" dirty="0">
                <a:solidFill>
                  <a:srgbClr val="808080"/>
                </a:solidFill>
                <a:latin typeface="Consolas"/>
              </a:rPr>
              <a:t>JOIN</a:t>
            </a:r>
            <a:r>
              <a:rPr lang="en-GB" sz="700" dirty="0">
                <a:solidFill>
                  <a:prstClr val="black"/>
                </a:solidFill>
                <a:latin typeface="Consolas"/>
              </a:rPr>
              <a:t> [</a:t>
            </a:r>
            <a:r>
              <a:rPr lang="en-GB" sz="700" dirty="0" err="1">
                <a:solidFill>
                  <a:prstClr val="black"/>
                </a:solidFill>
                <a:latin typeface="Consolas"/>
              </a:rPr>
              <a:t>BoutiqueDMS</a:t>
            </a:r>
            <a:r>
              <a:rPr lang="en-GB" sz="700" dirty="0">
                <a:solidFill>
                  <a:prstClr val="black"/>
                </a:solidFill>
                <a:latin typeface="Consolas"/>
              </a:rPr>
              <a:t>]</a:t>
            </a:r>
            <a:r>
              <a:rPr lang="en-GB" sz="700" dirty="0">
                <a:solidFill>
                  <a:srgbClr val="808080"/>
                </a:solidFill>
                <a:latin typeface="Consolas"/>
              </a:rPr>
              <a:t>.</a:t>
            </a:r>
            <a:r>
              <a:rPr lang="en-GB" sz="700" dirty="0">
                <a:solidFill>
                  <a:prstClr val="black"/>
                </a:solidFill>
                <a:latin typeface="Consolas"/>
              </a:rPr>
              <a:t>[shared]</a:t>
            </a:r>
            <a:r>
              <a:rPr lang="en-GB" sz="700" dirty="0">
                <a:solidFill>
                  <a:srgbClr val="808080"/>
                </a:solidFill>
                <a:latin typeface="Consolas"/>
              </a:rPr>
              <a:t>.</a:t>
            </a:r>
            <a:r>
              <a:rPr lang="en-GB" sz="700" dirty="0">
                <a:solidFill>
                  <a:prstClr val="black"/>
                </a:solidFill>
                <a:latin typeface="Consolas"/>
              </a:rPr>
              <a:t>[</a:t>
            </a:r>
            <a:r>
              <a:rPr lang="en-GB" sz="700" dirty="0" err="1">
                <a:solidFill>
                  <a:prstClr val="black"/>
                </a:solidFill>
                <a:latin typeface="Consolas"/>
              </a:rPr>
              <a:t>dimPeriod</a:t>
            </a:r>
            <a:r>
              <a:rPr lang="en-GB" sz="700" dirty="0" smtClean="0">
                <a:solidFill>
                  <a:prstClr val="black"/>
                </a:solidFill>
                <a:latin typeface="Consolas"/>
              </a:rPr>
              <a:t>]          DP   </a:t>
            </a:r>
            <a:r>
              <a:rPr lang="en-GB" sz="700" dirty="0" smtClean="0">
                <a:solidFill>
                  <a:srgbClr val="0000FF"/>
                </a:solidFill>
                <a:latin typeface="Consolas"/>
              </a:rPr>
              <a:t>ON </a:t>
            </a:r>
            <a:r>
              <a:rPr lang="en-GB" sz="700" dirty="0" smtClean="0">
                <a:solidFill>
                  <a:prstClr val="black"/>
                </a:solidFill>
                <a:latin typeface="Consolas"/>
              </a:rPr>
              <a:t> </a:t>
            </a:r>
            <a:r>
              <a:rPr lang="en-GB" sz="700" dirty="0" err="1">
                <a:solidFill>
                  <a:prstClr val="black"/>
                </a:solidFill>
                <a:latin typeface="Consolas"/>
              </a:rPr>
              <a:t>FHM</a:t>
            </a:r>
            <a:r>
              <a:rPr lang="en-GB" sz="700" dirty="0" err="1">
                <a:solidFill>
                  <a:srgbClr val="808080"/>
                </a:solidFill>
                <a:latin typeface="Consolas"/>
              </a:rPr>
              <a:t>.</a:t>
            </a:r>
            <a:r>
              <a:rPr lang="en-GB" sz="700" dirty="0" err="1">
                <a:solidFill>
                  <a:prstClr val="black"/>
                </a:solidFill>
                <a:latin typeface="Consolas"/>
              </a:rPr>
              <a:t>PeriodKey</a:t>
            </a:r>
            <a:r>
              <a:rPr lang="en-GB" sz="700" dirty="0">
                <a:solidFill>
                  <a:prstClr val="black"/>
                </a:solidFill>
                <a:latin typeface="Consolas"/>
              </a:rPr>
              <a:t> </a:t>
            </a:r>
            <a:r>
              <a:rPr lang="en-GB" sz="700" dirty="0">
                <a:solidFill>
                  <a:srgbClr val="808080"/>
                </a:solidFill>
                <a:latin typeface="Consolas"/>
              </a:rPr>
              <a:t>=</a:t>
            </a:r>
            <a:r>
              <a:rPr lang="en-GB" sz="700" dirty="0">
                <a:solidFill>
                  <a:prstClr val="black"/>
                </a:solidFill>
                <a:latin typeface="Consolas"/>
              </a:rPr>
              <a:t> </a:t>
            </a:r>
            <a:r>
              <a:rPr lang="en-GB" sz="700" dirty="0" err="1">
                <a:solidFill>
                  <a:prstClr val="black"/>
                </a:solidFill>
                <a:latin typeface="Consolas"/>
              </a:rPr>
              <a:t>DP</a:t>
            </a:r>
            <a:r>
              <a:rPr lang="en-GB" sz="700" dirty="0" err="1">
                <a:solidFill>
                  <a:srgbClr val="808080"/>
                </a:solidFill>
                <a:latin typeface="Consolas"/>
              </a:rPr>
              <a:t>.</a:t>
            </a:r>
            <a:r>
              <a:rPr lang="en-GB" sz="700" dirty="0" err="1">
                <a:solidFill>
                  <a:prstClr val="black"/>
                </a:solidFill>
                <a:latin typeface="Consolas"/>
              </a:rPr>
              <a:t>PeriodId</a:t>
            </a:r>
            <a:r>
              <a:rPr lang="en-GB" sz="700" dirty="0">
                <a:solidFill>
                  <a:prstClr val="black"/>
                </a:solidFill>
                <a:latin typeface="Consolas"/>
              </a:rPr>
              <a:t> </a:t>
            </a:r>
          </a:p>
          <a:p>
            <a:r>
              <a:rPr lang="en-GB" sz="700" dirty="0" smtClean="0">
                <a:solidFill>
                  <a:srgbClr val="808080"/>
                </a:solidFill>
                <a:latin typeface="Consolas"/>
              </a:rPr>
              <a:t>      LEFT</a:t>
            </a:r>
            <a:r>
              <a:rPr lang="en-GB" sz="700" dirty="0" smtClean="0">
                <a:solidFill>
                  <a:prstClr val="black"/>
                </a:solidFill>
                <a:latin typeface="Consolas"/>
              </a:rPr>
              <a:t> </a:t>
            </a:r>
            <a:r>
              <a:rPr lang="en-GB" sz="700" dirty="0">
                <a:solidFill>
                  <a:srgbClr val="808080"/>
                </a:solidFill>
                <a:latin typeface="Consolas"/>
              </a:rPr>
              <a:t>JOIN</a:t>
            </a:r>
            <a:r>
              <a:rPr lang="en-GB" sz="700" dirty="0">
                <a:solidFill>
                  <a:prstClr val="black"/>
                </a:solidFill>
                <a:latin typeface="Consolas"/>
              </a:rPr>
              <a:t> [</a:t>
            </a:r>
            <a:r>
              <a:rPr lang="en-GB" sz="700" dirty="0" err="1">
                <a:solidFill>
                  <a:prstClr val="black"/>
                </a:solidFill>
                <a:latin typeface="Consolas"/>
              </a:rPr>
              <a:t>BoutiqueDMS</a:t>
            </a:r>
            <a:r>
              <a:rPr lang="en-GB" sz="700" dirty="0">
                <a:solidFill>
                  <a:prstClr val="black"/>
                </a:solidFill>
                <a:latin typeface="Consolas"/>
              </a:rPr>
              <a:t>]</a:t>
            </a:r>
            <a:r>
              <a:rPr lang="en-GB" sz="700" dirty="0">
                <a:solidFill>
                  <a:srgbClr val="808080"/>
                </a:solidFill>
                <a:latin typeface="Consolas"/>
              </a:rPr>
              <a:t>.</a:t>
            </a:r>
            <a:r>
              <a:rPr lang="en-GB" sz="700" dirty="0">
                <a:solidFill>
                  <a:prstClr val="black"/>
                </a:solidFill>
                <a:latin typeface="Consolas"/>
              </a:rPr>
              <a:t>[shared]</a:t>
            </a:r>
            <a:r>
              <a:rPr lang="en-GB" sz="700" dirty="0">
                <a:solidFill>
                  <a:srgbClr val="808080"/>
                </a:solidFill>
                <a:latin typeface="Consolas"/>
              </a:rPr>
              <a:t>.</a:t>
            </a:r>
            <a:r>
              <a:rPr lang="en-GB" sz="700" dirty="0">
                <a:solidFill>
                  <a:prstClr val="black"/>
                </a:solidFill>
                <a:latin typeface="Consolas"/>
              </a:rPr>
              <a:t>[</a:t>
            </a:r>
            <a:r>
              <a:rPr lang="en-GB" sz="700" dirty="0" err="1">
                <a:solidFill>
                  <a:prstClr val="black"/>
                </a:solidFill>
                <a:latin typeface="Consolas"/>
              </a:rPr>
              <a:t>dimCountry</a:t>
            </a:r>
            <a:r>
              <a:rPr lang="en-GB" sz="700" dirty="0" smtClean="0">
                <a:solidFill>
                  <a:prstClr val="black"/>
                </a:solidFill>
                <a:latin typeface="Consolas"/>
              </a:rPr>
              <a:t>]         DC   </a:t>
            </a:r>
            <a:r>
              <a:rPr lang="en-GB" sz="700" dirty="0" smtClean="0">
                <a:solidFill>
                  <a:srgbClr val="0000FF"/>
                </a:solidFill>
                <a:latin typeface="Consolas"/>
              </a:rPr>
              <a:t>ON </a:t>
            </a:r>
            <a:r>
              <a:rPr lang="en-GB" sz="700" dirty="0" smtClean="0">
                <a:solidFill>
                  <a:prstClr val="black"/>
                </a:solidFill>
                <a:latin typeface="Consolas"/>
              </a:rPr>
              <a:t> </a:t>
            </a:r>
            <a:r>
              <a:rPr lang="en-GB" sz="700" dirty="0" err="1">
                <a:solidFill>
                  <a:prstClr val="black"/>
                </a:solidFill>
                <a:latin typeface="Consolas"/>
              </a:rPr>
              <a:t>FHM</a:t>
            </a:r>
            <a:r>
              <a:rPr lang="en-GB" sz="700" dirty="0" err="1">
                <a:solidFill>
                  <a:srgbClr val="808080"/>
                </a:solidFill>
                <a:latin typeface="Consolas"/>
              </a:rPr>
              <a:t>.</a:t>
            </a:r>
            <a:r>
              <a:rPr lang="en-GB" sz="700" dirty="0" err="1">
                <a:solidFill>
                  <a:prstClr val="black"/>
                </a:solidFill>
                <a:latin typeface="Consolas"/>
              </a:rPr>
              <a:t>CountryKey</a:t>
            </a:r>
            <a:r>
              <a:rPr lang="en-GB" sz="700" dirty="0">
                <a:solidFill>
                  <a:prstClr val="black"/>
                </a:solidFill>
                <a:latin typeface="Consolas"/>
              </a:rPr>
              <a:t> </a:t>
            </a:r>
            <a:r>
              <a:rPr lang="en-GB" sz="700" dirty="0">
                <a:solidFill>
                  <a:srgbClr val="808080"/>
                </a:solidFill>
                <a:latin typeface="Consolas"/>
              </a:rPr>
              <a:t>=</a:t>
            </a:r>
            <a:r>
              <a:rPr lang="en-GB" sz="700" dirty="0">
                <a:solidFill>
                  <a:prstClr val="black"/>
                </a:solidFill>
                <a:latin typeface="Consolas"/>
              </a:rPr>
              <a:t> </a:t>
            </a:r>
            <a:r>
              <a:rPr lang="en-GB" sz="700" dirty="0" err="1">
                <a:solidFill>
                  <a:prstClr val="black"/>
                </a:solidFill>
                <a:latin typeface="Consolas"/>
              </a:rPr>
              <a:t>DC</a:t>
            </a:r>
            <a:r>
              <a:rPr lang="en-GB" sz="700" dirty="0" err="1">
                <a:solidFill>
                  <a:srgbClr val="808080"/>
                </a:solidFill>
                <a:latin typeface="Consolas"/>
              </a:rPr>
              <a:t>.</a:t>
            </a:r>
            <a:r>
              <a:rPr lang="en-GB" sz="700" dirty="0" err="1">
                <a:solidFill>
                  <a:prstClr val="black"/>
                </a:solidFill>
                <a:latin typeface="Consolas"/>
              </a:rPr>
              <a:t>CountryISO</a:t>
            </a:r>
            <a:r>
              <a:rPr lang="en-GB" sz="700" dirty="0">
                <a:solidFill>
                  <a:prstClr val="black"/>
                </a:solidFill>
                <a:latin typeface="Consolas"/>
              </a:rPr>
              <a:t> </a:t>
            </a:r>
          </a:p>
          <a:p>
            <a:r>
              <a:rPr lang="en-GB" sz="700" dirty="0">
                <a:solidFill>
                  <a:srgbClr val="0000FF"/>
                </a:solidFill>
                <a:latin typeface="Consolas"/>
              </a:rPr>
              <a:t>WHERE</a:t>
            </a:r>
            <a:endParaRPr lang="en-GB" sz="700" dirty="0">
              <a:solidFill>
                <a:prstClr val="black"/>
              </a:solidFill>
              <a:latin typeface="Consolas"/>
            </a:endParaRPr>
          </a:p>
          <a:p>
            <a:r>
              <a:rPr lang="en-GB" sz="700" dirty="0" smtClean="0">
                <a:solidFill>
                  <a:prstClr val="black"/>
                </a:solidFill>
                <a:latin typeface="Consolas"/>
              </a:rPr>
              <a:t>   </a:t>
            </a:r>
            <a:r>
              <a:rPr lang="en-GB" sz="700" dirty="0" err="1" smtClean="0">
                <a:solidFill>
                  <a:prstClr val="black"/>
                </a:solidFill>
                <a:latin typeface="Consolas"/>
              </a:rPr>
              <a:t>DC</a:t>
            </a:r>
            <a:r>
              <a:rPr lang="en-GB" sz="700" dirty="0" err="1" smtClean="0">
                <a:solidFill>
                  <a:srgbClr val="808080"/>
                </a:solidFill>
                <a:latin typeface="Consolas"/>
              </a:rPr>
              <a:t>.</a:t>
            </a:r>
            <a:r>
              <a:rPr lang="en-GB" sz="700" dirty="0" err="1" smtClean="0">
                <a:solidFill>
                  <a:prstClr val="black"/>
                </a:solidFill>
                <a:latin typeface="Consolas"/>
              </a:rPr>
              <a:t>RegionName</a:t>
            </a:r>
            <a:r>
              <a:rPr lang="en-GB" sz="700" dirty="0" smtClean="0">
                <a:solidFill>
                  <a:prstClr val="black"/>
                </a:solidFill>
                <a:latin typeface="Consolas"/>
              </a:rPr>
              <a:t> </a:t>
            </a:r>
            <a:r>
              <a:rPr lang="en-GB" sz="700" dirty="0">
                <a:solidFill>
                  <a:srgbClr val="808080"/>
                </a:solidFill>
                <a:latin typeface="Consolas"/>
              </a:rPr>
              <a:t>LIKE</a:t>
            </a:r>
            <a:r>
              <a:rPr lang="en-GB" sz="700" dirty="0">
                <a:solidFill>
                  <a:prstClr val="black"/>
                </a:solidFill>
                <a:latin typeface="Consolas"/>
              </a:rPr>
              <a:t> </a:t>
            </a:r>
            <a:r>
              <a:rPr lang="en-GB" sz="700" dirty="0">
                <a:solidFill>
                  <a:srgbClr val="FF0000"/>
                </a:solidFill>
                <a:latin typeface="Consolas"/>
              </a:rPr>
              <a:t>'%Europe%'</a:t>
            </a:r>
            <a:endParaRPr lang="en-GB" sz="700" dirty="0">
              <a:solidFill>
                <a:prstClr val="black"/>
              </a:solidFill>
              <a:latin typeface="Consolas"/>
            </a:endParaRPr>
          </a:p>
          <a:p>
            <a:r>
              <a:rPr lang="en-GB" sz="700" dirty="0">
                <a:solidFill>
                  <a:srgbClr val="0000FF"/>
                </a:solidFill>
                <a:latin typeface="Consolas"/>
              </a:rPr>
              <a:t>GROUP</a:t>
            </a:r>
            <a:r>
              <a:rPr lang="en-GB" sz="700" dirty="0">
                <a:solidFill>
                  <a:prstClr val="black"/>
                </a:solidFill>
                <a:latin typeface="Consolas"/>
              </a:rPr>
              <a:t> </a:t>
            </a:r>
            <a:r>
              <a:rPr lang="en-GB" sz="700" dirty="0">
                <a:solidFill>
                  <a:srgbClr val="0000FF"/>
                </a:solidFill>
                <a:latin typeface="Consolas"/>
              </a:rPr>
              <a:t>BY</a:t>
            </a:r>
            <a:endParaRPr lang="en-GB" sz="700" dirty="0">
              <a:solidFill>
                <a:prstClr val="black"/>
              </a:solidFill>
              <a:latin typeface="Consolas"/>
            </a:endParaRPr>
          </a:p>
          <a:p>
            <a:r>
              <a:rPr lang="en-GB" sz="700" dirty="0" smtClean="0">
                <a:solidFill>
                  <a:prstClr val="black"/>
                </a:solidFill>
                <a:latin typeface="Consolas"/>
              </a:rPr>
              <a:t>   DP</a:t>
            </a:r>
            <a:r>
              <a:rPr lang="en-GB" sz="700" dirty="0">
                <a:solidFill>
                  <a:srgbClr val="808080"/>
                </a:solidFill>
                <a:latin typeface="Consolas"/>
              </a:rPr>
              <a:t>.</a:t>
            </a:r>
            <a:r>
              <a:rPr lang="en-GB" sz="700" dirty="0">
                <a:solidFill>
                  <a:prstClr val="black"/>
                </a:solidFill>
                <a:latin typeface="Consolas"/>
              </a:rPr>
              <a:t>[</a:t>
            </a:r>
            <a:r>
              <a:rPr lang="en-GB" sz="700" dirty="0" err="1">
                <a:solidFill>
                  <a:prstClr val="black"/>
                </a:solidFill>
                <a:latin typeface="Consolas"/>
              </a:rPr>
              <a:t>YearNumber</a:t>
            </a:r>
            <a:r>
              <a:rPr lang="en-GB" sz="700" dirty="0">
                <a:solidFill>
                  <a:prstClr val="black"/>
                </a:solidFill>
                <a:latin typeface="Consolas"/>
              </a:rPr>
              <a:t>]</a:t>
            </a:r>
            <a:r>
              <a:rPr lang="en-GB" sz="700" dirty="0">
                <a:solidFill>
                  <a:srgbClr val="808080"/>
                </a:solidFill>
                <a:latin typeface="Consolas"/>
              </a:rPr>
              <a:t>,</a:t>
            </a:r>
            <a:endParaRPr lang="en-GB" sz="700" dirty="0">
              <a:solidFill>
                <a:prstClr val="black"/>
              </a:solidFill>
              <a:latin typeface="Consolas"/>
            </a:endParaRPr>
          </a:p>
          <a:p>
            <a:r>
              <a:rPr lang="en-GB" sz="700" dirty="0" smtClean="0">
                <a:solidFill>
                  <a:prstClr val="black"/>
                </a:solidFill>
                <a:latin typeface="Consolas"/>
              </a:rPr>
              <a:t>   DP</a:t>
            </a:r>
            <a:r>
              <a:rPr lang="en-GB" sz="700" dirty="0">
                <a:solidFill>
                  <a:srgbClr val="808080"/>
                </a:solidFill>
                <a:latin typeface="Consolas"/>
              </a:rPr>
              <a:t>.</a:t>
            </a:r>
            <a:r>
              <a:rPr lang="en-GB" sz="700" dirty="0">
                <a:solidFill>
                  <a:prstClr val="black"/>
                </a:solidFill>
                <a:latin typeface="Consolas"/>
              </a:rPr>
              <a:t>[</a:t>
            </a:r>
            <a:r>
              <a:rPr lang="en-GB" sz="700" dirty="0" err="1">
                <a:solidFill>
                  <a:prstClr val="black"/>
                </a:solidFill>
                <a:latin typeface="Consolas"/>
              </a:rPr>
              <a:t>MonthNumber</a:t>
            </a:r>
            <a:r>
              <a:rPr lang="en-GB" sz="700" dirty="0">
                <a:solidFill>
                  <a:prstClr val="black"/>
                </a:solidFill>
                <a:latin typeface="Consolas"/>
              </a:rPr>
              <a:t>]</a:t>
            </a:r>
            <a:r>
              <a:rPr lang="en-GB" sz="700" dirty="0">
                <a:solidFill>
                  <a:srgbClr val="808080"/>
                </a:solidFill>
                <a:latin typeface="Consolas"/>
              </a:rPr>
              <a:t>,</a:t>
            </a:r>
            <a:endParaRPr lang="en-GB" sz="700" dirty="0">
              <a:solidFill>
                <a:prstClr val="black"/>
              </a:solidFill>
              <a:latin typeface="Consolas"/>
            </a:endParaRPr>
          </a:p>
          <a:p>
            <a:r>
              <a:rPr lang="en-GB" sz="700" dirty="0" smtClean="0">
                <a:solidFill>
                  <a:prstClr val="black"/>
                </a:solidFill>
                <a:latin typeface="Consolas"/>
              </a:rPr>
              <a:t>   DHB</a:t>
            </a:r>
            <a:r>
              <a:rPr lang="en-GB" sz="700" dirty="0">
                <a:solidFill>
                  <a:srgbClr val="808080"/>
                </a:solidFill>
                <a:latin typeface="Consolas"/>
              </a:rPr>
              <a:t>.</a:t>
            </a:r>
            <a:r>
              <a:rPr lang="en-GB" sz="700" dirty="0">
                <a:solidFill>
                  <a:prstClr val="black"/>
                </a:solidFill>
                <a:latin typeface="Consolas"/>
              </a:rPr>
              <a:t>[</a:t>
            </a:r>
            <a:r>
              <a:rPr lang="en-GB" sz="700" dirty="0" err="1">
                <a:solidFill>
                  <a:prstClr val="black"/>
                </a:solidFill>
                <a:latin typeface="Consolas"/>
              </a:rPr>
              <a:t>BrandGroupName</a:t>
            </a:r>
            <a:r>
              <a:rPr lang="en-GB" sz="700" dirty="0">
                <a:solidFill>
                  <a:prstClr val="black"/>
                </a:solidFill>
                <a:latin typeface="Consolas"/>
              </a:rPr>
              <a:t>]  </a:t>
            </a:r>
          </a:p>
          <a:p>
            <a:r>
              <a:rPr lang="en-GB" sz="700" dirty="0">
                <a:solidFill>
                  <a:srgbClr val="0000FF"/>
                </a:solidFill>
                <a:latin typeface="Consolas"/>
              </a:rPr>
              <a:t>HAVING</a:t>
            </a:r>
            <a:endParaRPr lang="en-GB" sz="700" dirty="0">
              <a:solidFill>
                <a:prstClr val="black"/>
              </a:solidFill>
              <a:latin typeface="Consolas"/>
            </a:endParaRPr>
          </a:p>
          <a:p>
            <a:r>
              <a:rPr lang="en-GB" sz="700" dirty="0" smtClean="0">
                <a:solidFill>
                  <a:prstClr val="black"/>
                </a:solidFill>
                <a:latin typeface="Consolas"/>
              </a:rPr>
              <a:t>   </a:t>
            </a:r>
            <a:r>
              <a:rPr lang="en-GB" sz="700" dirty="0" err="1" smtClean="0">
                <a:solidFill>
                  <a:prstClr val="black"/>
                </a:solidFill>
                <a:latin typeface="Consolas"/>
              </a:rPr>
              <a:t>DP</a:t>
            </a:r>
            <a:r>
              <a:rPr lang="en-GB" sz="700" dirty="0" err="1" smtClean="0">
                <a:solidFill>
                  <a:srgbClr val="808080"/>
                </a:solidFill>
                <a:latin typeface="Consolas"/>
              </a:rPr>
              <a:t>.</a:t>
            </a:r>
            <a:r>
              <a:rPr lang="en-GB" sz="700" dirty="0" err="1" smtClean="0">
                <a:solidFill>
                  <a:prstClr val="black"/>
                </a:solidFill>
                <a:latin typeface="Consolas"/>
              </a:rPr>
              <a:t>YearNumber</a:t>
            </a:r>
            <a:r>
              <a:rPr lang="en-GB" sz="700" dirty="0" smtClean="0">
                <a:solidFill>
                  <a:prstClr val="black"/>
                </a:solidFill>
                <a:latin typeface="Consolas"/>
              </a:rPr>
              <a:t> </a:t>
            </a:r>
            <a:r>
              <a:rPr lang="en-GB" sz="700" dirty="0">
                <a:solidFill>
                  <a:srgbClr val="808080"/>
                </a:solidFill>
                <a:latin typeface="Consolas"/>
              </a:rPr>
              <a:t>IN</a:t>
            </a:r>
            <a:r>
              <a:rPr lang="en-GB" sz="700" dirty="0">
                <a:solidFill>
                  <a:srgbClr val="0000FF"/>
                </a:solidFill>
                <a:latin typeface="Consolas"/>
              </a:rPr>
              <a:t> </a:t>
            </a:r>
            <a:r>
              <a:rPr lang="en-GB" sz="700" dirty="0">
                <a:solidFill>
                  <a:srgbClr val="808080"/>
                </a:solidFill>
                <a:latin typeface="Consolas"/>
              </a:rPr>
              <a:t>(</a:t>
            </a:r>
            <a:r>
              <a:rPr lang="en-GB" sz="700" dirty="0">
                <a:solidFill>
                  <a:prstClr val="black"/>
                </a:solidFill>
                <a:latin typeface="Consolas"/>
              </a:rPr>
              <a:t>2014</a:t>
            </a:r>
            <a:r>
              <a:rPr lang="en-GB" sz="700" dirty="0">
                <a:solidFill>
                  <a:srgbClr val="808080"/>
                </a:solidFill>
                <a:latin typeface="Consolas"/>
              </a:rPr>
              <a:t>,</a:t>
            </a:r>
            <a:r>
              <a:rPr lang="en-GB" sz="700" dirty="0">
                <a:solidFill>
                  <a:prstClr val="black"/>
                </a:solidFill>
                <a:latin typeface="Consolas"/>
              </a:rPr>
              <a:t>2015</a:t>
            </a:r>
            <a:r>
              <a:rPr lang="en-GB" sz="700" dirty="0">
                <a:solidFill>
                  <a:srgbClr val="808080"/>
                </a:solidFill>
                <a:latin typeface="Consolas"/>
              </a:rPr>
              <a:t>,</a:t>
            </a:r>
            <a:r>
              <a:rPr lang="en-GB" sz="700" dirty="0">
                <a:solidFill>
                  <a:prstClr val="black"/>
                </a:solidFill>
                <a:latin typeface="Consolas"/>
              </a:rPr>
              <a:t>2016</a:t>
            </a:r>
            <a:r>
              <a:rPr lang="en-GB" sz="700" dirty="0">
                <a:solidFill>
                  <a:srgbClr val="808080"/>
                </a:solidFill>
                <a:latin typeface="Consolas"/>
              </a:rPr>
              <a:t>)</a:t>
            </a:r>
            <a:endParaRPr lang="en-GB" sz="700" dirty="0">
              <a:solidFill>
                <a:prstClr val="black"/>
              </a:solidFill>
              <a:latin typeface="Consolas"/>
            </a:endParaRPr>
          </a:p>
          <a:p>
            <a:r>
              <a:rPr lang="en-GB" sz="700" dirty="0" smtClean="0">
                <a:solidFill>
                  <a:srgbClr val="808080"/>
                </a:solidFill>
                <a:latin typeface="Consolas"/>
              </a:rPr>
              <a:t>   AND</a:t>
            </a:r>
            <a:r>
              <a:rPr lang="en-GB" sz="700" dirty="0" smtClean="0">
                <a:solidFill>
                  <a:prstClr val="black"/>
                </a:solidFill>
                <a:latin typeface="Consolas"/>
              </a:rPr>
              <a:t> </a:t>
            </a:r>
            <a:r>
              <a:rPr lang="en-GB" sz="700" dirty="0" err="1">
                <a:solidFill>
                  <a:prstClr val="black"/>
                </a:solidFill>
                <a:latin typeface="Consolas"/>
              </a:rPr>
              <a:t>DHB</a:t>
            </a:r>
            <a:r>
              <a:rPr lang="en-GB" sz="700" dirty="0" err="1">
                <a:solidFill>
                  <a:srgbClr val="808080"/>
                </a:solidFill>
                <a:latin typeface="Consolas"/>
              </a:rPr>
              <a:t>.</a:t>
            </a:r>
            <a:r>
              <a:rPr lang="en-GB" sz="700" dirty="0" err="1">
                <a:solidFill>
                  <a:prstClr val="black"/>
                </a:solidFill>
                <a:latin typeface="Consolas"/>
              </a:rPr>
              <a:t>BrandGroupName</a:t>
            </a:r>
            <a:r>
              <a:rPr lang="en-GB" sz="700" dirty="0">
                <a:solidFill>
                  <a:prstClr val="black"/>
                </a:solidFill>
                <a:latin typeface="Consolas"/>
              </a:rPr>
              <a:t> </a:t>
            </a:r>
            <a:r>
              <a:rPr lang="en-GB" sz="700" dirty="0">
                <a:solidFill>
                  <a:srgbClr val="808080"/>
                </a:solidFill>
                <a:latin typeface="Consolas"/>
              </a:rPr>
              <a:t>=</a:t>
            </a:r>
            <a:r>
              <a:rPr lang="en-GB" sz="700" dirty="0">
                <a:solidFill>
                  <a:prstClr val="black"/>
                </a:solidFill>
                <a:latin typeface="Consolas"/>
              </a:rPr>
              <a:t> </a:t>
            </a:r>
            <a:r>
              <a:rPr lang="en-GB" sz="700" dirty="0">
                <a:solidFill>
                  <a:srgbClr val="FF0000"/>
                </a:solidFill>
                <a:latin typeface="Consolas"/>
              </a:rPr>
              <a:t>'Apple'</a:t>
            </a:r>
            <a:endParaRPr lang="en-GB" sz="700" dirty="0">
              <a:solidFill>
                <a:prstClr val="black"/>
              </a:solidFill>
              <a:latin typeface="Consolas"/>
            </a:endParaRPr>
          </a:p>
          <a:p>
            <a:r>
              <a:rPr lang="en-GB" sz="700" dirty="0">
                <a:solidFill>
                  <a:srgbClr val="0000FF"/>
                </a:solidFill>
                <a:latin typeface="Consolas"/>
              </a:rPr>
              <a:t>ORDER</a:t>
            </a:r>
            <a:r>
              <a:rPr lang="en-GB" sz="700" dirty="0">
                <a:solidFill>
                  <a:prstClr val="black"/>
                </a:solidFill>
                <a:latin typeface="Consolas"/>
              </a:rPr>
              <a:t> </a:t>
            </a:r>
            <a:r>
              <a:rPr lang="en-GB" sz="700" dirty="0">
                <a:solidFill>
                  <a:srgbClr val="0000FF"/>
                </a:solidFill>
                <a:latin typeface="Consolas"/>
              </a:rPr>
              <a:t>BY</a:t>
            </a:r>
            <a:endParaRPr lang="en-GB" sz="700" dirty="0">
              <a:solidFill>
                <a:prstClr val="black"/>
              </a:solidFill>
              <a:latin typeface="Consolas"/>
            </a:endParaRPr>
          </a:p>
          <a:p>
            <a:r>
              <a:rPr lang="en-GB" sz="700" dirty="0" smtClean="0">
                <a:solidFill>
                  <a:prstClr val="black"/>
                </a:solidFill>
                <a:latin typeface="Consolas"/>
              </a:rPr>
              <a:t>   </a:t>
            </a:r>
            <a:r>
              <a:rPr lang="en-GB" sz="700" dirty="0" err="1" smtClean="0">
                <a:solidFill>
                  <a:prstClr val="black"/>
                </a:solidFill>
                <a:latin typeface="Consolas"/>
              </a:rPr>
              <a:t>YearNumber</a:t>
            </a:r>
            <a:r>
              <a:rPr lang="en-GB" sz="700" dirty="0" smtClean="0">
                <a:solidFill>
                  <a:srgbClr val="808080"/>
                </a:solidFill>
                <a:latin typeface="Consolas"/>
              </a:rPr>
              <a:t>, </a:t>
            </a:r>
            <a:endParaRPr lang="en-GB" sz="700" dirty="0">
              <a:solidFill>
                <a:prstClr val="black"/>
              </a:solidFill>
              <a:latin typeface="Consolas"/>
            </a:endParaRPr>
          </a:p>
          <a:p>
            <a:r>
              <a:rPr lang="en-GB" sz="700" dirty="0" smtClean="0">
                <a:solidFill>
                  <a:prstClr val="black"/>
                </a:solidFill>
                <a:latin typeface="Consolas"/>
              </a:rPr>
              <a:t>   </a:t>
            </a:r>
            <a:r>
              <a:rPr lang="en-GB" sz="700" dirty="0" err="1" smtClean="0">
                <a:solidFill>
                  <a:prstClr val="black"/>
                </a:solidFill>
                <a:latin typeface="Consolas"/>
              </a:rPr>
              <a:t>MonthNumber</a:t>
            </a:r>
            <a:r>
              <a:rPr lang="en-GB" sz="700" dirty="0" smtClean="0">
                <a:solidFill>
                  <a:prstClr val="black"/>
                </a:solidFill>
                <a:latin typeface="Consolas"/>
              </a:rPr>
              <a:t> </a:t>
            </a:r>
            <a:endParaRPr lang="en-GB" sz="700" dirty="0">
              <a:solidFill>
                <a:prstClr val="black"/>
              </a:solidFill>
              <a:latin typeface="Consolas"/>
            </a:endParaRPr>
          </a:p>
        </p:txBody>
      </p:sp>
    </p:spTree>
    <p:extLst>
      <p:ext uri="{BB962C8B-B14F-4D97-AF65-F5344CB8AC3E}">
        <p14:creationId xmlns:p14="http://schemas.microsoft.com/office/powerpoint/2010/main" val="32870721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1" y="-92620"/>
            <a:ext cx="6408449" cy="576105"/>
          </a:xfrm>
        </p:spPr>
        <p:txBody>
          <a:bodyPr/>
          <a:lstStyle/>
          <a:p>
            <a:r>
              <a:rPr lang="en-GB" dirty="0" smtClean="0"/>
              <a:t>Querying Data Using SQL – GROUP BY</a:t>
            </a:r>
            <a:endParaRPr lang="en-GB" dirty="0"/>
          </a:p>
        </p:txBody>
      </p:sp>
      <p:sp>
        <p:nvSpPr>
          <p:cNvPr id="7" name="Content Placeholder 2"/>
          <p:cNvSpPr>
            <a:spLocks noGrp="1"/>
          </p:cNvSpPr>
          <p:nvPr>
            <p:ph idx="1"/>
          </p:nvPr>
        </p:nvSpPr>
        <p:spPr>
          <a:xfrm>
            <a:off x="5410200" y="888430"/>
            <a:ext cx="3581400" cy="4121720"/>
          </a:xfrm>
        </p:spPr>
        <p:txBody>
          <a:bodyPr/>
          <a:lstStyle/>
          <a:p>
            <a:r>
              <a:rPr lang="en-GB" sz="1200" b="1" dirty="0" smtClean="0">
                <a:solidFill>
                  <a:schemeClr val="tx1"/>
                </a:solidFill>
              </a:rPr>
              <a:t>I want to see all Apple European sales in Years 2014 to 2016 by Month..</a:t>
            </a:r>
          </a:p>
          <a:p>
            <a:r>
              <a:rPr lang="en-GB" sz="1100" dirty="0" smtClean="0">
                <a:solidFill>
                  <a:schemeClr val="tx1"/>
                </a:solidFill>
              </a:rPr>
              <a:t>So </a:t>
            </a:r>
            <a:r>
              <a:rPr lang="en-GB" sz="1100" dirty="0">
                <a:solidFill>
                  <a:schemeClr val="tx1"/>
                </a:solidFill>
              </a:rPr>
              <a:t>from 22,572 rows </a:t>
            </a:r>
            <a:r>
              <a:rPr lang="en-GB" sz="1100" dirty="0" smtClean="0">
                <a:solidFill>
                  <a:schemeClr val="tx1"/>
                </a:solidFill>
              </a:rPr>
              <a:t>I now have 24 rows – giving me the aggregated amounts that I’m after. To achieve this, I’ve used the:</a:t>
            </a:r>
          </a:p>
          <a:p>
            <a:endParaRPr lang="en-GB" sz="1100" dirty="0" smtClean="0">
              <a:solidFill>
                <a:schemeClr val="tx1"/>
              </a:solidFill>
            </a:endParaRPr>
          </a:p>
          <a:p>
            <a:pPr marL="171450" indent="-171450">
              <a:buFont typeface="Wingdings" panose="05000000000000000000" pitchFamily="2" charset="2"/>
              <a:buChar char="ü"/>
            </a:pPr>
            <a:r>
              <a:rPr lang="en-GB" sz="1100" b="1" dirty="0" smtClean="0">
                <a:solidFill>
                  <a:srgbClr val="00B050"/>
                </a:solidFill>
              </a:rPr>
              <a:t>GROUP BY </a:t>
            </a:r>
            <a:r>
              <a:rPr lang="en-GB" sz="1100" dirty="0" smtClean="0">
                <a:solidFill>
                  <a:srgbClr val="00B050"/>
                </a:solidFill>
              </a:rPr>
              <a:t>clause</a:t>
            </a:r>
          </a:p>
          <a:p>
            <a:pPr marL="171450" indent="-171450">
              <a:buFont typeface="Wingdings" panose="05000000000000000000" pitchFamily="2" charset="2"/>
              <a:buChar char="ü"/>
            </a:pPr>
            <a:r>
              <a:rPr lang="en-GB" sz="1100" b="1" dirty="0" smtClean="0">
                <a:solidFill>
                  <a:srgbClr val="00B050"/>
                </a:solidFill>
              </a:rPr>
              <a:t>HAVING</a:t>
            </a:r>
            <a:r>
              <a:rPr lang="en-GB" sz="1100" dirty="0" smtClean="0">
                <a:solidFill>
                  <a:srgbClr val="00B050"/>
                </a:solidFill>
              </a:rPr>
              <a:t> clause</a:t>
            </a:r>
          </a:p>
          <a:p>
            <a:pPr marL="171450" indent="-171450">
              <a:buFont typeface="Wingdings" panose="05000000000000000000" pitchFamily="2" charset="2"/>
              <a:buChar char="ü"/>
            </a:pPr>
            <a:r>
              <a:rPr lang="en-GB" sz="1100" b="1" dirty="0" smtClean="0">
                <a:solidFill>
                  <a:srgbClr val="00B050"/>
                </a:solidFill>
              </a:rPr>
              <a:t>SUM</a:t>
            </a:r>
            <a:r>
              <a:rPr lang="en-GB" sz="1100" dirty="0" smtClean="0">
                <a:solidFill>
                  <a:srgbClr val="00B050"/>
                </a:solidFill>
              </a:rPr>
              <a:t> – to add the grouped records – there are other similar functions like COUNT, MIN, MAX, AVG, etc.</a:t>
            </a:r>
          </a:p>
          <a:p>
            <a:pPr marL="171450" indent="-171450">
              <a:buFont typeface="Wingdings" panose="05000000000000000000" pitchFamily="2" charset="2"/>
              <a:buChar char="ü"/>
            </a:pPr>
            <a:r>
              <a:rPr lang="en-GB" sz="1100" dirty="0" smtClean="0">
                <a:solidFill>
                  <a:srgbClr val="00B050"/>
                </a:solidFill>
              </a:rPr>
              <a:t>I’ve given the calculated fields names</a:t>
            </a:r>
          </a:p>
          <a:p>
            <a:pPr marL="171450" indent="-171450">
              <a:buFont typeface="Wingdings" panose="05000000000000000000" pitchFamily="2" charset="2"/>
              <a:buChar char="ü"/>
            </a:pPr>
            <a:r>
              <a:rPr lang="en-GB" sz="1100" dirty="0" smtClean="0">
                <a:solidFill>
                  <a:srgbClr val="00B050"/>
                </a:solidFill>
              </a:rPr>
              <a:t>I’ve used the </a:t>
            </a:r>
            <a:r>
              <a:rPr lang="en-GB" sz="1100" b="1" dirty="0" smtClean="0">
                <a:solidFill>
                  <a:srgbClr val="00B050"/>
                </a:solidFill>
              </a:rPr>
              <a:t>/ </a:t>
            </a:r>
            <a:r>
              <a:rPr lang="en-GB" sz="1100" dirty="0" smtClean="0">
                <a:solidFill>
                  <a:srgbClr val="00B050"/>
                </a:solidFill>
              </a:rPr>
              <a:t>division arithmetic operator to calculate the ASP</a:t>
            </a:r>
          </a:p>
          <a:p>
            <a:endParaRPr lang="en-GB" sz="1100" dirty="0" smtClean="0">
              <a:solidFill>
                <a:schemeClr val="tx1"/>
              </a:solidFill>
            </a:endParaRPr>
          </a:p>
          <a:p>
            <a:r>
              <a:rPr lang="en-GB" sz="1100" dirty="0" smtClean="0">
                <a:solidFill>
                  <a:schemeClr val="tx1"/>
                </a:solidFill>
              </a:rPr>
              <a:t>These facts are only related to Handsets – I want to bring in Tablet sales too – and these sales are stored in a completely different set of tables in </a:t>
            </a:r>
            <a:r>
              <a:rPr lang="en-GB" sz="1100" dirty="0" err="1" smtClean="0">
                <a:solidFill>
                  <a:schemeClr val="tx1"/>
                </a:solidFill>
              </a:rPr>
              <a:t>BoutiqueDMS</a:t>
            </a:r>
            <a:r>
              <a:rPr lang="en-GB" sz="1100" dirty="0" smtClean="0">
                <a:solidFill>
                  <a:schemeClr val="tx1"/>
                </a:solidFill>
              </a:rPr>
              <a:t> – so for this I need to use </a:t>
            </a:r>
            <a:r>
              <a:rPr lang="en-GB" sz="1100" b="1" dirty="0" smtClean="0">
                <a:solidFill>
                  <a:schemeClr val="tx1"/>
                </a:solidFill>
              </a:rPr>
              <a:t>UNION</a:t>
            </a:r>
            <a:r>
              <a:rPr lang="en-GB" sz="1100" dirty="0" smtClean="0">
                <a:solidFill>
                  <a:schemeClr val="tx1"/>
                </a:solidFill>
              </a:rPr>
              <a:t>s to join output from 2 queries together</a:t>
            </a:r>
          </a:p>
          <a:p>
            <a:pPr marL="171450" indent="-171450">
              <a:buFont typeface="Wingdings" panose="05000000000000000000" pitchFamily="2" charset="2"/>
              <a:buChar char="ü"/>
            </a:pPr>
            <a:endParaRPr lang="en-GB" sz="1100" dirty="0" smtClean="0">
              <a:solidFill>
                <a:schemeClr val="tx1"/>
              </a:solidFill>
            </a:endParaRPr>
          </a:p>
          <a:p>
            <a:pPr marL="171450" indent="-171450">
              <a:buFont typeface="Wingdings" panose="05000000000000000000" pitchFamily="2" charset="2"/>
              <a:buChar char="ü"/>
            </a:pPr>
            <a:endParaRPr lang="en-GB" sz="1100" dirty="0">
              <a:solidFill>
                <a:schemeClr val="tx1"/>
              </a:solidFill>
            </a:endParaRPr>
          </a:p>
          <a:p>
            <a:pPr marL="171450" indent="-171450">
              <a:buFont typeface="Wingdings" panose="05000000000000000000" pitchFamily="2" charset="2"/>
              <a:buChar char="ü"/>
            </a:pPr>
            <a:endParaRPr lang="en-GB" sz="1100" dirty="0" smtClean="0">
              <a:solidFill>
                <a:schemeClr val="tx1"/>
              </a:solidFill>
            </a:endParaRPr>
          </a:p>
        </p:txBody>
      </p:sp>
      <p:sp>
        <p:nvSpPr>
          <p:cNvPr id="4" name="Content Placeholder 2"/>
          <p:cNvSpPr txBox="1">
            <a:spLocks/>
          </p:cNvSpPr>
          <p:nvPr/>
        </p:nvSpPr>
        <p:spPr bwMode="gray">
          <a:xfrm>
            <a:off x="381000" y="888430"/>
            <a:ext cx="7525072" cy="2392033"/>
          </a:xfrm>
          <a:prstGeom prst="rect">
            <a:avLst/>
          </a:prstGeom>
        </p:spPr>
        <p:txBody>
          <a:bodyPr vert="horz" lIns="0" tIns="18000" rIns="0" bIns="0" numCol="4"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200" b="1" dirty="0" smtClean="0">
              <a:solidFill>
                <a:schemeClr val="tx1"/>
              </a:solidFill>
            </a:endParaRPr>
          </a:p>
          <a:p>
            <a:endParaRPr lang="en-GB" sz="1200" b="1" dirty="0">
              <a:solidFill>
                <a:schemeClr val="tx1"/>
              </a:solidFill>
            </a:endParaRPr>
          </a:p>
        </p:txBody>
      </p:sp>
      <p:sp>
        <p:nvSpPr>
          <p:cNvPr id="9" name="Content Placeholder 2"/>
          <p:cNvSpPr txBox="1">
            <a:spLocks/>
          </p:cNvSpPr>
          <p:nvPr/>
        </p:nvSpPr>
        <p:spPr bwMode="gray">
          <a:xfrm>
            <a:off x="304800" y="4248150"/>
            <a:ext cx="7448872" cy="533400"/>
          </a:xfrm>
          <a:prstGeom prst="rect">
            <a:avLst/>
          </a:prstGeom>
        </p:spPr>
        <p:txBody>
          <a:bodyPr vert="horz" lIns="0" tIns="18000" rIns="0" bIns="0"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200" dirty="0">
              <a:solidFill>
                <a:schemeClr val="tx1"/>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514350"/>
            <a:ext cx="5192048" cy="4362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62979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gray">
          <a:xfrm>
            <a:off x="134428" y="465375"/>
            <a:ext cx="5275772" cy="4468575"/>
          </a:xfrm>
          <a:prstGeom prst="rect">
            <a:avLst/>
          </a:prstGeom>
          <a:solidFill>
            <a:srgbClr val="E9F0D8"/>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pPr>
            <a:endParaRPr lang="en-GB" sz="1600" dirty="0" err="1" smtClean="0">
              <a:solidFill>
                <a:srgbClr val="FFD600"/>
              </a:solidFill>
              <a:latin typeface="Arial" pitchFamily="34" charset="0"/>
              <a:cs typeface="Arial" pitchFamily="34" charset="0"/>
            </a:endParaRPr>
          </a:p>
        </p:txBody>
      </p:sp>
      <p:sp>
        <p:nvSpPr>
          <p:cNvPr id="2" name="Title 1"/>
          <p:cNvSpPr>
            <a:spLocks noGrp="1"/>
          </p:cNvSpPr>
          <p:nvPr>
            <p:ph type="title"/>
          </p:nvPr>
        </p:nvSpPr>
        <p:spPr>
          <a:xfrm>
            <a:off x="323851" y="-92620"/>
            <a:ext cx="6408449" cy="576105"/>
          </a:xfrm>
        </p:spPr>
        <p:txBody>
          <a:bodyPr/>
          <a:lstStyle/>
          <a:p>
            <a:r>
              <a:rPr lang="en-GB" dirty="0" smtClean="0"/>
              <a:t>Querying Data Using SQL - UNIONS</a:t>
            </a:r>
            <a:endParaRPr lang="en-GB" dirty="0"/>
          </a:p>
        </p:txBody>
      </p:sp>
      <p:sp>
        <p:nvSpPr>
          <p:cNvPr id="7" name="Content Placeholder 2"/>
          <p:cNvSpPr>
            <a:spLocks noGrp="1"/>
          </p:cNvSpPr>
          <p:nvPr>
            <p:ph idx="1"/>
          </p:nvPr>
        </p:nvSpPr>
        <p:spPr>
          <a:xfrm>
            <a:off x="2971800" y="2496061"/>
            <a:ext cx="2438400" cy="297880"/>
          </a:xfrm>
        </p:spPr>
        <p:txBody>
          <a:bodyPr/>
          <a:lstStyle/>
          <a:p>
            <a:r>
              <a:rPr lang="en-GB" sz="1600" dirty="0" smtClean="0">
                <a:solidFill>
                  <a:schemeClr val="tx1"/>
                </a:solidFill>
              </a:rPr>
              <a:t>So let’s perform a </a:t>
            </a:r>
            <a:r>
              <a:rPr lang="en-GB" sz="1600" b="1" dirty="0" smtClean="0">
                <a:solidFill>
                  <a:schemeClr val="tx1"/>
                </a:solidFill>
              </a:rPr>
              <a:t>UNION!</a:t>
            </a:r>
            <a:endParaRPr lang="en-GB" sz="1200" b="1" dirty="0">
              <a:solidFill>
                <a:schemeClr val="tx1"/>
              </a:solidFill>
            </a:endParaRPr>
          </a:p>
        </p:txBody>
      </p:sp>
      <p:sp>
        <p:nvSpPr>
          <p:cNvPr id="4" name="Content Placeholder 2"/>
          <p:cNvSpPr txBox="1">
            <a:spLocks/>
          </p:cNvSpPr>
          <p:nvPr/>
        </p:nvSpPr>
        <p:spPr bwMode="gray">
          <a:xfrm>
            <a:off x="609600" y="897171"/>
            <a:ext cx="7525072" cy="2392033"/>
          </a:xfrm>
          <a:prstGeom prst="rect">
            <a:avLst/>
          </a:prstGeom>
        </p:spPr>
        <p:txBody>
          <a:bodyPr vert="horz" lIns="0" tIns="18000" rIns="0" bIns="0" numCol="4"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200" b="1" dirty="0" smtClean="0">
              <a:solidFill>
                <a:schemeClr val="tx1"/>
              </a:solidFill>
            </a:endParaRPr>
          </a:p>
          <a:p>
            <a:endParaRPr lang="en-GB" sz="1200" b="1" dirty="0">
              <a:solidFill>
                <a:schemeClr val="tx1"/>
              </a:solidFill>
            </a:endParaRPr>
          </a:p>
        </p:txBody>
      </p:sp>
      <p:sp>
        <p:nvSpPr>
          <p:cNvPr id="9" name="Content Placeholder 2"/>
          <p:cNvSpPr txBox="1">
            <a:spLocks/>
          </p:cNvSpPr>
          <p:nvPr/>
        </p:nvSpPr>
        <p:spPr bwMode="gray">
          <a:xfrm>
            <a:off x="304800" y="4330616"/>
            <a:ext cx="8610600" cy="603334"/>
          </a:xfrm>
          <a:prstGeom prst="rect">
            <a:avLst/>
          </a:prstGeom>
        </p:spPr>
        <p:txBody>
          <a:bodyPr vert="horz" lIns="0" tIns="18000" rIns="0" bIns="0"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000" dirty="0">
              <a:solidFill>
                <a:schemeClr val="tx1"/>
              </a:solidFill>
            </a:endParaRPr>
          </a:p>
        </p:txBody>
      </p:sp>
      <p:sp>
        <p:nvSpPr>
          <p:cNvPr id="3" name="Rectangle 2"/>
          <p:cNvSpPr/>
          <p:nvPr/>
        </p:nvSpPr>
        <p:spPr>
          <a:xfrm>
            <a:off x="304800" y="465375"/>
            <a:ext cx="5181600" cy="4616648"/>
          </a:xfrm>
          <a:prstGeom prst="rect">
            <a:avLst/>
          </a:prstGeom>
        </p:spPr>
        <p:txBody>
          <a:bodyPr wrap="square">
            <a:spAutoFit/>
          </a:bodyPr>
          <a:lstStyle/>
          <a:p>
            <a:r>
              <a:rPr lang="en-GB" sz="500" dirty="0">
                <a:solidFill>
                  <a:srgbClr val="008000"/>
                </a:solidFill>
                <a:latin typeface="Consolas"/>
              </a:rPr>
              <a:t>/****** Show me all Apple Total Units and Values for Europe in Years 2014 to 2016 ******/</a:t>
            </a:r>
            <a:endParaRPr lang="en-GB" sz="500" dirty="0">
              <a:solidFill>
                <a:prstClr val="black"/>
              </a:solidFill>
              <a:latin typeface="Consolas"/>
            </a:endParaRPr>
          </a:p>
          <a:p>
            <a:r>
              <a:rPr lang="en-GB" sz="500" dirty="0">
                <a:solidFill>
                  <a:srgbClr val="0000FF"/>
                </a:solidFill>
                <a:latin typeface="Consolas"/>
              </a:rPr>
              <a:t>SELECT</a:t>
            </a:r>
            <a:r>
              <a:rPr lang="en-GB" sz="500" dirty="0">
                <a:solidFill>
                  <a:prstClr val="black"/>
                </a:solidFill>
                <a:latin typeface="Consolas"/>
              </a:rPr>
              <a:t> </a:t>
            </a:r>
          </a:p>
          <a:p>
            <a:r>
              <a:rPr lang="en-GB" sz="500" dirty="0">
                <a:solidFill>
                  <a:prstClr val="black"/>
                </a:solidFill>
                <a:latin typeface="Consolas"/>
              </a:rPr>
              <a:t>   DP</a:t>
            </a:r>
            <a:r>
              <a:rPr lang="en-GB" sz="500" dirty="0">
                <a:solidFill>
                  <a:srgbClr val="808080"/>
                </a:solidFill>
                <a:latin typeface="Consolas"/>
              </a:rPr>
              <a:t>.</a:t>
            </a:r>
            <a:r>
              <a:rPr lang="en-GB" sz="500" dirty="0">
                <a:solidFill>
                  <a:prstClr val="black"/>
                </a:solidFill>
                <a:latin typeface="Consolas"/>
              </a:rPr>
              <a:t>[</a:t>
            </a:r>
            <a:r>
              <a:rPr lang="en-GB" sz="500" dirty="0" err="1">
                <a:solidFill>
                  <a:prstClr val="black"/>
                </a:solidFill>
                <a:latin typeface="Consolas"/>
              </a:rPr>
              <a:t>YearNumber</a:t>
            </a:r>
            <a:r>
              <a:rPr lang="en-GB" sz="500" dirty="0">
                <a:solidFill>
                  <a:prstClr val="black"/>
                </a:solidFill>
                <a:latin typeface="Consolas"/>
              </a:rPr>
              <a:t>] </a:t>
            </a:r>
          </a:p>
          <a:p>
            <a:r>
              <a:rPr lang="en-GB" sz="500" dirty="0">
                <a:solidFill>
                  <a:prstClr val="black"/>
                </a:solidFill>
                <a:latin typeface="Consolas"/>
              </a:rPr>
              <a:t>  </a:t>
            </a:r>
            <a:r>
              <a:rPr lang="en-GB" sz="500" dirty="0">
                <a:solidFill>
                  <a:srgbClr val="808080"/>
                </a:solidFill>
                <a:latin typeface="Consolas"/>
              </a:rPr>
              <a:t>,</a:t>
            </a:r>
            <a:r>
              <a:rPr lang="en-GB" sz="500" dirty="0">
                <a:solidFill>
                  <a:prstClr val="black"/>
                </a:solidFill>
                <a:latin typeface="Consolas"/>
              </a:rPr>
              <a:t>DP</a:t>
            </a:r>
            <a:r>
              <a:rPr lang="en-GB" sz="500" dirty="0">
                <a:solidFill>
                  <a:srgbClr val="808080"/>
                </a:solidFill>
                <a:latin typeface="Consolas"/>
              </a:rPr>
              <a:t>.</a:t>
            </a:r>
            <a:r>
              <a:rPr lang="en-GB" sz="500" dirty="0">
                <a:solidFill>
                  <a:prstClr val="black"/>
                </a:solidFill>
                <a:latin typeface="Consolas"/>
              </a:rPr>
              <a:t>[</a:t>
            </a:r>
            <a:r>
              <a:rPr lang="en-GB" sz="500" dirty="0" err="1">
                <a:solidFill>
                  <a:prstClr val="black"/>
                </a:solidFill>
                <a:latin typeface="Consolas"/>
              </a:rPr>
              <a:t>MonthNumber</a:t>
            </a:r>
            <a:r>
              <a:rPr lang="en-GB" sz="500" dirty="0">
                <a:solidFill>
                  <a:prstClr val="black"/>
                </a:solidFill>
                <a:latin typeface="Consolas"/>
              </a:rPr>
              <a:t>]</a:t>
            </a:r>
          </a:p>
          <a:p>
            <a:r>
              <a:rPr lang="en-GB" sz="500" dirty="0">
                <a:solidFill>
                  <a:prstClr val="black"/>
                </a:solidFill>
                <a:latin typeface="Consolas"/>
              </a:rPr>
              <a:t>  </a:t>
            </a:r>
            <a:r>
              <a:rPr lang="en-GB" sz="500" dirty="0">
                <a:solidFill>
                  <a:srgbClr val="808080"/>
                </a:solidFill>
                <a:latin typeface="Consolas"/>
              </a:rPr>
              <a:t>,</a:t>
            </a:r>
            <a:r>
              <a:rPr lang="en-GB" sz="500" dirty="0">
                <a:solidFill>
                  <a:srgbClr val="FF0000"/>
                </a:solidFill>
                <a:latin typeface="Consolas"/>
              </a:rPr>
              <a:t>'All Europe'                                                  </a:t>
            </a:r>
            <a:r>
              <a:rPr lang="en-GB" sz="500" dirty="0" smtClean="0">
                <a:solidFill>
                  <a:srgbClr val="0000FF"/>
                </a:solidFill>
                <a:latin typeface="Consolas"/>
              </a:rPr>
              <a:t>AS</a:t>
            </a:r>
            <a:r>
              <a:rPr lang="en-GB" sz="500" dirty="0" smtClean="0">
                <a:solidFill>
                  <a:prstClr val="black"/>
                </a:solidFill>
                <a:latin typeface="Consolas"/>
              </a:rPr>
              <a:t> </a:t>
            </a:r>
            <a:r>
              <a:rPr lang="en-GB" sz="500" dirty="0">
                <a:solidFill>
                  <a:prstClr val="black"/>
                </a:solidFill>
                <a:latin typeface="Consolas"/>
              </a:rPr>
              <a:t>[</a:t>
            </a:r>
            <a:r>
              <a:rPr lang="en-GB" sz="500" dirty="0" err="1">
                <a:solidFill>
                  <a:prstClr val="black"/>
                </a:solidFill>
                <a:latin typeface="Consolas"/>
              </a:rPr>
              <a:t>SuperRegion</a:t>
            </a:r>
            <a:r>
              <a:rPr lang="en-GB" sz="500" dirty="0">
                <a:solidFill>
                  <a:prstClr val="black"/>
                </a:solidFill>
                <a:latin typeface="Consolas"/>
              </a:rPr>
              <a:t>] </a:t>
            </a:r>
            <a:r>
              <a:rPr lang="en-GB" sz="500" dirty="0">
                <a:solidFill>
                  <a:srgbClr val="008000"/>
                </a:solidFill>
                <a:latin typeface="Consolas"/>
              </a:rPr>
              <a:t>-- I'm creating my own </a:t>
            </a:r>
            <a:r>
              <a:rPr lang="en-GB" sz="500" dirty="0" err="1">
                <a:solidFill>
                  <a:srgbClr val="008000"/>
                </a:solidFill>
                <a:latin typeface="Consolas"/>
              </a:rPr>
              <a:t>SuperRegion</a:t>
            </a:r>
            <a:r>
              <a:rPr lang="en-GB" sz="500" dirty="0">
                <a:solidFill>
                  <a:srgbClr val="008000"/>
                </a:solidFill>
                <a:latin typeface="Consolas"/>
              </a:rPr>
              <a:t> Field here..</a:t>
            </a:r>
            <a:endParaRPr lang="en-GB" sz="500" dirty="0">
              <a:solidFill>
                <a:prstClr val="black"/>
              </a:solidFill>
              <a:latin typeface="Consolas"/>
            </a:endParaRPr>
          </a:p>
          <a:p>
            <a:r>
              <a:rPr lang="en-GB" sz="500" dirty="0">
                <a:solidFill>
                  <a:prstClr val="black"/>
                </a:solidFill>
                <a:latin typeface="Consolas"/>
              </a:rPr>
              <a:t>  </a:t>
            </a:r>
            <a:r>
              <a:rPr lang="en-GB" sz="500" dirty="0">
                <a:solidFill>
                  <a:srgbClr val="808080"/>
                </a:solidFill>
                <a:latin typeface="Consolas"/>
              </a:rPr>
              <a:t>,</a:t>
            </a:r>
            <a:r>
              <a:rPr lang="en-GB" sz="500" dirty="0">
                <a:solidFill>
                  <a:prstClr val="black"/>
                </a:solidFill>
                <a:latin typeface="Consolas"/>
              </a:rPr>
              <a:t>DHB</a:t>
            </a:r>
            <a:r>
              <a:rPr lang="en-GB" sz="500" dirty="0">
                <a:solidFill>
                  <a:srgbClr val="808080"/>
                </a:solidFill>
                <a:latin typeface="Consolas"/>
              </a:rPr>
              <a:t>.</a:t>
            </a:r>
            <a:r>
              <a:rPr lang="en-GB" sz="500" dirty="0">
                <a:solidFill>
                  <a:prstClr val="black"/>
                </a:solidFill>
                <a:latin typeface="Consolas"/>
              </a:rPr>
              <a:t>[</a:t>
            </a:r>
            <a:r>
              <a:rPr lang="en-GB" sz="500" dirty="0" err="1">
                <a:solidFill>
                  <a:prstClr val="black"/>
                </a:solidFill>
                <a:latin typeface="Consolas"/>
              </a:rPr>
              <a:t>BrandGroupName</a:t>
            </a:r>
            <a:r>
              <a:rPr lang="en-GB" sz="500" dirty="0">
                <a:solidFill>
                  <a:prstClr val="black"/>
                </a:solidFill>
                <a:latin typeface="Consolas"/>
              </a:rPr>
              <a:t>]</a:t>
            </a:r>
          </a:p>
          <a:p>
            <a:r>
              <a:rPr lang="en-GB" sz="500" dirty="0">
                <a:solidFill>
                  <a:prstClr val="black"/>
                </a:solidFill>
                <a:latin typeface="Consolas"/>
              </a:rPr>
              <a:t>  </a:t>
            </a:r>
            <a:r>
              <a:rPr lang="en-GB" sz="500" dirty="0">
                <a:solidFill>
                  <a:srgbClr val="808080"/>
                </a:solidFill>
                <a:latin typeface="Consolas"/>
              </a:rPr>
              <a:t>,</a:t>
            </a:r>
            <a:r>
              <a:rPr lang="en-GB" sz="500" dirty="0">
                <a:solidFill>
                  <a:srgbClr val="FF0000"/>
                </a:solidFill>
                <a:latin typeface="Consolas"/>
              </a:rPr>
              <a:t>'HANDSET'                                                     </a:t>
            </a:r>
            <a:r>
              <a:rPr lang="en-GB" sz="500" dirty="0" smtClean="0">
                <a:solidFill>
                  <a:srgbClr val="0000FF"/>
                </a:solidFill>
                <a:latin typeface="Consolas"/>
              </a:rPr>
              <a:t>AS</a:t>
            </a:r>
            <a:r>
              <a:rPr lang="en-GB" sz="500" dirty="0" smtClean="0">
                <a:solidFill>
                  <a:prstClr val="black"/>
                </a:solidFill>
                <a:latin typeface="Consolas"/>
              </a:rPr>
              <a:t> [</a:t>
            </a:r>
            <a:r>
              <a:rPr lang="en-GB" sz="500" dirty="0" err="1" smtClean="0">
                <a:solidFill>
                  <a:prstClr val="black"/>
                </a:solidFill>
                <a:latin typeface="Consolas"/>
              </a:rPr>
              <a:t>VerticalName</a:t>
            </a:r>
            <a:r>
              <a:rPr lang="en-GB" sz="500" dirty="0" smtClean="0">
                <a:solidFill>
                  <a:prstClr val="black"/>
                </a:solidFill>
                <a:latin typeface="Consolas"/>
              </a:rPr>
              <a:t>] </a:t>
            </a:r>
            <a:r>
              <a:rPr lang="en-GB" sz="500" dirty="0">
                <a:solidFill>
                  <a:srgbClr val="008000"/>
                </a:solidFill>
                <a:latin typeface="Consolas"/>
              </a:rPr>
              <a:t>-- I've added a new field to specify each vertical</a:t>
            </a:r>
            <a:endParaRPr lang="en-GB" sz="500" dirty="0">
              <a:solidFill>
                <a:prstClr val="black"/>
              </a:solidFill>
              <a:latin typeface="Consolas"/>
            </a:endParaRPr>
          </a:p>
          <a:p>
            <a:r>
              <a:rPr lang="en-GB" sz="500" dirty="0" smtClean="0">
                <a:solidFill>
                  <a:prstClr val="black"/>
                </a:solidFill>
                <a:latin typeface="Consolas"/>
              </a:rPr>
              <a:t>  </a:t>
            </a:r>
            <a:r>
              <a:rPr lang="en-GB" sz="500" dirty="0" smtClean="0">
                <a:solidFill>
                  <a:srgbClr val="808080"/>
                </a:solidFill>
                <a:latin typeface="Consolas"/>
              </a:rPr>
              <a:t>,</a:t>
            </a:r>
            <a:r>
              <a:rPr lang="en-GB" sz="500" dirty="0">
                <a:solidFill>
                  <a:srgbClr val="FF00FF"/>
                </a:solidFill>
                <a:latin typeface="Consolas"/>
              </a:rPr>
              <a:t>SUM</a:t>
            </a:r>
            <a:r>
              <a:rPr lang="en-GB" sz="500" dirty="0">
                <a:solidFill>
                  <a:srgbClr val="808080"/>
                </a:solidFill>
                <a:latin typeface="Consolas"/>
              </a:rPr>
              <a:t>(</a:t>
            </a:r>
            <a:r>
              <a:rPr lang="en-GB" sz="500" dirty="0">
                <a:solidFill>
                  <a:prstClr val="black"/>
                </a:solidFill>
                <a:latin typeface="Consolas"/>
              </a:rPr>
              <a:t>FHM</a:t>
            </a:r>
            <a:r>
              <a:rPr lang="en-GB" sz="500" dirty="0">
                <a:solidFill>
                  <a:srgbClr val="808080"/>
                </a:solidFill>
                <a:latin typeface="Consolas"/>
              </a:rPr>
              <a:t>.</a:t>
            </a:r>
            <a:r>
              <a:rPr lang="en-GB" sz="500" dirty="0">
                <a:solidFill>
                  <a:prstClr val="black"/>
                </a:solidFill>
                <a:latin typeface="Consolas"/>
              </a:rPr>
              <a:t>[</a:t>
            </a:r>
            <a:r>
              <a:rPr lang="en-GB" sz="500" dirty="0" err="1">
                <a:solidFill>
                  <a:prstClr val="black"/>
                </a:solidFill>
                <a:latin typeface="Consolas"/>
              </a:rPr>
              <a:t>TotalUnitsSold</a:t>
            </a:r>
            <a:r>
              <a:rPr lang="en-GB" sz="500" dirty="0" smtClean="0">
                <a:solidFill>
                  <a:prstClr val="black"/>
                </a:solidFill>
                <a:latin typeface="Consolas"/>
              </a:rPr>
              <a:t>]</a:t>
            </a:r>
            <a:r>
              <a:rPr lang="en-GB" sz="500" dirty="0" smtClean="0">
                <a:solidFill>
                  <a:srgbClr val="808080"/>
                </a:solidFill>
                <a:latin typeface="Consolas"/>
              </a:rPr>
              <a:t>)                                     </a:t>
            </a:r>
            <a:r>
              <a:rPr lang="en-GB" sz="500" dirty="0" smtClean="0">
                <a:solidFill>
                  <a:srgbClr val="0000FF"/>
                </a:solidFill>
                <a:latin typeface="Consolas"/>
              </a:rPr>
              <a:t>AS</a:t>
            </a:r>
            <a:r>
              <a:rPr lang="en-GB" sz="500" dirty="0" smtClean="0">
                <a:solidFill>
                  <a:prstClr val="black"/>
                </a:solidFill>
                <a:latin typeface="Consolas"/>
              </a:rPr>
              <a:t> </a:t>
            </a:r>
            <a:r>
              <a:rPr lang="en-GB" sz="500" dirty="0">
                <a:solidFill>
                  <a:prstClr val="black"/>
                </a:solidFill>
                <a:latin typeface="Consolas"/>
              </a:rPr>
              <a:t>[</a:t>
            </a:r>
            <a:r>
              <a:rPr lang="en-GB" sz="500" dirty="0" err="1">
                <a:solidFill>
                  <a:prstClr val="black"/>
                </a:solidFill>
                <a:latin typeface="Consolas"/>
              </a:rPr>
              <a:t>TotalEuropeUnitsSold</a:t>
            </a:r>
            <a:r>
              <a:rPr lang="en-GB" sz="500" dirty="0">
                <a:solidFill>
                  <a:prstClr val="black"/>
                </a:solidFill>
                <a:latin typeface="Consolas"/>
              </a:rPr>
              <a:t>]</a:t>
            </a:r>
          </a:p>
          <a:p>
            <a:r>
              <a:rPr lang="en-GB" sz="500" dirty="0">
                <a:solidFill>
                  <a:prstClr val="black"/>
                </a:solidFill>
                <a:latin typeface="Consolas"/>
              </a:rPr>
              <a:t>  </a:t>
            </a:r>
            <a:r>
              <a:rPr lang="en-GB" sz="500" dirty="0" smtClean="0">
                <a:solidFill>
                  <a:srgbClr val="808080"/>
                </a:solidFill>
                <a:latin typeface="Consolas"/>
              </a:rPr>
              <a:t>,</a:t>
            </a:r>
            <a:r>
              <a:rPr lang="en-GB" sz="500" dirty="0">
                <a:solidFill>
                  <a:srgbClr val="FF00FF"/>
                </a:solidFill>
                <a:latin typeface="Consolas"/>
              </a:rPr>
              <a:t>SUM</a:t>
            </a:r>
            <a:r>
              <a:rPr lang="en-GB" sz="500" dirty="0">
                <a:solidFill>
                  <a:srgbClr val="808080"/>
                </a:solidFill>
                <a:latin typeface="Consolas"/>
              </a:rPr>
              <a:t>(</a:t>
            </a:r>
            <a:r>
              <a:rPr lang="en-GB" sz="500" dirty="0">
                <a:solidFill>
                  <a:prstClr val="black"/>
                </a:solidFill>
                <a:latin typeface="Consolas"/>
              </a:rPr>
              <a:t>FHM</a:t>
            </a:r>
            <a:r>
              <a:rPr lang="en-GB" sz="500" dirty="0">
                <a:solidFill>
                  <a:srgbClr val="808080"/>
                </a:solidFill>
                <a:latin typeface="Consolas"/>
              </a:rPr>
              <a:t>.</a:t>
            </a:r>
            <a:r>
              <a:rPr lang="en-GB" sz="500" dirty="0">
                <a:solidFill>
                  <a:prstClr val="black"/>
                </a:solidFill>
                <a:latin typeface="Consolas"/>
              </a:rPr>
              <a:t>[</a:t>
            </a:r>
            <a:r>
              <a:rPr lang="en-GB" sz="500" dirty="0" err="1">
                <a:solidFill>
                  <a:prstClr val="black"/>
                </a:solidFill>
                <a:latin typeface="Consolas"/>
              </a:rPr>
              <a:t>TotalSubSalesValueBfE</a:t>
            </a:r>
            <a:r>
              <a:rPr lang="en-GB" sz="500" dirty="0" smtClean="0">
                <a:solidFill>
                  <a:prstClr val="black"/>
                </a:solidFill>
                <a:latin typeface="Consolas"/>
              </a:rPr>
              <a:t>]</a:t>
            </a:r>
            <a:r>
              <a:rPr lang="en-GB" sz="500" dirty="0" smtClean="0">
                <a:solidFill>
                  <a:srgbClr val="808080"/>
                </a:solidFill>
                <a:latin typeface="Consolas"/>
              </a:rPr>
              <a:t>)                              </a:t>
            </a:r>
            <a:r>
              <a:rPr lang="en-GB" sz="500" dirty="0" smtClean="0">
                <a:solidFill>
                  <a:srgbClr val="0000FF"/>
                </a:solidFill>
                <a:latin typeface="Consolas"/>
              </a:rPr>
              <a:t>AS</a:t>
            </a:r>
            <a:r>
              <a:rPr lang="en-GB" sz="500" dirty="0" smtClean="0">
                <a:solidFill>
                  <a:prstClr val="black"/>
                </a:solidFill>
                <a:latin typeface="Consolas"/>
              </a:rPr>
              <a:t> </a:t>
            </a:r>
            <a:r>
              <a:rPr lang="en-GB" sz="500" dirty="0">
                <a:solidFill>
                  <a:prstClr val="black"/>
                </a:solidFill>
                <a:latin typeface="Consolas"/>
              </a:rPr>
              <a:t>[</a:t>
            </a:r>
            <a:r>
              <a:rPr lang="en-GB" sz="500" dirty="0" err="1">
                <a:solidFill>
                  <a:prstClr val="black"/>
                </a:solidFill>
                <a:latin typeface="Consolas"/>
              </a:rPr>
              <a:t>TotalEuropeSubSalesValueBfE</a:t>
            </a:r>
            <a:r>
              <a:rPr lang="en-GB" sz="500" dirty="0">
                <a:solidFill>
                  <a:prstClr val="black"/>
                </a:solidFill>
                <a:latin typeface="Consolas"/>
              </a:rPr>
              <a:t>]</a:t>
            </a:r>
          </a:p>
          <a:p>
            <a:r>
              <a:rPr lang="en-GB" sz="500" dirty="0">
                <a:solidFill>
                  <a:prstClr val="black"/>
                </a:solidFill>
                <a:latin typeface="Consolas"/>
              </a:rPr>
              <a:t>  </a:t>
            </a:r>
            <a:r>
              <a:rPr lang="en-GB" sz="500" dirty="0" smtClean="0">
                <a:solidFill>
                  <a:srgbClr val="808080"/>
                </a:solidFill>
                <a:latin typeface="Consolas"/>
              </a:rPr>
              <a:t>,</a:t>
            </a:r>
            <a:r>
              <a:rPr lang="en-GB" sz="500" dirty="0">
                <a:solidFill>
                  <a:srgbClr val="FF00FF"/>
                </a:solidFill>
                <a:latin typeface="Consolas"/>
              </a:rPr>
              <a:t>SUM</a:t>
            </a:r>
            <a:r>
              <a:rPr lang="en-GB" sz="500" dirty="0">
                <a:solidFill>
                  <a:srgbClr val="808080"/>
                </a:solidFill>
                <a:latin typeface="Consolas"/>
              </a:rPr>
              <a:t>(</a:t>
            </a:r>
            <a:r>
              <a:rPr lang="en-GB" sz="500" dirty="0">
                <a:solidFill>
                  <a:prstClr val="black"/>
                </a:solidFill>
                <a:latin typeface="Consolas"/>
              </a:rPr>
              <a:t>FHM</a:t>
            </a:r>
            <a:r>
              <a:rPr lang="en-GB" sz="500" dirty="0">
                <a:solidFill>
                  <a:srgbClr val="808080"/>
                </a:solidFill>
                <a:latin typeface="Consolas"/>
              </a:rPr>
              <a:t>.</a:t>
            </a:r>
            <a:r>
              <a:rPr lang="en-GB" sz="500" dirty="0">
                <a:solidFill>
                  <a:prstClr val="black"/>
                </a:solidFill>
                <a:latin typeface="Consolas"/>
              </a:rPr>
              <a:t>[</a:t>
            </a:r>
            <a:r>
              <a:rPr lang="en-GB" sz="500" dirty="0" err="1" smtClean="0">
                <a:solidFill>
                  <a:prstClr val="black"/>
                </a:solidFill>
                <a:latin typeface="Consolas"/>
              </a:rPr>
              <a:t>TotalUnsubSalesValueBfE</a:t>
            </a:r>
            <a:r>
              <a:rPr lang="en-GB" sz="500" dirty="0" smtClean="0">
                <a:solidFill>
                  <a:prstClr val="black"/>
                </a:solidFill>
                <a:latin typeface="Consolas"/>
              </a:rPr>
              <a:t>]</a:t>
            </a:r>
            <a:r>
              <a:rPr lang="en-GB" sz="500" dirty="0" smtClean="0">
                <a:solidFill>
                  <a:srgbClr val="808080"/>
                </a:solidFill>
                <a:latin typeface="Consolas"/>
              </a:rPr>
              <a:t>)                            </a:t>
            </a:r>
            <a:r>
              <a:rPr lang="en-GB" sz="500" dirty="0" smtClean="0">
                <a:solidFill>
                  <a:srgbClr val="0000FF"/>
                </a:solidFill>
                <a:latin typeface="Consolas"/>
              </a:rPr>
              <a:t>AS</a:t>
            </a:r>
            <a:r>
              <a:rPr lang="en-GB" sz="500" dirty="0" smtClean="0">
                <a:solidFill>
                  <a:prstClr val="black"/>
                </a:solidFill>
                <a:latin typeface="Consolas"/>
              </a:rPr>
              <a:t> </a:t>
            </a:r>
            <a:r>
              <a:rPr lang="en-GB" sz="500" dirty="0">
                <a:solidFill>
                  <a:prstClr val="black"/>
                </a:solidFill>
                <a:latin typeface="Consolas"/>
              </a:rPr>
              <a:t>[</a:t>
            </a:r>
            <a:r>
              <a:rPr lang="en-GB" sz="500" dirty="0" err="1">
                <a:solidFill>
                  <a:prstClr val="black"/>
                </a:solidFill>
                <a:latin typeface="Consolas"/>
              </a:rPr>
              <a:t>TotalEuropeUnsubSalesValueBfE</a:t>
            </a:r>
            <a:r>
              <a:rPr lang="en-GB" sz="500" dirty="0">
                <a:solidFill>
                  <a:prstClr val="black"/>
                </a:solidFill>
                <a:latin typeface="Consolas"/>
              </a:rPr>
              <a:t>]</a:t>
            </a:r>
          </a:p>
          <a:p>
            <a:r>
              <a:rPr lang="en-GB" sz="500" dirty="0">
                <a:solidFill>
                  <a:prstClr val="black"/>
                </a:solidFill>
                <a:latin typeface="Consolas"/>
              </a:rPr>
              <a:t>  </a:t>
            </a:r>
            <a:r>
              <a:rPr lang="en-GB" sz="500" dirty="0" smtClean="0">
                <a:solidFill>
                  <a:srgbClr val="808080"/>
                </a:solidFill>
                <a:latin typeface="Consolas"/>
              </a:rPr>
              <a:t>,</a:t>
            </a:r>
            <a:r>
              <a:rPr lang="en-GB" sz="500" dirty="0">
                <a:solidFill>
                  <a:srgbClr val="FF00FF"/>
                </a:solidFill>
                <a:latin typeface="Consolas"/>
              </a:rPr>
              <a:t>SUM</a:t>
            </a:r>
            <a:r>
              <a:rPr lang="en-GB" sz="500" dirty="0">
                <a:solidFill>
                  <a:srgbClr val="808080"/>
                </a:solidFill>
                <a:latin typeface="Consolas"/>
              </a:rPr>
              <a:t>(</a:t>
            </a:r>
            <a:r>
              <a:rPr lang="en-GB" sz="500" dirty="0">
                <a:solidFill>
                  <a:prstClr val="black"/>
                </a:solidFill>
                <a:latin typeface="Consolas"/>
              </a:rPr>
              <a:t>FHM</a:t>
            </a:r>
            <a:r>
              <a:rPr lang="en-GB" sz="500" dirty="0">
                <a:solidFill>
                  <a:srgbClr val="808080"/>
                </a:solidFill>
                <a:latin typeface="Consolas"/>
              </a:rPr>
              <a:t>.</a:t>
            </a:r>
            <a:r>
              <a:rPr lang="en-GB" sz="500" dirty="0">
                <a:solidFill>
                  <a:prstClr val="black"/>
                </a:solidFill>
                <a:latin typeface="Consolas"/>
              </a:rPr>
              <a:t>[</a:t>
            </a:r>
            <a:r>
              <a:rPr lang="en-GB" sz="500" dirty="0" err="1">
                <a:solidFill>
                  <a:prstClr val="black"/>
                </a:solidFill>
                <a:latin typeface="Consolas"/>
              </a:rPr>
              <a:t>TotalSubSalesValueBfE</a:t>
            </a:r>
            <a:r>
              <a:rPr lang="en-GB" sz="500" dirty="0">
                <a:solidFill>
                  <a:prstClr val="black"/>
                </a:solidFill>
                <a:latin typeface="Consolas"/>
              </a:rPr>
              <a:t>]</a:t>
            </a:r>
            <a:r>
              <a:rPr lang="en-GB" sz="500" dirty="0">
                <a:solidFill>
                  <a:srgbClr val="808080"/>
                </a:solidFill>
                <a:latin typeface="Consolas"/>
              </a:rPr>
              <a:t>)</a:t>
            </a:r>
            <a:r>
              <a:rPr lang="en-GB" sz="500" dirty="0">
                <a:solidFill>
                  <a:prstClr val="black"/>
                </a:solidFill>
                <a:latin typeface="Consolas"/>
              </a:rPr>
              <a:t> </a:t>
            </a:r>
            <a:r>
              <a:rPr lang="en-GB" sz="500" dirty="0">
                <a:solidFill>
                  <a:srgbClr val="808080"/>
                </a:solidFill>
                <a:latin typeface="Consolas"/>
              </a:rPr>
              <a:t>/</a:t>
            </a:r>
            <a:r>
              <a:rPr lang="en-GB" sz="500" dirty="0">
                <a:solidFill>
                  <a:prstClr val="black"/>
                </a:solidFill>
                <a:latin typeface="Consolas"/>
              </a:rPr>
              <a:t> </a:t>
            </a:r>
            <a:r>
              <a:rPr lang="en-GB" sz="500" dirty="0">
                <a:solidFill>
                  <a:srgbClr val="FF00FF"/>
                </a:solidFill>
                <a:latin typeface="Consolas"/>
              </a:rPr>
              <a:t>SUM</a:t>
            </a:r>
            <a:r>
              <a:rPr lang="en-GB" sz="500" dirty="0">
                <a:solidFill>
                  <a:srgbClr val="808080"/>
                </a:solidFill>
                <a:latin typeface="Consolas"/>
              </a:rPr>
              <a:t>(</a:t>
            </a:r>
            <a:r>
              <a:rPr lang="en-GB" sz="500" dirty="0">
                <a:solidFill>
                  <a:prstClr val="black"/>
                </a:solidFill>
                <a:latin typeface="Consolas"/>
              </a:rPr>
              <a:t>FHM</a:t>
            </a:r>
            <a:r>
              <a:rPr lang="en-GB" sz="500" dirty="0">
                <a:solidFill>
                  <a:srgbClr val="808080"/>
                </a:solidFill>
                <a:latin typeface="Consolas"/>
              </a:rPr>
              <a:t>.</a:t>
            </a:r>
            <a:r>
              <a:rPr lang="en-GB" sz="500" dirty="0">
                <a:solidFill>
                  <a:prstClr val="black"/>
                </a:solidFill>
                <a:latin typeface="Consolas"/>
              </a:rPr>
              <a:t>[</a:t>
            </a:r>
            <a:r>
              <a:rPr lang="en-GB" sz="500" dirty="0" err="1">
                <a:solidFill>
                  <a:prstClr val="black"/>
                </a:solidFill>
                <a:latin typeface="Consolas"/>
              </a:rPr>
              <a:t>TotalUnitsSold</a:t>
            </a:r>
            <a:r>
              <a:rPr lang="en-GB" sz="500" dirty="0" smtClean="0">
                <a:solidFill>
                  <a:prstClr val="black"/>
                </a:solidFill>
                <a:latin typeface="Consolas"/>
              </a:rPr>
              <a:t>]</a:t>
            </a:r>
            <a:r>
              <a:rPr lang="en-GB" sz="500" dirty="0" smtClean="0">
                <a:solidFill>
                  <a:srgbClr val="808080"/>
                </a:solidFill>
                <a:latin typeface="Consolas"/>
              </a:rPr>
              <a:t>)  </a:t>
            </a:r>
            <a:r>
              <a:rPr lang="en-GB" sz="500" dirty="0" smtClean="0">
                <a:solidFill>
                  <a:srgbClr val="0000FF"/>
                </a:solidFill>
                <a:latin typeface="Consolas"/>
              </a:rPr>
              <a:t>AS</a:t>
            </a:r>
            <a:r>
              <a:rPr lang="en-GB" sz="500" dirty="0" smtClean="0">
                <a:solidFill>
                  <a:prstClr val="black"/>
                </a:solidFill>
                <a:latin typeface="Consolas"/>
              </a:rPr>
              <a:t> </a:t>
            </a:r>
            <a:r>
              <a:rPr lang="en-GB" sz="500" dirty="0">
                <a:solidFill>
                  <a:prstClr val="black"/>
                </a:solidFill>
                <a:latin typeface="Consolas"/>
              </a:rPr>
              <a:t>[</a:t>
            </a:r>
            <a:r>
              <a:rPr lang="en-GB" sz="500" dirty="0" err="1">
                <a:solidFill>
                  <a:prstClr val="black"/>
                </a:solidFill>
                <a:latin typeface="Consolas"/>
              </a:rPr>
              <a:t>TotalEuropeAverageSellingPriceBfE</a:t>
            </a:r>
            <a:r>
              <a:rPr lang="en-GB" sz="500" dirty="0">
                <a:solidFill>
                  <a:prstClr val="black"/>
                </a:solidFill>
                <a:latin typeface="Consolas"/>
              </a:rPr>
              <a:t>]</a:t>
            </a:r>
          </a:p>
          <a:p>
            <a:r>
              <a:rPr lang="en-GB" sz="500" dirty="0">
                <a:solidFill>
                  <a:srgbClr val="0000FF"/>
                </a:solidFill>
                <a:latin typeface="Consolas"/>
              </a:rPr>
              <a:t>FROM</a:t>
            </a:r>
            <a:r>
              <a:rPr lang="en-GB" sz="500" dirty="0">
                <a:solidFill>
                  <a:prstClr val="black"/>
                </a:solidFill>
                <a:latin typeface="Consolas"/>
              </a:rPr>
              <a:t> </a:t>
            </a:r>
          </a:p>
          <a:p>
            <a:r>
              <a:rPr lang="en-GB" sz="500" dirty="0">
                <a:solidFill>
                  <a:prstClr val="black"/>
                </a:solidFill>
                <a:latin typeface="Consolas"/>
              </a:rPr>
              <a:t> </a:t>
            </a:r>
            <a:r>
              <a:rPr lang="en-GB" sz="500" dirty="0" smtClean="0">
                <a:solidFill>
                  <a:prstClr val="black"/>
                </a:solidFill>
                <a:latin typeface="Consolas"/>
              </a:rPr>
              <a:t>  [</a:t>
            </a:r>
            <a:r>
              <a:rPr lang="en-GB" sz="500" dirty="0" err="1">
                <a:solidFill>
                  <a:prstClr val="black"/>
                </a:solidFill>
                <a:latin typeface="Consolas"/>
              </a:rPr>
              <a:t>BoutiqueDMS</a:t>
            </a:r>
            <a:r>
              <a:rPr lang="en-GB" sz="500" dirty="0">
                <a:solidFill>
                  <a:prstClr val="black"/>
                </a:solidFill>
                <a:latin typeface="Consolas"/>
              </a:rPr>
              <a:t>]</a:t>
            </a:r>
            <a:r>
              <a:rPr lang="en-GB" sz="500" dirty="0">
                <a:solidFill>
                  <a:srgbClr val="808080"/>
                </a:solidFill>
                <a:latin typeface="Consolas"/>
              </a:rPr>
              <a:t>.</a:t>
            </a:r>
            <a:r>
              <a:rPr lang="en-GB" sz="500" dirty="0">
                <a:solidFill>
                  <a:prstClr val="black"/>
                </a:solidFill>
                <a:latin typeface="Consolas"/>
              </a:rPr>
              <a:t>[handset]</a:t>
            </a:r>
            <a:r>
              <a:rPr lang="en-GB" sz="500" dirty="0">
                <a:solidFill>
                  <a:srgbClr val="808080"/>
                </a:solidFill>
                <a:latin typeface="Consolas"/>
              </a:rPr>
              <a:t>.</a:t>
            </a:r>
            <a:r>
              <a:rPr lang="en-GB" sz="500" dirty="0">
                <a:solidFill>
                  <a:prstClr val="black"/>
                </a:solidFill>
                <a:latin typeface="Consolas"/>
              </a:rPr>
              <a:t>[</a:t>
            </a:r>
            <a:r>
              <a:rPr lang="en-GB" sz="500" dirty="0" err="1">
                <a:solidFill>
                  <a:prstClr val="black"/>
                </a:solidFill>
                <a:latin typeface="Consolas"/>
              </a:rPr>
              <a:t>factHandsetMonthly</a:t>
            </a:r>
            <a:r>
              <a:rPr lang="en-GB" sz="500" dirty="0">
                <a:solidFill>
                  <a:prstClr val="black"/>
                </a:solidFill>
                <a:latin typeface="Consolas"/>
              </a:rPr>
              <a:t>]FHM</a:t>
            </a:r>
          </a:p>
          <a:p>
            <a:r>
              <a:rPr lang="en-GB" sz="500" dirty="0">
                <a:solidFill>
                  <a:srgbClr val="808080"/>
                </a:solidFill>
                <a:latin typeface="Consolas"/>
              </a:rPr>
              <a:t> </a:t>
            </a:r>
            <a:r>
              <a:rPr lang="en-GB" sz="500" dirty="0" smtClean="0">
                <a:solidFill>
                  <a:srgbClr val="808080"/>
                </a:solidFill>
                <a:latin typeface="Consolas"/>
              </a:rPr>
              <a:t>      LEFT</a:t>
            </a:r>
            <a:r>
              <a:rPr lang="en-GB" sz="500" dirty="0" smtClean="0">
                <a:solidFill>
                  <a:prstClr val="black"/>
                </a:solidFill>
                <a:latin typeface="Consolas"/>
              </a:rPr>
              <a:t> </a:t>
            </a:r>
            <a:r>
              <a:rPr lang="en-GB" sz="500" dirty="0">
                <a:solidFill>
                  <a:srgbClr val="808080"/>
                </a:solidFill>
                <a:latin typeface="Consolas"/>
              </a:rPr>
              <a:t>JOIN</a:t>
            </a:r>
            <a:r>
              <a:rPr lang="en-GB" sz="500" dirty="0">
                <a:solidFill>
                  <a:prstClr val="black"/>
                </a:solidFill>
                <a:latin typeface="Consolas"/>
              </a:rPr>
              <a:t> [</a:t>
            </a:r>
            <a:r>
              <a:rPr lang="en-GB" sz="500" dirty="0" err="1">
                <a:solidFill>
                  <a:prstClr val="black"/>
                </a:solidFill>
                <a:latin typeface="Consolas"/>
              </a:rPr>
              <a:t>BoutiqueDMS</a:t>
            </a:r>
            <a:r>
              <a:rPr lang="en-GB" sz="500" dirty="0">
                <a:solidFill>
                  <a:prstClr val="black"/>
                </a:solidFill>
                <a:latin typeface="Consolas"/>
              </a:rPr>
              <a:t>]</a:t>
            </a:r>
            <a:r>
              <a:rPr lang="en-GB" sz="500" dirty="0">
                <a:solidFill>
                  <a:srgbClr val="808080"/>
                </a:solidFill>
                <a:latin typeface="Consolas"/>
              </a:rPr>
              <a:t>.</a:t>
            </a:r>
            <a:r>
              <a:rPr lang="en-GB" sz="500" dirty="0">
                <a:solidFill>
                  <a:prstClr val="black"/>
                </a:solidFill>
                <a:latin typeface="Consolas"/>
              </a:rPr>
              <a:t>[handset]</a:t>
            </a:r>
            <a:r>
              <a:rPr lang="en-GB" sz="500" dirty="0">
                <a:solidFill>
                  <a:srgbClr val="808080"/>
                </a:solidFill>
                <a:latin typeface="Consolas"/>
              </a:rPr>
              <a:t>.</a:t>
            </a:r>
            <a:r>
              <a:rPr lang="en-GB" sz="500" dirty="0">
                <a:solidFill>
                  <a:prstClr val="black"/>
                </a:solidFill>
                <a:latin typeface="Consolas"/>
              </a:rPr>
              <a:t>[</a:t>
            </a:r>
            <a:r>
              <a:rPr lang="en-GB" sz="500" dirty="0" err="1">
                <a:solidFill>
                  <a:prstClr val="black"/>
                </a:solidFill>
                <a:latin typeface="Consolas"/>
              </a:rPr>
              <a:t>dimHandsetBrand</a:t>
            </a:r>
            <a:r>
              <a:rPr lang="en-GB" sz="500" dirty="0">
                <a:solidFill>
                  <a:prstClr val="black"/>
                </a:solidFill>
                <a:latin typeface="Consolas"/>
              </a:rPr>
              <a:t>] DHB </a:t>
            </a:r>
            <a:r>
              <a:rPr lang="en-GB" sz="500" dirty="0" smtClean="0">
                <a:solidFill>
                  <a:prstClr val="black"/>
                </a:solidFill>
                <a:latin typeface="Consolas"/>
              </a:rPr>
              <a:t>  </a:t>
            </a:r>
            <a:r>
              <a:rPr lang="en-GB" sz="500" dirty="0" smtClean="0">
                <a:solidFill>
                  <a:srgbClr val="0000FF"/>
                </a:solidFill>
                <a:latin typeface="Consolas"/>
              </a:rPr>
              <a:t>ON</a:t>
            </a:r>
            <a:r>
              <a:rPr lang="en-GB" sz="500" dirty="0" smtClean="0">
                <a:solidFill>
                  <a:prstClr val="black"/>
                </a:solidFill>
                <a:latin typeface="Consolas"/>
              </a:rPr>
              <a:t> </a:t>
            </a:r>
            <a:r>
              <a:rPr lang="en-GB" sz="500" dirty="0" err="1">
                <a:solidFill>
                  <a:prstClr val="black"/>
                </a:solidFill>
                <a:latin typeface="Consolas"/>
              </a:rPr>
              <a:t>FHM</a:t>
            </a:r>
            <a:r>
              <a:rPr lang="en-GB" sz="500" dirty="0" err="1">
                <a:solidFill>
                  <a:srgbClr val="808080"/>
                </a:solidFill>
                <a:latin typeface="Consolas"/>
              </a:rPr>
              <a:t>.</a:t>
            </a:r>
            <a:r>
              <a:rPr lang="en-GB" sz="500" dirty="0" err="1">
                <a:solidFill>
                  <a:prstClr val="black"/>
                </a:solidFill>
                <a:latin typeface="Consolas"/>
              </a:rPr>
              <a:t>BrandKey</a:t>
            </a:r>
            <a:r>
              <a:rPr lang="en-GB" sz="500" dirty="0">
                <a:solidFill>
                  <a:prstClr val="black"/>
                </a:solidFill>
                <a:latin typeface="Consolas"/>
              </a:rPr>
              <a:t> </a:t>
            </a:r>
            <a:r>
              <a:rPr lang="en-GB" sz="500" dirty="0">
                <a:solidFill>
                  <a:srgbClr val="808080"/>
                </a:solidFill>
                <a:latin typeface="Consolas"/>
              </a:rPr>
              <a:t>=</a:t>
            </a:r>
            <a:r>
              <a:rPr lang="en-GB" sz="500" dirty="0">
                <a:solidFill>
                  <a:prstClr val="black"/>
                </a:solidFill>
                <a:latin typeface="Consolas"/>
              </a:rPr>
              <a:t> </a:t>
            </a:r>
            <a:r>
              <a:rPr lang="en-GB" sz="500" dirty="0" err="1">
                <a:solidFill>
                  <a:prstClr val="black"/>
                </a:solidFill>
                <a:latin typeface="Consolas"/>
              </a:rPr>
              <a:t>DHB</a:t>
            </a:r>
            <a:r>
              <a:rPr lang="en-GB" sz="500" dirty="0" err="1">
                <a:solidFill>
                  <a:srgbClr val="808080"/>
                </a:solidFill>
                <a:latin typeface="Consolas"/>
              </a:rPr>
              <a:t>.</a:t>
            </a:r>
            <a:r>
              <a:rPr lang="en-GB" sz="500" dirty="0" err="1">
                <a:solidFill>
                  <a:prstClr val="black"/>
                </a:solidFill>
                <a:latin typeface="Consolas"/>
              </a:rPr>
              <a:t>BrandId</a:t>
            </a:r>
            <a:endParaRPr lang="en-GB" sz="500" dirty="0">
              <a:solidFill>
                <a:prstClr val="black"/>
              </a:solidFill>
              <a:latin typeface="Consolas"/>
            </a:endParaRPr>
          </a:p>
          <a:p>
            <a:r>
              <a:rPr lang="en-GB" sz="500" dirty="0" smtClean="0">
                <a:solidFill>
                  <a:srgbClr val="808080"/>
                </a:solidFill>
                <a:latin typeface="Consolas"/>
              </a:rPr>
              <a:t>       LEFT</a:t>
            </a:r>
            <a:r>
              <a:rPr lang="en-GB" sz="500" dirty="0" smtClean="0">
                <a:solidFill>
                  <a:prstClr val="black"/>
                </a:solidFill>
                <a:latin typeface="Consolas"/>
              </a:rPr>
              <a:t> </a:t>
            </a:r>
            <a:r>
              <a:rPr lang="en-GB" sz="500" dirty="0">
                <a:solidFill>
                  <a:srgbClr val="808080"/>
                </a:solidFill>
                <a:latin typeface="Consolas"/>
              </a:rPr>
              <a:t>JOIN</a:t>
            </a:r>
            <a:r>
              <a:rPr lang="en-GB" sz="500" dirty="0">
                <a:solidFill>
                  <a:prstClr val="black"/>
                </a:solidFill>
                <a:latin typeface="Consolas"/>
              </a:rPr>
              <a:t> [</a:t>
            </a:r>
            <a:r>
              <a:rPr lang="en-GB" sz="500" dirty="0" err="1">
                <a:solidFill>
                  <a:prstClr val="black"/>
                </a:solidFill>
                <a:latin typeface="Consolas"/>
              </a:rPr>
              <a:t>BoutiqueDMS</a:t>
            </a:r>
            <a:r>
              <a:rPr lang="en-GB" sz="500" dirty="0">
                <a:solidFill>
                  <a:prstClr val="black"/>
                </a:solidFill>
                <a:latin typeface="Consolas"/>
              </a:rPr>
              <a:t>]</a:t>
            </a:r>
            <a:r>
              <a:rPr lang="en-GB" sz="500" dirty="0">
                <a:solidFill>
                  <a:srgbClr val="808080"/>
                </a:solidFill>
                <a:latin typeface="Consolas"/>
              </a:rPr>
              <a:t>.</a:t>
            </a:r>
            <a:r>
              <a:rPr lang="en-GB" sz="500" dirty="0">
                <a:solidFill>
                  <a:prstClr val="black"/>
                </a:solidFill>
                <a:latin typeface="Consolas"/>
              </a:rPr>
              <a:t>[shared]</a:t>
            </a:r>
            <a:r>
              <a:rPr lang="en-GB" sz="500" dirty="0">
                <a:solidFill>
                  <a:srgbClr val="808080"/>
                </a:solidFill>
                <a:latin typeface="Consolas"/>
              </a:rPr>
              <a:t>.</a:t>
            </a:r>
            <a:r>
              <a:rPr lang="en-GB" sz="500" dirty="0">
                <a:solidFill>
                  <a:prstClr val="black"/>
                </a:solidFill>
                <a:latin typeface="Consolas"/>
              </a:rPr>
              <a:t>[</a:t>
            </a:r>
            <a:r>
              <a:rPr lang="en-GB" sz="500" dirty="0" err="1" smtClean="0">
                <a:solidFill>
                  <a:prstClr val="black"/>
                </a:solidFill>
                <a:latin typeface="Consolas"/>
              </a:rPr>
              <a:t>dimPeriod</a:t>
            </a:r>
            <a:r>
              <a:rPr lang="en-GB" sz="500" dirty="0" smtClean="0">
                <a:solidFill>
                  <a:prstClr val="black"/>
                </a:solidFill>
                <a:latin typeface="Consolas"/>
              </a:rPr>
              <a:t>]        DP    </a:t>
            </a:r>
            <a:r>
              <a:rPr lang="en-GB" sz="500" dirty="0" smtClean="0">
                <a:solidFill>
                  <a:srgbClr val="0000FF"/>
                </a:solidFill>
                <a:latin typeface="Consolas"/>
              </a:rPr>
              <a:t>ON</a:t>
            </a:r>
            <a:r>
              <a:rPr lang="en-GB" sz="500" dirty="0" smtClean="0">
                <a:solidFill>
                  <a:prstClr val="black"/>
                </a:solidFill>
                <a:latin typeface="Consolas"/>
              </a:rPr>
              <a:t> </a:t>
            </a:r>
            <a:r>
              <a:rPr lang="en-GB" sz="500" dirty="0" err="1">
                <a:solidFill>
                  <a:prstClr val="black"/>
                </a:solidFill>
                <a:latin typeface="Consolas"/>
              </a:rPr>
              <a:t>FHM</a:t>
            </a:r>
            <a:r>
              <a:rPr lang="en-GB" sz="500" dirty="0" err="1">
                <a:solidFill>
                  <a:srgbClr val="808080"/>
                </a:solidFill>
                <a:latin typeface="Consolas"/>
              </a:rPr>
              <a:t>.</a:t>
            </a:r>
            <a:r>
              <a:rPr lang="en-GB" sz="500" dirty="0" err="1">
                <a:solidFill>
                  <a:prstClr val="black"/>
                </a:solidFill>
                <a:latin typeface="Consolas"/>
              </a:rPr>
              <a:t>PeriodKey</a:t>
            </a:r>
            <a:r>
              <a:rPr lang="en-GB" sz="500" dirty="0">
                <a:solidFill>
                  <a:prstClr val="black"/>
                </a:solidFill>
                <a:latin typeface="Consolas"/>
              </a:rPr>
              <a:t> </a:t>
            </a:r>
            <a:r>
              <a:rPr lang="en-GB" sz="500" dirty="0">
                <a:solidFill>
                  <a:srgbClr val="808080"/>
                </a:solidFill>
                <a:latin typeface="Consolas"/>
              </a:rPr>
              <a:t>=</a:t>
            </a:r>
            <a:r>
              <a:rPr lang="en-GB" sz="500" dirty="0">
                <a:solidFill>
                  <a:prstClr val="black"/>
                </a:solidFill>
                <a:latin typeface="Consolas"/>
              </a:rPr>
              <a:t> </a:t>
            </a:r>
            <a:r>
              <a:rPr lang="en-GB" sz="500" dirty="0" err="1">
                <a:solidFill>
                  <a:prstClr val="black"/>
                </a:solidFill>
                <a:latin typeface="Consolas"/>
              </a:rPr>
              <a:t>DP</a:t>
            </a:r>
            <a:r>
              <a:rPr lang="en-GB" sz="500" dirty="0" err="1">
                <a:solidFill>
                  <a:srgbClr val="808080"/>
                </a:solidFill>
                <a:latin typeface="Consolas"/>
              </a:rPr>
              <a:t>.</a:t>
            </a:r>
            <a:r>
              <a:rPr lang="en-GB" sz="500" dirty="0" err="1">
                <a:solidFill>
                  <a:prstClr val="black"/>
                </a:solidFill>
                <a:latin typeface="Consolas"/>
              </a:rPr>
              <a:t>PeriodId</a:t>
            </a:r>
            <a:r>
              <a:rPr lang="en-GB" sz="500" dirty="0">
                <a:solidFill>
                  <a:prstClr val="black"/>
                </a:solidFill>
                <a:latin typeface="Consolas"/>
              </a:rPr>
              <a:t> </a:t>
            </a:r>
          </a:p>
          <a:p>
            <a:r>
              <a:rPr lang="en-GB" sz="500" dirty="0" smtClean="0">
                <a:solidFill>
                  <a:srgbClr val="808080"/>
                </a:solidFill>
                <a:latin typeface="Consolas"/>
              </a:rPr>
              <a:t>       LEFT</a:t>
            </a:r>
            <a:r>
              <a:rPr lang="en-GB" sz="500" dirty="0" smtClean="0">
                <a:solidFill>
                  <a:prstClr val="black"/>
                </a:solidFill>
                <a:latin typeface="Consolas"/>
              </a:rPr>
              <a:t> </a:t>
            </a:r>
            <a:r>
              <a:rPr lang="en-GB" sz="500" dirty="0">
                <a:solidFill>
                  <a:srgbClr val="808080"/>
                </a:solidFill>
                <a:latin typeface="Consolas"/>
              </a:rPr>
              <a:t>JOIN</a:t>
            </a:r>
            <a:r>
              <a:rPr lang="en-GB" sz="500" dirty="0">
                <a:solidFill>
                  <a:prstClr val="black"/>
                </a:solidFill>
                <a:latin typeface="Consolas"/>
              </a:rPr>
              <a:t> [</a:t>
            </a:r>
            <a:r>
              <a:rPr lang="en-GB" sz="500" dirty="0" err="1">
                <a:solidFill>
                  <a:prstClr val="black"/>
                </a:solidFill>
                <a:latin typeface="Consolas"/>
              </a:rPr>
              <a:t>BoutiqueDMS</a:t>
            </a:r>
            <a:r>
              <a:rPr lang="en-GB" sz="500" dirty="0">
                <a:solidFill>
                  <a:prstClr val="black"/>
                </a:solidFill>
                <a:latin typeface="Consolas"/>
              </a:rPr>
              <a:t>]</a:t>
            </a:r>
            <a:r>
              <a:rPr lang="en-GB" sz="500" dirty="0">
                <a:solidFill>
                  <a:srgbClr val="808080"/>
                </a:solidFill>
                <a:latin typeface="Consolas"/>
              </a:rPr>
              <a:t>.</a:t>
            </a:r>
            <a:r>
              <a:rPr lang="en-GB" sz="500" dirty="0">
                <a:solidFill>
                  <a:prstClr val="black"/>
                </a:solidFill>
                <a:latin typeface="Consolas"/>
              </a:rPr>
              <a:t>[shared]</a:t>
            </a:r>
            <a:r>
              <a:rPr lang="en-GB" sz="500" dirty="0">
                <a:solidFill>
                  <a:srgbClr val="808080"/>
                </a:solidFill>
                <a:latin typeface="Consolas"/>
              </a:rPr>
              <a:t>.</a:t>
            </a:r>
            <a:r>
              <a:rPr lang="en-GB" sz="500" dirty="0">
                <a:solidFill>
                  <a:prstClr val="black"/>
                </a:solidFill>
                <a:latin typeface="Consolas"/>
              </a:rPr>
              <a:t>[</a:t>
            </a:r>
            <a:r>
              <a:rPr lang="en-GB" sz="500" dirty="0" err="1">
                <a:solidFill>
                  <a:prstClr val="black"/>
                </a:solidFill>
                <a:latin typeface="Consolas"/>
              </a:rPr>
              <a:t>dimCountry</a:t>
            </a:r>
            <a:r>
              <a:rPr lang="en-GB" sz="500" dirty="0" smtClean="0">
                <a:solidFill>
                  <a:prstClr val="black"/>
                </a:solidFill>
                <a:latin typeface="Consolas"/>
              </a:rPr>
              <a:t>]       DC    </a:t>
            </a:r>
            <a:r>
              <a:rPr lang="en-GB" sz="500" dirty="0" smtClean="0">
                <a:solidFill>
                  <a:srgbClr val="0000FF"/>
                </a:solidFill>
                <a:latin typeface="Consolas"/>
              </a:rPr>
              <a:t>ON</a:t>
            </a:r>
            <a:r>
              <a:rPr lang="en-GB" sz="500" dirty="0" smtClean="0">
                <a:solidFill>
                  <a:prstClr val="black"/>
                </a:solidFill>
                <a:latin typeface="Consolas"/>
              </a:rPr>
              <a:t> </a:t>
            </a:r>
            <a:r>
              <a:rPr lang="en-GB" sz="500" dirty="0" err="1">
                <a:solidFill>
                  <a:prstClr val="black"/>
                </a:solidFill>
                <a:latin typeface="Consolas"/>
              </a:rPr>
              <a:t>FHM</a:t>
            </a:r>
            <a:r>
              <a:rPr lang="en-GB" sz="500" dirty="0" err="1">
                <a:solidFill>
                  <a:srgbClr val="808080"/>
                </a:solidFill>
                <a:latin typeface="Consolas"/>
              </a:rPr>
              <a:t>.</a:t>
            </a:r>
            <a:r>
              <a:rPr lang="en-GB" sz="500" dirty="0" err="1">
                <a:solidFill>
                  <a:prstClr val="black"/>
                </a:solidFill>
                <a:latin typeface="Consolas"/>
              </a:rPr>
              <a:t>CountryKey</a:t>
            </a:r>
            <a:r>
              <a:rPr lang="en-GB" sz="500" dirty="0">
                <a:solidFill>
                  <a:prstClr val="black"/>
                </a:solidFill>
                <a:latin typeface="Consolas"/>
              </a:rPr>
              <a:t> </a:t>
            </a:r>
            <a:r>
              <a:rPr lang="en-GB" sz="500" dirty="0">
                <a:solidFill>
                  <a:srgbClr val="808080"/>
                </a:solidFill>
                <a:latin typeface="Consolas"/>
              </a:rPr>
              <a:t>=</a:t>
            </a:r>
            <a:r>
              <a:rPr lang="en-GB" sz="500" dirty="0">
                <a:solidFill>
                  <a:prstClr val="black"/>
                </a:solidFill>
                <a:latin typeface="Consolas"/>
              </a:rPr>
              <a:t> </a:t>
            </a:r>
            <a:r>
              <a:rPr lang="en-GB" sz="500" dirty="0" err="1">
                <a:solidFill>
                  <a:prstClr val="black"/>
                </a:solidFill>
                <a:latin typeface="Consolas"/>
              </a:rPr>
              <a:t>DC</a:t>
            </a:r>
            <a:r>
              <a:rPr lang="en-GB" sz="500" dirty="0" err="1">
                <a:solidFill>
                  <a:srgbClr val="808080"/>
                </a:solidFill>
                <a:latin typeface="Consolas"/>
              </a:rPr>
              <a:t>.</a:t>
            </a:r>
            <a:r>
              <a:rPr lang="en-GB" sz="500" dirty="0" err="1">
                <a:solidFill>
                  <a:prstClr val="black"/>
                </a:solidFill>
                <a:latin typeface="Consolas"/>
              </a:rPr>
              <a:t>CountryISO</a:t>
            </a:r>
            <a:r>
              <a:rPr lang="en-GB" sz="500" dirty="0">
                <a:solidFill>
                  <a:prstClr val="black"/>
                </a:solidFill>
                <a:latin typeface="Consolas"/>
              </a:rPr>
              <a:t> </a:t>
            </a:r>
          </a:p>
          <a:p>
            <a:r>
              <a:rPr lang="en-GB" sz="500" dirty="0">
                <a:solidFill>
                  <a:srgbClr val="0000FF"/>
                </a:solidFill>
                <a:latin typeface="Consolas"/>
              </a:rPr>
              <a:t>WHERE</a:t>
            </a:r>
            <a:endParaRPr lang="en-GB" sz="500" dirty="0">
              <a:solidFill>
                <a:prstClr val="black"/>
              </a:solidFill>
              <a:latin typeface="Consolas"/>
            </a:endParaRPr>
          </a:p>
          <a:p>
            <a:r>
              <a:rPr lang="en-GB" sz="500" dirty="0" smtClean="0">
                <a:solidFill>
                  <a:prstClr val="black"/>
                </a:solidFill>
                <a:latin typeface="Consolas"/>
              </a:rPr>
              <a:t>   </a:t>
            </a:r>
            <a:r>
              <a:rPr lang="en-GB" sz="500" dirty="0" err="1" smtClean="0">
                <a:solidFill>
                  <a:prstClr val="black"/>
                </a:solidFill>
                <a:latin typeface="Consolas"/>
              </a:rPr>
              <a:t>DC</a:t>
            </a:r>
            <a:r>
              <a:rPr lang="en-GB" sz="500" dirty="0" err="1" smtClean="0">
                <a:solidFill>
                  <a:srgbClr val="808080"/>
                </a:solidFill>
                <a:latin typeface="Consolas"/>
              </a:rPr>
              <a:t>.</a:t>
            </a:r>
            <a:r>
              <a:rPr lang="en-GB" sz="500" dirty="0" err="1" smtClean="0">
                <a:solidFill>
                  <a:prstClr val="black"/>
                </a:solidFill>
                <a:latin typeface="Consolas"/>
              </a:rPr>
              <a:t>RegionName</a:t>
            </a:r>
            <a:r>
              <a:rPr lang="en-GB" sz="500" dirty="0" smtClean="0">
                <a:solidFill>
                  <a:prstClr val="black"/>
                </a:solidFill>
                <a:latin typeface="Consolas"/>
              </a:rPr>
              <a:t> </a:t>
            </a:r>
            <a:r>
              <a:rPr lang="en-GB" sz="500" dirty="0">
                <a:solidFill>
                  <a:srgbClr val="808080"/>
                </a:solidFill>
                <a:latin typeface="Consolas"/>
              </a:rPr>
              <a:t>LIKE</a:t>
            </a:r>
            <a:r>
              <a:rPr lang="en-GB" sz="500" dirty="0">
                <a:solidFill>
                  <a:prstClr val="black"/>
                </a:solidFill>
                <a:latin typeface="Consolas"/>
              </a:rPr>
              <a:t> </a:t>
            </a:r>
            <a:r>
              <a:rPr lang="en-GB" sz="500" dirty="0">
                <a:solidFill>
                  <a:srgbClr val="FF0000"/>
                </a:solidFill>
                <a:latin typeface="Consolas"/>
              </a:rPr>
              <a:t>'%Europe%'</a:t>
            </a:r>
            <a:endParaRPr lang="en-GB" sz="500" dirty="0">
              <a:solidFill>
                <a:prstClr val="black"/>
              </a:solidFill>
              <a:latin typeface="Consolas"/>
            </a:endParaRPr>
          </a:p>
          <a:p>
            <a:r>
              <a:rPr lang="en-GB" sz="500" dirty="0">
                <a:solidFill>
                  <a:srgbClr val="0000FF"/>
                </a:solidFill>
                <a:latin typeface="Consolas"/>
              </a:rPr>
              <a:t>GROUP</a:t>
            </a:r>
            <a:r>
              <a:rPr lang="en-GB" sz="500" dirty="0">
                <a:solidFill>
                  <a:prstClr val="black"/>
                </a:solidFill>
                <a:latin typeface="Consolas"/>
              </a:rPr>
              <a:t> </a:t>
            </a:r>
            <a:r>
              <a:rPr lang="en-GB" sz="500" dirty="0">
                <a:solidFill>
                  <a:srgbClr val="0000FF"/>
                </a:solidFill>
                <a:latin typeface="Consolas"/>
              </a:rPr>
              <a:t>BY</a:t>
            </a:r>
            <a:endParaRPr lang="en-GB" sz="500" dirty="0">
              <a:solidFill>
                <a:prstClr val="black"/>
              </a:solidFill>
              <a:latin typeface="Consolas"/>
            </a:endParaRPr>
          </a:p>
          <a:p>
            <a:r>
              <a:rPr lang="en-GB" sz="500" dirty="0" smtClean="0">
                <a:solidFill>
                  <a:prstClr val="black"/>
                </a:solidFill>
                <a:latin typeface="Consolas"/>
              </a:rPr>
              <a:t>   DP</a:t>
            </a:r>
            <a:r>
              <a:rPr lang="en-GB" sz="500" dirty="0">
                <a:solidFill>
                  <a:srgbClr val="808080"/>
                </a:solidFill>
                <a:latin typeface="Consolas"/>
              </a:rPr>
              <a:t>.</a:t>
            </a:r>
            <a:r>
              <a:rPr lang="en-GB" sz="500" dirty="0">
                <a:solidFill>
                  <a:prstClr val="black"/>
                </a:solidFill>
                <a:latin typeface="Consolas"/>
              </a:rPr>
              <a:t>[</a:t>
            </a:r>
            <a:r>
              <a:rPr lang="en-GB" sz="500" dirty="0" err="1">
                <a:solidFill>
                  <a:prstClr val="black"/>
                </a:solidFill>
                <a:latin typeface="Consolas"/>
              </a:rPr>
              <a:t>YearNumber</a:t>
            </a:r>
            <a:r>
              <a:rPr lang="en-GB" sz="500" dirty="0">
                <a:solidFill>
                  <a:prstClr val="black"/>
                </a:solidFill>
                <a:latin typeface="Consolas"/>
              </a:rPr>
              <a:t>]</a:t>
            </a:r>
            <a:r>
              <a:rPr lang="en-GB" sz="500" dirty="0">
                <a:solidFill>
                  <a:srgbClr val="808080"/>
                </a:solidFill>
                <a:latin typeface="Consolas"/>
              </a:rPr>
              <a:t>,</a:t>
            </a:r>
            <a:endParaRPr lang="en-GB" sz="500" dirty="0">
              <a:solidFill>
                <a:prstClr val="black"/>
              </a:solidFill>
              <a:latin typeface="Consolas"/>
            </a:endParaRPr>
          </a:p>
          <a:p>
            <a:r>
              <a:rPr lang="en-GB" sz="500" dirty="0" smtClean="0">
                <a:solidFill>
                  <a:prstClr val="black"/>
                </a:solidFill>
                <a:latin typeface="Consolas"/>
              </a:rPr>
              <a:t>   DP</a:t>
            </a:r>
            <a:r>
              <a:rPr lang="en-GB" sz="500" dirty="0">
                <a:solidFill>
                  <a:srgbClr val="808080"/>
                </a:solidFill>
                <a:latin typeface="Consolas"/>
              </a:rPr>
              <a:t>.</a:t>
            </a:r>
            <a:r>
              <a:rPr lang="en-GB" sz="500" dirty="0">
                <a:solidFill>
                  <a:prstClr val="black"/>
                </a:solidFill>
                <a:latin typeface="Consolas"/>
              </a:rPr>
              <a:t>[</a:t>
            </a:r>
            <a:r>
              <a:rPr lang="en-GB" sz="500" dirty="0" err="1">
                <a:solidFill>
                  <a:prstClr val="black"/>
                </a:solidFill>
                <a:latin typeface="Consolas"/>
              </a:rPr>
              <a:t>MonthNumber</a:t>
            </a:r>
            <a:r>
              <a:rPr lang="en-GB" sz="500" dirty="0">
                <a:solidFill>
                  <a:prstClr val="black"/>
                </a:solidFill>
                <a:latin typeface="Consolas"/>
              </a:rPr>
              <a:t>]</a:t>
            </a:r>
            <a:r>
              <a:rPr lang="en-GB" sz="500" dirty="0">
                <a:solidFill>
                  <a:srgbClr val="808080"/>
                </a:solidFill>
                <a:latin typeface="Consolas"/>
              </a:rPr>
              <a:t>,</a:t>
            </a:r>
            <a:endParaRPr lang="en-GB" sz="500" dirty="0">
              <a:solidFill>
                <a:prstClr val="black"/>
              </a:solidFill>
              <a:latin typeface="Consolas"/>
            </a:endParaRPr>
          </a:p>
          <a:p>
            <a:r>
              <a:rPr lang="en-GB" sz="500" dirty="0" smtClean="0">
                <a:solidFill>
                  <a:prstClr val="black"/>
                </a:solidFill>
                <a:latin typeface="Consolas"/>
              </a:rPr>
              <a:t>   DHB</a:t>
            </a:r>
            <a:r>
              <a:rPr lang="en-GB" sz="500" dirty="0">
                <a:solidFill>
                  <a:srgbClr val="808080"/>
                </a:solidFill>
                <a:latin typeface="Consolas"/>
              </a:rPr>
              <a:t>.</a:t>
            </a:r>
            <a:r>
              <a:rPr lang="en-GB" sz="500" dirty="0">
                <a:solidFill>
                  <a:prstClr val="black"/>
                </a:solidFill>
                <a:latin typeface="Consolas"/>
              </a:rPr>
              <a:t>[</a:t>
            </a:r>
            <a:r>
              <a:rPr lang="en-GB" sz="500" dirty="0" err="1">
                <a:solidFill>
                  <a:prstClr val="black"/>
                </a:solidFill>
                <a:latin typeface="Consolas"/>
              </a:rPr>
              <a:t>BrandGroupName</a:t>
            </a:r>
            <a:r>
              <a:rPr lang="en-GB" sz="500" dirty="0">
                <a:solidFill>
                  <a:prstClr val="black"/>
                </a:solidFill>
                <a:latin typeface="Consolas"/>
              </a:rPr>
              <a:t>]  </a:t>
            </a:r>
          </a:p>
          <a:p>
            <a:r>
              <a:rPr lang="en-GB" sz="500" dirty="0">
                <a:solidFill>
                  <a:srgbClr val="0000FF"/>
                </a:solidFill>
                <a:latin typeface="Consolas"/>
              </a:rPr>
              <a:t>HAVING</a:t>
            </a:r>
            <a:endParaRPr lang="en-GB" sz="500" dirty="0">
              <a:solidFill>
                <a:prstClr val="black"/>
              </a:solidFill>
              <a:latin typeface="Consolas"/>
            </a:endParaRPr>
          </a:p>
          <a:p>
            <a:r>
              <a:rPr lang="en-GB" sz="500" dirty="0" smtClean="0">
                <a:solidFill>
                  <a:prstClr val="black"/>
                </a:solidFill>
                <a:latin typeface="Consolas"/>
              </a:rPr>
              <a:t>   </a:t>
            </a:r>
            <a:r>
              <a:rPr lang="en-GB" sz="500" dirty="0" err="1" smtClean="0">
                <a:solidFill>
                  <a:prstClr val="black"/>
                </a:solidFill>
                <a:latin typeface="Consolas"/>
              </a:rPr>
              <a:t>DP</a:t>
            </a:r>
            <a:r>
              <a:rPr lang="en-GB" sz="500" dirty="0" err="1" smtClean="0">
                <a:solidFill>
                  <a:srgbClr val="808080"/>
                </a:solidFill>
                <a:latin typeface="Consolas"/>
              </a:rPr>
              <a:t>.</a:t>
            </a:r>
            <a:r>
              <a:rPr lang="en-GB" sz="500" dirty="0" err="1" smtClean="0">
                <a:solidFill>
                  <a:prstClr val="black"/>
                </a:solidFill>
                <a:latin typeface="Consolas"/>
              </a:rPr>
              <a:t>YearNumber</a:t>
            </a:r>
            <a:r>
              <a:rPr lang="en-GB" sz="500" dirty="0" smtClean="0">
                <a:solidFill>
                  <a:prstClr val="black"/>
                </a:solidFill>
                <a:latin typeface="Consolas"/>
              </a:rPr>
              <a:t> </a:t>
            </a:r>
            <a:r>
              <a:rPr lang="en-GB" sz="500" dirty="0">
                <a:solidFill>
                  <a:srgbClr val="808080"/>
                </a:solidFill>
                <a:latin typeface="Consolas"/>
              </a:rPr>
              <a:t>IN</a:t>
            </a:r>
            <a:r>
              <a:rPr lang="en-GB" sz="500" dirty="0">
                <a:solidFill>
                  <a:srgbClr val="0000FF"/>
                </a:solidFill>
                <a:latin typeface="Consolas"/>
              </a:rPr>
              <a:t> </a:t>
            </a:r>
            <a:r>
              <a:rPr lang="en-GB" sz="500" dirty="0">
                <a:solidFill>
                  <a:srgbClr val="808080"/>
                </a:solidFill>
                <a:latin typeface="Consolas"/>
              </a:rPr>
              <a:t>(</a:t>
            </a:r>
            <a:r>
              <a:rPr lang="en-GB" sz="500" dirty="0">
                <a:solidFill>
                  <a:prstClr val="black"/>
                </a:solidFill>
                <a:latin typeface="Consolas"/>
              </a:rPr>
              <a:t>2014</a:t>
            </a:r>
            <a:r>
              <a:rPr lang="en-GB" sz="500" dirty="0">
                <a:solidFill>
                  <a:srgbClr val="808080"/>
                </a:solidFill>
                <a:latin typeface="Consolas"/>
              </a:rPr>
              <a:t>,</a:t>
            </a:r>
            <a:r>
              <a:rPr lang="en-GB" sz="500" dirty="0">
                <a:solidFill>
                  <a:prstClr val="black"/>
                </a:solidFill>
                <a:latin typeface="Consolas"/>
              </a:rPr>
              <a:t>2015</a:t>
            </a:r>
            <a:r>
              <a:rPr lang="en-GB" sz="500" dirty="0">
                <a:solidFill>
                  <a:srgbClr val="808080"/>
                </a:solidFill>
                <a:latin typeface="Consolas"/>
              </a:rPr>
              <a:t>,</a:t>
            </a:r>
            <a:r>
              <a:rPr lang="en-GB" sz="500" dirty="0">
                <a:solidFill>
                  <a:prstClr val="black"/>
                </a:solidFill>
                <a:latin typeface="Consolas"/>
              </a:rPr>
              <a:t>2016</a:t>
            </a:r>
            <a:r>
              <a:rPr lang="en-GB" sz="500" dirty="0">
                <a:solidFill>
                  <a:srgbClr val="808080"/>
                </a:solidFill>
                <a:latin typeface="Consolas"/>
              </a:rPr>
              <a:t>)</a:t>
            </a:r>
            <a:endParaRPr lang="en-GB" sz="500" dirty="0">
              <a:solidFill>
                <a:prstClr val="black"/>
              </a:solidFill>
              <a:latin typeface="Consolas"/>
            </a:endParaRPr>
          </a:p>
          <a:p>
            <a:r>
              <a:rPr lang="en-GB" sz="500" dirty="0" smtClean="0">
                <a:solidFill>
                  <a:srgbClr val="808080"/>
                </a:solidFill>
                <a:latin typeface="Consolas"/>
              </a:rPr>
              <a:t>   AND</a:t>
            </a:r>
            <a:r>
              <a:rPr lang="en-GB" sz="500" dirty="0" smtClean="0">
                <a:solidFill>
                  <a:prstClr val="black"/>
                </a:solidFill>
                <a:latin typeface="Consolas"/>
              </a:rPr>
              <a:t> </a:t>
            </a:r>
            <a:r>
              <a:rPr lang="en-GB" sz="500" dirty="0" err="1">
                <a:solidFill>
                  <a:prstClr val="black"/>
                </a:solidFill>
                <a:latin typeface="Consolas"/>
              </a:rPr>
              <a:t>DHB</a:t>
            </a:r>
            <a:r>
              <a:rPr lang="en-GB" sz="500" dirty="0" err="1">
                <a:solidFill>
                  <a:srgbClr val="808080"/>
                </a:solidFill>
                <a:latin typeface="Consolas"/>
              </a:rPr>
              <a:t>.</a:t>
            </a:r>
            <a:r>
              <a:rPr lang="en-GB" sz="500" dirty="0" err="1">
                <a:solidFill>
                  <a:prstClr val="black"/>
                </a:solidFill>
                <a:latin typeface="Consolas"/>
              </a:rPr>
              <a:t>BrandGroupName</a:t>
            </a:r>
            <a:r>
              <a:rPr lang="en-GB" sz="500" dirty="0">
                <a:solidFill>
                  <a:prstClr val="black"/>
                </a:solidFill>
                <a:latin typeface="Consolas"/>
              </a:rPr>
              <a:t> </a:t>
            </a:r>
            <a:r>
              <a:rPr lang="en-GB" sz="500" dirty="0">
                <a:solidFill>
                  <a:srgbClr val="808080"/>
                </a:solidFill>
                <a:latin typeface="Consolas"/>
              </a:rPr>
              <a:t>=</a:t>
            </a:r>
            <a:r>
              <a:rPr lang="en-GB" sz="500" dirty="0">
                <a:solidFill>
                  <a:prstClr val="black"/>
                </a:solidFill>
                <a:latin typeface="Consolas"/>
              </a:rPr>
              <a:t> </a:t>
            </a:r>
            <a:r>
              <a:rPr lang="en-GB" sz="500" dirty="0">
                <a:solidFill>
                  <a:srgbClr val="FF0000"/>
                </a:solidFill>
                <a:latin typeface="Consolas"/>
              </a:rPr>
              <a:t>'Apple'</a:t>
            </a:r>
            <a:endParaRPr lang="en-GB" sz="500" dirty="0">
              <a:solidFill>
                <a:prstClr val="black"/>
              </a:solidFill>
              <a:latin typeface="Consolas"/>
            </a:endParaRPr>
          </a:p>
          <a:p>
            <a:endParaRPr lang="en-GB" sz="500" dirty="0">
              <a:solidFill>
                <a:prstClr val="black"/>
              </a:solidFill>
              <a:latin typeface="Consolas"/>
            </a:endParaRPr>
          </a:p>
          <a:p>
            <a:endParaRPr lang="en-GB" sz="500" dirty="0">
              <a:solidFill>
                <a:prstClr val="black"/>
              </a:solidFill>
              <a:latin typeface="Consolas"/>
            </a:endParaRPr>
          </a:p>
          <a:p>
            <a:r>
              <a:rPr lang="en-GB" sz="900" b="1" dirty="0">
                <a:solidFill>
                  <a:srgbClr val="0000FF"/>
                </a:solidFill>
                <a:latin typeface="Consolas"/>
              </a:rPr>
              <a:t>UNION</a:t>
            </a:r>
            <a:r>
              <a:rPr lang="en-GB" sz="900" b="1" dirty="0">
                <a:solidFill>
                  <a:prstClr val="black"/>
                </a:solidFill>
                <a:latin typeface="Consolas"/>
              </a:rPr>
              <a:t> </a:t>
            </a:r>
            <a:r>
              <a:rPr lang="en-GB" sz="900" b="1" dirty="0">
                <a:solidFill>
                  <a:srgbClr val="808080"/>
                </a:solidFill>
                <a:latin typeface="Consolas"/>
              </a:rPr>
              <a:t>ALL</a:t>
            </a:r>
            <a:endParaRPr lang="en-GB" sz="500" b="1" dirty="0">
              <a:solidFill>
                <a:prstClr val="black"/>
              </a:solidFill>
              <a:latin typeface="Consolas"/>
            </a:endParaRPr>
          </a:p>
          <a:p>
            <a:endParaRPr lang="en-GB" sz="500" dirty="0">
              <a:solidFill>
                <a:prstClr val="black"/>
              </a:solidFill>
              <a:latin typeface="Consolas"/>
            </a:endParaRPr>
          </a:p>
          <a:p>
            <a:r>
              <a:rPr lang="en-GB" sz="500" dirty="0">
                <a:solidFill>
                  <a:srgbClr val="0000FF"/>
                </a:solidFill>
                <a:latin typeface="Consolas"/>
              </a:rPr>
              <a:t>SELECT</a:t>
            </a:r>
            <a:r>
              <a:rPr lang="en-GB" sz="500" dirty="0">
                <a:solidFill>
                  <a:prstClr val="black"/>
                </a:solidFill>
                <a:latin typeface="Consolas"/>
              </a:rPr>
              <a:t> </a:t>
            </a:r>
          </a:p>
          <a:p>
            <a:r>
              <a:rPr lang="en-GB" sz="500" dirty="0">
                <a:solidFill>
                  <a:prstClr val="black"/>
                </a:solidFill>
                <a:latin typeface="Consolas"/>
              </a:rPr>
              <a:t>   DP</a:t>
            </a:r>
            <a:r>
              <a:rPr lang="en-GB" sz="500" dirty="0">
                <a:solidFill>
                  <a:srgbClr val="808080"/>
                </a:solidFill>
                <a:latin typeface="Consolas"/>
              </a:rPr>
              <a:t>.</a:t>
            </a:r>
            <a:r>
              <a:rPr lang="en-GB" sz="500" dirty="0">
                <a:solidFill>
                  <a:prstClr val="black"/>
                </a:solidFill>
                <a:latin typeface="Consolas"/>
              </a:rPr>
              <a:t>[</a:t>
            </a:r>
            <a:r>
              <a:rPr lang="en-GB" sz="500" dirty="0" err="1">
                <a:solidFill>
                  <a:prstClr val="black"/>
                </a:solidFill>
                <a:latin typeface="Consolas"/>
              </a:rPr>
              <a:t>YearNumber</a:t>
            </a:r>
            <a:r>
              <a:rPr lang="en-GB" sz="500" dirty="0">
                <a:solidFill>
                  <a:prstClr val="black"/>
                </a:solidFill>
                <a:latin typeface="Consolas"/>
              </a:rPr>
              <a:t>] </a:t>
            </a:r>
          </a:p>
          <a:p>
            <a:r>
              <a:rPr lang="en-GB" sz="500" dirty="0">
                <a:solidFill>
                  <a:prstClr val="black"/>
                </a:solidFill>
                <a:latin typeface="Consolas"/>
              </a:rPr>
              <a:t>  </a:t>
            </a:r>
            <a:r>
              <a:rPr lang="en-GB" sz="500" dirty="0">
                <a:solidFill>
                  <a:srgbClr val="808080"/>
                </a:solidFill>
                <a:latin typeface="Consolas"/>
              </a:rPr>
              <a:t>,</a:t>
            </a:r>
            <a:r>
              <a:rPr lang="en-GB" sz="500" dirty="0">
                <a:solidFill>
                  <a:prstClr val="black"/>
                </a:solidFill>
                <a:latin typeface="Consolas"/>
              </a:rPr>
              <a:t>DP</a:t>
            </a:r>
            <a:r>
              <a:rPr lang="en-GB" sz="500" dirty="0">
                <a:solidFill>
                  <a:srgbClr val="808080"/>
                </a:solidFill>
                <a:latin typeface="Consolas"/>
              </a:rPr>
              <a:t>.</a:t>
            </a:r>
            <a:r>
              <a:rPr lang="en-GB" sz="500" dirty="0">
                <a:solidFill>
                  <a:prstClr val="black"/>
                </a:solidFill>
                <a:latin typeface="Consolas"/>
              </a:rPr>
              <a:t>[</a:t>
            </a:r>
            <a:r>
              <a:rPr lang="en-GB" sz="500" dirty="0" err="1">
                <a:solidFill>
                  <a:prstClr val="black"/>
                </a:solidFill>
                <a:latin typeface="Consolas"/>
              </a:rPr>
              <a:t>MonthNumber</a:t>
            </a:r>
            <a:r>
              <a:rPr lang="en-GB" sz="500" dirty="0">
                <a:solidFill>
                  <a:prstClr val="black"/>
                </a:solidFill>
                <a:latin typeface="Consolas"/>
              </a:rPr>
              <a:t>]</a:t>
            </a:r>
          </a:p>
          <a:p>
            <a:r>
              <a:rPr lang="en-GB" sz="500" dirty="0">
                <a:solidFill>
                  <a:prstClr val="black"/>
                </a:solidFill>
                <a:latin typeface="Consolas"/>
              </a:rPr>
              <a:t>  </a:t>
            </a:r>
            <a:r>
              <a:rPr lang="en-GB" sz="500" dirty="0">
                <a:solidFill>
                  <a:srgbClr val="808080"/>
                </a:solidFill>
                <a:latin typeface="Consolas"/>
              </a:rPr>
              <a:t>,</a:t>
            </a:r>
            <a:r>
              <a:rPr lang="en-GB" sz="500" dirty="0">
                <a:solidFill>
                  <a:srgbClr val="FF0000"/>
                </a:solidFill>
                <a:latin typeface="Consolas"/>
              </a:rPr>
              <a:t>'All Europe'                                                  </a:t>
            </a:r>
            <a:r>
              <a:rPr lang="en-GB" sz="500" dirty="0" smtClean="0">
                <a:solidFill>
                  <a:srgbClr val="0000FF"/>
                </a:solidFill>
                <a:latin typeface="Consolas"/>
              </a:rPr>
              <a:t>AS</a:t>
            </a:r>
            <a:r>
              <a:rPr lang="en-GB" sz="500" dirty="0" smtClean="0">
                <a:solidFill>
                  <a:prstClr val="black"/>
                </a:solidFill>
                <a:latin typeface="Consolas"/>
              </a:rPr>
              <a:t> </a:t>
            </a:r>
            <a:r>
              <a:rPr lang="en-GB" sz="500" dirty="0">
                <a:solidFill>
                  <a:prstClr val="black"/>
                </a:solidFill>
                <a:latin typeface="Consolas"/>
              </a:rPr>
              <a:t>[</a:t>
            </a:r>
            <a:r>
              <a:rPr lang="en-GB" sz="500" dirty="0" err="1">
                <a:solidFill>
                  <a:prstClr val="black"/>
                </a:solidFill>
                <a:latin typeface="Consolas"/>
              </a:rPr>
              <a:t>SuperRegion</a:t>
            </a:r>
            <a:r>
              <a:rPr lang="en-GB" sz="500" dirty="0">
                <a:solidFill>
                  <a:prstClr val="black"/>
                </a:solidFill>
                <a:latin typeface="Consolas"/>
              </a:rPr>
              <a:t>] </a:t>
            </a:r>
            <a:r>
              <a:rPr lang="en-GB" sz="500" dirty="0">
                <a:solidFill>
                  <a:srgbClr val="008000"/>
                </a:solidFill>
                <a:latin typeface="Consolas"/>
              </a:rPr>
              <a:t>-- I'm creating my own </a:t>
            </a:r>
            <a:r>
              <a:rPr lang="en-GB" sz="500" dirty="0" err="1">
                <a:solidFill>
                  <a:srgbClr val="008000"/>
                </a:solidFill>
                <a:latin typeface="Consolas"/>
              </a:rPr>
              <a:t>SuperRegion</a:t>
            </a:r>
            <a:r>
              <a:rPr lang="en-GB" sz="500" dirty="0">
                <a:solidFill>
                  <a:srgbClr val="008000"/>
                </a:solidFill>
                <a:latin typeface="Consolas"/>
              </a:rPr>
              <a:t> Field here..</a:t>
            </a:r>
            <a:endParaRPr lang="en-GB" sz="500" dirty="0">
              <a:solidFill>
                <a:prstClr val="black"/>
              </a:solidFill>
              <a:latin typeface="Consolas"/>
            </a:endParaRPr>
          </a:p>
          <a:p>
            <a:r>
              <a:rPr lang="en-GB" sz="500" dirty="0">
                <a:solidFill>
                  <a:prstClr val="black"/>
                </a:solidFill>
                <a:latin typeface="Consolas"/>
              </a:rPr>
              <a:t>  </a:t>
            </a:r>
            <a:r>
              <a:rPr lang="en-GB" sz="500" dirty="0">
                <a:solidFill>
                  <a:srgbClr val="808080"/>
                </a:solidFill>
                <a:latin typeface="Consolas"/>
              </a:rPr>
              <a:t>,</a:t>
            </a:r>
            <a:r>
              <a:rPr lang="en-GB" sz="500" dirty="0">
                <a:solidFill>
                  <a:srgbClr val="FF00FF"/>
                </a:solidFill>
                <a:latin typeface="Consolas"/>
              </a:rPr>
              <a:t>UPPER</a:t>
            </a:r>
            <a:r>
              <a:rPr lang="en-GB" sz="500" dirty="0">
                <a:solidFill>
                  <a:srgbClr val="808080"/>
                </a:solidFill>
                <a:latin typeface="Consolas"/>
              </a:rPr>
              <a:t>(</a:t>
            </a:r>
            <a:r>
              <a:rPr lang="en-GB" sz="500" dirty="0">
                <a:solidFill>
                  <a:prstClr val="black"/>
                </a:solidFill>
                <a:latin typeface="Consolas"/>
              </a:rPr>
              <a:t>DTB</a:t>
            </a:r>
            <a:r>
              <a:rPr lang="en-GB" sz="500" dirty="0">
                <a:solidFill>
                  <a:srgbClr val="808080"/>
                </a:solidFill>
                <a:latin typeface="Consolas"/>
              </a:rPr>
              <a:t>.</a:t>
            </a:r>
            <a:r>
              <a:rPr lang="en-GB" sz="500" dirty="0">
                <a:solidFill>
                  <a:prstClr val="black"/>
                </a:solidFill>
                <a:latin typeface="Consolas"/>
              </a:rPr>
              <a:t>[</a:t>
            </a:r>
            <a:r>
              <a:rPr lang="en-GB" sz="500" dirty="0" err="1">
                <a:solidFill>
                  <a:prstClr val="black"/>
                </a:solidFill>
                <a:latin typeface="Consolas"/>
              </a:rPr>
              <a:t>BrandGroupName</a:t>
            </a:r>
            <a:r>
              <a:rPr lang="en-GB" sz="500" dirty="0" smtClean="0">
                <a:solidFill>
                  <a:prstClr val="black"/>
                </a:solidFill>
                <a:latin typeface="Consolas"/>
              </a:rPr>
              <a:t>]</a:t>
            </a:r>
            <a:r>
              <a:rPr lang="en-GB" sz="500" dirty="0" smtClean="0">
                <a:solidFill>
                  <a:srgbClr val="808080"/>
                </a:solidFill>
                <a:latin typeface="Consolas"/>
              </a:rPr>
              <a:t>)                                   </a:t>
            </a:r>
            <a:r>
              <a:rPr lang="en-GB" sz="500" dirty="0" smtClean="0">
                <a:solidFill>
                  <a:srgbClr val="0000FF"/>
                </a:solidFill>
                <a:latin typeface="Consolas"/>
              </a:rPr>
              <a:t>AS</a:t>
            </a:r>
            <a:r>
              <a:rPr lang="en-GB" sz="500" dirty="0" smtClean="0">
                <a:solidFill>
                  <a:prstClr val="black"/>
                </a:solidFill>
                <a:latin typeface="Consolas"/>
              </a:rPr>
              <a:t> </a:t>
            </a:r>
            <a:r>
              <a:rPr lang="en-GB" sz="500" dirty="0">
                <a:solidFill>
                  <a:prstClr val="black"/>
                </a:solidFill>
                <a:latin typeface="Consolas"/>
              </a:rPr>
              <a:t>[</a:t>
            </a:r>
            <a:r>
              <a:rPr lang="en-GB" sz="500" dirty="0" err="1">
                <a:solidFill>
                  <a:prstClr val="black"/>
                </a:solidFill>
                <a:latin typeface="Consolas"/>
              </a:rPr>
              <a:t>BrandGroupName</a:t>
            </a:r>
            <a:r>
              <a:rPr lang="en-GB" sz="500" dirty="0">
                <a:solidFill>
                  <a:prstClr val="black"/>
                </a:solidFill>
                <a:latin typeface="Consolas"/>
              </a:rPr>
              <a:t>]</a:t>
            </a:r>
          </a:p>
          <a:p>
            <a:r>
              <a:rPr lang="en-GB" sz="500" dirty="0">
                <a:solidFill>
                  <a:prstClr val="black"/>
                </a:solidFill>
                <a:latin typeface="Consolas"/>
              </a:rPr>
              <a:t>  </a:t>
            </a:r>
            <a:r>
              <a:rPr lang="en-GB" sz="500" dirty="0">
                <a:solidFill>
                  <a:srgbClr val="808080"/>
                </a:solidFill>
                <a:latin typeface="Consolas"/>
              </a:rPr>
              <a:t>,</a:t>
            </a:r>
            <a:r>
              <a:rPr lang="en-GB" sz="500" dirty="0">
                <a:solidFill>
                  <a:srgbClr val="FF0000"/>
                </a:solidFill>
                <a:latin typeface="Consolas"/>
              </a:rPr>
              <a:t>'TABLET'                                                      </a:t>
            </a:r>
            <a:r>
              <a:rPr lang="en-GB" sz="500" dirty="0" smtClean="0">
                <a:solidFill>
                  <a:srgbClr val="0000FF"/>
                </a:solidFill>
                <a:latin typeface="Consolas"/>
              </a:rPr>
              <a:t>AS</a:t>
            </a:r>
            <a:r>
              <a:rPr lang="en-GB" sz="500" dirty="0" smtClean="0">
                <a:solidFill>
                  <a:prstClr val="black"/>
                </a:solidFill>
                <a:latin typeface="Consolas"/>
              </a:rPr>
              <a:t> </a:t>
            </a:r>
            <a:r>
              <a:rPr lang="en-GB" sz="500" dirty="0" err="1">
                <a:solidFill>
                  <a:prstClr val="black"/>
                </a:solidFill>
                <a:latin typeface="Consolas"/>
              </a:rPr>
              <a:t>VerticalName</a:t>
            </a:r>
            <a:r>
              <a:rPr lang="en-GB" sz="500" dirty="0">
                <a:solidFill>
                  <a:prstClr val="black"/>
                </a:solidFill>
                <a:latin typeface="Consolas"/>
              </a:rPr>
              <a:t> </a:t>
            </a:r>
            <a:r>
              <a:rPr lang="en-GB" sz="500" dirty="0">
                <a:solidFill>
                  <a:srgbClr val="008000"/>
                </a:solidFill>
                <a:latin typeface="Consolas"/>
              </a:rPr>
              <a:t>-- I've added a new field to specify each vertical</a:t>
            </a:r>
            <a:endParaRPr lang="en-GB" sz="500" dirty="0">
              <a:solidFill>
                <a:prstClr val="black"/>
              </a:solidFill>
              <a:latin typeface="Consolas"/>
            </a:endParaRPr>
          </a:p>
          <a:p>
            <a:r>
              <a:rPr lang="en-GB" sz="500" dirty="0" smtClean="0">
                <a:solidFill>
                  <a:prstClr val="black"/>
                </a:solidFill>
                <a:latin typeface="Consolas"/>
              </a:rPr>
              <a:t>  </a:t>
            </a:r>
            <a:r>
              <a:rPr lang="en-GB" sz="500" dirty="0" smtClean="0">
                <a:solidFill>
                  <a:srgbClr val="808080"/>
                </a:solidFill>
                <a:latin typeface="Consolas"/>
              </a:rPr>
              <a:t>,</a:t>
            </a:r>
            <a:r>
              <a:rPr lang="en-GB" sz="500" dirty="0" smtClean="0">
                <a:solidFill>
                  <a:srgbClr val="FF00FF"/>
                </a:solidFill>
                <a:latin typeface="Consolas"/>
              </a:rPr>
              <a:t>SUM</a:t>
            </a:r>
            <a:r>
              <a:rPr lang="en-GB" sz="500" dirty="0" smtClean="0">
                <a:solidFill>
                  <a:srgbClr val="808080"/>
                </a:solidFill>
                <a:latin typeface="Consolas"/>
              </a:rPr>
              <a:t>(</a:t>
            </a:r>
            <a:r>
              <a:rPr lang="en-GB" sz="500" dirty="0" smtClean="0">
                <a:solidFill>
                  <a:prstClr val="black"/>
                </a:solidFill>
                <a:latin typeface="Consolas"/>
              </a:rPr>
              <a:t>FTM</a:t>
            </a:r>
            <a:r>
              <a:rPr lang="en-GB" sz="500" dirty="0" smtClean="0">
                <a:solidFill>
                  <a:srgbClr val="808080"/>
                </a:solidFill>
                <a:latin typeface="Consolas"/>
              </a:rPr>
              <a:t>.</a:t>
            </a:r>
            <a:r>
              <a:rPr lang="en-GB" sz="500" dirty="0" smtClean="0">
                <a:solidFill>
                  <a:prstClr val="black"/>
                </a:solidFill>
                <a:latin typeface="Consolas"/>
              </a:rPr>
              <a:t>[</a:t>
            </a:r>
            <a:r>
              <a:rPr lang="en-GB" sz="500" dirty="0" err="1" smtClean="0">
                <a:solidFill>
                  <a:prstClr val="black"/>
                </a:solidFill>
                <a:latin typeface="Consolas"/>
              </a:rPr>
              <a:t>TotalUnitsSold</a:t>
            </a:r>
            <a:r>
              <a:rPr lang="en-GB" sz="500" dirty="0" smtClean="0">
                <a:solidFill>
                  <a:prstClr val="black"/>
                </a:solidFill>
                <a:latin typeface="Consolas"/>
              </a:rPr>
              <a:t>]</a:t>
            </a:r>
            <a:r>
              <a:rPr lang="en-GB" sz="500" dirty="0" smtClean="0">
                <a:solidFill>
                  <a:srgbClr val="808080"/>
                </a:solidFill>
                <a:latin typeface="Consolas"/>
              </a:rPr>
              <a:t>)                                     </a:t>
            </a:r>
            <a:r>
              <a:rPr lang="en-GB" sz="500" dirty="0" smtClean="0">
                <a:solidFill>
                  <a:srgbClr val="0000FF"/>
                </a:solidFill>
                <a:latin typeface="Consolas"/>
              </a:rPr>
              <a:t>AS</a:t>
            </a:r>
            <a:r>
              <a:rPr lang="en-GB" sz="500" dirty="0" smtClean="0">
                <a:solidFill>
                  <a:prstClr val="black"/>
                </a:solidFill>
                <a:latin typeface="Consolas"/>
              </a:rPr>
              <a:t> [</a:t>
            </a:r>
            <a:r>
              <a:rPr lang="en-GB" sz="500" dirty="0" err="1" smtClean="0">
                <a:solidFill>
                  <a:prstClr val="black"/>
                </a:solidFill>
                <a:latin typeface="Consolas"/>
              </a:rPr>
              <a:t>TotalEuropeUnitsSold</a:t>
            </a:r>
            <a:r>
              <a:rPr lang="en-GB" sz="500" dirty="0" smtClean="0">
                <a:solidFill>
                  <a:prstClr val="black"/>
                </a:solidFill>
                <a:latin typeface="Consolas"/>
              </a:rPr>
              <a:t>]</a:t>
            </a:r>
          </a:p>
          <a:p>
            <a:r>
              <a:rPr lang="en-GB" sz="500" dirty="0" smtClean="0">
                <a:solidFill>
                  <a:prstClr val="black"/>
                </a:solidFill>
                <a:latin typeface="Consolas"/>
              </a:rPr>
              <a:t>  </a:t>
            </a:r>
            <a:r>
              <a:rPr lang="en-GB" sz="500" dirty="0" smtClean="0">
                <a:solidFill>
                  <a:srgbClr val="808080"/>
                </a:solidFill>
                <a:latin typeface="Consolas"/>
              </a:rPr>
              <a:t>,</a:t>
            </a:r>
            <a:r>
              <a:rPr lang="en-GB" sz="500" dirty="0">
                <a:solidFill>
                  <a:srgbClr val="FF00FF"/>
                </a:solidFill>
                <a:latin typeface="Consolas"/>
              </a:rPr>
              <a:t>SUM</a:t>
            </a:r>
            <a:r>
              <a:rPr lang="en-GB" sz="500" dirty="0">
                <a:solidFill>
                  <a:srgbClr val="808080"/>
                </a:solidFill>
                <a:latin typeface="Consolas"/>
              </a:rPr>
              <a:t>(</a:t>
            </a:r>
            <a:r>
              <a:rPr lang="en-GB" sz="500" dirty="0">
                <a:solidFill>
                  <a:prstClr val="black"/>
                </a:solidFill>
                <a:latin typeface="Consolas"/>
              </a:rPr>
              <a:t>FTM</a:t>
            </a:r>
            <a:r>
              <a:rPr lang="en-GB" sz="500" dirty="0">
                <a:solidFill>
                  <a:srgbClr val="808080"/>
                </a:solidFill>
                <a:latin typeface="Consolas"/>
              </a:rPr>
              <a:t>.</a:t>
            </a:r>
            <a:r>
              <a:rPr lang="en-GB" sz="500" dirty="0">
                <a:solidFill>
                  <a:prstClr val="black"/>
                </a:solidFill>
                <a:latin typeface="Consolas"/>
              </a:rPr>
              <a:t>[</a:t>
            </a:r>
            <a:r>
              <a:rPr lang="en-GB" sz="500" dirty="0" err="1">
                <a:solidFill>
                  <a:prstClr val="black"/>
                </a:solidFill>
                <a:latin typeface="Consolas"/>
              </a:rPr>
              <a:t>TotalSalesValueEUR</a:t>
            </a:r>
            <a:r>
              <a:rPr lang="en-GB" sz="500" dirty="0" smtClean="0">
                <a:solidFill>
                  <a:prstClr val="black"/>
                </a:solidFill>
                <a:latin typeface="Consolas"/>
              </a:rPr>
              <a:t>]</a:t>
            </a:r>
            <a:r>
              <a:rPr lang="en-GB" sz="500" dirty="0" smtClean="0">
                <a:solidFill>
                  <a:srgbClr val="808080"/>
                </a:solidFill>
                <a:latin typeface="Consolas"/>
              </a:rPr>
              <a:t>)                                 </a:t>
            </a:r>
            <a:r>
              <a:rPr lang="en-GB" sz="500" dirty="0" smtClean="0">
                <a:solidFill>
                  <a:srgbClr val="0000FF"/>
                </a:solidFill>
                <a:latin typeface="Consolas"/>
              </a:rPr>
              <a:t>AS</a:t>
            </a:r>
            <a:r>
              <a:rPr lang="en-GB" sz="500" dirty="0" smtClean="0">
                <a:solidFill>
                  <a:prstClr val="black"/>
                </a:solidFill>
                <a:latin typeface="Consolas"/>
              </a:rPr>
              <a:t> </a:t>
            </a:r>
            <a:r>
              <a:rPr lang="en-GB" sz="500" dirty="0">
                <a:solidFill>
                  <a:prstClr val="black"/>
                </a:solidFill>
                <a:latin typeface="Consolas"/>
              </a:rPr>
              <a:t>[</a:t>
            </a:r>
            <a:r>
              <a:rPr lang="en-GB" sz="500" dirty="0" err="1">
                <a:solidFill>
                  <a:prstClr val="black"/>
                </a:solidFill>
                <a:latin typeface="Consolas"/>
              </a:rPr>
              <a:t>TotalEuropeSubSalesValueBfE</a:t>
            </a:r>
            <a:r>
              <a:rPr lang="en-GB" sz="500" dirty="0">
                <a:solidFill>
                  <a:prstClr val="black"/>
                </a:solidFill>
                <a:latin typeface="Consolas"/>
              </a:rPr>
              <a:t>]</a:t>
            </a:r>
          </a:p>
          <a:p>
            <a:r>
              <a:rPr lang="en-GB" sz="500" dirty="0">
                <a:solidFill>
                  <a:prstClr val="black"/>
                </a:solidFill>
                <a:latin typeface="Consolas"/>
              </a:rPr>
              <a:t>  </a:t>
            </a:r>
            <a:r>
              <a:rPr lang="en-GB" sz="500" dirty="0" smtClean="0">
                <a:solidFill>
                  <a:srgbClr val="808080"/>
                </a:solidFill>
                <a:latin typeface="Consolas"/>
              </a:rPr>
              <a:t>,</a:t>
            </a:r>
            <a:r>
              <a:rPr lang="en-GB" sz="500" dirty="0">
                <a:solidFill>
                  <a:srgbClr val="FF00FF"/>
                </a:solidFill>
                <a:latin typeface="Consolas"/>
              </a:rPr>
              <a:t>SUM</a:t>
            </a:r>
            <a:r>
              <a:rPr lang="en-GB" sz="500" dirty="0">
                <a:solidFill>
                  <a:srgbClr val="808080"/>
                </a:solidFill>
                <a:latin typeface="Consolas"/>
              </a:rPr>
              <a:t>(</a:t>
            </a:r>
            <a:r>
              <a:rPr lang="en-GB" sz="500" dirty="0">
                <a:solidFill>
                  <a:prstClr val="black"/>
                </a:solidFill>
                <a:latin typeface="Consolas"/>
              </a:rPr>
              <a:t>FTM</a:t>
            </a:r>
            <a:r>
              <a:rPr lang="en-GB" sz="500" dirty="0">
                <a:solidFill>
                  <a:srgbClr val="808080"/>
                </a:solidFill>
                <a:latin typeface="Consolas"/>
              </a:rPr>
              <a:t>.</a:t>
            </a:r>
            <a:r>
              <a:rPr lang="en-GB" sz="500" dirty="0">
                <a:solidFill>
                  <a:prstClr val="black"/>
                </a:solidFill>
                <a:latin typeface="Consolas"/>
              </a:rPr>
              <a:t>[</a:t>
            </a:r>
            <a:r>
              <a:rPr lang="en-GB" sz="500" dirty="0" err="1">
                <a:solidFill>
                  <a:prstClr val="black"/>
                </a:solidFill>
                <a:latin typeface="Consolas"/>
              </a:rPr>
              <a:t>TotalSalesValueNSEEUR</a:t>
            </a:r>
            <a:r>
              <a:rPr lang="en-GB" sz="500" dirty="0" smtClean="0">
                <a:solidFill>
                  <a:prstClr val="black"/>
                </a:solidFill>
                <a:latin typeface="Consolas"/>
              </a:rPr>
              <a:t>]</a:t>
            </a:r>
            <a:r>
              <a:rPr lang="en-GB" sz="500" dirty="0" smtClean="0">
                <a:solidFill>
                  <a:srgbClr val="808080"/>
                </a:solidFill>
                <a:latin typeface="Consolas"/>
              </a:rPr>
              <a:t>)                              </a:t>
            </a:r>
            <a:r>
              <a:rPr lang="en-GB" sz="500" dirty="0" smtClean="0">
                <a:solidFill>
                  <a:srgbClr val="0000FF"/>
                </a:solidFill>
                <a:latin typeface="Consolas"/>
              </a:rPr>
              <a:t>AS</a:t>
            </a:r>
            <a:r>
              <a:rPr lang="en-GB" sz="500" dirty="0" smtClean="0">
                <a:solidFill>
                  <a:prstClr val="black"/>
                </a:solidFill>
                <a:latin typeface="Consolas"/>
              </a:rPr>
              <a:t> </a:t>
            </a:r>
            <a:r>
              <a:rPr lang="en-GB" sz="500" dirty="0">
                <a:solidFill>
                  <a:prstClr val="black"/>
                </a:solidFill>
                <a:latin typeface="Consolas"/>
              </a:rPr>
              <a:t>[</a:t>
            </a:r>
            <a:r>
              <a:rPr lang="en-GB" sz="500" dirty="0" err="1">
                <a:solidFill>
                  <a:prstClr val="black"/>
                </a:solidFill>
                <a:latin typeface="Consolas"/>
              </a:rPr>
              <a:t>TotalEuropeUnsubSalesValueBfE</a:t>
            </a:r>
            <a:r>
              <a:rPr lang="en-GB" sz="500" dirty="0">
                <a:solidFill>
                  <a:prstClr val="black"/>
                </a:solidFill>
                <a:latin typeface="Consolas"/>
              </a:rPr>
              <a:t>]</a:t>
            </a:r>
          </a:p>
          <a:p>
            <a:r>
              <a:rPr lang="en-GB" sz="500" dirty="0">
                <a:solidFill>
                  <a:prstClr val="black"/>
                </a:solidFill>
                <a:latin typeface="Consolas"/>
              </a:rPr>
              <a:t>  </a:t>
            </a:r>
            <a:r>
              <a:rPr lang="en-GB" sz="500" dirty="0" smtClean="0">
                <a:solidFill>
                  <a:srgbClr val="808080"/>
                </a:solidFill>
                <a:latin typeface="Consolas"/>
              </a:rPr>
              <a:t>,</a:t>
            </a:r>
            <a:r>
              <a:rPr lang="en-GB" sz="500" dirty="0">
                <a:solidFill>
                  <a:srgbClr val="FF00FF"/>
                </a:solidFill>
                <a:latin typeface="Consolas"/>
              </a:rPr>
              <a:t>SUM</a:t>
            </a:r>
            <a:r>
              <a:rPr lang="en-GB" sz="500" dirty="0">
                <a:solidFill>
                  <a:srgbClr val="808080"/>
                </a:solidFill>
                <a:latin typeface="Consolas"/>
              </a:rPr>
              <a:t>(</a:t>
            </a:r>
            <a:r>
              <a:rPr lang="en-GB" sz="500" dirty="0">
                <a:solidFill>
                  <a:prstClr val="black"/>
                </a:solidFill>
                <a:latin typeface="Consolas"/>
              </a:rPr>
              <a:t>FTM</a:t>
            </a:r>
            <a:r>
              <a:rPr lang="en-GB" sz="500" dirty="0">
                <a:solidFill>
                  <a:srgbClr val="808080"/>
                </a:solidFill>
                <a:latin typeface="Consolas"/>
              </a:rPr>
              <a:t>.</a:t>
            </a:r>
            <a:r>
              <a:rPr lang="en-GB" sz="500" dirty="0">
                <a:solidFill>
                  <a:prstClr val="black"/>
                </a:solidFill>
                <a:latin typeface="Consolas"/>
              </a:rPr>
              <a:t>[</a:t>
            </a:r>
            <a:r>
              <a:rPr lang="en-GB" sz="500" dirty="0" err="1">
                <a:solidFill>
                  <a:prstClr val="black"/>
                </a:solidFill>
                <a:latin typeface="Consolas"/>
              </a:rPr>
              <a:t>TotalSalesValueEUR</a:t>
            </a:r>
            <a:r>
              <a:rPr lang="en-GB" sz="500" dirty="0">
                <a:solidFill>
                  <a:prstClr val="black"/>
                </a:solidFill>
                <a:latin typeface="Consolas"/>
              </a:rPr>
              <a:t>]</a:t>
            </a:r>
            <a:r>
              <a:rPr lang="en-GB" sz="500" dirty="0">
                <a:solidFill>
                  <a:srgbClr val="808080"/>
                </a:solidFill>
                <a:latin typeface="Consolas"/>
              </a:rPr>
              <a:t>)</a:t>
            </a:r>
            <a:r>
              <a:rPr lang="en-GB" sz="500" dirty="0">
                <a:solidFill>
                  <a:prstClr val="black"/>
                </a:solidFill>
                <a:latin typeface="Consolas"/>
              </a:rPr>
              <a:t> </a:t>
            </a:r>
            <a:r>
              <a:rPr lang="en-GB" sz="500" dirty="0">
                <a:solidFill>
                  <a:srgbClr val="808080"/>
                </a:solidFill>
                <a:latin typeface="Consolas"/>
              </a:rPr>
              <a:t>/</a:t>
            </a:r>
            <a:r>
              <a:rPr lang="en-GB" sz="500" dirty="0">
                <a:solidFill>
                  <a:prstClr val="black"/>
                </a:solidFill>
                <a:latin typeface="Consolas"/>
              </a:rPr>
              <a:t> </a:t>
            </a:r>
            <a:r>
              <a:rPr lang="en-GB" sz="500" dirty="0">
                <a:solidFill>
                  <a:srgbClr val="FF00FF"/>
                </a:solidFill>
                <a:latin typeface="Consolas"/>
              </a:rPr>
              <a:t>SUM</a:t>
            </a:r>
            <a:r>
              <a:rPr lang="en-GB" sz="500" dirty="0">
                <a:solidFill>
                  <a:srgbClr val="808080"/>
                </a:solidFill>
                <a:latin typeface="Consolas"/>
              </a:rPr>
              <a:t>(</a:t>
            </a:r>
            <a:r>
              <a:rPr lang="en-GB" sz="500" dirty="0">
                <a:solidFill>
                  <a:prstClr val="black"/>
                </a:solidFill>
                <a:latin typeface="Consolas"/>
              </a:rPr>
              <a:t>FTM</a:t>
            </a:r>
            <a:r>
              <a:rPr lang="en-GB" sz="500" dirty="0">
                <a:solidFill>
                  <a:srgbClr val="808080"/>
                </a:solidFill>
                <a:latin typeface="Consolas"/>
              </a:rPr>
              <a:t>.</a:t>
            </a:r>
            <a:r>
              <a:rPr lang="en-GB" sz="500" dirty="0">
                <a:solidFill>
                  <a:prstClr val="black"/>
                </a:solidFill>
                <a:latin typeface="Consolas"/>
              </a:rPr>
              <a:t>[</a:t>
            </a:r>
            <a:r>
              <a:rPr lang="en-GB" sz="500" dirty="0" err="1">
                <a:solidFill>
                  <a:prstClr val="black"/>
                </a:solidFill>
                <a:latin typeface="Consolas"/>
              </a:rPr>
              <a:t>TotalUnitsSold</a:t>
            </a:r>
            <a:r>
              <a:rPr lang="en-GB" sz="500" dirty="0" smtClean="0">
                <a:solidFill>
                  <a:prstClr val="black"/>
                </a:solidFill>
                <a:latin typeface="Consolas"/>
              </a:rPr>
              <a:t>]</a:t>
            </a:r>
            <a:r>
              <a:rPr lang="en-GB" sz="500" dirty="0" smtClean="0">
                <a:solidFill>
                  <a:srgbClr val="808080"/>
                </a:solidFill>
                <a:latin typeface="Consolas"/>
              </a:rPr>
              <a:t>)     </a:t>
            </a:r>
            <a:r>
              <a:rPr lang="en-GB" sz="500" dirty="0" smtClean="0">
                <a:solidFill>
                  <a:srgbClr val="0000FF"/>
                </a:solidFill>
                <a:latin typeface="Consolas"/>
              </a:rPr>
              <a:t>AS</a:t>
            </a:r>
            <a:r>
              <a:rPr lang="en-GB" sz="500" dirty="0" smtClean="0">
                <a:solidFill>
                  <a:prstClr val="black"/>
                </a:solidFill>
                <a:latin typeface="Consolas"/>
              </a:rPr>
              <a:t> </a:t>
            </a:r>
            <a:r>
              <a:rPr lang="en-GB" sz="500" dirty="0">
                <a:solidFill>
                  <a:prstClr val="black"/>
                </a:solidFill>
                <a:latin typeface="Consolas"/>
              </a:rPr>
              <a:t>[</a:t>
            </a:r>
            <a:r>
              <a:rPr lang="en-GB" sz="500" dirty="0" err="1">
                <a:solidFill>
                  <a:prstClr val="black"/>
                </a:solidFill>
                <a:latin typeface="Consolas"/>
              </a:rPr>
              <a:t>TotalEuropeAverageSellingPriceBfE</a:t>
            </a:r>
            <a:r>
              <a:rPr lang="en-GB" sz="500" dirty="0">
                <a:solidFill>
                  <a:prstClr val="black"/>
                </a:solidFill>
                <a:latin typeface="Consolas"/>
              </a:rPr>
              <a:t>]</a:t>
            </a:r>
          </a:p>
          <a:p>
            <a:r>
              <a:rPr lang="en-GB" sz="500" dirty="0">
                <a:solidFill>
                  <a:srgbClr val="0000FF"/>
                </a:solidFill>
                <a:latin typeface="Consolas"/>
              </a:rPr>
              <a:t>FROM</a:t>
            </a:r>
            <a:r>
              <a:rPr lang="en-GB" sz="500" dirty="0">
                <a:solidFill>
                  <a:prstClr val="black"/>
                </a:solidFill>
                <a:latin typeface="Consolas"/>
              </a:rPr>
              <a:t> </a:t>
            </a:r>
          </a:p>
          <a:p>
            <a:r>
              <a:rPr lang="en-GB" sz="500" dirty="0" smtClean="0">
                <a:solidFill>
                  <a:prstClr val="black"/>
                </a:solidFill>
                <a:latin typeface="Consolas"/>
              </a:rPr>
              <a:t>   [</a:t>
            </a:r>
            <a:r>
              <a:rPr lang="en-GB" sz="500" dirty="0" err="1">
                <a:solidFill>
                  <a:prstClr val="black"/>
                </a:solidFill>
                <a:latin typeface="Consolas"/>
              </a:rPr>
              <a:t>BoutiqueDMS</a:t>
            </a:r>
            <a:r>
              <a:rPr lang="en-GB" sz="500" dirty="0">
                <a:solidFill>
                  <a:prstClr val="black"/>
                </a:solidFill>
                <a:latin typeface="Consolas"/>
              </a:rPr>
              <a:t>]</a:t>
            </a:r>
            <a:r>
              <a:rPr lang="en-GB" sz="500" dirty="0">
                <a:solidFill>
                  <a:srgbClr val="808080"/>
                </a:solidFill>
                <a:latin typeface="Consolas"/>
              </a:rPr>
              <a:t>.</a:t>
            </a:r>
            <a:r>
              <a:rPr lang="en-GB" sz="500" dirty="0">
                <a:solidFill>
                  <a:prstClr val="black"/>
                </a:solidFill>
                <a:latin typeface="Consolas"/>
              </a:rPr>
              <a:t>[tablet]</a:t>
            </a:r>
            <a:r>
              <a:rPr lang="en-GB" sz="500" dirty="0">
                <a:solidFill>
                  <a:srgbClr val="808080"/>
                </a:solidFill>
                <a:latin typeface="Consolas"/>
              </a:rPr>
              <a:t>.</a:t>
            </a:r>
            <a:r>
              <a:rPr lang="en-GB" sz="500" dirty="0">
                <a:solidFill>
                  <a:prstClr val="black"/>
                </a:solidFill>
                <a:latin typeface="Consolas"/>
              </a:rPr>
              <a:t>[</a:t>
            </a:r>
            <a:r>
              <a:rPr lang="en-GB" sz="500" dirty="0" err="1">
                <a:solidFill>
                  <a:prstClr val="black"/>
                </a:solidFill>
                <a:latin typeface="Consolas"/>
              </a:rPr>
              <a:t>factTabletMonthly</a:t>
            </a:r>
            <a:r>
              <a:rPr lang="en-GB" sz="500" dirty="0">
                <a:solidFill>
                  <a:prstClr val="black"/>
                </a:solidFill>
                <a:latin typeface="Consolas"/>
              </a:rPr>
              <a:t>]FTM</a:t>
            </a:r>
          </a:p>
          <a:p>
            <a:r>
              <a:rPr lang="en-GB" sz="500" dirty="0" smtClean="0">
                <a:solidFill>
                  <a:srgbClr val="808080"/>
                </a:solidFill>
                <a:latin typeface="Consolas"/>
              </a:rPr>
              <a:t>       LEFT</a:t>
            </a:r>
            <a:r>
              <a:rPr lang="en-GB" sz="500" dirty="0" smtClean="0">
                <a:solidFill>
                  <a:prstClr val="black"/>
                </a:solidFill>
                <a:latin typeface="Consolas"/>
              </a:rPr>
              <a:t> </a:t>
            </a:r>
            <a:r>
              <a:rPr lang="en-GB" sz="500" dirty="0">
                <a:solidFill>
                  <a:srgbClr val="808080"/>
                </a:solidFill>
                <a:latin typeface="Consolas"/>
              </a:rPr>
              <a:t>JOIN</a:t>
            </a:r>
            <a:r>
              <a:rPr lang="en-GB" sz="500" dirty="0">
                <a:solidFill>
                  <a:prstClr val="black"/>
                </a:solidFill>
                <a:latin typeface="Consolas"/>
              </a:rPr>
              <a:t> [</a:t>
            </a:r>
            <a:r>
              <a:rPr lang="en-GB" sz="500" dirty="0" err="1">
                <a:solidFill>
                  <a:prstClr val="black"/>
                </a:solidFill>
                <a:latin typeface="Consolas"/>
              </a:rPr>
              <a:t>BoutiqueDMS</a:t>
            </a:r>
            <a:r>
              <a:rPr lang="en-GB" sz="500" dirty="0">
                <a:solidFill>
                  <a:prstClr val="black"/>
                </a:solidFill>
                <a:latin typeface="Consolas"/>
              </a:rPr>
              <a:t>]</a:t>
            </a:r>
            <a:r>
              <a:rPr lang="en-GB" sz="500" dirty="0">
                <a:solidFill>
                  <a:srgbClr val="808080"/>
                </a:solidFill>
                <a:latin typeface="Consolas"/>
              </a:rPr>
              <a:t>.</a:t>
            </a:r>
            <a:r>
              <a:rPr lang="en-GB" sz="500" dirty="0">
                <a:solidFill>
                  <a:prstClr val="black"/>
                </a:solidFill>
                <a:latin typeface="Consolas"/>
              </a:rPr>
              <a:t>[tablet]</a:t>
            </a:r>
            <a:r>
              <a:rPr lang="en-GB" sz="500" dirty="0">
                <a:solidFill>
                  <a:srgbClr val="808080"/>
                </a:solidFill>
                <a:latin typeface="Consolas"/>
              </a:rPr>
              <a:t>.</a:t>
            </a:r>
            <a:r>
              <a:rPr lang="en-GB" sz="500" dirty="0">
                <a:solidFill>
                  <a:prstClr val="black"/>
                </a:solidFill>
                <a:latin typeface="Consolas"/>
              </a:rPr>
              <a:t>[</a:t>
            </a:r>
            <a:r>
              <a:rPr lang="en-GB" sz="500" dirty="0" err="1">
                <a:solidFill>
                  <a:prstClr val="black"/>
                </a:solidFill>
                <a:latin typeface="Consolas"/>
              </a:rPr>
              <a:t>dimTabletBrand</a:t>
            </a:r>
            <a:r>
              <a:rPr lang="en-GB" sz="500" dirty="0" smtClean="0">
                <a:solidFill>
                  <a:prstClr val="black"/>
                </a:solidFill>
                <a:latin typeface="Consolas"/>
              </a:rPr>
              <a:t>]  DTB    </a:t>
            </a:r>
            <a:r>
              <a:rPr lang="en-GB" sz="500" dirty="0" smtClean="0">
                <a:solidFill>
                  <a:srgbClr val="0000FF"/>
                </a:solidFill>
                <a:latin typeface="Consolas"/>
              </a:rPr>
              <a:t>ON</a:t>
            </a:r>
            <a:r>
              <a:rPr lang="en-GB" sz="500" dirty="0" smtClean="0">
                <a:solidFill>
                  <a:prstClr val="black"/>
                </a:solidFill>
                <a:latin typeface="Consolas"/>
              </a:rPr>
              <a:t> </a:t>
            </a:r>
            <a:r>
              <a:rPr lang="en-GB" sz="500" dirty="0" err="1">
                <a:solidFill>
                  <a:prstClr val="black"/>
                </a:solidFill>
                <a:latin typeface="Consolas"/>
              </a:rPr>
              <a:t>FTM</a:t>
            </a:r>
            <a:r>
              <a:rPr lang="en-GB" sz="500" dirty="0" err="1">
                <a:solidFill>
                  <a:srgbClr val="808080"/>
                </a:solidFill>
                <a:latin typeface="Consolas"/>
              </a:rPr>
              <a:t>.</a:t>
            </a:r>
            <a:r>
              <a:rPr lang="en-GB" sz="500" dirty="0" err="1">
                <a:solidFill>
                  <a:prstClr val="black"/>
                </a:solidFill>
                <a:latin typeface="Consolas"/>
              </a:rPr>
              <a:t>BrandKey</a:t>
            </a:r>
            <a:r>
              <a:rPr lang="en-GB" sz="500" dirty="0">
                <a:solidFill>
                  <a:prstClr val="black"/>
                </a:solidFill>
                <a:latin typeface="Consolas"/>
              </a:rPr>
              <a:t> </a:t>
            </a:r>
            <a:r>
              <a:rPr lang="en-GB" sz="500" dirty="0">
                <a:solidFill>
                  <a:srgbClr val="808080"/>
                </a:solidFill>
                <a:latin typeface="Consolas"/>
              </a:rPr>
              <a:t>=</a:t>
            </a:r>
            <a:r>
              <a:rPr lang="en-GB" sz="500" dirty="0">
                <a:solidFill>
                  <a:prstClr val="black"/>
                </a:solidFill>
                <a:latin typeface="Consolas"/>
              </a:rPr>
              <a:t> </a:t>
            </a:r>
            <a:r>
              <a:rPr lang="en-GB" sz="500" dirty="0" err="1">
                <a:solidFill>
                  <a:prstClr val="black"/>
                </a:solidFill>
                <a:latin typeface="Consolas"/>
              </a:rPr>
              <a:t>DTB</a:t>
            </a:r>
            <a:r>
              <a:rPr lang="en-GB" sz="500" dirty="0" err="1">
                <a:solidFill>
                  <a:srgbClr val="808080"/>
                </a:solidFill>
                <a:latin typeface="Consolas"/>
              </a:rPr>
              <a:t>.</a:t>
            </a:r>
            <a:r>
              <a:rPr lang="en-GB" sz="500" dirty="0" err="1">
                <a:solidFill>
                  <a:prstClr val="black"/>
                </a:solidFill>
                <a:latin typeface="Consolas"/>
              </a:rPr>
              <a:t>BrandId</a:t>
            </a:r>
            <a:endParaRPr lang="en-GB" sz="500" dirty="0">
              <a:solidFill>
                <a:prstClr val="black"/>
              </a:solidFill>
              <a:latin typeface="Consolas"/>
            </a:endParaRPr>
          </a:p>
          <a:p>
            <a:r>
              <a:rPr lang="en-GB" sz="500" dirty="0" smtClean="0">
                <a:solidFill>
                  <a:srgbClr val="808080"/>
                </a:solidFill>
                <a:latin typeface="Consolas"/>
              </a:rPr>
              <a:t>       LEFT</a:t>
            </a:r>
            <a:r>
              <a:rPr lang="en-GB" sz="500" dirty="0" smtClean="0">
                <a:solidFill>
                  <a:prstClr val="black"/>
                </a:solidFill>
                <a:latin typeface="Consolas"/>
              </a:rPr>
              <a:t> </a:t>
            </a:r>
            <a:r>
              <a:rPr lang="en-GB" sz="500" dirty="0">
                <a:solidFill>
                  <a:srgbClr val="808080"/>
                </a:solidFill>
                <a:latin typeface="Consolas"/>
              </a:rPr>
              <a:t>JOIN</a:t>
            </a:r>
            <a:r>
              <a:rPr lang="en-GB" sz="500" dirty="0">
                <a:solidFill>
                  <a:prstClr val="black"/>
                </a:solidFill>
                <a:latin typeface="Consolas"/>
              </a:rPr>
              <a:t> [</a:t>
            </a:r>
            <a:r>
              <a:rPr lang="en-GB" sz="500" dirty="0" err="1">
                <a:solidFill>
                  <a:prstClr val="black"/>
                </a:solidFill>
                <a:latin typeface="Consolas"/>
              </a:rPr>
              <a:t>BoutiqueDMS</a:t>
            </a:r>
            <a:r>
              <a:rPr lang="en-GB" sz="500" dirty="0">
                <a:solidFill>
                  <a:prstClr val="black"/>
                </a:solidFill>
                <a:latin typeface="Consolas"/>
              </a:rPr>
              <a:t>]</a:t>
            </a:r>
            <a:r>
              <a:rPr lang="en-GB" sz="500" dirty="0">
                <a:solidFill>
                  <a:srgbClr val="808080"/>
                </a:solidFill>
                <a:latin typeface="Consolas"/>
              </a:rPr>
              <a:t>.</a:t>
            </a:r>
            <a:r>
              <a:rPr lang="en-GB" sz="500" dirty="0">
                <a:solidFill>
                  <a:prstClr val="black"/>
                </a:solidFill>
                <a:latin typeface="Consolas"/>
              </a:rPr>
              <a:t>[shared]</a:t>
            </a:r>
            <a:r>
              <a:rPr lang="en-GB" sz="500" dirty="0">
                <a:solidFill>
                  <a:srgbClr val="808080"/>
                </a:solidFill>
                <a:latin typeface="Consolas"/>
              </a:rPr>
              <a:t>.</a:t>
            </a:r>
            <a:r>
              <a:rPr lang="en-GB" sz="500" dirty="0">
                <a:solidFill>
                  <a:prstClr val="black"/>
                </a:solidFill>
                <a:latin typeface="Consolas"/>
              </a:rPr>
              <a:t>[</a:t>
            </a:r>
            <a:r>
              <a:rPr lang="en-GB" sz="500" dirty="0" err="1">
                <a:solidFill>
                  <a:prstClr val="black"/>
                </a:solidFill>
                <a:latin typeface="Consolas"/>
              </a:rPr>
              <a:t>dimPeriod</a:t>
            </a:r>
            <a:r>
              <a:rPr lang="en-GB" sz="500" dirty="0" smtClean="0">
                <a:solidFill>
                  <a:prstClr val="black"/>
                </a:solidFill>
                <a:latin typeface="Consolas"/>
              </a:rPr>
              <a:t>]       DP     </a:t>
            </a:r>
            <a:r>
              <a:rPr lang="en-GB" sz="500" dirty="0" smtClean="0">
                <a:solidFill>
                  <a:srgbClr val="0000FF"/>
                </a:solidFill>
                <a:latin typeface="Consolas"/>
              </a:rPr>
              <a:t>ON</a:t>
            </a:r>
            <a:r>
              <a:rPr lang="en-GB" sz="500" dirty="0" smtClean="0">
                <a:solidFill>
                  <a:prstClr val="black"/>
                </a:solidFill>
                <a:latin typeface="Consolas"/>
              </a:rPr>
              <a:t> </a:t>
            </a:r>
            <a:r>
              <a:rPr lang="en-GB" sz="500" dirty="0" err="1">
                <a:solidFill>
                  <a:prstClr val="black"/>
                </a:solidFill>
                <a:latin typeface="Consolas"/>
              </a:rPr>
              <a:t>FTM</a:t>
            </a:r>
            <a:r>
              <a:rPr lang="en-GB" sz="500" dirty="0" err="1">
                <a:solidFill>
                  <a:srgbClr val="808080"/>
                </a:solidFill>
                <a:latin typeface="Consolas"/>
              </a:rPr>
              <a:t>.</a:t>
            </a:r>
            <a:r>
              <a:rPr lang="en-GB" sz="500" dirty="0" err="1">
                <a:solidFill>
                  <a:prstClr val="black"/>
                </a:solidFill>
                <a:latin typeface="Consolas"/>
              </a:rPr>
              <a:t>PeriodKey</a:t>
            </a:r>
            <a:r>
              <a:rPr lang="en-GB" sz="500" dirty="0">
                <a:solidFill>
                  <a:prstClr val="black"/>
                </a:solidFill>
                <a:latin typeface="Consolas"/>
              </a:rPr>
              <a:t> </a:t>
            </a:r>
            <a:r>
              <a:rPr lang="en-GB" sz="500" dirty="0">
                <a:solidFill>
                  <a:srgbClr val="808080"/>
                </a:solidFill>
                <a:latin typeface="Consolas"/>
              </a:rPr>
              <a:t>=</a:t>
            </a:r>
            <a:r>
              <a:rPr lang="en-GB" sz="500" dirty="0">
                <a:solidFill>
                  <a:prstClr val="black"/>
                </a:solidFill>
                <a:latin typeface="Consolas"/>
              </a:rPr>
              <a:t> </a:t>
            </a:r>
            <a:r>
              <a:rPr lang="en-GB" sz="500" dirty="0" err="1">
                <a:solidFill>
                  <a:prstClr val="black"/>
                </a:solidFill>
                <a:latin typeface="Consolas"/>
              </a:rPr>
              <a:t>DP</a:t>
            </a:r>
            <a:r>
              <a:rPr lang="en-GB" sz="500" dirty="0" err="1">
                <a:solidFill>
                  <a:srgbClr val="808080"/>
                </a:solidFill>
                <a:latin typeface="Consolas"/>
              </a:rPr>
              <a:t>.</a:t>
            </a:r>
            <a:r>
              <a:rPr lang="en-GB" sz="500" dirty="0" err="1">
                <a:solidFill>
                  <a:prstClr val="black"/>
                </a:solidFill>
                <a:latin typeface="Consolas"/>
              </a:rPr>
              <a:t>PeriodId</a:t>
            </a:r>
            <a:r>
              <a:rPr lang="en-GB" sz="500" dirty="0">
                <a:solidFill>
                  <a:prstClr val="black"/>
                </a:solidFill>
                <a:latin typeface="Consolas"/>
              </a:rPr>
              <a:t> </a:t>
            </a:r>
          </a:p>
          <a:p>
            <a:r>
              <a:rPr lang="en-GB" sz="500" dirty="0" smtClean="0">
                <a:solidFill>
                  <a:srgbClr val="808080"/>
                </a:solidFill>
                <a:latin typeface="Consolas"/>
              </a:rPr>
              <a:t>       LEFT</a:t>
            </a:r>
            <a:r>
              <a:rPr lang="en-GB" sz="500" dirty="0" smtClean="0">
                <a:solidFill>
                  <a:prstClr val="black"/>
                </a:solidFill>
                <a:latin typeface="Consolas"/>
              </a:rPr>
              <a:t> </a:t>
            </a:r>
            <a:r>
              <a:rPr lang="en-GB" sz="500" dirty="0">
                <a:solidFill>
                  <a:srgbClr val="808080"/>
                </a:solidFill>
                <a:latin typeface="Consolas"/>
              </a:rPr>
              <a:t>JOIN</a:t>
            </a:r>
            <a:r>
              <a:rPr lang="en-GB" sz="500" dirty="0">
                <a:solidFill>
                  <a:prstClr val="black"/>
                </a:solidFill>
                <a:latin typeface="Consolas"/>
              </a:rPr>
              <a:t> [</a:t>
            </a:r>
            <a:r>
              <a:rPr lang="en-GB" sz="500" dirty="0" err="1">
                <a:solidFill>
                  <a:prstClr val="black"/>
                </a:solidFill>
                <a:latin typeface="Consolas"/>
              </a:rPr>
              <a:t>BoutiqueDMS</a:t>
            </a:r>
            <a:r>
              <a:rPr lang="en-GB" sz="500" dirty="0">
                <a:solidFill>
                  <a:prstClr val="black"/>
                </a:solidFill>
                <a:latin typeface="Consolas"/>
              </a:rPr>
              <a:t>]</a:t>
            </a:r>
            <a:r>
              <a:rPr lang="en-GB" sz="500" dirty="0">
                <a:solidFill>
                  <a:srgbClr val="808080"/>
                </a:solidFill>
                <a:latin typeface="Consolas"/>
              </a:rPr>
              <a:t>.</a:t>
            </a:r>
            <a:r>
              <a:rPr lang="en-GB" sz="500" dirty="0">
                <a:solidFill>
                  <a:prstClr val="black"/>
                </a:solidFill>
                <a:latin typeface="Consolas"/>
              </a:rPr>
              <a:t>[shared]</a:t>
            </a:r>
            <a:r>
              <a:rPr lang="en-GB" sz="500" dirty="0">
                <a:solidFill>
                  <a:srgbClr val="808080"/>
                </a:solidFill>
                <a:latin typeface="Consolas"/>
              </a:rPr>
              <a:t>.</a:t>
            </a:r>
            <a:r>
              <a:rPr lang="en-GB" sz="500" dirty="0">
                <a:solidFill>
                  <a:prstClr val="black"/>
                </a:solidFill>
                <a:latin typeface="Consolas"/>
              </a:rPr>
              <a:t>[</a:t>
            </a:r>
            <a:r>
              <a:rPr lang="en-GB" sz="500" dirty="0" err="1">
                <a:solidFill>
                  <a:prstClr val="black"/>
                </a:solidFill>
                <a:latin typeface="Consolas"/>
              </a:rPr>
              <a:t>dimCountry</a:t>
            </a:r>
            <a:r>
              <a:rPr lang="en-GB" sz="500" dirty="0" smtClean="0">
                <a:solidFill>
                  <a:prstClr val="black"/>
                </a:solidFill>
                <a:latin typeface="Consolas"/>
              </a:rPr>
              <a:t>]      DC     </a:t>
            </a:r>
            <a:r>
              <a:rPr lang="en-GB" sz="500" dirty="0" smtClean="0">
                <a:solidFill>
                  <a:srgbClr val="0000FF"/>
                </a:solidFill>
                <a:latin typeface="Consolas"/>
              </a:rPr>
              <a:t>ON</a:t>
            </a:r>
            <a:r>
              <a:rPr lang="en-GB" sz="500" dirty="0" smtClean="0">
                <a:solidFill>
                  <a:prstClr val="black"/>
                </a:solidFill>
                <a:latin typeface="Consolas"/>
              </a:rPr>
              <a:t> </a:t>
            </a:r>
            <a:r>
              <a:rPr lang="en-GB" sz="500" dirty="0" err="1">
                <a:solidFill>
                  <a:prstClr val="black"/>
                </a:solidFill>
                <a:latin typeface="Consolas"/>
              </a:rPr>
              <a:t>FTM</a:t>
            </a:r>
            <a:r>
              <a:rPr lang="en-GB" sz="500" dirty="0" err="1">
                <a:solidFill>
                  <a:srgbClr val="808080"/>
                </a:solidFill>
                <a:latin typeface="Consolas"/>
              </a:rPr>
              <a:t>.</a:t>
            </a:r>
            <a:r>
              <a:rPr lang="en-GB" sz="500" dirty="0" err="1">
                <a:solidFill>
                  <a:prstClr val="black"/>
                </a:solidFill>
                <a:latin typeface="Consolas"/>
              </a:rPr>
              <a:t>CountryKey</a:t>
            </a:r>
            <a:r>
              <a:rPr lang="en-GB" sz="500" dirty="0">
                <a:solidFill>
                  <a:prstClr val="black"/>
                </a:solidFill>
                <a:latin typeface="Consolas"/>
              </a:rPr>
              <a:t> </a:t>
            </a:r>
            <a:r>
              <a:rPr lang="en-GB" sz="500" dirty="0">
                <a:solidFill>
                  <a:srgbClr val="808080"/>
                </a:solidFill>
                <a:latin typeface="Consolas"/>
              </a:rPr>
              <a:t>=</a:t>
            </a:r>
            <a:r>
              <a:rPr lang="en-GB" sz="500" dirty="0">
                <a:solidFill>
                  <a:prstClr val="black"/>
                </a:solidFill>
                <a:latin typeface="Consolas"/>
              </a:rPr>
              <a:t> </a:t>
            </a:r>
            <a:r>
              <a:rPr lang="en-GB" sz="500" dirty="0" err="1">
                <a:solidFill>
                  <a:prstClr val="black"/>
                </a:solidFill>
                <a:latin typeface="Consolas"/>
              </a:rPr>
              <a:t>DC</a:t>
            </a:r>
            <a:r>
              <a:rPr lang="en-GB" sz="500" dirty="0" err="1">
                <a:solidFill>
                  <a:srgbClr val="808080"/>
                </a:solidFill>
                <a:latin typeface="Consolas"/>
              </a:rPr>
              <a:t>.</a:t>
            </a:r>
            <a:r>
              <a:rPr lang="en-GB" sz="500" dirty="0" err="1">
                <a:solidFill>
                  <a:prstClr val="black"/>
                </a:solidFill>
                <a:latin typeface="Consolas"/>
              </a:rPr>
              <a:t>CountryISO</a:t>
            </a:r>
            <a:r>
              <a:rPr lang="en-GB" sz="500" dirty="0">
                <a:solidFill>
                  <a:prstClr val="black"/>
                </a:solidFill>
                <a:latin typeface="Consolas"/>
              </a:rPr>
              <a:t> </a:t>
            </a:r>
          </a:p>
          <a:p>
            <a:r>
              <a:rPr lang="en-GB" sz="500" dirty="0">
                <a:solidFill>
                  <a:srgbClr val="0000FF"/>
                </a:solidFill>
                <a:latin typeface="Consolas"/>
              </a:rPr>
              <a:t>WHERE</a:t>
            </a:r>
            <a:endParaRPr lang="en-GB" sz="500" dirty="0">
              <a:solidFill>
                <a:prstClr val="black"/>
              </a:solidFill>
              <a:latin typeface="Consolas"/>
            </a:endParaRPr>
          </a:p>
          <a:p>
            <a:r>
              <a:rPr lang="en-GB" sz="500" dirty="0" smtClean="0">
                <a:solidFill>
                  <a:prstClr val="black"/>
                </a:solidFill>
                <a:latin typeface="Consolas"/>
              </a:rPr>
              <a:t>   </a:t>
            </a:r>
            <a:r>
              <a:rPr lang="en-GB" sz="500" dirty="0" err="1" smtClean="0">
                <a:solidFill>
                  <a:prstClr val="black"/>
                </a:solidFill>
                <a:latin typeface="Consolas"/>
              </a:rPr>
              <a:t>DC</a:t>
            </a:r>
            <a:r>
              <a:rPr lang="en-GB" sz="500" dirty="0" err="1" smtClean="0">
                <a:solidFill>
                  <a:srgbClr val="808080"/>
                </a:solidFill>
                <a:latin typeface="Consolas"/>
              </a:rPr>
              <a:t>.</a:t>
            </a:r>
            <a:r>
              <a:rPr lang="en-GB" sz="500" dirty="0" err="1" smtClean="0">
                <a:solidFill>
                  <a:prstClr val="black"/>
                </a:solidFill>
                <a:latin typeface="Consolas"/>
              </a:rPr>
              <a:t>RegionName</a:t>
            </a:r>
            <a:r>
              <a:rPr lang="en-GB" sz="500" dirty="0" smtClean="0">
                <a:solidFill>
                  <a:prstClr val="black"/>
                </a:solidFill>
                <a:latin typeface="Consolas"/>
              </a:rPr>
              <a:t> </a:t>
            </a:r>
            <a:r>
              <a:rPr lang="en-GB" sz="500" dirty="0">
                <a:solidFill>
                  <a:srgbClr val="808080"/>
                </a:solidFill>
                <a:latin typeface="Consolas"/>
              </a:rPr>
              <a:t>LIKE</a:t>
            </a:r>
            <a:r>
              <a:rPr lang="en-GB" sz="500" dirty="0">
                <a:solidFill>
                  <a:prstClr val="black"/>
                </a:solidFill>
                <a:latin typeface="Consolas"/>
              </a:rPr>
              <a:t> </a:t>
            </a:r>
            <a:r>
              <a:rPr lang="en-GB" sz="500" dirty="0">
                <a:solidFill>
                  <a:srgbClr val="FF0000"/>
                </a:solidFill>
                <a:latin typeface="Consolas"/>
              </a:rPr>
              <a:t>'%Europe%'</a:t>
            </a:r>
            <a:endParaRPr lang="en-GB" sz="500" dirty="0">
              <a:solidFill>
                <a:prstClr val="black"/>
              </a:solidFill>
              <a:latin typeface="Consolas"/>
            </a:endParaRPr>
          </a:p>
          <a:p>
            <a:r>
              <a:rPr lang="en-GB" sz="500" dirty="0">
                <a:solidFill>
                  <a:srgbClr val="0000FF"/>
                </a:solidFill>
                <a:latin typeface="Consolas"/>
              </a:rPr>
              <a:t>GROUP</a:t>
            </a:r>
            <a:r>
              <a:rPr lang="en-GB" sz="500" dirty="0">
                <a:solidFill>
                  <a:prstClr val="black"/>
                </a:solidFill>
                <a:latin typeface="Consolas"/>
              </a:rPr>
              <a:t> </a:t>
            </a:r>
            <a:r>
              <a:rPr lang="en-GB" sz="500" dirty="0">
                <a:solidFill>
                  <a:srgbClr val="0000FF"/>
                </a:solidFill>
                <a:latin typeface="Consolas"/>
              </a:rPr>
              <a:t>BY</a:t>
            </a:r>
            <a:endParaRPr lang="en-GB" sz="500" dirty="0">
              <a:solidFill>
                <a:prstClr val="black"/>
              </a:solidFill>
              <a:latin typeface="Consolas"/>
            </a:endParaRPr>
          </a:p>
          <a:p>
            <a:r>
              <a:rPr lang="en-GB" sz="500" dirty="0" smtClean="0">
                <a:solidFill>
                  <a:prstClr val="black"/>
                </a:solidFill>
                <a:latin typeface="Consolas"/>
              </a:rPr>
              <a:t>   DP</a:t>
            </a:r>
            <a:r>
              <a:rPr lang="en-GB" sz="500" dirty="0">
                <a:solidFill>
                  <a:srgbClr val="808080"/>
                </a:solidFill>
                <a:latin typeface="Consolas"/>
              </a:rPr>
              <a:t>.</a:t>
            </a:r>
            <a:r>
              <a:rPr lang="en-GB" sz="500" dirty="0">
                <a:solidFill>
                  <a:prstClr val="black"/>
                </a:solidFill>
                <a:latin typeface="Consolas"/>
              </a:rPr>
              <a:t>[</a:t>
            </a:r>
            <a:r>
              <a:rPr lang="en-GB" sz="500" dirty="0" err="1">
                <a:solidFill>
                  <a:prstClr val="black"/>
                </a:solidFill>
                <a:latin typeface="Consolas"/>
              </a:rPr>
              <a:t>YearNumber</a:t>
            </a:r>
            <a:r>
              <a:rPr lang="en-GB" sz="500" dirty="0">
                <a:solidFill>
                  <a:prstClr val="black"/>
                </a:solidFill>
                <a:latin typeface="Consolas"/>
              </a:rPr>
              <a:t>]</a:t>
            </a:r>
            <a:r>
              <a:rPr lang="en-GB" sz="500" dirty="0">
                <a:solidFill>
                  <a:srgbClr val="808080"/>
                </a:solidFill>
                <a:latin typeface="Consolas"/>
              </a:rPr>
              <a:t>,</a:t>
            </a:r>
            <a:endParaRPr lang="en-GB" sz="500" dirty="0">
              <a:solidFill>
                <a:prstClr val="black"/>
              </a:solidFill>
              <a:latin typeface="Consolas"/>
            </a:endParaRPr>
          </a:p>
          <a:p>
            <a:r>
              <a:rPr lang="en-GB" sz="500" dirty="0" smtClean="0">
                <a:solidFill>
                  <a:prstClr val="black"/>
                </a:solidFill>
                <a:latin typeface="Consolas"/>
              </a:rPr>
              <a:t>   DP</a:t>
            </a:r>
            <a:r>
              <a:rPr lang="en-GB" sz="500" dirty="0">
                <a:solidFill>
                  <a:srgbClr val="808080"/>
                </a:solidFill>
                <a:latin typeface="Consolas"/>
              </a:rPr>
              <a:t>.</a:t>
            </a:r>
            <a:r>
              <a:rPr lang="en-GB" sz="500" dirty="0">
                <a:solidFill>
                  <a:prstClr val="black"/>
                </a:solidFill>
                <a:latin typeface="Consolas"/>
              </a:rPr>
              <a:t>[</a:t>
            </a:r>
            <a:r>
              <a:rPr lang="en-GB" sz="500" dirty="0" err="1">
                <a:solidFill>
                  <a:prstClr val="black"/>
                </a:solidFill>
                <a:latin typeface="Consolas"/>
              </a:rPr>
              <a:t>MonthNumber</a:t>
            </a:r>
            <a:r>
              <a:rPr lang="en-GB" sz="500" dirty="0">
                <a:solidFill>
                  <a:prstClr val="black"/>
                </a:solidFill>
                <a:latin typeface="Consolas"/>
              </a:rPr>
              <a:t>]</a:t>
            </a:r>
            <a:r>
              <a:rPr lang="en-GB" sz="500" dirty="0">
                <a:solidFill>
                  <a:srgbClr val="808080"/>
                </a:solidFill>
                <a:latin typeface="Consolas"/>
              </a:rPr>
              <a:t>,</a:t>
            </a:r>
            <a:endParaRPr lang="en-GB" sz="500" dirty="0">
              <a:solidFill>
                <a:prstClr val="black"/>
              </a:solidFill>
              <a:latin typeface="Consolas"/>
            </a:endParaRPr>
          </a:p>
          <a:p>
            <a:r>
              <a:rPr lang="en-GB" sz="500" dirty="0" smtClean="0">
                <a:solidFill>
                  <a:prstClr val="black"/>
                </a:solidFill>
                <a:latin typeface="Consolas"/>
              </a:rPr>
              <a:t>   DTB</a:t>
            </a:r>
            <a:r>
              <a:rPr lang="en-GB" sz="500" dirty="0">
                <a:solidFill>
                  <a:srgbClr val="808080"/>
                </a:solidFill>
                <a:latin typeface="Consolas"/>
              </a:rPr>
              <a:t>.</a:t>
            </a:r>
            <a:r>
              <a:rPr lang="en-GB" sz="500" dirty="0">
                <a:solidFill>
                  <a:prstClr val="black"/>
                </a:solidFill>
                <a:latin typeface="Consolas"/>
              </a:rPr>
              <a:t>[</a:t>
            </a:r>
            <a:r>
              <a:rPr lang="en-GB" sz="500" dirty="0" err="1">
                <a:solidFill>
                  <a:prstClr val="black"/>
                </a:solidFill>
                <a:latin typeface="Consolas"/>
              </a:rPr>
              <a:t>BrandGroupName</a:t>
            </a:r>
            <a:r>
              <a:rPr lang="en-GB" sz="500" dirty="0">
                <a:solidFill>
                  <a:prstClr val="black"/>
                </a:solidFill>
                <a:latin typeface="Consolas"/>
              </a:rPr>
              <a:t>]  </a:t>
            </a:r>
          </a:p>
          <a:p>
            <a:r>
              <a:rPr lang="en-GB" sz="500" dirty="0">
                <a:solidFill>
                  <a:srgbClr val="0000FF"/>
                </a:solidFill>
                <a:latin typeface="Consolas"/>
              </a:rPr>
              <a:t>HAVING</a:t>
            </a:r>
            <a:endParaRPr lang="en-GB" sz="500" dirty="0">
              <a:solidFill>
                <a:prstClr val="black"/>
              </a:solidFill>
              <a:latin typeface="Consolas"/>
            </a:endParaRPr>
          </a:p>
          <a:p>
            <a:r>
              <a:rPr lang="en-GB" sz="500" dirty="0" smtClean="0">
                <a:solidFill>
                  <a:prstClr val="black"/>
                </a:solidFill>
                <a:latin typeface="Consolas"/>
              </a:rPr>
              <a:t>   </a:t>
            </a:r>
            <a:r>
              <a:rPr lang="en-GB" sz="500" dirty="0" err="1" smtClean="0">
                <a:solidFill>
                  <a:prstClr val="black"/>
                </a:solidFill>
                <a:latin typeface="Consolas"/>
              </a:rPr>
              <a:t>DP</a:t>
            </a:r>
            <a:r>
              <a:rPr lang="en-GB" sz="500" dirty="0" err="1" smtClean="0">
                <a:solidFill>
                  <a:srgbClr val="808080"/>
                </a:solidFill>
                <a:latin typeface="Consolas"/>
              </a:rPr>
              <a:t>.</a:t>
            </a:r>
            <a:r>
              <a:rPr lang="en-GB" sz="500" dirty="0" err="1" smtClean="0">
                <a:solidFill>
                  <a:prstClr val="black"/>
                </a:solidFill>
                <a:latin typeface="Consolas"/>
              </a:rPr>
              <a:t>YearNumber</a:t>
            </a:r>
            <a:r>
              <a:rPr lang="en-GB" sz="500" dirty="0" smtClean="0">
                <a:solidFill>
                  <a:prstClr val="black"/>
                </a:solidFill>
                <a:latin typeface="Consolas"/>
              </a:rPr>
              <a:t> </a:t>
            </a:r>
            <a:r>
              <a:rPr lang="en-GB" sz="500" dirty="0">
                <a:solidFill>
                  <a:srgbClr val="808080"/>
                </a:solidFill>
                <a:latin typeface="Consolas"/>
              </a:rPr>
              <a:t>IN</a:t>
            </a:r>
            <a:r>
              <a:rPr lang="en-GB" sz="500" dirty="0">
                <a:solidFill>
                  <a:srgbClr val="0000FF"/>
                </a:solidFill>
                <a:latin typeface="Consolas"/>
              </a:rPr>
              <a:t> </a:t>
            </a:r>
            <a:r>
              <a:rPr lang="en-GB" sz="500" dirty="0">
                <a:solidFill>
                  <a:srgbClr val="808080"/>
                </a:solidFill>
                <a:latin typeface="Consolas"/>
              </a:rPr>
              <a:t>(</a:t>
            </a:r>
            <a:r>
              <a:rPr lang="en-GB" sz="500" dirty="0">
                <a:solidFill>
                  <a:prstClr val="black"/>
                </a:solidFill>
                <a:latin typeface="Consolas"/>
              </a:rPr>
              <a:t>2014</a:t>
            </a:r>
            <a:r>
              <a:rPr lang="en-GB" sz="500" dirty="0">
                <a:solidFill>
                  <a:srgbClr val="808080"/>
                </a:solidFill>
                <a:latin typeface="Consolas"/>
              </a:rPr>
              <a:t>,</a:t>
            </a:r>
            <a:r>
              <a:rPr lang="en-GB" sz="500" dirty="0">
                <a:solidFill>
                  <a:prstClr val="black"/>
                </a:solidFill>
                <a:latin typeface="Consolas"/>
              </a:rPr>
              <a:t>2015</a:t>
            </a:r>
            <a:r>
              <a:rPr lang="en-GB" sz="500" dirty="0">
                <a:solidFill>
                  <a:srgbClr val="808080"/>
                </a:solidFill>
                <a:latin typeface="Consolas"/>
              </a:rPr>
              <a:t>,</a:t>
            </a:r>
            <a:r>
              <a:rPr lang="en-GB" sz="500" dirty="0">
                <a:solidFill>
                  <a:prstClr val="black"/>
                </a:solidFill>
                <a:latin typeface="Consolas"/>
              </a:rPr>
              <a:t>2016</a:t>
            </a:r>
            <a:r>
              <a:rPr lang="en-GB" sz="500" dirty="0">
                <a:solidFill>
                  <a:srgbClr val="808080"/>
                </a:solidFill>
                <a:latin typeface="Consolas"/>
              </a:rPr>
              <a:t>)</a:t>
            </a:r>
            <a:endParaRPr lang="en-GB" sz="500" dirty="0">
              <a:solidFill>
                <a:prstClr val="black"/>
              </a:solidFill>
              <a:latin typeface="Consolas"/>
            </a:endParaRPr>
          </a:p>
          <a:p>
            <a:r>
              <a:rPr lang="en-GB" sz="500" dirty="0" smtClean="0">
                <a:solidFill>
                  <a:srgbClr val="808080"/>
                </a:solidFill>
                <a:latin typeface="Consolas"/>
              </a:rPr>
              <a:t>   AND</a:t>
            </a:r>
            <a:r>
              <a:rPr lang="en-GB" sz="500" dirty="0" smtClean="0">
                <a:solidFill>
                  <a:prstClr val="black"/>
                </a:solidFill>
                <a:latin typeface="Consolas"/>
              </a:rPr>
              <a:t> </a:t>
            </a:r>
            <a:r>
              <a:rPr lang="en-GB" sz="500" dirty="0" err="1">
                <a:solidFill>
                  <a:prstClr val="black"/>
                </a:solidFill>
                <a:latin typeface="Consolas"/>
              </a:rPr>
              <a:t>DTB</a:t>
            </a:r>
            <a:r>
              <a:rPr lang="en-GB" sz="500" dirty="0" err="1">
                <a:solidFill>
                  <a:srgbClr val="808080"/>
                </a:solidFill>
                <a:latin typeface="Consolas"/>
              </a:rPr>
              <a:t>.</a:t>
            </a:r>
            <a:r>
              <a:rPr lang="en-GB" sz="500" dirty="0" err="1">
                <a:solidFill>
                  <a:prstClr val="black"/>
                </a:solidFill>
                <a:latin typeface="Consolas"/>
              </a:rPr>
              <a:t>BrandGroupName</a:t>
            </a:r>
            <a:r>
              <a:rPr lang="en-GB" sz="500" dirty="0">
                <a:solidFill>
                  <a:prstClr val="black"/>
                </a:solidFill>
                <a:latin typeface="Consolas"/>
              </a:rPr>
              <a:t> </a:t>
            </a:r>
            <a:r>
              <a:rPr lang="en-GB" sz="500" dirty="0">
                <a:solidFill>
                  <a:srgbClr val="808080"/>
                </a:solidFill>
                <a:latin typeface="Consolas"/>
              </a:rPr>
              <a:t>=</a:t>
            </a:r>
            <a:r>
              <a:rPr lang="en-GB" sz="500" dirty="0">
                <a:solidFill>
                  <a:prstClr val="black"/>
                </a:solidFill>
                <a:latin typeface="Consolas"/>
              </a:rPr>
              <a:t> </a:t>
            </a:r>
            <a:r>
              <a:rPr lang="en-GB" sz="500" dirty="0">
                <a:solidFill>
                  <a:srgbClr val="FF0000"/>
                </a:solidFill>
                <a:latin typeface="Consolas"/>
              </a:rPr>
              <a:t>'Apple'</a:t>
            </a:r>
            <a:endParaRPr lang="en-GB" sz="500" dirty="0">
              <a:solidFill>
                <a:prstClr val="black"/>
              </a:solidFill>
              <a:latin typeface="Consolas"/>
            </a:endParaRPr>
          </a:p>
          <a:p>
            <a:r>
              <a:rPr lang="en-GB" sz="500" dirty="0">
                <a:solidFill>
                  <a:srgbClr val="0000FF"/>
                </a:solidFill>
                <a:latin typeface="Consolas"/>
              </a:rPr>
              <a:t>ORDER</a:t>
            </a:r>
            <a:r>
              <a:rPr lang="en-GB" sz="500" dirty="0">
                <a:solidFill>
                  <a:prstClr val="black"/>
                </a:solidFill>
                <a:latin typeface="Consolas"/>
              </a:rPr>
              <a:t> </a:t>
            </a:r>
            <a:r>
              <a:rPr lang="en-GB" sz="500" dirty="0">
                <a:solidFill>
                  <a:srgbClr val="0000FF"/>
                </a:solidFill>
                <a:latin typeface="Consolas"/>
              </a:rPr>
              <a:t>BY</a:t>
            </a:r>
            <a:endParaRPr lang="en-GB" sz="500" dirty="0">
              <a:solidFill>
                <a:prstClr val="black"/>
              </a:solidFill>
              <a:latin typeface="Consolas"/>
            </a:endParaRPr>
          </a:p>
          <a:p>
            <a:r>
              <a:rPr lang="en-GB" sz="500" dirty="0" smtClean="0">
                <a:solidFill>
                  <a:prstClr val="black"/>
                </a:solidFill>
                <a:latin typeface="Consolas"/>
              </a:rPr>
              <a:t>   </a:t>
            </a:r>
            <a:r>
              <a:rPr lang="en-GB" sz="500" dirty="0" err="1" smtClean="0">
                <a:solidFill>
                  <a:prstClr val="black"/>
                </a:solidFill>
                <a:latin typeface="Consolas"/>
              </a:rPr>
              <a:t>YearNumber</a:t>
            </a:r>
            <a:r>
              <a:rPr lang="en-GB" sz="500" dirty="0">
                <a:solidFill>
                  <a:srgbClr val="808080"/>
                </a:solidFill>
                <a:latin typeface="Consolas"/>
              </a:rPr>
              <a:t>,</a:t>
            </a:r>
            <a:endParaRPr lang="en-GB" sz="500" dirty="0">
              <a:solidFill>
                <a:prstClr val="black"/>
              </a:solidFill>
              <a:latin typeface="Consolas"/>
            </a:endParaRPr>
          </a:p>
          <a:p>
            <a:r>
              <a:rPr lang="en-GB" sz="500" dirty="0" smtClean="0">
                <a:solidFill>
                  <a:prstClr val="black"/>
                </a:solidFill>
                <a:latin typeface="Consolas"/>
              </a:rPr>
              <a:t>   </a:t>
            </a:r>
            <a:r>
              <a:rPr lang="en-GB" sz="500" dirty="0" err="1" smtClean="0">
                <a:solidFill>
                  <a:prstClr val="black"/>
                </a:solidFill>
                <a:latin typeface="Consolas"/>
              </a:rPr>
              <a:t>MonthNumber</a:t>
            </a:r>
            <a:r>
              <a:rPr lang="en-GB" sz="500" dirty="0">
                <a:solidFill>
                  <a:srgbClr val="808080"/>
                </a:solidFill>
                <a:latin typeface="Consolas"/>
              </a:rPr>
              <a:t>,</a:t>
            </a:r>
            <a:endParaRPr lang="en-GB" sz="500" dirty="0">
              <a:solidFill>
                <a:prstClr val="black"/>
              </a:solidFill>
              <a:latin typeface="Consolas"/>
            </a:endParaRPr>
          </a:p>
          <a:p>
            <a:r>
              <a:rPr lang="en-GB" sz="500" dirty="0" smtClean="0">
                <a:solidFill>
                  <a:prstClr val="black"/>
                </a:solidFill>
                <a:latin typeface="Consolas"/>
              </a:rPr>
              <a:t>   </a:t>
            </a:r>
            <a:r>
              <a:rPr lang="en-GB" sz="500" dirty="0" err="1" smtClean="0">
                <a:solidFill>
                  <a:prstClr val="black"/>
                </a:solidFill>
                <a:latin typeface="Consolas"/>
              </a:rPr>
              <a:t>VerticalName</a:t>
            </a:r>
            <a:r>
              <a:rPr lang="en-GB" sz="500" dirty="0" smtClean="0">
                <a:solidFill>
                  <a:prstClr val="black"/>
                </a:solidFill>
                <a:latin typeface="Consolas"/>
              </a:rPr>
              <a:t>  </a:t>
            </a:r>
            <a:endParaRPr lang="en-GB" sz="500" dirty="0">
              <a:solidFill>
                <a:prstClr val="black"/>
              </a:solidFill>
              <a:latin typeface="Consolas"/>
            </a:endParaRPr>
          </a:p>
        </p:txBody>
      </p:sp>
      <p:sp>
        <p:nvSpPr>
          <p:cNvPr id="5" name="Right Arrow 4"/>
          <p:cNvSpPr/>
          <p:nvPr/>
        </p:nvSpPr>
        <p:spPr bwMode="gray">
          <a:xfrm>
            <a:off x="1061923" y="2578652"/>
            <a:ext cx="1828800" cy="132699"/>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pPr>
            <a:endParaRPr lang="en-GB" sz="1600" dirty="0" err="1" smtClean="0">
              <a:solidFill>
                <a:schemeClr val="tx1"/>
              </a:solidFill>
              <a:latin typeface="Arial" pitchFamily="34" charset="0"/>
              <a:cs typeface="Arial" pitchFamily="34" charset="0"/>
            </a:endParaRPr>
          </a:p>
        </p:txBody>
      </p:sp>
      <p:sp>
        <p:nvSpPr>
          <p:cNvPr id="6" name="TextBox 5"/>
          <p:cNvSpPr txBox="1"/>
          <p:nvPr/>
        </p:nvSpPr>
        <p:spPr>
          <a:xfrm>
            <a:off x="5638800" y="897171"/>
            <a:ext cx="3352800" cy="3960579"/>
          </a:xfrm>
          <a:prstGeom prst="rect">
            <a:avLst/>
          </a:prstGeom>
          <a:noFill/>
        </p:spPr>
        <p:txBody>
          <a:bodyPr wrap="none" lIns="0" tIns="0" rIns="0" bIns="0" rtlCol="0">
            <a:noAutofit/>
          </a:bodyPr>
          <a:lstStyle/>
          <a:p>
            <a:pPr>
              <a:spcBef>
                <a:spcPts val="300"/>
              </a:spcBef>
            </a:pPr>
            <a:r>
              <a:rPr lang="en-GB" sz="1400" dirty="0" smtClean="0">
                <a:latin typeface="Arial" pitchFamily="34" charset="0"/>
                <a:cs typeface="Arial" pitchFamily="34" charset="0"/>
              </a:rPr>
              <a:t>Things to know about </a:t>
            </a:r>
            <a:r>
              <a:rPr lang="en-GB" sz="1400" b="1" dirty="0" smtClean="0">
                <a:latin typeface="Arial" pitchFamily="34" charset="0"/>
                <a:cs typeface="Arial" pitchFamily="34" charset="0"/>
              </a:rPr>
              <a:t>UNIONS:</a:t>
            </a:r>
          </a:p>
          <a:p>
            <a:pPr>
              <a:spcBef>
                <a:spcPts val="300"/>
              </a:spcBef>
            </a:pPr>
            <a:endParaRPr lang="en-GB" sz="1100" b="1" dirty="0" smtClean="0">
              <a:latin typeface="Arial" pitchFamily="34" charset="0"/>
              <a:cs typeface="Arial" pitchFamily="34" charset="0"/>
            </a:endParaRPr>
          </a:p>
          <a:p>
            <a:pPr>
              <a:spcBef>
                <a:spcPts val="300"/>
              </a:spcBef>
            </a:pPr>
            <a:r>
              <a:rPr lang="en-GB" sz="1000" dirty="0" smtClean="0">
                <a:latin typeface="Arial" pitchFamily="34" charset="0"/>
                <a:cs typeface="Arial" pitchFamily="34" charset="0"/>
              </a:rPr>
              <a:t>Interestingly, UNIONs are really quite fussy..</a:t>
            </a:r>
          </a:p>
          <a:p>
            <a:pPr>
              <a:spcBef>
                <a:spcPts val="300"/>
              </a:spcBef>
            </a:pPr>
            <a:endParaRPr lang="en-GB" sz="1000" dirty="0" smtClean="0">
              <a:latin typeface="Arial" pitchFamily="34" charset="0"/>
              <a:cs typeface="Arial" pitchFamily="34" charset="0"/>
            </a:endParaRPr>
          </a:p>
          <a:p>
            <a:pPr>
              <a:spcBef>
                <a:spcPts val="300"/>
              </a:spcBef>
            </a:pPr>
            <a:r>
              <a:rPr lang="en-GB" sz="1000" dirty="0" smtClean="0">
                <a:latin typeface="Arial" pitchFamily="34" charset="0"/>
                <a:cs typeface="Arial" pitchFamily="34" charset="0"/>
              </a:rPr>
              <a:t>The data sets you union together should match – e.g.</a:t>
            </a:r>
          </a:p>
          <a:p>
            <a:pPr>
              <a:spcBef>
                <a:spcPts val="300"/>
              </a:spcBef>
            </a:pPr>
            <a:r>
              <a:rPr lang="en-GB" sz="1000" dirty="0" smtClean="0">
                <a:latin typeface="Arial" pitchFamily="34" charset="0"/>
                <a:cs typeface="Arial" pitchFamily="34" charset="0"/>
              </a:rPr>
              <a:t>same number of fields and same data types</a:t>
            </a:r>
          </a:p>
          <a:p>
            <a:pPr>
              <a:spcBef>
                <a:spcPts val="300"/>
              </a:spcBef>
            </a:pPr>
            <a:endParaRPr lang="en-GB" sz="1000" dirty="0" smtClean="0">
              <a:latin typeface="Arial" pitchFamily="34" charset="0"/>
              <a:cs typeface="Arial" pitchFamily="34" charset="0"/>
            </a:endParaRPr>
          </a:p>
          <a:p>
            <a:pPr>
              <a:spcBef>
                <a:spcPts val="300"/>
              </a:spcBef>
            </a:pPr>
            <a:r>
              <a:rPr lang="en-GB" sz="1000" dirty="0" smtClean="0">
                <a:latin typeface="Arial" pitchFamily="34" charset="0"/>
                <a:cs typeface="Arial" pitchFamily="34" charset="0"/>
              </a:rPr>
              <a:t>If you want to order the returned data in the UNION, </a:t>
            </a:r>
          </a:p>
          <a:p>
            <a:pPr>
              <a:spcBef>
                <a:spcPts val="300"/>
              </a:spcBef>
            </a:pPr>
            <a:r>
              <a:rPr lang="en-GB" sz="1000" dirty="0" smtClean="0">
                <a:latin typeface="Arial" pitchFamily="34" charset="0"/>
                <a:cs typeface="Arial" pitchFamily="34" charset="0"/>
              </a:rPr>
              <a:t>the </a:t>
            </a:r>
            <a:r>
              <a:rPr lang="en-GB" sz="1000" b="1" dirty="0" smtClean="0">
                <a:latin typeface="Arial" pitchFamily="34" charset="0"/>
                <a:cs typeface="Arial" pitchFamily="34" charset="0"/>
              </a:rPr>
              <a:t>order by </a:t>
            </a:r>
            <a:r>
              <a:rPr lang="en-GB" sz="1000" dirty="0" smtClean="0">
                <a:latin typeface="Arial" pitchFamily="34" charset="0"/>
                <a:cs typeface="Arial" pitchFamily="34" charset="0"/>
              </a:rPr>
              <a:t>clause can only be specified right at the </a:t>
            </a:r>
          </a:p>
          <a:p>
            <a:pPr>
              <a:spcBef>
                <a:spcPts val="300"/>
              </a:spcBef>
            </a:pPr>
            <a:r>
              <a:rPr lang="en-GB" sz="1000" dirty="0" smtClean="0">
                <a:latin typeface="Arial" pitchFamily="34" charset="0"/>
                <a:cs typeface="Arial" pitchFamily="34" charset="0"/>
              </a:rPr>
              <a:t>end – however doing this can also slow down performance!</a:t>
            </a:r>
          </a:p>
          <a:p>
            <a:pPr>
              <a:spcBef>
                <a:spcPts val="300"/>
              </a:spcBef>
            </a:pPr>
            <a:endParaRPr lang="en-GB" sz="1000" dirty="0" smtClean="0">
              <a:latin typeface="Arial" pitchFamily="34" charset="0"/>
              <a:cs typeface="Arial" pitchFamily="34" charset="0"/>
            </a:endParaRPr>
          </a:p>
          <a:p>
            <a:pPr>
              <a:spcBef>
                <a:spcPts val="300"/>
              </a:spcBef>
            </a:pPr>
            <a:r>
              <a:rPr lang="en-GB" sz="1000" dirty="0" smtClean="0">
                <a:latin typeface="Arial" pitchFamily="34" charset="0"/>
                <a:cs typeface="Arial" pitchFamily="34" charset="0"/>
              </a:rPr>
              <a:t>You can UNION more than 2 queries – as shown in this </a:t>
            </a:r>
          </a:p>
          <a:p>
            <a:pPr>
              <a:spcBef>
                <a:spcPts val="300"/>
              </a:spcBef>
            </a:pPr>
            <a:r>
              <a:rPr lang="en-GB" sz="1000" dirty="0" smtClean="0">
                <a:latin typeface="Arial" pitchFamily="34" charset="0"/>
                <a:cs typeface="Arial" pitchFamily="34" charset="0"/>
              </a:rPr>
              <a:t>example</a:t>
            </a:r>
          </a:p>
          <a:p>
            <a:pPr>
              <a:spcBef>
                <a:spcPts val="300"/>
              </a:spcBef>
            </a:pPr>
            <a:endParaRPr lang="en-GB" sz="1000" dirty="0" smtClean="0">
              <a:latin typeface="Arial" pitchFamily="34" charset="0"/>
              <a:cs typeface="Arial" pitchFamily="34" charset="0"/>
            </a:endParaRPr>
          </a:p>
          <a:p>
            <a:pPr>
              <a:spcBef>
                <a:spcPts val="300"/>
              </a:spcBef>
            </a:pPr>
            <a:r>
              <a:rPr lang="en-GB" sz="1000" dirty="0" smtClean="0">
                <a:latin typeface="Arial" pitchFamily="34" charset="0"/>
                <a:cs typeface="Arial" pitchFamily="34" charset="0"/>
              </a:rPr>
              <a:t>There are </a:t>
            </a:r>
            <a:r>
              <a:rPr lang="en-GB" sz="1000" b="1" dirty="0" smtClean="0">
                <a:latin typeface="Arial" pitchFamily="34" charset="0"/>
                <a:cs typeface="Arial" pitchFamily="34" charset="0"/>
              </a:rPr>
              <a:t>2</a:t>
            </a:r>
            <a:r>
              <a:rPr lang="en-GB" sz="1000" dirty="0" smtClean="0">
                <a:latin typeface="Arial" pitchFamily="34" charset="0"/>
                <a:cs typeface="Arial" pitchFamily="34" charset="0"/>
              </a:rPr>
              <a:t> types of UNION:</a:t>
            </a:r>
          </a:p>
          <a:p>
            <a:pPr>
              <a:spcBef>
                <a:spcPts val="300"/>
              </a:spcBef>
            </a:pPr>
            <a:r>
              <a:rPr lang="en-GB" sz="1000" b="1" dirty="0" smtClean="0">
                <a:solidFill>
                  <a:srgbClr val="00B050"/>
                </a:solidFill>
                <a:latin typeface="Arial" pitchFamily="34" charset="0"/>
                <a:cs typeface="Arial" pitchFamily="34" charset="0"/>
              </a:rPr>
              <a:t>UNION</a:t>
            </a:r>
            <a:r>
              <a:rPr lang="en-GB" sz="1000" dirty="0" smtClean="0">
                <a:solidFill>
                  <a:srgbClr val="00B050"/>
                </a:solidFill>
                <a:latin typeface="Arial" pitchFamily="34" charset="0"/>
                <a:cs typeface="Arial" pitchFamily="34" charset="0"/>
              </a:rPr>
              <a:t> – if there are duplicate records returned in </a:t>
            </a:r>
          </a:p>
          <a:p>
            <a:pPr>
              <a:spcBef>
                <a:spcPts val="300"/>
              </a:spcBef>
            </a:pPr>
            <a:r>
              <a:rPr lang="en-GB" sz="1000" dirty="0">
                <a:solidFill>
                  <a:srgbClr val="00B050"/>
                </a:solidFill>
                <a:latin typeface="Arial" pitchFamily="34" charset="0"/>
                <a:cs typeface="Arial" pitchFamily="34" charset="0"/>
              </a:rPr>
              <a:t>e</a:t>
            </a:r>
            <a:r>
              <a:rPr lang="en-GB" sz="1000" dirty="0" smtClean="0">
                <a:solidFill>
                  <a:srgbClr val="00B050"/>
                </a:solidFill>
                <a:latin typeface="Arial" pitchFamily="34" charset="0"/>
                <a:cs typeface="Arial" pitchFamily="34" charset="0"/>
              </a:rPr>
              <a:t>ach select then these dupes will be removed – so</a:t>
            </a:r>
          </a:p>
          <a:p>
            <a:pPr>
              <a:spcBef>
                <a:spcPts val="300"/>
              </a:spcBef>
            </a:pPr>
            <a:r>
              <a:rPr lang="en-GB" sz="1000" dirty="0" smtClean="0">
                <a:solidFill>
                  <a:srgbClr val="00B050"/>
                </a:solidFill>
                <a:latin typeface="Arial" pitchFamily="34" charset="0"/>
                <a:cs typeface="Arial" pitchFamily="34" charset="0"/>
              </a:rPr>
              <a:t>only distinct (unique) records are returned</a:t>
            </a:r>
          </a:p>
          <a:p>
            <a:pPr>
              <a:spcBef>
                <a:spcPts val="300"/>
              </a:spcBef>
            </a:pPr>
            <a:r>
              <a:rPr lang="en-GB" sz="1000" b="1" dirty="0" smtClean="0">
                <a:solidFill>
                  <a:srgbClr val="00B050"/>
                </a:solidFill>
                <a:latin typeface="Arial" pitchFamily="34" charset="0"/>
                <a:cs typeface="Arial" pitchFamily="34" charset="0"/>
              </a:rPr>
              <a:t>UNION ALL </a:t>
            </a:r>
            <a:r>
              <a:rPr lang="en-GB" sz="1000" dirty="0" smtClean="0">
                <a:solidFill>
                  <a:srgbClr val="00B050"/>
                </a:solidFill>
                <a:latin typeface="Arial" pitchFamily="34" charset="0"/>
                <a:cs typeface="Arial" pitchFamily="34" charset="0"/>
              </a:rPr>
              <a:t>– all records are returned including any</a:t>
            </a:r>
          </a:p>
          <a:p>
            <a:pPr>
              <a:spcBef>
                <a:spcPts val="300"/>
              </a:spcBef>
            </a:pPr>
            <a:r>
              <a:rPr lang="en-GB" sz="1000" dirty="0" smtClean="0">
                <a:solidFill>
                  <a:srgbClr val="00B050"/>
                </a:solidFill>
                <a:latin typeface="Arial" pitchFamily="34" charset="0"/>
                <a:cs typeface="Arial" pitchFamily="34" charset="0"/>
              </a:rPr>
              <a:t>duplicates</a:t>
            </a:r>
          </a:p>
          <a:p>
            <a:pPr>
              <a:spcBef>
                <a:spcPts val="300"/>
              </a:spcBef>
            </a:pPr>
            <a:endParaRPr lang="en-GB" sz="1600" dirty="0">
              <a:latin typeface="Arial" pitchFamily="34" charset="0"/>
              <a:cs typeface="Arial" pitchFamily="34" charset="0"/>
            </a:endParaRPr>
          </a:p>
        </p:txBody>
      </p:sp>
    </p:spTree>
    <p:extLst>
      <p:ext uri="{BB962C8B-B14F-4D97-AF65-F5344CB8AC3E}">
        <p14:creationId xmlns:p14="http://schemas.microsoft.com/office/powerpoint/2010/main" val="24893011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gray">
          <a:xfrm>
            <a:off x="134428" y="590550"/>
            <a:ext cx="3446972" cy="4239975"/>
          </a:xfrm>
          <a:prstGeom prst="rect">
            <a:avLst/>
          </a:prstGeom>
          <a:solidFill>
            <a:srgbClr val="E9F0D8"/>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350" dirty="0">
                <a:solidFill>
                  <a:srgbClr val="008000"/>
                </a:solidFill>
                <a:latin typeface="Consolas"/>
              </a:rPr>
              <a:t>/****** Show me all Apple Total Units and Values for Europe in Years 2014 to 2016 for both Handsets and Tablets ******/</a:t>
            </a:r>
            <a:endParaRPr lang="en-GB" sz="350" dirty="0">
              <a:solidFill>
                <a:prstClr val="black"/>
              </a:solidFill>
              <a:latin typeface="Consolas"/>
            </a:endParaRPr>
          </a:p>
          <a:p>
            <a:r>
              <a:rPr lang="en-GB" sz="350" dirty="0">
                <a:solidFill>
                  <a:srgbClr val="0000FF"/>
                </a:solidFill>
                <a:latin typeface="Consolas"/>
              </a:rPr>
              <a:t>SELECT</a:t>
            </a:r>
            <a:endParaRPr lang="en-GB" sz="350" dirty="0">
              <a:solidFill>
                <a:prstClr val="black"/>
              </a:solidFill>
              <a:latin typeface="Consolas"/>
            </a:endParaRPr>
          </a:p>
          <a:p>
            <a:r>
              <a:rPr lang="en-GB" sz="350" dirty="0">
                <a:solidFill>
                  <a:prstClr val="black"/>
                </a:solidFill>
                <a:latin typeface="Consolas"/>
              </a:rPr>
              <a:t>[</a:t>
            </a:r>
            <a:r>
              <a:rPr lang="en-GB" sz="350" dirty="0" err="1">
                <a:solidFill>
                  <a:prstClr val="black"/>
                </a:solidFill>
                <a:latin typeface="Consolas"/>
              </a:rPr>
              <a:t>YearNumber</a:t>
            </a:r>
            <a:r>
              <a:rPr lang="en-GB" sz="350" dirty="0">
                <a:solidFill>
                  <a:prstClr val="black"/>
                </a:solidFill>
                <a:latin typeface="Consolas"/>
              </a:rPr>
              <a:t>] </a:t>
            </a:r>
            <a:r>
              <a:rPr lang="en-GB" sz="350" dirty="0">
                <a:solidFill>
                  <a:srgbClr val="808080"/>
                </a:solidFill>
                <a:latin typeface="Consolas"/>
              </a:rPr>
              <a:t>,</a:t>
            </a:r>
            <a:endParaRPr lang="en-GB" sz="350" dirty="0">
              <a:solidFill>
                <a:prstClr val="black"/>
              </a:solidFill>
              <a:latin typeface="Consolas"/>
            </a:endParaRPr>
          </a:p>
          <a:p>
            <a:r>
              <a:rPr lang="en-GB" sz="350" dirty="0">
                <a:solidFill>
                  <a:prstClr val="black"/>
                </a:solidFill>
                <a:latin typeface="Consolas"/>
              </a:rPr>
              <a:t>[</a:t>
            </a:r>
            <a:r>
              <a:rPr lang="en-GB" sz="350" dirty="0" err="1">
                <a:solidFill>
                  <a:prstClr val="black"/>
                </a:solidFill>
                <a:latin typeface="Consolas"/>
              </a:rPr>
              <a:t>MonthNumber</a:t>
            </a:r>
            <a:r>
              <a:rPr lang="en-GB" sz="350" dirty="0">
                <a:solidFill>
                  <a:prstClr val="black"/>
                </a:solidFill>
                <a:latin typeface="Consolas"/>
              </a:rPr>
              <a:t>]</a:t>
            </a:r>
            <a:r>
              <a:rPr lang="en-GB" sz="350" dirty="0">
                <a:solidFill>
                  <a:srgbClr val="808080"/>
                </a:solidFill>
                <a:latin typeface="Consolas"/>
              </a:rPr>
              <a:t>,</a:t>
            </a:r>
            <a:endParaRPr lang="en-GB" sz="350" dirty="0">
              <a:solidFill>
                <a:prstClr val="black"/>
              </a:solidFill>
              <a:latin typeface="Consolas"/>
            </a:endParaRPr>
          </a:p>
          <a:p>
            <a:r>
              <a:rPr lang="en-GB" sz="350" dirty="0">
                <a:solidFill>
                  <a:prstClr val="black"/>
                </a:solidFill>
                <a:latin typeface="Consolas"/>
              </a:rPr>
              <a:t>[</a:t>
            </a:r>
            <a:r>
              <a:rPr lang="en-GB" sz="350" dirty="0" err="1">
                <a:solidFill>
                  <a:prstClr val="black"/>
                </a:solidFill>
                <a:latin typeface="Consolas"/>
              </a:rPr>
              <a:t>SuperRegion</a:t>
            </a:r>
            <a:r>
              <a:rPr lang="en-GB" sz="350" dirty="0">
                <a:solidFill>
                  <a:prstClr val="black"/>
                </a:solidFill>
                <a:latin typeface="Consolas"/>
              </a:rPr>
              <a:t>]</a:t>
            </a:r>
            <a:r>
              <a:rPr lang="en-GB" sz="350" dirty="0">
                <a:solidFill>
                  <a:srgbClr val="808080"/>
                </a:solidFill>
                <a:latin typeface="Consolas"/>
              </a:rPr>
              <a:t>,</a:t>
            </a:r>
            <a:endParaRPr lang="en-GB" sz="350" dirty="0">
              <a:solidFill>
                <a:prstClr val="black"/>
              </a:solidFill>
              <a:latin typeface="Consolas"/>
            </a:endParaRPr>
          </a:p>
          <a:p>
            <a:r>
              <a:rPr lang="en-GB" sz="350" dirty="0">
                <a:solidFill>
                  <a:prstClr val="black"/>
                </a:solidFill>
                <a:latin typeface="Consolas"/>
              </a:rPr>
              <a:t>[</a:t>
            </a:r>
            <a:r>
              <a:rPr lang="en-GB" sz="350" dirty="0" err="1">
                <a:solidFill>
                  <a:prstClr val="black"/>
                </a:solidFill>
                <a:latin typeface="Consolas"/>
              </a:rPr>
              <a:t>BrandGroupName</a:t>
            </a:r>
            <a:r>
              <a:rPr lang="en-GB" sz="350" dirty="0">
                <a:solidFill>
                  <a:prstClr val="black"/>
                </a:solidFill>
                <a:latin typeface="Consolas"/>
              </a:rPr>
              <a:t>]</a:t>
            </a:r>
            <a:r>
              <a:rPr lang="en-GB" sz="350" dirty="0">
                <a:solidFill>
                  <a:srgbClr val="808080"/>
                </a:solidFill>
                <a:latin typeface="Consolas"/>
              </a:rPr>
              <a:t>,</a:t>
            </a:r>
            <a:endParaRPr lang="en-GB" sz="350" dirty="0">
              <a:solidFill>
                <a:prstClr val="black"/>
              </a:solidFill>
              <a:latin typeface="Consolas"/>
            </a:endParaRPr>
          </a:p>
          <a:p>
            <a:r>
              <a:rPr lang="en-GB" sz="350" dirty="0">
                <a:solidFill>
                  <a:srgbClr val="FF0000"/>
                </a:solidFill>
                <a:latin typeface="Consolas"/>
              </a:rPr>
              <a:t>'Handset and Tablets'</a:t>
            </a:r>
            <a:r>
              <a:rPr lang="en-GB" sz="350" dirty="0">
                <a:solidFill>
                  <a:prstClr val="black"/>
                </a:solidFill>
                <a:latin typeface="Consolas"/>
              </a:rPr>
              <a:t> </a:t>
            </a:r>
            <a:r>
              <a:rPr lang="en-GB" sz="350" dirty="0">
                <a:solidFill>
                  <a:srgbClr val="0000FF"/>
                </a:solidFill>
                <a:latin typeface="Consolas"/>
              </a:rPr>
              <a:t>AS</a:t>
            </a:r>
            <a:r>
              <a:rPr lang="en-GB" sz="350" dirty="0">
                <a:solidFill>
                  <a:prstClr val="black"/>
                </a:solidFill>
                <a:latin typeface="Consolas"/>
              </a:rPr>
              <a:t> Verticals</a:t>
            </a:r>
            <a:r>
              <a:rPr lang="en-GB" sz="350" dirty="0">
                <a:solidFill>
                  <a:srgbClr val="808080"/>
                </a:solidFill>
                <a:latin typeface="Consolas"/>
              </a:rPr>
              <a:t>,</a:t>
            </a:r>
            <a:endParaRPr lang="en-GB" sz="350" dirty="0">
              <a:solidFill>
                <a:prstClr val="black"/>
              </a:solidFill>
              <a:latin typeface="Consolas"/>
            </a:endParaRPr>
          </a:p>
          <a:p>
            <a:r>
              <a:rPr lang="en-GB" sz="350" dirty="0">
                <a:solidFill>
                  <a:srgbClr val="FF00FF"/>
                </a:solidFill>
                <a:latin typeface="Consolas"/>
              </a:rPr>
              <a:t>SUM</a:t>
            </a:r>
            <a:r>
              <a:rPr lang="en-GB" sz="350" dirty="0">
                <a:solidFill>
                  <a:srgbClr val="808080"/>
                </a:solidFill>
                <a:latin typeface="Consolas"/>
              </a:rPr>
              <a:t>(</a:t>
            </a:r>
            <a:r>
              <a:rPr lang="en-GB" sz="350" dirty="0">
                <a:solidFill>
                  <a:prstClr val="black"/>
                </a:solidFill>
                <a:latin typeface="Consolas"/>
              </a:rPr>
              <a:t>[</a:t>
            </a:r>
            <a:r>
              <a:rPr lang="en-GB" sz="350" dirty="0" err="1">
                <a:solidFill>
                  <a:prstClr val="black"/>
                </a:solidFill>
                <a:latin typeface="Consolas"/>
              </a:rPr>
              <a:t>TotalEuropeUnitsSold</a:t>
            </a:r>
            <a:r>
              <a:rPr lang="en-GB" sz="350" dirty="0">
                <a:solidFill>
                  <a:prstClr val="black"/>
                </a:solidFill>
                <a:latin typeface="Consolas"/>
              </a:rPr>
              <a:t>]</a:t>
            </a:r>
            <a:r>
              <a:rPr lang="en-GB" sz="350" dirty="0">
                <a:solidFill>
                  <a:srgbClr val="808080"/>
                </a:solidFill>
                <a:latin typeface="Consolas"/>
              </a:rPr>
              <a:t>)</a:t>
            </a:r>
            <a:r>
              <a:rPr lang="en-GB" sz="350" dirty="0">
                <a:solidFill>
                  <a:prstClr val="black"/>
                </a:solidFill>
                <a:latin typeface="Consolas"/>
              </a:rPr>
              <a:t> </a:t>
            </a:r>
            <a:r>
              <a:rPr lang="en-GB" sz="350" dirty="0">
                <a:solidFill>
                  <a:srgbClr val="0000FF"/>
                </a:solidFill>
                <a:latin typeface="Consolas"/>
              </a:rPr>
              <a:t>AS</a:t>
            </a:r>
            <a:r>
              <a:rPr lang="en-GB" sz="350" dirty="0">
                <a:solidFill>
                  <a:prstClr val="black"/>
                </a:solidFill>
                <a:latin typeface="Consolas"/>
              </a:rPr>
              <a:t> [</a:t>
            </a:r>
            <a:r>
              <a:rPr lang="en-GB" sz="350" dirty="0" err="1">
                <a:solidFill>
                  <a:prstClr val="black"/>
                </a:solidFill>
                <a:latin typeface="Consolas"/>
              </a:rPr>
              <a:t>TotalEuropeUnitsSold</a:t>
            </a:r>
            <a:r>
              <a:rPr lang="en-GB" sz="350" dirty="0">
                <a:solidFill>
                  <a:prstClr val="black"/>
                </a:solidFill>
                <a:latin typeface="Consolas"/>
              </a:rPr>
              <a:t>]</a:t>
            </a:r>
            <a:r>
              <a:rPr lang="en-GB" sz="350" dirty="0">
                <a:solidFill>
                  <a:srgbClr val="808080"/>
                </a:solidFill>
                <a:latin typeface="Consolas"/>
              </a:rPr>
              <a:t>,</a:t>
            </a:r>
            <a:endParaRPr lang="en-GB" sz="350" dirty="0">
              <a:solidFill>
                <a:prstClr val="black"/>
              </a:solidFill>
              <a:latin typeface="Consolas"/>
            </a:endParaRPr>
          </a:p>
          <a:p>
            <a:r>
              <a:rPr lang="en-GB" sz="350" dirty="0">
                <a:solidFill>
                  <a:srgbClr val="FF00FF"/>
                </a:solidFill>
                <a:latin typeface="Consolas"/>
              </a:rPr>
              <a:t>SUM</a:t>
            </a:r>
            <a:r>
              <a:rPr lang="en-GB" sz="350" dirty="0">
                <a:solidFill>
                  <a:srgbClr val="808080"/>
                </a:solidFill>
                <a:latin typeface="Consolas"/>
              </a:rPr>
              <a:t>(</a:t>
            </a:r>
            <a:r>
              <a:rPr lang="en-GB" sz="350" dirty="0">
                <a:solidFill>
                  <a:prstClr val="black"/>
                </a:solidFill>
                <a:latin typeface="Consolas"/>
              </a:rPr>
              <a:t>[</a:t>
            </a:r>
            <a:r>
              <a:rPr lang="en-GB" sz="350" dirty="0" err="1">
                <a:solidFill>
                  <a:prstClr val="black"/>
                </a:solidFill>
                <a:latin typeface="Consolas"/>
              </a:rPr>
              <a:t>TotalEuropeSubSalesValueBfE</a:t>
            </a:r>
            <a:r>
              <a:rPr lang="en-GB" sz="350" dirty="0">
                <a:solidFill>
                  <a:prstClr val="black"/>
                </a:solidFill>
                <a:latin typeface="Consolas"/>
              </a:rPr>
              <a:t>]</a:t>
            </a:r>
            <a:r>
              <a:rPr lang="en-GB" sz="350" dirty="0">
                <a:solidFill>
                  <a:srgbClr val="808080"/>
                </a:solidFill>
                <a:latin typeface="Consolas"/>
              </a:rPr>
              <a:t>)</a:t>
            </a:r>
            <a:r>
              <a:rPr lang="en-GB" sz="350" dirty="0">
                <a:solidFill>
                  <a:prstClr val="black"/>
                </a:solidFill>
                <a:latin typeface="Consolas"/>
              </a:rPr>
              <a:t> </a:t>
            </a:r>
            <a:r>
              <a:rPr lang="en-GB" sz="350" dirty="0">
                <a:solidFill>
                  <a:srgbClr val="0000FF"/>
                </a:solidFill>
                <a:latin typeface="Consolas"/>
              </a:rPr>
              <a:t>AS</a:t>
            </a:r>
            <a:r>
              <a:rPr lang="en-GB" sz="350" dirty="0">
                <a:solidFill>
                  <a:prstClr val="black"/>
                </a:solidFill>
                <a:latin typeface="Consolas"/>
              </a:rPr>
              <a:t> [</a:t>
            </a:r>
            <a:r>
              <a:rPr lang="en-GB" sz="350" dirty="0" err="1">
                <a:solidFill>
                  <a:prstClr val="black"/>
                </a:solidFill>
                <a:latin typeface="Consolas"/>
              </a:rPr>
              <a:t>TotalEuropeSubSalesValueBfE</a:t>
            </a:r>
            <a:r>
              <a:rPr lang="en-GB" sz="350" dirty="0">
                <a:solidFill>
                  <a:prstClr val="black"/>
                </a:solidFill>
                <a:latin typeface="Consolas"/>
              </a:rPr>
              <a:t>]</a:t>
            </a:r>
            <a:r>
              <a:rPr lang="en-GB" sz="350" dirty="0">
                <a:solidFill>
                  <a:srgbClr val="808080"/>
                </a:solidFill>
                <a:latin typeface="Consolas"/>
              </a:rPr>
              <a:t>,</a:t>
            </a:r>
            <a:endParaRPr lang="en-GB" sz="350" dirty="0">
              <a:solidFill>
                <a:prstClr val="black"/>
              </a:solidFill>
              <a:latin typeface="Consolas"/>
            </a:endParaRPr>
          </a:p>
          <a:p>
            <a:r>
              <a:rPr lang="en-GB" sz="350" dirty="0">
                <a:solidFill>
                  <a:srgbClr val="FF00FF"/>
                </a:solidFill>
                <a:latin typeface="Consolas"/>
              </a:rPr>
              <a:t>SUM</a:t>
            </a:r>
            <a:r>
              <a:rPr lang="en-GB" sz="350" dirty="0">
                <a:solidFill>
                  <a:srgbClr val="808080"/>
                </a:solidFill>
                <a:latin typeface="Consolas"/>
              </a:rPr>
              <a:t>(</a:t>
            </a:r>
            <a:r>
              <a:rPr lang="en-GB" sz="350" dirty="0">
                <a:solidFill>
                  <a:prstClr val="black"/>
                </a:solidFill>
                <a:latin typeface="Consolas"/>
              </a:rPr>
              <a:t>[</a:t>
            </a:r>
            <a:r>
              <a:rPr lang="en-GB" sz="350" dirty="0" err="1">
                <a:solidFill>
                  <a:prstClr val="black"/>
                </a:solidFill>
                <a:latin typeface="Consolas"/>
              </a:rPr>
              <a:t>TotalEuropeUnsubSalesValueBfE</a:t>
            </a:r>
            <a:r>
              <a:rPr lang="en-GB" sz="350" dirty="0">
                <a:solidFill>
                  <a:prstClr val="black"/>
                </a:solidFill>
                <a:latin typeface="Consolas"/>
              </a:rPr>
              <a:t>]</a:t>
            </a:r>
            <a:r>
              <a:rPr lang="en-GB" sz="350" dirty="0">
                <a:solidFill>
                  <a:srgbClr val="808080"/>
                </a:solidFill>
                <a:latin typeface="Consolas"/>
              </a:rPr>
              <a:t>)</a:t>
            </a:r>
            <a:r>
              <a:rPr lang="en-GB" sz="350" dirty="0">
                <a:solidFill>
                  <a:prstClr val="black"/>
                </a:solidFill>
                <a:latin typeface="Consolas"/>
              </a:rPr>
              <a:t> </a:t>
            </a:r>
            <a:r>
              <a:rPr lang="en-GB" sz="350" dirty="0">
                <a:solidFill>
                  <a:srgbClr val="0000FF"/>
                </a:solidFill>
                <a:latin typeface="Consolas"/>
              </a:rPr>
              <a:t>AS</a:t>
            </a:r>
            <a:r>
              <a:rPr lang="en-GB" sz="350" dirty="0">
                <a:solidFill>
                  <a:prstClr val="black"/>
                </a:solidFill>
                <a:latin typeface="Consolas"/>
              </a:rPr>
              <a:t> [</a:t>
            </a:r>
            <a:r>
              <a:rPr lang="en-GB" sz="350" dirty="0" err="1">
                <a:solidFill>
                  <a:prstClr val="black"/>
                </a:solidFill>
                <a:latin typeface="Consolas"/>
              </a:rPr>
              <a:t>TotalEuropeUnsubSalesValueBfE</a:t>
            </a:r>
            <a:r>
              <a:rPr lang="en-GB" sz="350" dirty="0">
                <a:solidFill>
                  <a:prstClr val="black"/>
                </a:solidFill>
                <a:latin typeface="Consolas"/>
              </a:rPr>
              <a:t>]</a:t>
            </a:r>
            <a:r>
              <a:rPr lang="en-GB" sz="350" dirty="0">
                <a:solidFill>
                  <a:srgbClr val="808080"/>
                </a:solidFill>
                <a:latin typeface="Consolas"/>
              </a:rPr>
              <a:t>,</a:t>
            </a:r>
            <a:endParaRPr lang="en-GB" sz="350" dirty="0">
              <a:solidFill>
                <a:prstClr val="black"/>
              </a:solidFill>
              <a:latin typeface="Consolas"/>
            </a:endParaRPr>
          </a:p>
          <a:p>
            <a:r>
              <a:rPr lang="en-GB" sz="350" dirty="0">
                <a:solidFill>
                  <a:srgbClr val="FF00FF"/>
                </a:solidFill>
                <a:latin typeface="Consolas"/>
              </a:rPr>
              <a:t>SUM</a:t>
            </a:r>
            <a:r>
              <a:rPr lang="en-GB" sz="350" dirty="0">
                <a:solidFill>
                  <a:srgbClr val="808080"/>
                </a:solidFill>
                <a:latin typeface="Consolas"/>
              </a:rPr>
              <a:t>(</a:t>
            </a:r>
            <a:r>
              <a:rPr lang="en-GB" sz="350" dirty="0">
                <a:solidFill>
                  <a:prstClr val="black"/>
                </a:solidFill>
                <a:latin typeface="Consolas"/>
              </a:rPr>
              <a:t>[</a:t>
            </a:r>
            <a:r>
              <a:rPr lang="en-GB" sz="350" dirty="0" err="1">
                <a:solidFill>
                  <a:prstClr val="black"/>
                </a:solidFill>
                <a:latin typeface="Consolas"/>
              </a:rPr>
              <a:t>TotalEuropeSubSalesValueBfE</a:t>
            </a:r>
            <a:r>
              <a:rPr lang="en-GB" sz="350" dirty="0">
                <a:solidFill>
                  <a:prstClr val="black"/>
                </a:solidFill>
                <a:latin typeface="Consolas"/>
              </a:rPr>
              <a:t>]</a:t>
            </a:r>
            <a:r>
              <a:rPr lang="en-GB" sz="350" dirty="0">
                <a:solidFill>
                  <a:srgbClr val="808080"/>
                </a:solidFill>
                <a:latin typeface="Consolas"/>
              </a:rPr>
              <a:t>)</a:t>
            </a:r>
            <a:r>
              <a:rPr lang="en-GB" sz="350" dirty="0">
                <a:solidFill>
                  <a:prstClr val="black"/>
                </a:solidFill>
                <a:latin typeface="Consolas"/>
              </a:rPr>
              <a:t> </a:t>
            </a:r>
            <a:r>
              <a:rPr lang="en-GB" sz="350" dirty="0">
                <a:solidFill>
                  <a:srgbClr val="808080"/>
                </a:solidFill>
                <a:latin typeface="Consolas"/>
              </a:rPr>
              <a:t>/</a:t>
            </a:r>
            <a:r>
              <a:rPr lang="en-GB" sz="350" dirty="0">
                <a:solidFill>
                  <a:prstClr val="black"/>
                </a:solidFill>
                <a:latin typeface="Consolas"/>
              </a:rPr>
              <a:t> </a:t>
            </a:r>
            <a:r>
              <a:rPr lang="en-GB" sz="350" dirty="0">
                <a:solidFill>
                  <a:srgbClr val="FF00FF"/>
                </a:solidFill>
                <a:latin typeface="Consolas"/>
              </a:rPr>
              <a:t>SUM</a:t>
            </a:r>
            <a:r>
              <a:rPr lang="en-GB" sz="350" dirty="0">
                <a:solidFill>
                  <a:srgbClr val="808080"/>
                </a:solidFill>
                <a:latin typeface="Consolas"/>
              </a:rPr>
              <a:t>(</a:t>
            </a:r>
            <a:r>
              <a:rPr lang="en-GB" sz="350" dirty="0">
                <a:solidFill>
                  <a:prstClr val="black"/>
                </a:solidFill>
                <a:latin typeface="Consolas"/>
              </a:rPr>
              <a:t>[</a:t>
            </a:r>
            <a:r>
              <a:rPr lang="en-GB" sz="350" dirty="0" err="1">
                <a:solidFill>
                  <a:prstClr val="black"/>
                </a:solidFill>
                <a:latin typeface="Consolas"/>
              </a:rPr>
              <a:t>TotalEuropeUnitsSold</a:t>
            </a:r>
            <a:r>
              <a:rPr lang="en-GB" sz="350" dirty="0">
                <a:solidFill>
                  <a:prstClr val="black"/>
                </a:solidFill>
                <a:latin typeface="Consolas"/>
              </a:rPr>
              <a:t>]</a:t>
            </a:r>
            <a:r>
              <a:rPr lang="en-GB" sz="350" dirty="0">
                <a:solidFill>
                  <a:srgbClr val="808080"/>
                </a:solidFill>
                <a:latin typeface="Consolas"/>
              </a:rPr>
              <a:t>)</a:t>
            </a:r>
            <a:r>
              <a:rPr lang="en-GB" sz="350" dirty="0">
                <a:solidFill>
                  <a:prstClr val="black"/>
                </a:solidFill>
                <a:latin typeface="Consolas"/>
              </a:rPr>
              <a:t>  </a:t>
            </a:r>
            <a:r>
              <a:rPr lang="en-GB" sz="350" dirty="0">
                <a:solidFill>
                  <a:srgbClr val="0000FF"/>
                </a:solidFill>
                <a:latin typeface="Consolas"/>
              </a:rPr>
              <a:t>AS</a:t>
            </a:r>
            <a:r>
              <a:rPr lang="en-GB" sz="350" dirty="0">
                <a:solidFill>
                  <a:prstClr val="black"/>
                </a:solidFill>
                <a:latin typeface="Consolas"/>
              </a:rPr>
              <a:t> [</a:t>
            </a:r>
            <a:r>
              <a:rPr lang="en-GB" sz="350" dirty="0" err="1">
                <a:solidFill>
                  <a:prstClr val="black"/>
                </a:solidFill>
                <a:latin typeface="Consolas"/>
              </a:rPr>
              <a:t>TotalEuropeAverageSellingPriceBfE</a:t>
            </a:r>
            <a:r>
              <a:rPr lang="en-GB" sz="350" dirty="0">
                <a:solidFill>
                  <a:prstClr val="black"/>
                </a:solidFill>
                <a:latin typeface="Consolas"/>
              </a:rPr>
              <a:t>]</a:t>
            </a:r>
          </a:p>
          <a:p>
            <a:r>
              <a:rPr lang="en-GB" sz="350" dirty="0">
                <a:solidFill>
                  <a:srgbClr val="0000FF"/>
                </a:solidFill>
                <a:latin typeface="Consolas"/>
              </a:rPr>
              <a:t>FROM</a:t>
            </a:r>
            <a:endParaRPr lang="en-GB" sz="350" dirty="0">
              <a:solidFill>
                <a:prstClr val="black"/>
              </a:solidFill>
              <a:latin typeface="Consolas"/>
            </a:endParaRPr>
          </a:p>
          <a:p>
            <a:r>
              <a:rPr lang="en-GB" sz="350" dirty="0">
                <a:solidFill>
                  <a:srgbClr val="808080"/>
                </a:solidFill>
                <a:latin typeface="Consolas"/>
              </a:rPr>
              <a:t>(</a:t>
            </a:r>
            <a:endParaRPr lang="en-GB" sz="350" dirty="0">
              <a:solidFill>
                <a:prstClr val="black"/>
              </a:solidFill>
              <a:latin typeface="Consolas"/>
            </a:endParaRPr>
          </a:p>
          <a:p>
            <a:r>
              <a:rPr lang="en-GB" sz="350" dirty="0">
                <a:solidFill>
                  <a:srgbClr val="0000FF"/>
                </a:solidFill>
                <a:latin typeface="Consolas"/>
              </a:rPr>
              <a:t>SELECT</a:t>
            </a:r>
            <a:r>
              <a:rPr lang="en-GB" sz="350" dirty="0">
                <a:solidFill>
                  <a:prstClr val="black"/>
                </a:solidFill>
                <a:latin typeface="Consolas"/>
              </a:rPr>
              <a:t> </a:t>
            </a:r>
          </a:p>
          <a:p>
            <a:r>
              <a:rPr lang="en-GB" sz="350" dirty="0">
                <a:solidFill>
                  <a:prstClr val="black"/>
                </a:solidFill>
                <a:latin typeface="Consolas"/>
              </a:rPr>
              <a:t>   DP</a:t>
            </a:r>
            <a:r>
              <a:rPr lang="en-GB" sz="350" dirty="0">
                <a:solidFill>
                  <a:srgbClr val="808080"/>
                </a:solidFill>
                <a:latin typeface="Consolas"/>
              </a:rPr>
              <a:t>.</a:t>
            </a:r>
            <a:r>
              <a:rPr lang="en-GB" sz="350" dirty="0">
                <a:solidFill>
                  <a:prstClr val="black"/>
                </a:solidFill>
                <a:latin typeface="Consolas"/>
              </a:rPr>
              <a:t>[</a:t>
            </a:r>
            <a:r>
              <a:rPr lang="en-GB" sz="350" dirty="0" err="1">
                <a:solidFill>
                  <a:prstClr val="black"/>
                </a:solidFill>
                <a:latin typeface="Consolas"/>
              </a:rPr>
              <a:t>YearNumber</a:t>
            </a:r>
            <a:r>
              <a:rPr lang="en-GB" sz="350" dirty="0">
                <a:solidFill>
                  <a:prstClr val="black"/>
                </a:solidFill>
                <a:latin typeface="Consolas"/>
              </a:rPr>
              <a:t>] </a:t>
            </a:r>
          </a:p>
          <a:p>
            <a:r>
              <a:rPr lang="en-GB" sz="350" dirty="0">
                <a:solidFill>
                  <a:prstClr val="black"/>
                </a:solidFill>
                <a:latin typeface="Consolas"/>
              </a:rPr>
              <a:t>  </a:t>
            </a:r>
            <a:r>
              <a:rPr lang="en-GB" sz="350" dirty="0">
                <a:solidFill>
                  <a:srgbClr val="808080"/>
                </a:solidFill>
                <a:latin typeface="Consolas"/>
              </a:rPr>
              <a:t>,</a:t>
            </a:r>
            <a:r>
              <a:rPr lang="en-GB" sz="350" dirty="0">
                <a:solidFill>
                  <a:prstClr val="black"/>
                </a:solidFill>
                <a:latin typeface="Consolas"/>
              </a:rPr>
              <a:t>DP</a:t>
            </a:r>
            <a:r>
              <a:rPr lang="en-GB" sz="350" dirty="0">
                <a:solidFill>
                  <a:srgbClr val="808080"/>
                </a:solidFill>
                <a:latin typeface="Consolas"/>
              </a:rPr>
              <a:t>.</a:t>
            </a:r>
            <a:r>
              <a:rPr lang="en-GB" sz="350" dirty="0">
                <a:solidFill>
                  <a:prstClr val="black"/>
                </a:solidFill>
                <a:latin typeface="Consolas"/>
              </a:rPr>
              <a:t>[</a:t>
            </a:r>
            <a:r>
              <a:rPr lang="en-GB" sz="350" dirty="0" err="1">
                <a:solidFill>
                  <a:prstClr val="black"/>
                </a:solidFill>
                <a:latin typeface="Consolas"/>
              </a:rPr>
              <a:t>MonthNumber</a:t>
            </a:r>
            <a:r>
              <a:rPr lang="en-GB" sz="350" dirty="0">
                <a:solidFill>
                  <a:prstClr val="black"/>
                </a:solidFill>
                <a:latin typeface="Consolas"/>
              </a:rPr>
              <a:t>]</a:t>
            </a:r>
          </a:p>
          <a:p>
            <a:r>
              <a:rPr lang="en-GB" sz="350" dirty="0">
                <a:solidFill>
                  <a:prstClr val="black"/>
                </a:solidFill>
                <a:latin typeface="Consolas"/>
              </a:rPr>
              <a:t>  </a:t>
            </a:r>
            <a:r>
              <a:rPr lang="en-GB" sz="350" dirty="0">
                <a:solidFill>
                  <a:srgbClr val="808080"/>
                </a:solidFill>
                <a:latin typeface="Consolas"/>
              </a:rPr>
              <a:t>,</a:t>
            </a:r>
            <a:r>
              <a:rPr lang="en-GB" sz="350" dirty="0">
                <a:solidFill>
                  <a:srgbClr val="FF0000"/>
                </a:solidFill>
                <a:latin typeface="Consolas"/>
              </a:rPr>
              <a:t>'All Europe'</a:t>
            </a:r>
            <a:r>
              <a:rPr lang="en-GB" sz="350" dirty="0">
                <a:solidFill>
                  <a:prstClr val="black"/>
                </a:solidFill>
                <a:latin typeface="Consolas"/>
              </a:rPr>
              <a:t>                                                  </a:t>
            </a:r>
            <a:r>
              <a:rPr lang="en-GB" sz="350" dirty="0">
                <a:solidFill>
                  <a:srgbClr val="0000FF"/>
                </a:solidFill>
                <a:latin typeface="Consolas"/>
              </a:rPr>
              <a:t>AS</a:t>
            </a:r>
            <a:r>
              <a:rPr lang="en-GB" sz="350" dirty="0">
                <a:solidFill>
                  <a:prstClr val="black"/>
                </a:solidFill>
                <a:latin typeface="Consolas"/>
              </a:rPr>
              <a:t> [</a:t>
            </a:r>
            <a:r>
              <a:rPr lang="en-GB" sz="350" dirty="0" err="1">
                <a:solidFill>
                  <a:prstClr val="black"/>
                </a:solidFill>
                <a:latin typeface="Consolas"/>
              </a:rPr>
              <a:t>SuperRegion</a:t>
            </a:r>
            <a:r>
              <a:rPr lang="en-GB" sz="350" dirty="0">
                <a:solidFill>
                  <a:prstClr val="black"/>
                </a:solidFill>
                <a:latin typeface="Consolas"/>
              </a:rPr>
              <a:t>] </a:t>
            </a:r>
            <a:r>
              <a:rPr lang="en-GB" sz="350" dirty="0">
                <a:solidFill>
                  <a:srgbClr val="008000"/>
                </a:solidFill>
                <a:latin typeface="Consolas"/>
              </a:rPr>
              <a:t>-- I'm creating my own </a:t>
            </a:r>
            <a:r>
              <a:rPr lang="en-GB" sz="350" dirty="0" err="1">
                <a:solidFill>
                  <a:srgbClr val="008000"/>
                </a:solidFill>
                <a:latin typeface="Consolas"/>
              </a:rPr>
              <a:t>SuperRegion</a:t>
            </a:r>
            <a:r>
              <a:rPr lang="en-GB" sz="350" dirty="0">
                <a:solidFill>
                  <a:srgbClr val="008000"/>
                </a:solidFill>
                <a:latin typeface="Consolas"/>
              </a:rPr>
              <a:t> Field here..</a:t>
            </a:r>
            <a:endParaRPr lang="en-GB" sz="350" dirty="0">
              <a:solidFill>
                <a:prstClr val="black"/>
              </a:solidFill>
              <a:latin typeface="Consolas"/>
            </a:endParaRPr>
          </a:p>
          <a:p>
            <a:r>
              <a:rPr lang="en-GB" sz="350" dirty="0">
                <a:solidFill>
                  <a:prstClr val="black"/>
                </a:solidFill>
                <a:latin typeface="Consolas"/>
              </a:rPr>
              <a:t>  </a:t>
            </a:r>
            <a:r>
              <a:rPr lang="en-GB" sz="350" dirty="0">
                <a:solidFill>
                  <a:srgbClr val="808080"/>
                </a:solidFill>
                <a:latin typeface="Consolas"/>
              </a:rPr>
              <a:t>,</a:t>
            </a:r>
            <a:r>
              <a:rPr lang="en-GB" sz="350" dirty="0">
                <a:solidFill>
                  <a:prstClr val="black"/>
                </a:solidFill>
                <a:latin typeface="Consolas"/>
              </a:rPr>
              <a:t>DHB</a:t>
            </a:r>
            <a:r>
              <a:rPr lang="en-GB" sz="350" dirty="0">
                <a:solidFill>
                  <a:srgbClr val="808080"/>
                </a:solidFill>
                <a:latin typeface="Consolas"/>
              </a:rPr>
              <a:t>.</a:t>
            </a:r>
            <a:r>
              <a:rPr lang="en-GB" sz="350" dirty="0">
                <a:solidFill>
                  <a:prstClr val="black"/>
                </a:solidFill>
                <a:latin typeface="Consolas"/>
              </a:rPr>
              <a:t>[</a:t>
            </a:r>
            <a:r>
              <a:rPr lang="en-GB" sz="350" dirty="0" err="1">
                <a:solidFill>
                  <a:prstClr val="black"/>
                </a:solidFill>
                <a:latin typeface="Consolas"/>
              </a:rPr>
              <a:t>BrandGroupName</a:t>
            </a:r>
            <a:r>
              <a:rPr lang="en-GB" sz="350" dirty="0">
                <a:solidFill>
                  <a:prstClr val="black"/>
                </a:solidFill>
                <a:latin typeface="Consolas"/>
              </a:rPr>
              <a:t>]</a:t>
            </a:r>
          </a:p>
          <a:p>
            <a:r>
              <a:rPr lang="en-GB" sz="350" dirty="0">
                <a:solidFill>
                  <a:prstClr val="black"/>
                </a:solidFill>
                <a:latin typeface="Consolas"/>
              </a:rPr>
              <a:t>  </a:t>
            </a:r>
            <a:r>
              <a:rPr lang="en-GB" sz="350" dirty="0">
                <a:solidFill>
                  <a:srgbClr val="808080"/>
                </a:solidFill>
                <a:latin typeface="Consolas"/>
              </a:rPr>
              <a:t>,</a:t>
            </a:r>
            <a:r>
              <a:rPr lang="en-GB" sz="350" dirty="0">
                <a:solidFill>
                  <a:srgbClr val="FF0000"/>
                </a:solidFill>
                <a:latin typeface="Consolas"/>
              </a:rPr>
              <a:t>'HANDSET'</a:t>
            </a:r>
            <a:r>
              <a:rPr lang="en-GB" sz="350" dirty="0">
                <a:solidFill>
                  <a:prstClr val="black"/>
                </a:solidFill>
                <a:latin typeface="Consolas"/>
              </a:rPr>
              <a:t>                                                     </a:t>
            </a:r>
            <a:r>
              <a:rPr lang="en-GB" sz="350" dirty="0">
                <a:solidFill>
                  <a:srgbClr val="0000FF"/>
                </a:solidFill>
                <a:latin typeface="Consolas"/>
              </a:rPr>
              <a:t>AS</a:t>
            </a:r>
            <a:r>
              <a:rPr lang="en-GB" sz="350" dirty="0">
                <a:solidFill>
                  <a:prstClr val="black"/>
                </a:solidFill>
                <a:latin typeface="Consolas"/>
              </a:rPr>
              <a:t> [</a:t>
            </a:r>
            <a:r>
              <a:rPr lang="en-GB" sz="350" dirty="0" err="1">
                <a:solidFill>
                  <a:prstClr val="black"/>
                </a:solidFill>
                <a:latin typeface="Consolas"/>
              </a:rPr>
              <a:t>VerticalName</a:t>
            </a:r>
            <a:r>
              <a:rPr lang="en-GB" sz="350" dirty="0">
                <a:solidFill>
                  <a:prstClr val="black"/>
                </a:solidFill>
                <a:latin typeface="Consolas"/>
              </a:rPr>
              <a:t>] </a:t>
            </a:r>
            <a:r>
              <a:rPr lang="en-GB" sz="350" dirty="0">
                <a:solidFill>
                  <a:srgbClr val="008000"/>
                </a:solidFill>
                <a:latin typeface="Consolas"/>
              </a:rPr>
              <a:t>-- I've added a new field to specify each vertical</a:t>
            </a:r>
            <a:endParaRPr lang="en-GB" sz="350" dirty="0">
              <a:solidFill>
                <a:prstClr val="black"/>
              </a:solidFill>
              <a:latin typeface="Consolas"/>
            </a:endParaRPr>
          </a:p>
          <a:p>
            <a:r>
              <a:rPr lang="en-GB" sz="350" dirty="0">
                <a:solidFill>
                  <a:prstClr val="black"/>
                </a:solidFill>
                <a:latin typeface="Consolas"/>
              </a:rPr>
              <a:t>  </a:t>
            </a:r>
            <a:r>
              <a:rPr lang="en-GB" sz="350" dirty="0">
                <a:solidFill>
                  <a:srgbClr val="808080"/>
                </a:solidFill>
                <a:latin typeface="Consolas"/>
              </a:rPr>
              <a:t>,</a:t>
            </a:r>
            <a:r>
              <a:rPr lang="en-GB" sz="350" dirty="0">
                <a:solidFill>
                  <a:srgbClr val="FF00FF"/>
                </a:solidFill>
                <a:latin typeface="Consolas"/>
              </a:rPr>
              <a:t>SUM</a:t>
            </a:r>
            <a:r>
              <a:rPr lang="en-GB" sz="350" dirty="0">
                <a:solidFill>
                  <a:srgbClr val="808080"/>
                </a:solidFill>
                <a:latin typeface="Consolas"/>
              </a:rPr>
              <a:t>(</a:t>
            </a:r>
            <a:r>
              <a:rPr lang="en-GB" sz="350" dirty="0">
                <a:solidFill>
                  <a:prstClr val="black"/>
                </a:solidFill>
                <a:latin typeface="Consolas"/>
              </a:rPr>
              <a:t>FHM</a:t>
            </a:r>
            <a:r>
              <a:rPr lang="en-GB" sz="350" dirty="0">
                <a:solidFill>
                  <a:srgbClr val="808080"/>
                </a:solidFill>
                <a:latin typeface="Consolas"/>
              </a:rPr>
              <a:t>.</a:t>
            </a:r>
            <a:r>
              <a:rPr lang="en-GB" sz="350" dirty="0">
                <a:solidFill>
                  <a:prstClr val="black"/>
                </a:solidFill>
                <a:latin typeface="Consolas"/>
              </a:rPr>
              <a:t>[</a:t>
            </a:r>
            <a:r>
              <a:rPr lang="en-GB" sz="350" dirty="0" err="1">
                <a:solidFill>
                  <a:prstClr val="black"/>
                </a:solidFill>
                <a:latin typeface="Consolas"/>
              </a:rPr>
              <a:t>TotalUnitsSold</a:t>
            </a:r>
            <a:r>
              <a:rPr lang="en-GB" sz="350" dirty="0">
                <a:solidFill>
                  <a:prstClr val="black"/>
                </a:solidFill>
                <a:latin typeface="Consolas"/>
              </a:rPr>
              <a:t>]</a:t>
            </a:r>
            <a:r>
              <a:rPr lang="en-GB" sz="350" dirty="0">
                <a:solidFill>
                  <a:srgbClr val="808080"/>
                </a:solidFill>
                <a:latin typeface="Consolas"/>
              </a:rPr>
              <a:t>)</a:t>
            </a:r>
            <a:r>
              <a:rPr lang="en-GB" sz="350" dirty="0">
                <a:solidFill>
                  <a:prstClr val="black"/>
                </a:solidFill>
                <a:latin typeface="Consolas"/>
              </a:rPr>
              <a:t>                                     </a:t>
            </a:r>
            <a:r>
              <a:rPr lang="en-GB" sz="350" dirty="0">
                <a:solidFill>
                  <a:srgbClr val="0000FF"/>
                </a:solidFill>
                <a:latin typeface="Consolas"/>
              </a:rPr>
              <a:t>AS</a:t>
            </a:r>
            <a:r>
              <a:rPr lang="en-GB" sz="350" dirty="0">
                <a:solidFill>
                  <a:prstClr val="black"/>
                </a:solidFill>
                <a:latin typeface="Consolas"/>
              </a:rPr>
              <a:t> [</a:t>
            </a:r>
            <a:r>
              <a:rPr lang="en-GB" sz="350" dirty="0" err="1">
                <a:solidFill>
                  <a:prstClr val="black"/>
                </a:solidFill>
                <a:latin typeface="Consolas"/>
              </a:rPr>
              <a:t>TotalEuropeUnitsSold</a:t>
            </a:r>
            <a:r>
              <a:rPr lang="en-GB" sz="350" dirty="0">
                <a:solidFill>
                  <a:prstClr val="black"/>
                </a:solidFill>
                <a:latin typeface="Consolas"/>
              </a:rPr>
              <a:t>]</a:t>
            </a:r>
          </a:p>
          <a:p>
            <a:r>
              <a:rPr lang="en-GB" sz="350" dirty="0">
                <a:solidFill>
                  <a:prstClr val="black"/>
                </a:solidFill>
                <a:latin typeface="Consolas"/>
              </a:rPr>
              <a:t>  </a:t>
            </a:r>
            <a:r>
              <a:rPr lang="en-GB" sz="350" dirty="0">
                <a:solidFill>
                  <a:srgbClr val="808080"/>
                </a:solidFill>
                <a:latin typeface="Consolas"/>
              </a:rPr>
              <a:t>,</a:t>
            </a:r>
            <a:r>
              <a:rPr lang="en-GB" sz="350" dirty="0">
                <a:solidFill>
                  <a:srgbClr val="FF00FF"/>
                </a:solidFill>
                <a:latin typeface="Consolas"/>
              </a:rPr>
              <a:t>SUM</a:t>
            </a:r>
            <a:r>
              <a:rPr lang="en-GB" sz="350" dirty="0">
                <a:solidFill>
                  <a:srgbClr val="808080"/>
                </a:solidFill>
                <a:latin typeface="Consolas"/>
              </a:rPr>
              <a:t>(</a:t>
            </a:r>
            <a:r>
              <a:rPr lang="en-GB" sz="350" dirty="0">
                <a:solidFill>
                  <a:prstClr val="black"/>
                </a:solidFill>
                <a:latin typeface="Consolas"/>
              </a:rPr>
              <a:t>FHM</a:t>
            </a:r>
            <a:r>
              <a:rPr lang="en-GB" sz="350" dirty="0">
                <a:solidFill>
                  <a:srgbClr val="808080"/>
                </a:solidFill>
                <a:latin typeface="Consolas"/>
              </a:rPr>
              <a:t>.</a:t>
            </a:r>
            <a:r>
              <a:rPr lang="en-GB" sz="350" dirty="0">
                <a:solidFill>
                  <a:prstClr val="black"/>
                </a:solidFill>
                <a:latin typeface="Consolas"/>
              </a:rPr>
              <a:t>[</a:t>
            </a:r>
            <a:r>
              <a:rPr lang="en-GB" sz="350" dirty="0" err="1">
                <a:solidFill>
                  <a:prstClr val="black"/>
                </a:solidFill>
                <a:latin typeface="Consolas"/>
              </a:rPr>
              <a:t>TotalSubSalesValueBfE</a:t>
            </a:r>
            <a:r>
              <a:rPr lang="en-GB" sz="350" dirty="0">
                <a:solidFill>
                  <a:prstClr val="black"/>
                </a:solidFill>
                <a:latin typeface="Consolas"/>
              </a:rPr>
              <a:t>]</a:t>
            </a:r>
            <a:r>
              <a:rPr lang="en-GB" sz="350" dirty="0">
                <a:solidFill>
                  <a:srgbClr val="808080"/>
                </a:solidFill>
                <a:latin typeface="Consolas"/>
              </a:rPr>
              <a:t>)</a:t>
            </a:r>
            <a:r>
              <a:rPr lang="en-GB" sz="350" dirty="0">
                <a:solidFill>
                  <a:prstClr val="black"/>
                </a:solidFill>
                <a:latin typeface="Consolas"/>
              </a:rPr>
              <a:t>                              </a:t>
            </a:r>
            <a:r>
              <a:rPr lang="en-GB" sz="350" dirty="0">
                <a:solidFill>
                  <a:srgbClr val="0000FF"/>
                </a:solidFill>
                <a:latin typeface="Consolas"/>
              </a:rPr>
              <a:t>AS</a:t>
            </a:r>
            <a:r>
              <a:rPr lang="en-GB" sz="350" dirty="0">
                <a:solidFill>
                  <a:prstClr val="black"/>
                </a:solidFill>
                <a:latin typeface="Consolas"/>
              </a:rPr>
              <a:t> [</a:t>
            </a:r>
            <a:r>
              <a:rPr lang="en-GB" sz="350" dirty="0" err="1">
                <a:solidFill>
                  <a:prstClr val="black"/>
                </a:solidFill>
                <a:latin typeface="Consolas"/>
              </a:rPr>
              <a:t>TotalEuropeSubSalesValueBfE</a:t>
            </a:r>
            <a:r>
              <a:rPr lang="en-GB" sz="350" dirty="0">
                <a:solidFill>
                  <a:prstClr val="black"/>
                </a:solidFill>
                <a:latin typeface="Consolas"/>
              </a:rPr>
              <a:t>]</a:t>
            </a:r>
          </a:p>
          <a:p>
            <a:r>
              <a:rPr lang="en-GB" sz="350" dirty="0">
                <a:solidFill>
                  <a:prstClr val="black"/>
                </a:solidFill>
                <a:latin typeface="Consolas"/>
              </a:rPr>
              <a:t>  </a:t>
            </a:r>
            <a:r>
              <a:rPr lang="en-GB" sz="350" dirty="0">
                <a:solidFill>
                  <a:srgbClr val="808080"/>
                </a:solidFill>
                <a:latin typeface="Consolas"/>
              </a:rPr>
              <a:t>,</a:t>
            </a:r>
            <a:r>
              <a:rPr lang="en-GB" sz="350" dirty="0">
                <a:solidFill>
                  <a:srgbClr val="FF00FF"/>
                </a:solidFill>
                <a:latin typeface="Consolas"/>
              </a:rPr>
              <a:t>SUM</a:t>
            </a:r>
            <a:r>
              <a:rPr lang="en-GB" sz="350" dirty="0">
                <a:solidFill>
                  <a:srgbClr val="808080"/>
                </a:solidFill>
                <a:latin typeface="Consolas"/>
              </a:rPr>
              <a:t>(</a:t>
            </a:r>
            <a:r>
              <a:rPr lang="en-GB" sz="350" dirty="0">
                <a:solidFill>
                  <a:prstClr val="black"/>
                </a:solidFill>
                <a:latin typeface="Consolas"/>
              </a:rPr>
              <a:t>FHM</a:t>
            </a:r>
            <a:r>
              <a:rPr lang="en-GB" sz="350" dirty="0">
                <a:solidFill>
                  <a:srgbClr val="808080"/>
                </a:solidFill>
                <a:latin typeface="Consolas"/>
              </a:rPr>
              <a:t>.</a:t>
            </a:r>
            <a:r>
              <a:rPr lang="en-GB" sz="350" dirty="0">
                <a:solidFill>
                  <a:prstClr val="black"/>
                </a:solidFill>
                <a:latin typeface="Consolas"/>
              </a:rPr>
              <a:t>[</a:t>
            </a:r>
            <a:r>
              <a:rPr lang="en-GB" sz="350" dirty="0" err="1">
                <a:solidFill>
                  <a:prstClr val="black"/>
                </a:solidFill>
                <a:latin typeface="Consolas"/>
              </a:rPr>
              <a:t>TotalUnsubSalesValueBfE</a:t>
            </a:r>
            <a:r>
              <a:rPr lang="en-GB" sz="350" dirty="0">
                <a:solidFill>
                  <a:prstClr val="black"/>
                </a:solidFill>
                <a:latin typeface="Consolas"/>
              </a:rPr>
              <a:t>]</a:t>
            </a:r>
            <a:r>
              <a:rPr lang="en-GB" sz="350" dirty="0">
                <a:solidFill>
                  <a:srgbClr val="808080"/>
                </a:solidFill>
                <a:latin typeface="Consolas"/>
              </a:rPr>
              <a:t>)</a:t>
            </a:r>
            <a:r>
              <a:rPr lang="en-GB" sz="350" dirty="0">
                <a:solidFill>
                  <a:prstClr val="black"/>
                </a:solidFill>
                <a:latin typeface="Consolas"/>
              </a:rPr>
              <a:t>                            </a:t>
            </a:r>
            <a:r>
              <a:rPr lang="en-GB" sz="350" dirty="0">
                <a:solidFill>
                  <a:srgbClr val="0000FF"/>
                </a:solidFill>
                <a:latin typeface="Consolas"/>
              </a:rPr>
              <a:t>AS</a:t>
            </a:r>
            <a:r>
              <a:rPr lang="en-GB" sz="350" dirty="0">
                <a:solidFill>
                  <a:prstClr val="black"/>
                </a:solidFill>
                <a:latin typeface="Consolas"/>
              </a:rPr>
              <a:t> [</a:t>
            </a:r>
            <a:r>
              <a:rPr lang="en-GB" sz="350" dirty="0" err="1">
                <a:solidFill>
                  <a:prstClr val="black"/>
                </a:solidFill>
                <a:latin typeface="Consolas"/>
              </a:rPr>
              <a:t>TotalEuropeUnsubSalesValueBfE</a:t>
            </a:r>
            <a:r>
              <a:rPr lang="en-GB" sz="350" dirty="0">
                <a:solidFill>
                  <a:prstClr val="black"/>
                </a:solidFill>
                <a:latin typeface="Consolas"/>
              </a:rPr>
              <a:t>]</a:t>
            </a:r>
          </a:p>
          <a:p>
            <a:r>
              <a:rPr lang="en-GB" sz="350" dirty="0">
                <a:solidFill>
                  <a:prstClr val="black"/>
                </a:solidFill>
                <a:latin typeface="Consolas"/>
              </a:rPr>
              <a:t>  </a:t>
            </a:r>
            <a:r>
              <a:rPr lang="en-GB" sz="350" dirty="0">
                <a:solidFill>
                  <a:srgbClr val="808080"/>
                </a:solidFill>
                <a:latin typeface="Consolas"/>
              </a:rPr>
              <a:t>,</a:t>
            </a:r>
            <a:r>
              <a:rPr lang="en-GB" sz="350" dirty="0">
                <a:solidFill>
                  <a:srgbClr val="FF00FF"/>
                </a:solidFill>
                <a:latin typeface="Consolas"/>
              </a:rPr>
              <a:t>SUM</a:t>
            </a:r>
            <a:r>
              <a:rPr lang="en-GB" sz="350" dirty="0">
                <a:solidFill>
                  <a:srgbClr val="808080"/>
                </a:solidFill>
                <a:latin typeface="Consolas"/>
              </a:rPr>
              <a:t>(</a:t>
            </a:r>
            <a:r>
              <a:rPr lang="en-GB" sz="350" dirty="0">
                <a:solidFill>
                  <a:prstClr val="black"/>
                </a:solidFill>
                <a:latin typeface="Consolas"/>
              </a:rPr>
              <a:t>FHM</a:t>
            </a:r>
            <a:r>
              <a:rPr lang="en-GB" sz="350" dirty="0">
                <a:solidFill>
                  <a:srgbClr val="808080"/>
                </a:solidFill>
                <a:latin typeface="Consolas"/>
              </a:rPr>
              <a:t>.</a:t>
            </a:r>
            <a:r>
              <a:rPr lang="en-GB" sz="350" dirty="0">
                <a:solidFill>
                  <a:prstClr val="black"/>
                </a:solidFill>
                <a:latin typeface="Consolas"/>
              </a:rPr>
              <a:t>[</a:t>
            </a:r>
            <a:r>
              <a:rPr lang="en-GB" sz="350" dirty="0" err="1">
                <a:solidFill>
                  <a:prstClr val="black"/>
                </a:solidFill>
                <a:latin typeface="Consolas"/>
              </a:rPr>
              <a:t>TotalSubSalesValueBfE</a:t>
            </a:r>
            <a:r>
              <a:rPr lang="en-GB" sz="350" dirty="0">
                <a:solidFill>
                  <a:prstClr val="black"/>
                </a:solidFill>
                <a:latin typeface="Consolas"/>
              </a:rPr>
              <a:t>]</a:t>
            </a:r>
            <a:r>
              <a:rPr lang="en-GB" sz="350" dirty="0">
                <a:solidFill>
                  <a:srgbClr val="808080"/>
                </a:solidFill>
                <a:latin typeface="Consolas"/>
              </a:rPr>
              <a:t>)</a:t>
            </a:r>
            <a:r>
              <a:rPr lang="en-GB" sz="350" dirty="0">
                <a:solidFill>
                  <a:prstClr val="black"/>
                </a:solidFill>
                <a:latin typeface="Consolas"/>
              </a:rPr>
              <a:t> </a:t>
            </a:r>
            <a:r>
              <a:rPr lang="en-GB" sz="350" dirty="0">
                <a:solidFill>
                  <a:srgbClr val="808080"/>
                </a:solidFill>
                <a:latin typeface="Consolas"/>
              </a:rPr>
              <a:t>/</a:t>
            </a:r>
            <a:r>
              <a:rPr lang="en-GB" sz="350" dirty="0">
                <a:solidFill>
                  <a:prstClr val="black"/>
                </a:solidFill>
                <a:latin typeface="Consolas"/>
              </a:rPr>
              <a:t> </a:t>
            </a:r>
            <a:r>
              <a:rPr lang="en-GB" sz="350" dirty="0">
                <a:solidFill>
                  <a:srgbClr val="FF00FF"/>
                </a:solidFill>
                <a:latin typeface="Consolas"/>
              </a:rPr>
              <a:t>SUM</a:t>
            </a:r>
            <a:r>
              <a:rPr lang="en-GB" sz="350" dirty="0">
                <a:solidFill>
                  <a:srgbClr val="808080"/>
                </a:solidFill>
                <a:latin typeface="Consolas"/>
              </a:rPr>
              <a:t>(</a:t>
            </a:r>
            <a:r>
              <a:rPr lang="en-GB" sz="350" dirty="0">
                <a:solidFill>
                  <a:prstClr val="black"/>
                </a:solidFill>
                <a:latin typeface="Consolas"/>
              </a:rPr>
              <a:t>FHM</a:t>
            </a:r>
            <a:r>
              <a:rPr lang="en-GB" sz="350" dirty="0">
                <a:solidFill>
                  <a:srgbClr val="808080"/>
                </a:solidFill>
                <a:latin typeface="Consolas"/>
              </a:rPr>
              <a:t>.</a:t>
            </a:r>
            <a:r>
              <a:rPr lang="en-GB" sz="350" dirty="0">
                <a:solidFill>
                  <a:prstClr val="black"/>
                </a:solidFill>
                <a:latin typeface="Consolas"/>
              </a:rPr>
              <a:t>[</a:t>
            </a:r>
            <a:r>
              <a:rPr lang="en-GB" sz="350" dirty="0" err="1">
                <a:solidFill>
                  <a:prstClr val="black"/>
                </a:solidFill>
                <a:latin typeface="Consolas"/>
              </a:rPr>
              <a:t>TotalUnitsSold</a:t>
            </a:r>
            <a:r>
              <a:rPr lang="en-GB" sz="350" dirty="0">
                <a:solidFill>
                  <a:prstClr val="black"/>
                </a:solidFill>
                <a:latin typeface="Consolas"/>
              </a:rPr>
              <a:t>]</a:t>
            </a:r>
            <a:r>
              <a:rPr lang="en-GB" sz="350" dirty="0">
                <a:solidFill>
                  <a:srgbClr val="808080"/>
                </a:solidFill>
                <a:latin typeface="Consolas"/>
              </a:rPr>
              <a:t>)</a:t>
            </a:r>
            <a:r>
              <a:rPr lang="en-GB" sz="350" dirty="0">
                <a:solidFill>
                  <a:prstClr val="black"/>
                </a:solidFill>
                <a:latin typeface="Consolas"/>
              </a:rPr>
              <a:t>  </a:t>
            </a:r>
            <a:r>
              <a:rPr lang="en-GB" sz="350" dirty="0">
                <a:solidFill>
                  <a:srgbClr val="0000FF"/>
                </a:solidFill>
                <a:latin typeface="Consolas"/>
              </a:rPr>
              <a:t>AS</a:t>
            </a:r>
            <a:r>
              <a:rPr lang="en-GB" sz="350" dirty="0">
                <a:solidFill>
                  <a:prstClr val="black"/>
                </a:solidFill>
                <a:latin typeface="Consolas"/>
              </a:rPr>
              <a:t> [</a:t>
            </a:r>
            <a:r>
              <a:rPr lang="en-GB" sz="350" dirty="0" err="1">
                <a:solidFill>
                  <a:prstClr val="black"/>
                </a:solidFill>
                <a:latin typeface="Consolas"/>
              </a:rPr>
              <a:t>TotalEuropeAverageSellingPriceBfE</a:t>
            </a:r>
            <a:r>
              <a:rPr lang="en-GB" sz="350" dirty="0">
                <a:solidFill>
                  <a:prstClr val="black"/>
                </a:solidFill>
                <a:latin typeface="Consolas"/>
              </a:rPr>
              <a:t>]</a:t>
            </a:r>
          </a:p>
          <a:p>
            <a:r>
              <a:rPr lang="en-GB" sz="350" dirty="0">
                <a:solidFill>
                  <a:srgbClr val="0000FF"/>
                </a:solidFill>
                <a:latin typeface="Consolas"/>
              </a:rPr>
              <a:t>FROM</a:t>
            </a:r>
            <a:r>
              <a:rPr lang="en-GB" sz="350" dirty="0">
                <a:solidFill>
                  <a:prstClr val="black"/>
                </a:solidFill>
                <a:latin typeface="Consolas"/>
              </a:rPr>
              <a:t> </a:t>
            </a:r>
          </a:p>
          <a:p>
            <a:r>
              <a:rPr lang="en-GB" sz="350" dirty="0">
                <a:solidFill>
                  <a:prstClr val="black"/>
                </a:solidFill>
                <a:latin typeface="Consolas"/>
              </a:rPr>
              <a:t>   [</a:t>
            </a:r>
            <a:r>
              <a:rPr lang="en-GB" sz="350" dirty="0" err="1">
                <a:solidFill>
                  <a:prstClr val="black"/>
                </a:solidFill>
                <a:latin typeface="Consolas"/>
              </a:rPr>
              <a:t>BoutiqueDMS</a:t>
            </a:r>
            <a:r>
              <a:rPr lang="en-GB" sz="350" dirty="0">
                <a:solidFill>
                  <a:prstClr val="black"/>
                </a:solidFill>
                <a:latin typeface="Consolas"/>
              </a:rPr>
              <a:t>]</a:t>
            </a:r>
            <a:r>
              <a:rPr lang="en-GB" sz="350" dirty="0">
                <a:solidFill>
                  <a:srgbClr val="808080"/>
                </a:solidFill>
                <a:latin typeface="Consolas"/>
              </a:rPr>
              <a:t>.</a:t>
            </a:r>
            <a:r>
              <a:rPr lang="en-GB" sz="350" dirty="0">
                <a:solidFill>
                  <a:prstClr val="black"/>
                </a:solidFill>
                <a:latin typeface="Consolas"/>
              </a:rPr>
              <a:t>[handset]</a:t>
            </a:r>
            <a:r>
              <a:rPr lang="en-GB" sz="350" dirty="0">
                <a:solidFill>
                  <a:srgbClr val="808080"/>
                </a:solidFill>
                <a:latin typeface="Consolas"/>
              </a:rPr>
              <a:t>.</a:t>
            </a:r>
            <a:r>
              <a:rPr lang="en-GB" sz="350" dirty="0">
                <a:solidFill>
                  <a:prstClr val="black"/>
                </a:solidFill>
                <a:latin typeface="Consolas"/>
              </a:rPr>
              <a:t>[</a:t>
            </a:r>
            <a:r>
              <a:rPr lang="en-GB" sz="350" dirty="0" err="1">
                <a:solidFill>
                  <a:prstClr val="black"/>
                </a:solidFill>
                <a:latin typeface="Consolas"/>
              </a:rPr>
              <a:t>factHandsetMonthly</a:t>
            </a:r>
            <a:r>
              <a:rPr lang="en-GB" sz="350" dirty="0">
                <a:solidFill>
                  <a:prstClr val="black"/>
                </a:solidFill>
                <a:latin typeface="Consolas"/>
              </a:rPr>
              <a:t>]FHM</a:t>
            </a:r>
          </a:p>
          <a:p>
            <a:r>
              <a:rPr lang="en-GB" sz="350" dirty="0">
                <a:solidFill>
                  <a:prstClr val="black"/>
                </a:solidFill>
                <a:latin typeface="Consolas"/>
              </a:rPr>
              <a:t>   </a:t>
            </a:r>
            <a:r>
              <a:rPr lang="en-GB" sz="350" dirty="0">
                <a:solidFill>
                  <a:srgbClr val="808080"/>
                </a:solidFill>
                <a:latin typeface="Consolas"/>
              </a:rPr>
              <a:t>LEFT</a:t>
            </a:r>
            <a:r>
              <a:rPr lang="en-GB" sz="350" dirty="0">
                <a:solidFill>
                  <a:prstClr val="black"/>
                </a:solidFill>
                <a:latin typeface="Consolas"/>
              </a:rPr>
              <a:t> </a:t>
            </a:r>
            <a:r>
              <a:rPr lang="en-GB" sz="350" dirty="0">
                <a:solidFill>
                  <a:srgbClr val="808080"/>
                </a:solidFill>
                <a:latin typeface="Consolas"/>
              </a:rPr>
              <a:t>JOIN</a:t>
            </a:r>
            <a:r>
              <a:rPr lang="en-GB" sz="350" dirty="0">
                <a:solidFill>
                  <a:prstClr val="black"/>
                </a:solidFill>
                <a:latin typeface="Consolas"/>
              </a:rPr>
              <a:t> [</a:t>
            </a:r>
            <a:r>
              <a:rPr lang="en-GB" sz="350" dirty="0" err="1">
                <a:solidFill>
                  <a:prstClr val="black"/>
                </a:solidFill>
                <a:latin typeface="Consolas"/>
              </a:rPr>
              <a:t>BoutiqueDMS</a:t>
            </a:r>
            <a:r>
              <a:rPr lang="en-GB" sz="350" dirty="0">
                <a:solidFill>
                  <a:prstClr val="black"/>
                </a:solidFill>
                <a:latin typeface="Consolas"/>
              </a:rPr>
              <a:t>]</a:t>
            </a:r>
            <a:r>
              <a:rPr lang="en-GB" sz="350" dirty="0">
                <a:solidFill>
                  <a:srgbClr val="808080"/>
                </a:solidFill>
                <a:latin typeface="Consolas"/>
              </a:rPr>
              <a:t>.</a:t>
            </a:r>
            <a:r>
              <a:rPr lang="en-GB" sz="350" dirty="0">
                <a:solidFill>
                  <a:prstClr val="black"/>
                </a:solidFill>
                <a:latin typeface="Consolas"/>
              </a:rPr>
              <a:t>[handset]</a:t>
            </a:r>
            <a:r>
              <a:rPr lang="en-GB" sz="350" dirty="0">
                <a:solidFill>
                  <a:srgbClr val="808080"/>
                </a:solidFill>
                <a:latin typeface="Consolas"/>
              </a:rPr>
              <a:t>.</a:t>
            </a:r>
            <a:r>
              <a:rPr lang="en-GB" sz="350" dirty="0">
                <a:solidFill>
                  <a:prstClr val="black"/>
                </a:solidFill>
                <a:latin typeface="Consolas"/>
              </a:rPr>
              <a:t>[</a:t>
            </a:r>
            <a:r>
              <a:rPr lang="en-GB" sz="350" dirty="0" err="1">
                <a:solidFill>
                  <a:prstClr val="black"/>
                </a:solidFill>
                <a:latin typeface="Consolas"/>
              </a:rPr>
              <a:t>dimHandsetBrand</a:t>
            </a:r>
            <a:r>
              <a:rPr lang="en-GB" sz="350" dirty="0">
                <a:solidFill>
                  <a:prstClr val="black"/>
                </a:solidFill>
                <a:latin typeface="Consolas"/>
              </a:rPr>
              <a:t>] DHB   </a:t>
            </a:r>
            <a:r>
              <a:rPr lang="en-GB" sz="350" dirty="0">
                <a:solidFill>
                  <a:srgbClr val="0000FF"/>
                </a:solidFill>
                <a:latin typeface="Consolas"/>
              </a:rPr>
              <a:t>ON</a:t>
            </a:r>
            <a:r>
              <a:rPr lang="en-GB" sz="350" dirty="0">
                <a:solidFill>
                  <a:prstClr val="black"/>
                </a:solidFill>
                <a:latin typeface="Consolas"/>
              </a:rPr>
              <a:t> </a:t>
            </a:r>
            <a:r>
              <a:rPr lang="en-GB" sz="350" dirty="0" err="1">
                <a:solidFill>
                  <a:prstClr val="black"/>
                </a:solidFill>
                <a:latin typeface="Consolas"/>
              </a:rPr>
              <a:t>FHM</a:t>
            </a:r>
            <a:r>
              <a:rPr lang="en-GB" sz="350" dirty="0" err="1">
                <a:solidFill>
                  <a:srgbClr val="808080"/>
                </a:solidFill>
                <a:latin typeface="Consolas"/>
              </a:rPr>
              <a:t>.</a:t>
            </a:r>
            <a:r>
              <a:rPr lang="en-GB" sz="350" dirty="0" err="1">
                <a:solidFill>
                  <a:prstClr val="black"/>
                </a:solidFill>
                <a:latin typeface="Consolas"/>
              </a:rPr>
              <a:t>BrandKey</a:t>
            </a:r>
            <a:r>
              <a:rPr lang="en-GB" sz="350" dirty="0">
                <a:solidFill>
                  <a:prstClr val="black"/>
                </a:solidFill>
                <a:latin typeface="Consolas"/>
              </a:rPr>
              <a:t> </a:t>
            </a:r>
            <a:r>
              <a:rPr lang="en-GB" sz="350" dirty="0">
                <a:solidFill>
                  <a:srgbClr val="808080"/>
                </a:solidFill>
                <a:latin typeface="Consolas"/>
              </a:rPr>
              <a:t>=</a:t>
            </a:r>
            <a:r>
              <a:rPr lang="en-GB" sz="350" dirty="0">
                <a:solidFill>
                  <a:prstClr val="black"/>
                </a:solidFill>
                <a:latin typeface="Consolas"/>
              </a:rPr>
              <a:t> </a:t>
            </a:r>
            <a:r>
              <a:rPr lang="en-GB" sz="350" dirty="0" err="1">
                <a:solidFill>
                  <a:prstClr val="black"/>
                </a:solidFill>
                <a:latin typeface="Consolas"/>
              </a:rPr>
              <a:t>DHB</a:t>
            </a:r>
            <a:r>
              <a:rPr lang="en-GB" sz="350" dirty="0" err="1">
                <a:solidFill>
                  <a:srgbClr val="808080"/>
                </a:solidFill>
                <a:latin typeface="Consolas"/>
              </a:rPr>
              <a:t>.</a:t>
            </a:r>
            <a:r>
              <a:rPr lang="en-GB" sz="350" dirty="0" err="1">
                <a:solidFill>
                  <a:prstClr val="black"/>
                </a:solidFill>
                <a:latin typeface="Consolas"/>
              </a:rPr>
              <a:t>BrandId</a:t>
            </a:r>
            <a:endParaRPr lang="en-GB" sz="350" dirty="0">
              <a:solidFill>
                <a:prstClr val="black"/>
              </a:solidFill>
              <a:latin typeface="Consolas"/>
            </a:endParaRPr>
          </a:p>
          <a:p>
            <a:r>
              <a:rPr lang="en-GB" sz="350" dirty="0">
                <a:solidFill>
                  <a:prstClr val="black"/>
                </a:solidFill>
                <a:latin typeface="Consolas"/>
              </a:rPr>
              <a:t>   </a:t>
            </a:r>
            <a:r>
              <a:rPr lang="en-GB" sz="350" dirty="0">
                <a:solidFill>
                  <a:srgbClr val="808080"/>
                </a:solidFill>
                <a:latin typeface="Consolas"/>
              </a:rPr>
              <a:t>LEFT</a:t>
            </a:r>
            <a:r>
              <a:rPr lang="en-GB" sz="350" dirty="0">
                <a:solidFill>
                  <a:prstClr val="black"/>
                </a:solidFill>
                <a:latin typeface="Consolas"/>
              </a:rPr>
              <a:t> </a:t>
            </a:r>
            <a:r>
              <a:rPr lang="en-GB" sz="350" dirty="0">
                <a:solidFill>
                  <a:srgbClr val="808080"/>
                </a:solidFill>
                <a:latin typeface="Consolas"/>
              </a:rPr>
              <a:t>JOIN</a:t>
            </a:r>
            <a:r>
              <a:rPr lang="en-GB" sz="350" dirty="0">
                <a:solidFill>
                  <a:prstClr val="black"/>
                </a:solidFill>
                <a:latin typeface="Consolas"/>
              </a:rPr>
              <a:t> [</a:t>
            </a:r>
            <a:r>
              <a:rPr lang="en-GB" sz="350" dirty="0" err="1">
                <a:solidFill>
                  <a:prstClr val="black"/>
                </a:solidFill>
                <a:latin typeface="Consolas"/>
              </a:rPr>
              <a:t>BoutiqueDMS</a:t>
            </a:r>
            <a:r>
              <a:rPr lang="en-GB" sz="350" dirty="0">
                <a:solidFill>
                  <a:prstClr val="black"/>
                </a:solidFill>
                <a:latin typeface="Consolas"/>
              </a:rPr>
              <a:t>]</a:t>
            </a:r>
            <a:r>
              <a:rPr lang="en-GB" sz="350" dirty="0">
                <a:solidFill>
                  <a:srgbClr val="808080"/>
                </a:solidFill>
                <a:latin typeface="Consolas"/>
              </a:rPr>
              <a:t>.</a:t>
            </a:r>
            <a:r>
              <a:rPr lang="en-GB" sz="350" dirty="0">
                <a:solidFill>
                  <a:prstClr val="black"/>
                </a:solidFill>
                <a:latin typeface="Consolas"/>
              </a:rPr>
              <a:t>[shared]</a:t>
            </a:r>
            <a:r>
              <a:rPr lang="en-GB" sz="350" dirty="0">
                <a:solidFill>
                  <a:srgbClr val="808080"/>
                </a:solidFill>
                <a:latin typeface="Consolas"/>
              </a:rPr>
              <a:t>.</a:t>
            </a:r>
            <a:r>
              <a:rPr lang="en-GB" sz="350" dirty="0">
                <a:solidFill>
                  <a:prstClr val="black"/>
                </a:solidFill>
                <a:latin typeface="Consolas"/>
              </a:rPr>
              <a:t>[</a:t>
            </a:r>
            <a:r>
              <a:rPr lang="en-GB" sz="350" dirty="0" err="1">
                <a:solidFill>
                  <a:prstClr val="black"/>
                </a:solidFill>
                <a:latin typeface="Consolas"/>
              </a:rPr>
              <a:t>dimPeriod</a:t>
            </a:r>
            <a:r>
              <a:rPr lang="en-GB" sz="350" dirty="0">
                <a:solidFill>
                  <a:prstClr val="black"/>
                </a:solidFill>
                <a:latin typeface="Consolas"/>
              </a:rPr>
              <a:t>]        DP    </a:t>
            </a:r>
            <a:r>
              <a:rPr lang="en-GB" sz="350" dirty="0">
                <a:solidFill>
                  <a:srgbClr val="0000FF"/>
                </a:solidFill>
                <a:latin typeface="Consolas"/>
              </a:rPr>
              <a:t>ON</a:t>
            </a:r>
            <a:r>
              <a:rPr lang="en-GB" sz="350" dirty="0">
                <a:solidFill>
                  <a:prstClr val="black"/>
                </a:solidFill>
                <a:latin typeface="Consolas"/>
              </a:rPr>
              <a:t> </a:t>
            </a:r>
            <a:r>
              <a:rPr lang="en-GB" sz="350" dirty="0" err="1">
                <a:solidFill>
                  <a:prstClr val="black"/>
                </a:solidFill>
                <a:latin typeface="Consolas"/>
              </a:rPr>
              <a:t>FHM</a:t>
            </a:r>
            <a:r>
              <a:rPr lang="en-GB" sz="350" dirty="0" err="1">
                <a:solidFill>
                  <a:srgbClr val="808080"/>
                </a:solidFill>
                <a:latin typeface="Consolas"/>
              </a:rPr>
              <a:t>.</a:t>
            </a:r>
            <a:r>
              <a:rPr lang="en-GB" sz="350" dirty="0" err="1">
                <a:solidFill>
                  <a:prstClr val="black"/>
                </a:solidFill>
                <a:latin typeface="Consolas"/>
              </a:rPr>
              <a:t>PeriodKey</a:t>
            </a:r>
            <a:r>
              <a:rPr lang="en-GB" sz="350" dirty="0">
                <a:solidFill>
                  <a:prstClr val="black"/>
                </a:solidFill>
                <a:latin typeface="Consolas"/>
              </a:rPr>
              <a:t> </a:t>
            </a:r>
            <a:r>
              <a:rPr lang="en-GB" sz="350" dirty="0">
                <a:solidFill>
                  <a:srgbClr val="808080"/>
                </a:solidFill>
                <a:latin typeface="Consolas"/>
              </a:rPr>
              <a:t>=</a:t>
            </a:r>
            <a:r>
              <a:rPr lang="en-GB" sz="350" dirty="0">
                <a:solidFill>
                  <a:prstClr val="black"/>
                </a:solidFill>
                <a:latin typeface="Consolas"/>
              </a:rPr>
              <a:t> </a:t>
            </a:r>
            <a:r>
              <a:rPr lang="en-GB" sz="350" dirty="0" err="1">
                <a:solidFill>
                  <a:prstClr val="black"/>
                </a:solidFill>
                <a:latin typeface="Consolas"/>
              </a:rPr>
              <a:t>DP</a:t>
            </a:r>
            <a:r>
              <a:rPr lang="en-GB" sz="350" dirty="0" err="1">
                <a:solidFill>
                  <a:srgbClr val="808080"/>
                </a:solidFill>
                <a:latin typeface="Consolas"/>
              </a:rPr>
              <a:t>.</a:t>
            </a:r>
            <a:r>
              <a:rPr lang="en-GB" sz="350" dirty="0" err="1">
                <a:solidFill>
                  <a:prstClr val="black"/>
                </a:solidFill>
                <a:latin typeface="Consolas"/>
              </a:rPr>
              <a:t>PeriodId</a:t>
            </a:r>
            <a:r>
              <a:rPr lang="en-GB" sz="350" dirty="0">
                <a:solidFill>
                  <a:prstClr val="black"/>
                </a:solidFill>
                <a:latin typeface="Consolas"/>
              </a:rPr>
              <a:t> </a:t>
            </a:r>
          </a:p>
          <a:p>
            <a:r>
              <a:rPr lang="en-GB" sz="350" dirty="0">
                <a:solidFill>
                  <a:prstClr val="black"/>
                </a:solidFill>
                <a:latin typeface="Consolas"/>
              </a:rPr>
              <a:t>   </a:t>
            </a:r>
            <a:r>
              <a:rPr lang="en-GB" sz="350" dirty="0">
                <a:solidFill>
                  <a:srgbClr val="808080"/>
                </a:solidFill>
                <a:latin typeface="Consolas"/>
              </a:rPr>
              <a:t>LEFT</a:t>
            </a:r>
            <a:r>
              <a:rPr lang="en-GB" sz="350" dirty="0">
                <a:solidFill>
                  <a:prstClr val="black"/>
                </a:solidFill>
                <a:latin typeface="Consolas"/>
              </a:rPr>
              <a:t> </a:t>
            </a:r>
            <a:r>
              <a:rPr lang="en-GB" sz="350" dirty="0">
                <a:solidFill>
                  <a:srgbClr val="808080"/>
                </a:solidFill>
                <a:latin typeface="Consolas"/>
              </a:rPr>
              <a:t>JOIN</a:t>
            </a:r>
            <a:r>
              <a:rPr lang="en-GB" sz="350" dirty="0">
                <a:solidFill>
                  <a:prstClr val="black"/>
                </a:solidFill>
                <a:latin typeface="Consolas"/>
              </a:rPr>
              <a:t> [</a:t>
            </a:r>
            <a:r>
              <a:rPr lang="en-GB" sz="350" dirty="0" err="1">
                <a:solidFill>
                  <a:prstClr val="black"/>
                </a:solidFill>
                <a:latin typeface="Consolas"/>
              </a:rPr>
              <a:t>BoutiqueDMS</a:t>
            </a:r>
            <a:r>
              <a:rPr lang="en-GB" sz="350" dirty="0">
                <a:solidFill>
                  <a:prstClr val="black"/>
                </a:solidFill>
                <a:latin typeface="Consolas"/>
              </a:rPr>
              <a:t>]</a:t>
            </a:r>
            <a:r>
              <a:rPr lang="en-GB" sz="350" dirty="0">
                <a:solidFill>
                  <a:srgbClr val="808080"/>
                </a:solidFill>
                <a:latin typeface="Consolas"/>
              </a:rPr>
              <a:t>.</a:t>
            </a:r>
            <a:r>
              <a:rPr lang="en-GB" sz="350" dirty="0">
                <a:solidFill>
                  <a:prstClr val="black"/>
                </a:solidFill>
                <a:latin typeface="Consolas"/>
              </a:rPr>
              <a:t>[shared]</a:t>
            </a:r>
            <a:r>
              <a:rPr lang="en-GB" sz="350" dirty="0">
                <a:solidFill>
                  <a:srgbClr val="808080"/>
                </a:solidFill>
                <a:latin typeface="Consolas"/>
              </a:rPr>
              <a:t>.</a:t>
            </a:r>
            <a:r>
              <a:rPr lang="en-GB" sz="350" dirty="0">
                <a:solidFill>
                  <a:prstClr val="black"/>
                </a:solidFill>
                <a:latin typeface="Consolas"/>
              </a:rPr>
              <a:t>[</a:t>
            </a:r>
            <a:r>
              <a:rPr lang="en-GB" sz="350" dirty="0" err="1">
                <a:solidFill>
                  <a:prstClr val="black"/>
                </a:solidFill>
                <a:latin typeface="Consolas"/>
              </a:rPr>
              <a:t>dimCountry</a:t>
            </a:r>
            <a:r>
              <a:rPr lang="en-GB" sz="350" dirty="0">
                <a:solidFill>
                  <a:prstClr val="black"/>
                </a:solidFill>
                <a:latin typeface="Consolas"/>
              </a:rPr>
              <a:t>]       DC    </a:t>
            </a:r>
            <a:r>
              <a:rPr lang="en-GB" sz="350" dirty="0">
                <a:solidFill>
                  <a:srgbClr val="0000FF"/>
                </a:solidFill>
                <a:latin typeface="Consolas"/>
              </a:rPr>
              <a:t>ON</a:t>
            </a:r>
            <a:r>
              <a:rPr lang="en-GB" sz="350" dirty="0">
                <a:solidFill>
                  <a:prstClr val="black"/>
                </a:solidFill>
                <a:latin typeface="Consolas"/>
              </a:rPr>
              <a:t> </a:t>
            </a:r>
            <a:r>
              <a:rPr lang="en-GB" sz="350" dirty="0" err="1">
                <a:solidFill>
                  <a:prstClr val="black"/>
                </a:solidFill>
                <a:latin typeface="Consolas"/>
              </a:rPr>
              <a:t>FHM</a:t>
            </a:r>
            <a:r>
              <a:rPr lang="en-GB" sz="350" dirty="0" err="1">
                <a:solidFill>
                  <a:srgbClr val="808080"/>
                </a:solidFill>
                <a:latin typeface="Consolas"/>
              </a:rPr>
              <a:t>.</a:t>
            </a:r>
            <a:r>
              <a:rPr lang="en-GB" sz="350" dirty="0" err="1">
                <a:solidFill>
                  <a:prstClr val="black"/>
                </a:solidFill>
                <a:latin typeface="Consolas"/>
              </a:rPr>
              <a:t>CountryKey</a:t>
            </a:r>
            <a:r>
              <a:rPr lang="en-GB" sz="350" dirty="0">
                <a:solidFill>
                  <a:prstClr val="black"/>
                </a:solidFill>
                <a:latin typeface="Consolas"/>
              </a:rPr>
              <a:t> </a:t>
            </a:r>
            <a:r>
              <a:rPr lang="en-GB" sz="350" dirty="0">
                <a:solidFill>
                  <a:srgbClr val="808080"/>
                </a:solidFill>
                <a:latin typeface="Consolas"/>
              </a:rPr>
              <a:t>=</a:t>
            </a:r>
            <a:r>
              <a:rPr lang="en-GB" sz="350" dirty="0">
                <a:solidFill>
                  <a:prstClr val="black"/>
                </a:solidFill>
                <a:latin typeface="Consolas"/>
              </a:rPr>
              <a:t> </a:t>
            </a:r>
            <a:r>
              <a:rPr lang="en-GB" sz="350" dirty="0" err="1">
                <a:solidFill>
                  <a:prstClr val="black"/>
                </a:solidFill>
                <a:latin typeface="Consolas"/>
              </a:rPr>
              <a:t>DC</a:t>
            </a:r>
            <a:r>
              <a:rPr lang="en-GB" sz="350" dirty="0" err="1">
                <a:solidFill>
                  <a:srgbClr val="808080"/>
                </a:solidFill>
                <a:latin typeface="Consolas"/>
              </a:rPr>
              <a:t>.</a:t>
            </a:r>
            <a:r>
              <a:rPr lang="en-GB" sz="350" dirty="0" err="1">
                <a:solidFill>
                  <a:prstClr val="black"/>
                </a:solidFill>
                <a:latin typeface="Consolas"/>
              </a:rPr>
              <a:t>CountryISO</a:t>
            </a:r>
            <a:r>
              <a:rPr lang="en-GB" sz="350" dirty="0">
                <a:solidFill>
                  <a:prstClr val="black"/>
                </a:solidFill>
                <a:latin typeface="Consolas"/>
              </a:rPr>
              <a:t> </a:t>
            </a:r>
          </a:p>
          <a:p>
            <a:r>
              <a:rPr lang="en-GB" sz="350" dirty="0">
                <a:solidFill>
                  <a:srgbClr val="0000FF"/>
                </a:solidFill>
                <a:latin typeface="Consolas"/>
              </a:rPr>
              <a:t>WHERE</a:t>
            </a:r>
            <a:endParaRPr lang="en-GB" sz="350" dirty="0">
              <a:solidFill>
                <a:prstClr val="black"/>
              </a:solidFill>
              <a:latin typeface="Consolas"/>
            </a:endParaRPr>
          </a:p>
          <a:p>
            <a:r>
              <a:rPr lang="en-GB" sz="350" dirty="0">
                <a:solidFill>
                  <a:prstClr val="black"/>
                </a:solidFill>
                <a:latin typeface="Consolas"/>
              </a:rPr>
              <a:t>   </a:t>
            </a:r>
            <a:r>
              <a:rPr lang="en-GB" sz="350" dirty="0" err="1">
                <a:solidFill>
                  <a:prstClr val="black"/>
                </a:solidFill>
                <a:latin typeface="Consolas"/>
              </a:rPr>
              <a:t>DC</a:t>
            </a:r>
            <a:r>
              <a:rPr lang="en-GB" sz="350" dirty="0" err="1">
                <a:solidFill>
                  <a:srgbClr val="808080"/>
                </a:solidFill>
                <a:latin typeface="Consolas"/>
              </a:rPr>
              <a:t>.</a:t>
            </a:r>
            <a:r>
              <a:rPr lang="en-GB" sz="350" dirty="0" err="1">
                <a:solidFill>
                  <a:prstClr val="black"/>
                </a:solidFill>
                <a:latin typeface="Consolas"/>
              </a:rPr>
              <a:t>RegionName</a:t>
            </a:r>
            <a:r>
              <a:rPr lang="en-GB" sz="350" dirty="0">
                <a:solidFill>
                  <a:prstClr val="black"/>
                </a:solidFill>
                <a:latin typeface="Consolas"/>
              </a:rPr>
              <a:t> </a:t>
            </a:r>
            <a:r>
              <a:rPr lang="en-GB" sz="350" dirty="0">
                <a:solidFill>
                  <a:srgbClr val="808080"/>
                </a:solidFill>
                <a:latin typeface="Consolas"/>
              </a:rPr>
              <a:t>LIKE</a:t>
            </a:r>
            <a:r>
              <a:rPr lang="en-GB" sz="350" dirty="0">
                <a:solidFill>
                  <a:prstClr val="black"/>
                </a:solidFill>
                <a:latin typeface="Consolas"/>
              </a:rPr>
              <a:t> </a:t>
            </a:r>
            <a:r>
              <a:rPr lang="en-GB" sz="350" dirty="0">
                <a:solidFill>
                  <a:srgbClr val="FF0000"/>
                </a:solidFill>
                <a:latin typeface="Consolas"/>
              </a:rPr>
              <a:t>'%Europe%'</a:t>
            </a:r>
            <a:endParaRPr lang="en-GB" sz="350" dirty="0">
              <a:solidFill>
                <a:prstClr val="black"/>
              </a:solidFill>
              <a:latin typeface="Consolas"/>
            </a:endParaRPr>
          </a:p>
          <a:p>
            <a:r>
              <a:rPr lang="en-GB" sz="350" dirty="0">
                <a:solidFill>
                  <a:srgbClr val="0000FF"/>
                </a:solidFill>
                <a:latin typeface="Consolas"/>
              </a:rPr>
              <a:t>GROUP</a:t>
            </a:r>
            <a:r>
              <a:rPr lang="en-GB" sz="350" dirty="0">
                <a:solidFill>
                  <a:prstClr val="black"/>
                </a:solidFill>
                <a:latin typeface="Consolas"/>
              </a:rPr>
              <a:t> </a:t>
            </a:r>
            <a:r>
              <a:rPr lang="en-GB" sz="350" dirty="0">
                <a:solidFill>
                  <a:srgbClr val="0000FF"/>
                </a:solidFill>
                <a:latin typeface="Consolas"/>
              </a:rPr>
              <a:t>BY</a:t>
            </a:r>
            <a:endParaRPr lang="en-GB" sz="350" dirty="0">
              <a:solidFill>
                <a:prstClr val="black"/>
              </a:solidFill>
              <a:latin typeface="Consolas"/>
            </a:endParaRPr>
          </a:p>
          <a:p>
            <a:r>
              <a:rPr lang="en-GB" sz="350" dirty="0">
                <a:solidFill>
                  <a:prstClr val="black"/>
                </a:solidFill>
                <a:latin typeface="Consolas"/>
              </a:rPr>
              <a:t>   DP</a:t>
            </a:r>
            <a:r>
              <a:rPr lang="en-GB" sz="350" dirty="0">
                <a:solidFill>
                  <a:srgbClr val="808080"/>
                </a:solidFill>
                <a:latin typeface="Consolas"/>
              </a:rPr>
              <a:t>.</a:t>
            </a:r>
            <a:r>
              <a:rPr lang="en-GB" sz="350" dirty="0">
                <a:solidFill>
                  <a:prstClr val="black"/>
                </a:solidFill>
                <a:latin typeface="Consolas"/>
              </a:rPr>
              <a:t>[</a:t>
            </a:r>
            <a:r>
              <a:rPr lang="en-GB" sz="350" dirty="0" err="1">
                <a:solidFill>
                  <a:prstClr val="black"/>
                </a:solidFill>
                <a:latin typeface="Consolas"/>
              </a:rPr>
              <a:t>YearNumber</a:t>
            </a:r>
            <a:r>
              <a:rPr lang="en-GB" sz="350" dirty="0">
                <a:solidFill>
                  <a:prstClr val="black"/>
                </a:solidFill>
                <a:latin typeface="Consolas"/>
              </a:rPr>
              <a:t>]</a:t>
            </a:r>
            <a:r>
              <a:rPr lang="en-GB" sz="350" dirty="0">
                <a:solidFill>
                  <a:srgbClr val="808080"/>
                </a:solidFill>
                <a:latin typeface="Consolas"/>
              </a:rPr>
              <a:t>,</a:t>
            </a:r>
            <a:endParaRPr lang="en-GB" sz="350" dirty="0">
              <a:solidFill>
                <a:prstClr val="black"/>
              </a:solidFill>
              <a:latin typeface="Consolas"/>
            </a:endParaRPr>
          </a:p>
          <a:p>
            <a:r>
              <a:rPr lang="en-GB" sz="350" dirty="0">
                <a:solidFill>
                  <a:prstClr val="black"/>
                </a:solidFill>
                <a:latin typeface="Consolas"/>
              </a:rPr>
              <a:t>   DP</a:t>
            </a:r>
            <a:r>
              <a:rPr lang="en-GB" sz="350" dirty="0">
                <a:solidFill>
                  <a:srgbClr val="808080"/>
                </a:solidFill>
                <a:latin typeface="Consolas"/>
              </a:rPr>
              <a:t>.</a:t>
            </a:r>
            <a:r>
              <a:rPr lang="en-GB" sz="350" dirty="0">
                <a:solidFill>
                  <a:prstClr val="black"/>
                </a:solidFill>
                <a:latin typeface="Consolas"/>
              </a:rPr>
              <a:t>[</a:t>
            </a:r>
            <a:r>
              <a:rPr lang="en-GB" sz="350" dirty="0" err="1">
                <a:solidFill>
                  <a:prstClr val="black"/>
                </a:solidFill>
                <a:latin typeface="Consolas"/>
              </a:rPr>
              <a:t>MonthNumber</a:t>
            </a:r>
            <a:r>
              <a:rPr lang="en-GB" sz="350" dirty="0">
                <a:solidFill>
                  <a:prstClr val="black"/>
                </a:solidFill>
                <a:latin typeface="Consolas"/>
              </a:rPr>
              <a:t>]</a:t>
            </a:r>
            <a:r>
              <a:rPr lang="en-GB" sz="350" dirty="0">
                <a:solidFill>
                  <a:srgbClr val="808080"/>
                </a:solidFill>
                <a:latin typeface="Consolas"/>
              </a:rPr>
              <a:t>,</a:t>
            </a:r>
            <a:endParaRPr lang="en-GB" sz="350" dirty="0">
              <a:solidFill>
                <a:prstClr val="black"/>
              </a:solidFill>
              <a:latin typeface="Consolas"/>
            </a:endParaRPr>
          </a:p>
          <a:p>
            <a:r>
              <a:rPr lang="en-GB" sz="350" dirty="0">
                <a:solidFill>
                  <a:prstClr val="black"/>
                </a:solidFill>
                <a:latin typeface="Consolas"/>
              </a:rPr>
              <a:t>   DHB</a:t>
            </a:r>
            <a:r>
              <a:rPr lang="en-GB" sz="350" dirty="0">
                <a:solidFill>
                  <a:srgbClr val="808080"/>
                </a:solidFill>
                <a:latin typeface="Consolas"/>
              </a:rPr>
              <a:t>.</a:t>
            </a:r>
            <a:r>
              <a:rPr lang="en-GB" sz="350" dirty="0">
                <a:solidFill>
                  <a:prstClr val="black"/>
                </a:solidFill>
                <a:latin typeface="Consolas"/>
              </a:rPr>
              <a:t>[</a:t>
            </a:r>
            <a:r>
              <a:rPr lang="en-GB" sz="350" dirty="0" err="1">
                <a:solidFill>
                  <a:prstClr val="black"/>
                </a:solidFill>
                <a:latin typeface="Consolas"/>
              </a:rPr>
              <a:t>BrandGroupName</a:t>
            </a:r>
            <a:r>
              <a:rPr lang="en-GB" sz="350" dirty="0">
                <a:solidFill>
                  <a:prstClr val="black"/>
                </a:solidFill>
                <a:latin typeface="Consolas"/>
              </a:rPr>
              <a:t>]  </a:t>
            </a:r>
          </a:p>
          <a:p>
            <a:r>
              <a:rPr lang="en-GB" sz="350" dirty="0">
                <a:solidFill>
                  <a:srgbClr val="0000FF"/>
                </a:solidFill>
                <a:latin typeface="Consolas"/>
              </a:rPr>
              <a:t>HAVING</a:t>
            </a:r>
            <a:endParaRPr lang="en-GB" sz="350" dirty="0">
              <a:solidFill>
                <a:prstClr val="black"/>
              </a:solidFill>
              <a:latin typeface="Consolas"/>
            </a:endParaRPr>
          </a:p>
          <a:p>
            <a:r>
              <a:rPr lang="en-GB" sz="350" dirty="0">
                <a:solidFill>
                  <a:prstClr val="black"/>
                </a:solidFill>
                <a:latin typeface="Consolas"/>
              </a:rPr>
              <a:t>   </a:t>
            </a:r>
            <a:r>
              <a:rPr lang="en-GB" sz="350" dirty="0" err="1">
                <a:solidFill>
                  <a:prstClr val="black"/>
                </a:solidFill>
                <a:latin typeface="Consolas"/>
              </a:rPr>
              <a:t>DP</a:t>
            </a:r>
            <a:r>
              <a:rPr lang="en-GB" sz="350" dirty="0" err="1">
                <a:solidFill>
                  <a:srgbClr val="808080"/>
                </a:solidFill>
                <a:latin typeface="Consolas"/>
              </a:rPr>
              <a:t>.</a:t>
            </a:r>
            <a:r>
              <a:rPr lang="en-GB" sz="350" dirty="0" err="1">
                <a:solidFill>
                  <a:prstClr val="black"/>
                </a:solidFill>
                <a:latin typeface="Consolas"/>
              </a:rPr>
              <a:t>YearNumber</a:t>
            </a:r>
            <a:r>
              <a:rPr lang="en-GB" sz="350" dirty="0">
                <a:solidFill>
                  <a:prstClr val="black"/>
                </a:solidFill>
                <a:latin typeface="Consolas"/>
              </a:rPr>
              <a:t> </a:t>
            </a:r>
            <a:r>
              <a:rPr lang="en-GB" sz="350" dirty="0">
                <a:solidFill>
                  <a:srgbClr val="808080"/>
                </a:solidFill>
                <a:latin typeface="Consolas"/>
              </a:rPr>
              <a:t>IN</a:t>
            </a:r>
            <a:r>
              <a:rPr lang="en-GB" sz="350" dirty="0">
                <a:solidFill>
                  <a:srgbClr val="0000FF"/>
                </a:solidFill>
                <a:latin typeface="Consolas"/>
              </a:rPr>
              <a:t> </a:t>
            </a:r>
            <a:r>
              <a:rPr lang="en-GB" sz="350" dirty="0">
                <a:solidFill>
                  <a:srgbClr val="808080"/>
                </a:solidFill>
                <a:latin typeface="Consolas"/>
              </a:rPr>
              <a:t>(</a:t>
            </a:r>
            <a:r>
              <a:rPr lang="en-GB" sz="350" dirty="0">
                <a:solidFill>
                  <a:prstClr val="black"/>
                </a:solidFill>
                <a:latin typeface="Consolas"/>
              </a:rPr>
              <a:t>2014</a:t>
            </a:r>
            <a:r>
              <a:rPr lang="en-GB" sz="350" dirty="0">
                <a:solidFill>
                  <a:srgbClr val="808080"/>
                </a:solidFill>
                <a:latin typeface="Consolas"/>
              </a:rPr>
              <a:t>,</a:t>
            </a:r>
            <a:r>
              <a:rPr lang="en-GB" sz="350" dirty="0">
                <a:solidFill>
                  <a:prstClr val="black"/>
                </a:solidFill>
                <a:latin typeface="Consolas"/>
              </a:rPr>
              <a:t>2015</a:t>
            </a:r>
            <a:r>
              <a:rPr lang="en-GB" sz="350" dirty="0">
                <a:solidFill>
                  <a:srgbClr val="808080"/>
                </a:solidFill>
                <a:latin typeface="Consolas"/>
              </a:rPr>
              <a:t>,</a:t>
            </a:r>
            <a:r>
              <a:rPr lang="en-GB" sz="350" dirty="0">
                <a:solidFill>
                  <a:prstClr val="black"/>
                </a:solidFill>
                <a:latin typeface="Consolas"/>
              </a:rPr>
              <a:t>2016</a:t>
            </a:r>
            <a:r>
              <a:rPr lang="en-GB" sz="350" dirty="0">
                <a:solidFill>
                  <a:srgbClr val="808080"/>
                </a:solidFill>
                <a:latin typeface="Consolas"/>
              </a:rPr>
              <a:t>)</a:t>
            </a:r>
            <a:endParaRPr lang="en-GB" sz="350" dirty="0">
              <a:solidFill>
                <a:prstClr val="black"/>
              </a:solidFill>
              <a:latin typeface="Consolas"/>
            </a:endParaRPr>
          </a:p>
          <a:p>
            <a:r>
              <a:rPr lang="en-GB" sz="350" dirty="0">
                <a:solidFill>
                  <a:prstClr val="black"/>
                </a:solidFill>
                <a:latin typeface="Consolas"/>
              </a:rPr>
              <a:t>   </a:t>
            </a:r>
            <a:r>
              <a:rPr lang="en-GB" sz="350" dirty="0">
                <a:solidFill>
                  <a:srgbClr val="808080"/>
                </a:solidFill>
                <a:latin typeface="Consolas"/>
              </a:rPr>
              <a:t>AND</a:t>
            </a:r>
            <a:r>
              <a:rPr lang="en-GB" sz="350" dirty="0">
                <a:solidFill>
                  <a:prstClr val="black"/>
                </a:solidFill>
                <a:latin typeface="Consolas"/>
              </a:rPr>
              <a:t> </a:t>
            </a:r>
            <a:r>
              <a:rPr lang="en-GB" sz="350" dirty="0" err="1">
                <a:solidFill>
                  <a:prstClr val="black"/>
                </a:solidFill>
                <a:latin typeface="Consolas"/>
              </a:rPr>
              <a:t>DHB</a:t>
            </a:r>
            <a:r>
              <a:rPr lang="en-GB" sz="350" dirty="0" err="1">
                <a:solidFill>
                  <a:srgbClr val="808080"/>
                </a:solidFill>
                <a:latin typeface="Consolas"/>
              </a:rPr>
              <a:t>.</a:t>
            </a:r>
            <a:r>
              <a:rPr lang="en-GB" sz="350" dirty="0" err="1">
                <a:solidFill>
                  <a:prstClr val="black"/>
                </a:solidFill>
                <a:latin typeface="Consolas"/>
              </a:rPr>
              <a:t>BrandGroupName</a:t>
            </a:r>
            <a:r>
              <a:rPr lang="en-GB" sz="350" dirty="0">
                <a:solidFill>
                  <a:prstClr val="black"/>
                </a:solidFill>
                <a:latin typeface="Consolas"/>
              </a:rPr>
              <a:t> </a:t>
            </a:r>
            <a:r>
              <a:rPr lang="en-GB" sz="350" dirty="0">
                <a:solidFill>
                  <a:srgbClr val="808080"/>
                </a:solidFill>
                <a:latin typeface="Consolas"/>
              </a:rPr>
              <a:t>=</a:t>
            </a:r>
            <a:r>
              <a:rPr lang="en-GB" sz="350" dirty="0">
                <a:solidFill>
                  <a:prstClr val="black"/>
                </a:solidFill>
                <a:latin typeface="Consolas"/>
              </a:rPr>
              <a:t> </a:t>
            </a:r>
            <a:r>
              <a:rPr lang="en-GB" sz="350" dirty="0">
                <a:solidFill>
                  <a:srgbClr val="FF0000"/>
                </a:solidFill>
                <a:latin typeface="Consolas"/>
              </a:rPr>
              <a:t>'Apple'</a:t>
            </a:r>
            <a:endParaRPr lang="en-GB" sz="350" dirty="0">
              <a:solidFill>
                <a:prstClr val="black"/>
              </a:solidFill>
              <a:latin typeface="Consolas"/>
            </a:endParaRPr>
          </a:p>
          <a:p>
            <a:endParaRPr lang="en-GB" sz="350" dirty="0">
              <a:solidFill>
                <a:prstClr val="black"/>
              </a:solidFill>
              <a:latin typeface="Consolas"/>
            </a:endParaRPr>
          </a:p>
          <a:p>
            <a:endParaRPr lang="en-GB" sz="350" dirty="0">
              <a:solidFill>
                <a:prstClr val="black"/>
              </a:solidFill>
              <a:latin typeface="Consolas"/>
            </a:endParaRPr>
          </a:p>
          <a:p>
            <a:r>
              <a:rPr lang="en-GB" sz="350" dirty="0">
                <a:solidFill>
                  <a:srgbClr val="0000FF"/>
                </a:solidFill>
                <a:latin typeface="Consolas"/>
              </a:rPr>
              <a:t>UNION</a:t>
            </a:r>
            <a:r>
              <a:rPr lang="en-GB" sz="350" dirty="0">
                <a:solidFill>
                  <a:prstClr val="black"/>
                </a:solidFill>
                <a:latin typeface="Consolas"/>
              </a:rPr>
              <a:t> </a:t>
            </a:r>
            <a:r>
              <a:rPr lang="en-GB" sz="350" dirty="0">
                <a:solidFill>
                  <a:srgbClr val="808080"/>
                </a:solidFill>
                <a:latin typeface="Consolas"/>
              </a:rPr>
              <a:t>ALL</a:t>
            </a:r>
            <a:endParaRPr lang="en-GB" sz="350" dirty="0">
              <a:solidFill>
                <a:prstClr val="black"/>
              </a:solidFill>
              <a:latin typeface="Consolas"/>
            </a:endParaRPr>
          </a:p>
          <a:p>
            <a:endParaRPr lang="en-GB" sz="350" dirty="0">
              <a:solidFill>
                <a:prstClr val="black"/>
              </a:solidFill>
              <a:latin typeface="Consolas"/>
            </a:endParaRPr>
          </a:p>
          <a:p>
            <a:r>
              <a:rPr lang="en-GB" sz="350" dirty="0">
                <a:solidFill>
                  <a:srgbClr val="0000FF"/>
                </a:solidFill>
                <a:latin typeface="Consolas"/>
              </a:rPr>
              <a:t>SELECT</a:t>
            </a:r>
            <a:r>
              <a:rPr lang="en-GB" sz="350" dirty="0">
                <a:solidFill>
                  <a:prstClr val="black"/>
                </a:solidFill>
                <a:latin typeface="Consolas"/>
              </a:rPr>
              <a:t> </a:t>
            </a:r>
          </a:p>
          <a:p>
            <a:r>
              <a:rPr lang="en-GB" sz="350" dirty="0">
                <a:solidFill>
                  <a:prstClr val="black"/>
                </a:solidFill>
                <a:latin typeface="Consolas"/>
              </a:rPr>
              <a:t>   DP</a:t>
            </a:r>
            <a:r>
              <a:rPr lang="en-GB" sz="350" dirty="0">
                <a:solidFill>
                  <a:srgbClr val="808080"/>
                </a:solidFill>
                <a:latin typeface="Consolas"/>
              </a:rPr>
              <a:t>.</a:t>
            </a:r>
            <a:r>
              <a:rPr lang="en-GB" sz="350" dirty="0">
                <a:solidFill>
                  <a:prstClr val="black"/>
                </a:solidFill>
                <a:latin typeface="Consolas"/>
              </a:rPr>
              <a:t>[</a:t>
            </a:r>
            <a:r>
              <a:rPr lang="en-GB" sz="350" dirty="0" err="1">
                <a:solidFill>
                  <a:prstClr val="black"/>
                </a:solidFill>
                <a:latin typeface="Consolas"/>
              </a:rPr>
              <a:t>YearNumber</a:t>
            </a:r>
            <a:r>
              <a:rPr lang="en-GB" sz="350" dirty="0">
                <a:solidFill>
                  <a:prstClr val="black"/>
                </a:solidFill>
                <a:latin typeface="Consolas"/>
              </a:rPr>
              <a:t>] </a:t>
            </a:r>
          </a:p>
          <a:p>
            <a:r>
              <a:rPr lang="en-GB" sz="350" dirty="0">
                <a:solidFill>
                  <a:prstClr val="black"/>
                </a:solidFill>
                <a:latin typeface="Consolas"/>
              </a:rPr>
              <a:t>  </a:t>
            </a:r>
            <a:r>
              <a:rPr lang="en-GB" sz="350" dirty="0">
                <a:solidFill>
                  <a:srgbClr val="808080"/>
                </a:solidFill>
                <a:latin typeface="Consolas"/>
              </a:rPr>
              <a:t>,</a:t>
            </a:r>
            <a:r>
              <a:rPr lang="en-GB" sz="350" dirty="0">
                <a:solidFill>
                  <a:prstClr val="black"/>
                </a:solidFill>
                <a:latin typeface="Consolas"/>
              </a:rPr>
              <a:t>DP</a:t>
            </a:r>
            <a:r>
              <a:rPr lang="en-GB" sz="350" dirty="0">
                <a:solidFill>
                  <a:srgbClr val="808080"/>
                </a:solidFill>
                <a:latin typeface="Consolas"/>
              </a:rPr>
              <a:t>.</a:t>
            </a:r>
            <a:r>
              <a:rPr lang="en-GB" sz="350" dirty="0">
                <a:solidFill>
                  <a:prstClr val="black"/>
                </a:solidFill>
                <a:latin typeface="Consolas"/>
              </a:rPr>
              <a:t>[</a:t>
            </a:r>
            <a:r>
              <a:rPr lang="en-GB" sz="350" dirty="0" err="1">
                <a:solidFill>
                  <a:prstClr val="black"/>
                </a:solidFill>
                <a:latin typeface="Consolas"/>
              </a:rPr>
              <a:t>MonthNumber</a:t>
            </a:r>
            <a:r>
              <a:rPr lang="en-GB" sz="350" dirty="0">
                <a:solidFill>
                  <a:prstClr val="black"/>
                </a:solidFill>
                <a:latin typeface="Consolas"/>
              </a:rPr>
              <a:t>]</a:t>
            </a:r>
          </a:p>
          <a:p>
            <a:r>
              <a:rPr lang="en-GB" sz="350" dirty="0">
                <a:solidFill>
                  <a:prstClr val="black"/>
                </a:solidFill>
                <a:latin typeface="Consolas"/>
              </a:rPr>
              <a:t>  </a:t>
            </a:r>
            <a:r>
              <a:rPr lang="en-GB" sz="350" dirty="0">
                <a:solidFill>
                  <a:srgbClr val="808080"/>
                </a:solidFill>
                <a:latin typeface="Consolas"/>
              </a:rPr>
              <a:t>,</a:t>
            </a:r>
            <a:r>
              <a:rPr lang="en-GB" sz="350" dirty="0">
                <a:solidFill>
                  <a:srgbClr val="FF0000"/>
                </a:solidFill>
                <a:latin typeface="Consolas"/>
              </a:rPr>
              <a:t>'All Europe'</a:t>
            </a:r>
            <a:r>
              <a:rPr lang="en-GB" sz="350" dirty="0">
                <a:solidFill>
                  <a:prstClr val="black"/>
                </a:solidFill>
                <a:latin typeface="Consolas"/>
              </a:rPr>
              <a:t>                                                  </a:t>
            </a:r>
            <a:r>
              <a:rPr lang="en-GB" sz="350" dirty="0">
                <a:solidFill>
                  <a:srgbClr val="0000FF"/>
                </a:solidFill>
                <a:latin typeface="Consolas"/>
              </a:rPr>
              <a:t>AS</a:t>
            </a:r>
            <a:r>
              <a:rPr lang="en-GB" sz="350" dirty="0">
                <a:solidFill>
                  <a:prstClr val="black"/>
                </a:solidFill>
                <a:latin typeface="Consolas"/>
              </a:rPr>
              <a:t> [</a:t>
            </a:r>
            <a:r>
              <a:rPr lang="en-GB" sz="350" dirty="0" err="1">
                <a:solidFill>
                  <a:prstClr val="black"/>
                </a:solidFill>
                <a:latin typeface="Consolas"/>
              </a:rPr>
              <a:t>SuperRegion</a:t>
            </a:r>
            <a:r>
              <a:rPr lang="en-GB" sz="350" dirty="0">
                <a:solidFill>
                  <a:prstClr val="black"/>
                </a:solidFill>
                <a:latin typeface="Consolas"/>
              </a:rPr>
              <a:t>] </a:t>
            </a:r>
            <a:r>
              <a:rPr lang="en-GB" sz="350" dirty="0">
                <a:solidFill>
                  <a:srgbClr val="008000"/>
                </a:solidFill>
                <a:latin typeface="Consolas"/>
              </a:rPr>
              <a:t>-- I'm creating my own </a:t>
            </a:r>
            <a:r>
              <a:rPr lang="en-GB" sz="350" dirty="0" err="1">
                <a:solidFill>
                  <a:srgbClr val="008000"/>
                </a:solidFill>
                <a:latin typeface="Consolas"/>
              </a:rPr>
              <a:t>SuperRegion</a:t>
            </a:r>
            <a:r>
              <a:rPr lang="en-GB" sz="350" dirty="0">
                <a:solidFill>
                  <a:srgbClr val="008000"/>
                </a:solidFill>
                <a:latin typeface="Consolas"/>
              </a:rPr>
              <a:t> Field here..</a:t>
            </a:r>
            <a:endParaRPr lang="en-GB" sz="350" dirty="0">
              <a:solidFill>
                <a:prstClr val="black"/>
              </a:solidFill>
              <a:latin typeface="Consolas"/>
            </a:endParaRPr>
          </a:p>
          <a:p>
            <a:r>
              <a:rPr lang="en-GB" sz="350" dirty="0">
                <a:solidFill>
                  <a:prstClr val="black"/>
                </a:solidFill>
                <a:latin typeface="Consolas"/>
              </a:rPr>
              <a:t>  </a:t>
            </a:r>
            <a:r>
              <a:rPr lang="en-GB" sz="350" dirty="0">
                <a:solidFill>
                  <a:srgbClr val="808080"/>
                </a:solidFill>
                <a:latin typeface="Consolas"/>
              </a:rPr>
              <a:t>,</a:t>
            </a:r>
            <a:r>
              <a:rPr lang="en-GB" sz="350" dirty="0">
                <a:solidFill>
                  <a:srgbClr val="FF00FF"/>
                </a:solidFill>
                <a:latin typeface="Consolas"/>
              </a:rPr>
              <a:t>UPPER</a:t>
            </a:r>
            <a:r>
              <a:rPr lang="en-GB" sz="350" dirty="0">
                <a:solidFill>
                  <a:srgbClr val="808080"/>
                </a:solidFill>
                <a:latin typeface="Consolas"/>
              </a:rPr>
              <a:t>(</a:t>
            </a:r>
            <a:r>
              <a:rPr lang="en-GB" sz="350" dirty="0">
                <a:solidFill>
                  <a:prstClr val="black"/>
                </a:solidFill>
                <a:latin typeface="Consolas"/>
              </a:rPr>
              <a:t>DTB</a:t>
            </a:r>
            <a:r>
              <a:rPr lang="en-GB" sz="350" dirty="0">
                <a:solidFill>
                  <a:srgbClr val="808080"/>
                </a:solidFill>
                <a:latin typeface="Consolas"/>
              </a:rPr>
              <a:t>.</a:t>
            </a:r>
            <a:r>
              <a:rPr lang="en-GB" sz="350" dirty="0">
                <a:solidFill>
                  <a:prstClr val="black"/>
                </a:solidFill>
                <a:latin typeface="Consolas"/>
              </a:rPr>
              <a:t>[</a:t>
            </a:r>
            <a:r>
              <a:rPr lang="en-GB" sz="350" dirty="0" err="1">
                <a:solidFill>
                  <a:prstClr val="black"/>
                </a:solidFill>
                <a:latin typeface="Consolas"/>
              </a:rPr>
              <a:t>BrandGroupName</a:t>
            </a:r>
            <a:r>
              <a:rPr lang="en-GB" sz="350" dirty="0">
                <a:solidFill>
                  <a:prstClr val="black"/>
                </a:solidFill>
                <a:latin typeface="Consolas"/>
              </a:rPr>
              <a:t>]</a:t>
            </a:r>
            <a:r>
              <a:rPr lang="en-GB" sz="350" dirty="0">
                <a:solidFill>
                  <a:srgbClr val="808080"/>
                </a:solidFill>
                <a:latin typeface="Consolas"/>
              </a:rPr>
              <a:t>)</a:t>
            </a:r>
            <a:r>
              <a:rPr lang="en-GB" sz="350" dirty="0">
                <a:solidFill>
                  <a:prstClr val="black"/>
                </a:solidFill>
                <a:latin typeface="Consolas"/>
              </a:rPr>
              <a:t>                                   </a:t>
            </a:r>
            <a:r>
              <a:rPr lang="en-GB" sz="350" dirty="0">
                <a:solidFill>
                  <a:srgbClr val="0000FF"/>
                </a:solidFill>
                <a:latin typeface="Consolas"/>
              </a:rPr>
              <a:t>AS</a:t>
            </a:r>
            <a:r>
              <a:rPr lang="en-GB" sz="350" dirty="0">
                <a:solidFill>
                  <a:prstClr val="black"/>
                </a:solidFill>
                <a:latin typeface="Consolas"/>
              </a:rPr>
              <a:t> [</a:t>
            </a:r>
            <a:r>
              <a:rPr lang="en-GB" sz="350" dirty="0" err="1">
                <a:solidFill>
                  <a:prstClr val="black"/>
                </a:solidFill>
                <a:latin typeface="Consolas"/>
              </a:rPr>
              <a:t>BrandGroupName</a:t>
            </a:r>
            <a:r>
              <a:rPr lang="en-GB" sz="350" dirty="0">
                <a:solidFill>
                  <a:prstClr val="black"/>
                </a:solidFill>
                <a:latin typeface="Consolas"/>
              </a:rPr>
              <a:t>]</a:t>
            </a:r>
          </a:p>
          <a:p>
            <a:r>
              <a:rPr lang="en-GB" sz="350" dirty="0">
                <a:solidFill>
                  <a:prstClr val="black"/>
                </a:solidFill>
                <a:latin typeface="Consolas"/>
              </a:rPr>
              <a:t>  </a:t>
            </a:r>
            <a:r>
              <a:rPr lang="en-GB" sz="350" dirty="0">
                <a:solidFill>
                  <a:srgbClr val="808080"/>
                </a:solidFill>
                <a:latin typeface="Consolas"/>
              </a:rPr>
              <a:t>,</a:t>
            </a:r>
            <a:r>
              <a:rPr lang="en-GB" sz="350" dirty="0">
                <a:solidFill>
                  <a:srgbClr val="FF0000"/>
                </a:solidFill>
                <a:latin typeface="Consolas"/>
              </a:rPr>
              <a:t>'TABLET'</a:t>
            </a:r>
            <a:r>
              <a:rPr lang="en-GB" sz="350" dirty="0">
                <a:solidFill>
                  <a:prstClr val="black"/>
                </a:solidFill>
                <a:latin typeface="Consolas"/>
              </a:rPr>
              <a:t>                                                      </a:t>
            </a:r>
            <a:r>
              <a:rPr lang="en-GB" sz="350" dirty="0">
                <a:solidFill>
                  <a:srgbClr val="0000FF"/>
                </a:solidFill>
                <a:latin typeface="Consolas"/>
              </a:rPr>
              <a:t>AS</a:t>
            </a:r>
            <a:r>
              <a:rPr lang="en-GB" sz="350" dirty="0">
                <a:solidFill>
                  <a:prstClr val="black"/>
                </a:solidFill>
                <a:latin typeface="Consolas"/>
              </a:rPr>
              <a:t> </a:t>
            </a:r>
            <a:r>
              <a:rPr lang="en-GB" sz="350" dirty="0" err="1">
                <a:solidFill>
                  <a:prstClr val="black"/>
                </a:solidFill>
                <a:latin typeface="Consolas"/>
              </a:rPr>
              <a:t>VerticalName</a:t>
            </a:r>
            <a:r>
              <a:rPr lang="en-GB" sz="350" dirty="0">
                <a:solidFill>
                  <a:prstClr val="black"/>
                </a:solidFill>
                <a:latin typeface="Consolas"/>
              </a:rPr>
              <a:t> </a:t>
            </a:r>
            <a:r>
              <a:rPr lang="en-GB" sz="350" dirty="0">
                <a:solidFill>
                  <a:srgbClr val="008000"/>
                </a:solidFill>
                <a:latin typeface="Consolas"/>
              </a:rPr>
              <a:t>-- I've added a new field to specify each vertical</a:t>
            </a:r>
            <a:endParaRPr lang="en-GB" sz="350" dirty="0">
              <a:solidFill>
                <a:prstClr val="black"/>
              </a:solidFill>
              <a:latin typeface="Consolas"/>
            </a:endParaRPr>
          </a:p>
          <a:p>
            <a:r>
              <a:rPr lang="en-GB" sz="350" dirty="0">
                <a:solidFill>
                  <a:prstClr val="black"/>
                </a:solidFill>
                <a:latin typeface="Consolas"/>
              </a:rPr>
              <a:t>  </a:t>
            </a:r>
            <a:r>
              <a:rPr lang="en-GB" sz="350" dirty="0">
                <a:solidFill>
                  <a:srgbClr val="808080"/>
                </a:solidFill>
                <a:latin typeface="Consolas"/>
              </a:rPr>
              <a:t>,</a:t>
            </a:r>
            <a:r>
              <a:rPr lang="en-GB" sz="350" dirty="0">
                <a:solidFill>
                  <a:srgbClr val="FF00FF"/>
                </a:solidFill>
                <a:latin typeface="Consolas"/>
              </a:rPr>
              <a:t>SUM</a:t>
            </a:r>
            <a:r>
              <a:rPr lang="en-GB" sz="350" dirty="0">
                <a:solidFill>
                  <a:srgbClr val="808080"/>
                </a:solidFill>
                <a:latin typeface="Consolas"/>
              </a:rPr>
              <a:t>(</a:t>
            </a:r>
            <a:r>
              <a:rPr lang="en-GB" sz="350" dirty="0">
                <a:solidFill>
                  <a:prstClr val="black"/>
                </a:solidFill>
                <a:latin typeface="Consolas"/>
              </a:rPr>
              <a:t>FTM</a:t>
            </a:r>
            <a:r>
              <a:rPr lang="en-GB" sz="350" dirty="0">
                <a:solidFill>
                  <a:srgbClr val="808080"/>
                </a:solidFill>
                <a:latin typeface="Consolas"/>
              </a:rPr>
              <a:t>.</a:t>
            </a:r>
            <a:r>
              <a:rPr lang="en-GB" sz="350" dirty="0">
                <a:solidFill>
                  <a:prstClr val="black"/>
                </a:solidFill>
                <a:latin typeface="Consolas"/>
              </a:rPr>
              <a:t>[</a:t>
            </a:r>
            <a:r>
              <a:rPr lang="en-GB" sz="350" dirty="0" err="1">
                <a:solidFill>
                  <a:prstClr val="black"/>
                </a:solidFill>
                <a:latin typeface="Consolas"/>
              </a:rPr>
              <a:t>TotalUnitsSold</a:t>
            </a:r>
            <a:r>
              <a:rPr lang="en-GB" sz="350" dirty="0">
                <a:solidFill>
                  <a:prstClr val="black"/>
                </a:solidFill>
                <a:latin typeface="Consolas"/>
              </a:rPr>
              <a:t>]</a:t>
            </a:r>
            <a:r>
              <a:rPr lang="en-GB" sz="350" dirty="0">
                <a:solidFill>
                  <a:srgbClr val="808080"/>
                </a:solidFill>
                <a:latin typeface="Consolas"/>
              </a:rPr>
              <a:t>)</a:t>
            </a:r>
            <a:r>
              <a:rPr lang="en-GB" sz="350" dirty="0">
                <a:solidFill>
                  <a:prstClr val="black"/>
                </a:solidFill>
                <a:latin typeface="Consolas"/>
              </a:rPr>
              <a:t>                                     </a:t>
            </a:r>
            <a:r>
              <a:rPr lang="en-GB" sz="350" dirty="0">
                <a:solidFill>
                  <a:srgbClr val="0000FF"/>
                </a:solidFill>
                <a:latin typeface="Consolas"/>
              </a:rPr>
              <a:t>AS</a:t>
            </a:r>
            <a:r>
              <a:rPr lang="en-GB" sz="350" dirty="0">
                <a:solidFill>
                  <a:prstClr val="black"/>
                </a:solidFill>
                <a:latin typeface="Consolas"/>
              </a:rPr>
              <a:t> [</a:t>
            </a:r>
            <a:r>
              <a:rPr lang="en-GB" sz="350" dirty="0" err="1">
                <a:solidFill>
                  <a:prstClr val="black"/>
                </a:solidFill>
                <a:latin typeface="Consolas"/>
              </a:rPr>
              <a:t>TotalEuropeUnitsSold</a:t>
            </a:r>
            <a:r>
              <a:rPr lang="en-GB" sz="350" dirty="0">
                <a:solidFill>
                  <a:prstClr val="black"/>
                </a:solidFill>
                <a:latin typeface="Consolas"/>
              </a:rPr>
              <a:t>]</a:t>
            </a:r>
          </a:p>
          <a:p>
            <a:r>
              <a:rPr lang="en-GB" sz="350" dirty="0">
                <a:solidFill>
                  <a:prstClr val="black"/>
                </a:solidFill>
                <a:latin typeface="Consolas"/>
              </a:rPr>
              <a:t>  </a:t>
            </a:r>
            <a:r>
              <a:rPr lang="en-GB" sz="350" dirty="0">
                <a:solidFill>
                  <a:srgbClr val="808080"/>
                </a:solidFill>
                <a:latin typeface="Consolas"/>
              </a:rPr>
              <a:t>,</a:t>
            </a:r>
            <a:r>
              <a:rPr lang="en-GB" sz="350" dirty="0">
                <a:solidFill>
                  <a:srgbClr val="FF00FF"/>
                </a:solidFill>
                <a:latin typeface="Consolas"/>
              </a:rPr>
              <a:t>SUM</a:t>
            </a:r>
            <a:r>
              <a:rPr lang="en-GB" sz="350" dirty="0">
                <a:solidFill>
                  <a:srgbClr val="808080"/>
                </a:solidFill>
                <a:latin typeface="Consolas"/>
              </a:rPr>
              <a:t>(</a:t>
            </a:r>
            <a:r>
              <a:rPr lang="en-GB" sz="350" dirty="0">
                <a:solidFill>
                  <a:prstClr val="black"/>
                </a:solidFill>
                <a:latin typeface="Consolas"/>
              </a:rPr>
              <a:t>FTM</a:t>
            </a:r>
            <a:r>
              <a:rPr lang="en-GB" sz="350" dirty="0">
                <a:solidFill>
                  <a:srgbClr val="808080"/>
                </a:solidFill>
                <a:latin typeface="Consolas"/>
              </a:rPr>
              <a:t>.</a:t>
            </a:r>
            <a:r>
              <a:rPr lang="en-GB" sz="350" dirty="0">
                <a:solidFill>
                  <a:prstClr val="black"/>
                </a:solidFill>
                <a:latin typeface="Consolas"/>
              </a:rPr>
              <a:t>[</a:t>
            </a:r>
            <a:r>
              <a:rPr lang="en-GB" sz="350" dirty="0" err="1">
                <a:solidFill>
                  <a:prstClr val="black"/>
                </a:solidFill>
                <a:latin typeface="Consolas"/>
              </a:rPr>
              <a:t>TotalSalesValueEUR</a:t>
            </a:r>
            <a:r>
              <a:rPr lang="en-GB" sz="350" dirty="0">
                <a:solidFill>
                  <a:prstClr val="black"/>
                </a:solidFill>
                <a:latin typeface="Consolas"/>
              </a:rPr>
              <a:t>]</a:t>
            </a:r>
            <a:r>
              <a:rPr lang="en-GB" sz="350" dirty="0">
                <a:solidFill>
                  <a:srgbClr val="808080"/>
                </a:solidFill>
                <a:latin typeface="Consolas"/>
              </a:rPr>
              <a:t>)</a:t>
            </a:r>
            <a:r>
              <a:rPr lang="en-GB" sz="350" dirty="0">
                <a:solidFill>
                  <a:prstClr val="black"/>
                </a:solidFill>
                <a:latin typeface="Consolas"/>
              </a:rPr>
              <a:t>                                 </a:t>
            </a:r>
            <a:r>
              <a:rPr lang="en-GB" sz="350" dirty="0">
                <a:solidFill>
                  <a:srgbClr val="0000FF"/>
                </a:solidFill>
                <a:latin typeface="Consolas"/>
              </a:rPr>
              <a:t>AS</a:t>
            </a:r>
            <a:r>
              <a:rPr lang="en-GB" sz="350" dirty="0">
                <a:solidFill>
                  <a:prstClr val="black"/>
                </a:solidFill>
                <a:latin typeface="Consolas"/>
              </a:rPr>
              <a:t> [</a:t>
            </a:r>
            <a:r>
              <a:rPr lang="en-GB" sz="350" dirty="0" err="1">
                <a:solidFill>
                  <a:prstClr val="black"/>
                </a:solidFill>
                <a:latin typeface="Consolas"/>
              </a:rPr>
              <a:t>TotalEuropeSubSalesValueBfE</a:t>
            </a:r>
            <a:r>
              <a:rPr lang="en-GB" sz="350" dirty="0">
                <a:solidFill>
                  <a:prstClr val="black"/>
                </a:solidFill>
                <a:latin typeface="Consolas"/>
              </a:rPr>
              <a:t>]</a:t>
            </a:r>
          </a:p>
          <a:p>
            <a:r>
              <a:rPr lang="en-GB" sz="350" dirty="0">
                <a:solidFill>
                  <a:prstClr val="black"/>
                </a:solidFill>
                <a:latin typeface="Consolas"/>
              </a:rPr>
              <a:t>  </a:t>
            </a:r>
            <a:r>
              <a:rPr lang="en-GB" sz="350" dirty="0">
                <a:solidFill>
                  <a:srgbClr val="808080"/>
                </a:solidFill>
                <a:latin typeface="Consolas"/>
              </a:rPr>
              <a:t>,</a:t>
            </a:r>
            <a:r>
              <a:rPr lang="en-GB" sz="350" dirty="0">
                <a:solidFill>
                  <a:srgbClr val="FF00FF"/>
                </a:solidFill>
                <a:latin typeface="Consolas"/>
              </a:rPr>
              <a:t>SUM</a:t>
            </a:r>
            <a:r>
              <a:rPr lang="en-GB" sz="350" dirty="0">
                <a:solidFill>
                  <a:srgbClr val="808080"/>
                </a:solidFill>
                <a:latin typeface="Consolas"/>
              </a:rPr>
              <a:t>(</a:t>
            </a:r>
            <a:r>
              <a:rPr lang="en-GB" sz="350" dirty="0">
                <a:solidFill>
                  <a:prstClr val="black"/>
                </a:solidFill>
                <a:latin typeface="Consolas"/>
              </a:rPr>
              <a:t>FTM</a:t>
            </a:r>
            <a:r>
              <a:rPr lang="en-GB" sz="350" dirty="0">
                <a:solidFill>
                  <a:srgbClr val="808080"/>
                </a:solidFill>
                <a:latin typeface="Consolas"/>
              </a:rPr>
              <a:t>.</a:t>
            </a:r>
            <a:r>
              <a:rPr lang="en-GB" sz="350" dirty="0">
                <a:solidFill>
                  <a:prstClr val="black"/>
                </a:solidFill>
                <a:latin typeface="Consolas"/>
              </a:rPr>
              <a:t>[</a:t>
            </a:r>
            <a:r>
              <a:rPr lang="en-GB" sz="350" dirty="0" err="1">
                <a:solidFill>
                  <a:prstClr val="black"/>
                </a:solidFill>
                <a:latin typeface="Consolas"/>
              </a:rPr>
              <a:t>TotalSalesValueNSEEUR</a:t>
            </a:r>
            <a:r>
              <a:rPr lang="en-GB" sz="350" dirty="0">
                <a:solidFill>
                  <a:prstClr val="black"/>
                </a:solidFill>
                <a:latin typeface="Consolas"/>
              </a:rPr>
              <a:t>]</a:t>
            </a:r>
            <a:r>
              <a:rPr lang="en-GB" sz="350" dirty="0">
                <a:solidFill>
                  <a:srgbClr val="808080"/>
                </a:solidFill>
                <a:latin typeface="Consolas"/>
              </a:rPr>
              <a:t>)</a:t>
            </a:r>
            <a:r>
              <a:rPr lang="en-GB" sz="350" dirty="0">
                <a:solidFill>
                  <a:prstClr val="black"/>
                </a:solidFill>
                <a:latin typeface="Consolas"/>
              </a:rPr>
              <a:t>                              </a:t>
            </a:r>
            <a:r>
              <a:rPr lang="en-GB" sz="350" dirty="0">
                <a:solidFill>
                  <a:srgbClr val="0000FF"/>
                </a:solidFill>
                <a:latin typeface="Consolas"/>
              </a:rPr>
              <a:t>AS</a:t>
            </a:r>
            <a:r>
              <a:rPr lang="en-GB" sz="350" dirty="0">
                <a:solidFill>
                  <a:prstClr val="black"/>
                </a:solidFill>
                <a:latin typeface="Consolas"/>
              </a:rPr>
              <a:t> [</a:t>
            </a:r>
            <a:r>
              <a:rPr lang="en-GB" sz="350" dirty="0" err="1">
                <a:solidFill>
                  <a:prstClr val="black"/>
                </a:solidFill>
                <a:latin typeface="Consolas"/>
              </a:rPr>
              <a:t>TotalEuropeUnsubSalesValueBfE</a:t>
            </a:r>
            <a:r>
              <a:rPr lang="en-GB" sz="350" dirty="0">
                <a:solidFill>
                  <a:prstClr val="black"/>
                </a:solidFill>
                <a:latin typeface="Consolas"/>
              </a:rPr>
              <a:t>]</a:t>
            </a:r>
          </a:p>
          <a:p>
            <a:r>
              <a:rPr lang="en-GB" sz="350" dirty="0">
                <a:solidFill>
                  <a:prstClr val="black"/>
                </a:solidFill>
                <a:latin typeface="Consolas"/>
              </a:rPr>
              <a:t>  </a:t>
            </a:r>
            <a:r>
              <a:rPr lang="en-GB" sz="350" dirty="0">
                <a:solidFill>
                  <a:srgbClr val="808080"/>
                </a:solidFill>
                <a:latin typeface="Consolas"/>
              </a:rPr>
              <a:t>,</a:t>
            </a:r>
            <a:r>
              <a:rPr lang="en-GB" sz="350" dirty="0">
                <a:solidFill>
                  <a:srgbClr val="FF00FF"/>
                </a:solidFill>
                <a:latin typeface="Consolas"/>
              </a:rPr>
              <a:t>SUM</a:t>
            </a:r>
            <a:r>
              <a:rPr lang="en-GB" sz="350" dirty="0">
                <a:solidFill>
                  <a:srgbClr val="808080"/>
                </a:solidFill>
                <a:latin typeface="Consolas"/>
              </a:rPr>
              <a:t>(</a:t>
            </a:r>
            <a:r>
              <a:rPr lang="en-GB" sz="350" dirty="0">
                <a:solidFill>
                  <a:prstClr val="black"/>
                </a:solidFill>
                <a:latin typeface="Consolas"/>
              </a:rPr>
              <a:t>FTM</a:t>
            </a:r>
            <a:r>
              <a:rPr lang="en-GB" sz="350" dirty="0">
                <a:solidFill>
                  <a:srgbClr val="808080"/>
                </a:solidFill>
                <a:latin typeface="Consolas"/>
              </a:rPr>
              <a:t>.</a:t>
            </a:r>
            <a:r>
              <a:rPr lang="en-GB" sz="350" dirty="0">
                <a:solidFill>
                  <a:prstClr val="black"/>
                </a:solidFill>
                <a:latin typeface="Consolas"/>
              </a:rPr>
              <a:t>[</a:t>
            </a:r>
            <a:r>
              <a:rPr lang="en-GB" sz="350" dirty="0" err="1">
                <a:solidFill>
                  <a:prstClr val="black"/>
                </a:solidFill>
                <a:latin typeface="Consolas"/>
              </a:rPr>
              <a:t>TotalSalesValueEUR</a:t>
            </a:r>
            <a:r>
              <a:rPr lang="en-GB" sz="350" dirty="0">
                <a:solidFill>
                  <a:prstClr val="black"/>
                </a:solidFill>
                <a:latin typeface="Consolas"/>
              </a:rPr>
              <a:t>]</a:t>
            </a:r>
            <a:r>
              <a:rPr lang="en-GB" sz="350" dirty="0">
                <a:solidFill>
                  <a:srgbClr val="808080"/>
                </a:solidFill>
                <a:latin typeface="Consolas"/>
              </a:rPr>
              <a:t>)</a:t>
            </a:r>
            <a:r>
              <a:rPr lang="en-GB" sz="350" dirty="0">
                <a:solidFill>
                  <a:prstClr val="black"/>
                </a:solidFill>
                <a:latin typeface="Consolas"/>
              </a:rPr>
              <a:t> </a:t>
            </a:r>
            <a:r>
              <a:rPr lang="en-GB" sz="350" dirty="0">
                <a:solidFill>
                  <a:srgbClr val="808080"/>
                </a:solidFill>
                <a:latin typeface="Consolas"/>
              </a:rPr>
              <a:t>/</a:t>
            </a:r>
            <a:r>
              <a:rPr lang="en-GB" sz="350" dirty="0">
                <a:solidFill>
                  <a:prstClr val="black"/>
                </a:solidFill>
                <a:latin typeface="Consolas"/>
              </a:rPr>
              <a:t> </a:t>
            </a:r>
            <a:r>
              <a:rPr lang="en-GB" sz="350" dirty="0">
                <a:solidFill>
                  <a:srgbClr val="FF00FF"/>
                </a:solidFill>
                <a:latin typeface="Consolas"/>
              </a:rPr>
              <a:t>SUM</a:t>
            </a:r>
            <a:r>
              <a:rPr lang="en-GB" sz="350" dirty="0">
                <a:solidFill>
                  <a:srgbClr val="808080"/>
                </a:solidFill>
                <a:latin typeface="Consolas"/>
              </a:rPr>
              <a:t>(</a:t>
            </a:r>
            <a:r>
              <a:rPr lang="en-GB" sz="350" dirty="0">
                <a:solidFill>
                  <a:prstClr val="black"/>
                </a:solidFill>
                <a:latin typeface="Consolas"/>
              </a:rPr>
              <a:t>FTM</a:t>
            </a:r>
            <a:r>
              <a:rPr lang="en-GB" sz="350" dirty="0">
                <a:solidFill>
                  <a:srgbClr val="808080"/>
                </a:solidFill>
                <a:latin typeface="Consolas"/>
              </a:rPr>
              <a:t>.</a:t>
            </a:r>
            <a:r>
              <a:rPr lang="en-GB" sz="350" dirty="0">
                <a:solidFill>
                  <a:prstClr val="black"/>
                </a:solidFill>
                <a:latin typeface="Consolas"/>
              </a:rPr>
              <a:t>[</a:t>
            </a:r>
            <a:r>
              <a:rPr lang="en-GB" sz="350" dirty="0" err="1">
                <a:solidFill>
                  <a:prstClr val="black"/>
                </a:solidFill>
                <a:latin typeface="Consolas"/>
              </a:rPr>
              <a:t>TotalUnitsSold</a:t>
            </a:r>
            <a:r>
              <a:rPr lang="en-GB" sz="350" dirty="0">
                <a:solidFill>
                  <a:prstClr val="black"/>
                </a:solidFill>
                <a:latin typeface="Consolas"/>
              </a:rPr>
              <a:t>]</a:t>
            </a:r>
            <a:r>
              <a:rPr lang="en-GB" sz="350" dirty="0">
                <a:solidFill>
                  <a:srgbClr val="808080"/>
                </a:solidFill>
                <a:latin typeface="Consolas"/>
              </a:rPr>
              <a:t>)</a:t>
            </a:r>
            <a:r>
              <a:rPr lang="en-GB" sz="350" dirty="0">
                <a:solidFill>
                  <a:prstClr val="black"/>
                </a:solidFill>
                <a:latin typeface="Consolas"/>
              </a:rPr>
              <a:t>     </a:t>
            </a:r>
            <a:r>
              <a:rPr lang="en-GB" sz="350" dirty="0">
                <a:solidFill>
                  <a:srgbClr val="0000FF"/>
                </a:solidFill>
                <a:latin typeface="Consolas"/>
              </a:rPr>
              <a:t>AS</a:t>
            </a:r>
            <a:r>
              <a:rPr lang="en-GB" sz="350" dirty="0">
                <a:solidFill>
                  <a:prstClr val="black"/>
                </a:solidFill>
                <a:latin typeface="Consolas"/>
              </a:rPr>
              <a:t> [</a:t>
            </a:r>
            <a:r>
              <a:rPr lang="en-GB" sz="350" dirty="0" err="1">
                <a:solidFill>
                  <a:prstClr val="black"/>
                </a:solidFill>
                <a:latin typeface="Consolas"/>
              </a:rPr>
              <a:t>TotalEuropeAverageSellingPriceBfE</a:t>
            </a:r>
            <a:r>
              <a:rPr lang="en-GB" sz="350" dirty="0">
                <a:solidFill>
                  <a:prstClr val="black"/>
                </a:solidFill>
                <a:latin typeface="Consolas"/>
              </a:rPr>
              <a:t>]</a:t>
            </a:r>
          </a:p>
          <a:p>
            <a:r>
              <a:rPr lang="en-GB" sz="350" dirty="0">
                <a:solidFill>
                  <a:srgbClr val="0000FF"/>
                </a:solidFill>
                <a:latin typeface="Consolas"/>
              </a:rPr>
              <a:t>FROM</a:t>
            </a:r>
            <a:r>
              <a:rPr lang="en-GB" sz="350" dirty="0">
                <a:solidFill>
                  <a:prstClr val="black"/>
                </a:solidFill>
                <a:latin typeface="Consolas"/>
              </a:rPr>
              <a:t> </a:t>
            </a:r>
          </a:p>
          <a:p>
            <a:r>
              <a:rPr lang="en-GB" sz="350" dirty="0">
                <a:solidFill>
                  <a:prstClr val="black"/>
                </a:solidFill>
                <a:latin typeface="Consolas"/>
              </a:rPr>
              <a:t>   [</a:t>
            </a:r>
            <a:r>
              <a:rPr lang="en-GB" sz="350" dirty="0" err="1">
                <a:solidFill>
                  <a:prstClr val="black"/>
                </a:solidFill>
                <a:latin typeface="Consolas"/>
              </a:rPr>
              <a:t>BoutiqueDMS</a:t>
            </a:r>
            <a:r>
              <a:rPr lang="en-GB" sz="350" dirty="0">
                <a:solidFill>
                  <a:prstClr val="black"/>
                </a:solidFill>
                <a:latin typeface="Consolas"/>
              </a:rPr>
              <a:t>]</a:t>
            </a:r>
            <a:r>
              <a:rPr lang="en-GB" sz="350" dirty="0">
                <a:solidFill>
                  <a:srgbClr val="808080"/>
                </a:solidFill>
                <a:latin typeface="Consolas"/>
              </a:rPr>
              <a:t>.</a:t>
            </a:r>
            <a:r>
              <a:rPr lang="en-GB" sz="350" dirty="0">
                <a:solidFill>
                  <a:prstClr val="black"/>
                </a:solidFill>
                <a:latin typeface="Consolas"/>
              </a:rPr>
              <a:t>[tablet]</a:t>
            </a:r>
            <a:r>
              <a:rPr lang="en-GB" sz="350" dirty="0">
                <a:solidFill>
                  <a:srgbClr val="808080"/>
                </a:solidFill>
                <a:latin typeface="Consolas"/>
              </a:rPr>
              <a:t>.</a:t>
            </a:r>
            <a:r>
              <a:rPr lang="en-GB" sz="350" dirty="0">
                <a:solidFill>
                  <a:prstClr val="black"/>
                </a:solidFill>
                <a:latin typeface="Consolas"/>
              </a:rPr>
              <a:t>[</a:t>
            </a:r>
            <a:r>
              <a:rPr lang="en-GB" sz="350" dirty="0" err="1">
                <a:solidFill>
                  <a:prstClr val="black"/>
                </a:solidFill>
                <a:latin typeface="Consolas"/>
              </a:rPr>
              <a:t>factTabletMonthly</a:t>
            </a:r>
            <a:r>
              <a:rPr lang="en-GB" sz="350" dirty="0">
                <a:solidFill>
                  <a:prstClr val="black"/>
                </a:solidFill>
                <a:latin typeface="Consolas"/>
              </a:rPr>
              <a:t>]FTM</a:t>
            </a:r>
          </a:p>
          <a:p>
            <a:r>
              <a:rPr lang="en-GB" sz="350" dirty="0">
                <a:solidFill>
                  <a:prstClr val="black"/>
                </a:solidFill>
                <a:latin typeface="Consolas"/>
              </a:rPr>
              <a:t>   </a:t>
            </a:r>
            <a:r>
              <a:rPr lang="en-GB" sz="350" dirty="0">
                <a:solidFill>
                  <a:srgbClr val="808080"/>
                </a:solidFill>
                <a:latin typeface="Consolas"/>
              </a:rPr>
              <a:t>LEFT</a:t>
            </a:r>
            <a:r>
              <a:rPr lang="en-GB" sz="350" dirty="0">
                <a:solidFill>
                  <a:prstClr val="black"/>
                </a:solidFill>
                <a:latin typeface="Consolas"/>
              </a:rPr>
              <a:t> </a:t>
            </a:r>
            <a:r>
              <a:rPr lang="en-GB" sz="350" dirty="0">
                <a:solidFill>
                  <a:srgbClr val="808080"/>
                </a:solidFill>
                <a:latin typeface="Consolas"/>
              </a:rPr>
              <a:t>JOIN</a:t>
            </a:r>
            <a:r>
              <a:rPr lang="en-GB" sz="350" dirty="0">
                <a:solidFill>
                  <a:prstClr val="black"/>
                </a:solidFill>
                <a:latin typeface="Consolas"/>
              </a:rPr>
              <a:t> [</a:t>
            </a:r>
            <a:r>
              <a:rPr lang="en-GB" sz="350" dirty="0" err="1">
                <a:solidFill>
                  <a:prstClr val="black"/>
                </a:solidFill>
                <a:latin typeface="Consolas"/>
              </a:rPr>
              <a:t>BoutiqueDMS</a:t>
            </a:r>
            <a:r>
              <a:rPr lang="en-GB" sz="350" dirty="0">
                <a:solidFill>
                  <a:prstClr val="black"/>
                </a:solidFill>
                <a:latin typeface="Consolas"/>
              </a:rPr>
              <a:t>]</a:t>
            </a:r>
            <a:r>
              <a:rPr lang="en-GB" sz="350" dirty="0">
                <a:solidFill>
                  <a:srgbClr val="808080"/>
                </a:solidFill>
                <a:latin typeface="Consolas"/>
              </a:rPr>
              <a:t>.</a:t>
            </a:r>
            <a:r>
              <a:rPr lang="en-GB" sz="350" dirty="0">
                <a:solidFill>
                  <a:prstClr val="black"/>
                </a:solidFill>
                <a:latin typeface="Consolas"/>
              </a:rPr>
              <a:t>[tablet]</a:t>
            </a:r>
            <a:r>
              <a:rPr lang="en-GB" sz="350" dirty="0">
                <a:solidFill>
                  <a:srgbClr val="808080"/>
                </a:solidFill>
                <a:latin typeface="Consolas"/>
              </a:rPr>
              <a:t>.</a:t>
            </a:r>
            <a:r>
              <a:rPr lang="en-GB" sz="350" dirty="0">
                <a:solidFill>
                  <a:prstClr val="black"/>
                </a:solidFill>
                <a:latin typeface="Consolas"/>
              </a:rPr>
              <a:t>[</a:t>
            </a:r>
            <a:r>
              <a:rPr lang="en-GB" sz="350" dirty="0" err="1">
                <a:solidFill>
                  <a:prstClr val="black"/>
                </a:solidFill>
                <a:latin typeface="Consolas"/>
              </a:rPr>
              <a:t>dimTabletBrand</a:t>
            </a:r>
            <a:r>
              <a:rPr lang="en-GB" sz="350" dirty="0">
                <a:solidFill>
                  <a:prstClr val="black"/>
                </a:solidFill>
                <a:latin typeface="Consolas"/>
              </a:rPr>
              <a:t>]  DTB    </a:t>
            </a:r>
            <a:r>
              <a:rPr lang="en-GB" sz="350" dirty="0">
                <a:solidFill>
                  <a:srgbClr val="0000FF"/>
                </a:solidFill>
                <a:latin typeface="Consolas"/>
              </a:rPr>
              <a:t>ON</a:t>
            </a:r>
            <a:r>
              <a:rPr lang="en-GB" sz="350" dirty="0">
                <a:solidFill>
                  <a:prstClr val="black"/>
                </a:solidFill>
                <a:latin typeface="Consolas"/>
              </a:rPr>
              <a:t> </a:t>
            </a:r>
            <a:r>
              <a:rPr lang="en-GB" sz="350" dirty="0" err="1">
                <a:solidFill>
                  <a:prstClr val="black"/>
                </a:solidFill>
                <a:latin typeface="Consolas"/>
              </a:rPr>
              <a:t>FTM</a:t>
            </a:r>
            <a:r>
              <a:rPr lang="en-GB" sz="350" dirty="0" err="1">
                <a:solidFill>
                  <a:srgbClr val="808080"/>
                </a:solidFill>
                <a:latin typeface="Consolas"/>
              </a:rPr>
              <a:t>.</a:t>
            </a:r>
            <a:r>
              <a:rPr lang="en-GB" sz="350" dirty="0" err="1">
                <a:solidFill>
                  <a:prstClr val="black"/>
                </a:solidFill>
                <a:latin typeface="Consolas"/>
              </a:rPr>
              <a:t>BrandKey</a:t>
            </a:r>
            <a:r>
              <a:rPr lang="en-GB" sz="350" dirty="0">
                <a:solidFill>
                  <a:prstClr val="black"/>
                </a:solidFill>
                <a:latin typeface="Consolas"/>
              </a:rPr>
              <a:t> </a:t>
            </a:r>
            <a:r>
              <a:rPr lang="en-GB" sz="350" dirty="0">
                <a:solidFill>
                  <a:srgbClr val="808080"/>
                </a:solidFill>
                <a:latin typeface="Consolas"/>
              </a:rPr>
              <a:t>=</a:t>
            </a:r>
            <a:r>
              <a:rPr lang="en-GB" sz="350" dirty="0">
                <a:solidFill>
                  <a:prstClr val="black"/>
                </a:solidFill>
                <a:latin typeface="Consolas"/>
              </a:rPr>
              <a:t> </a:t>
            </a:r>
            <a:r>
              <a:rPr lang="en-GB" sz="350" dirty="0" err="1">
                <a:solidFill>
                  <a:prstClr val="black"/>
                </a:solidFill>
                <a:latin typeface="Consolas"/>
              </a:rPr>
              <a:t>DTB</a:t>
            </a:r>
            <a:r>
              <a:rPr lang="en-GB" sz="350" dirty="0" err="1">
                <a:solidFill>
                  <a:srgbClr val="808080"/>
                </a:solidFill>
                <a:latin typeface="Consolas"/>
              </a:rPr>
              <a:t>.</a:t>
            </a:r>
            <a:r>
              <a:rPr lang="en-GB" sz="350" dirty="0" err="1">
                <a:solidFill>
                  <a:prstClr val="black"/>
                </a:solidFill>
                <a:latin typeface="Consolas"/>
              </a:rPr>
              <a:t>BrandId</a:t>
            </a:r>
            <a:endParaRPr lang="en-GB" sz="350" dirty="0">
              <a:solidFill>
                <a:prstClr val="black"/>
              </a:solidFill>
              <a:latin typeface="Consolas"/>
            </a:endParaRPr>
          </a:p>
          <a:p>
            <a:r>
              <a:rPr lang="en-GB" sz="350" dirty="0">
                <a:solidFill>
                  <a:prstClr val="black"/>
                </a:solidFill>
                <a:latin typeface="Consolas"/>
              </a:rPr>
              <a:t>   </a:t>
            </a:r>
            <a:r>
              <a:rPr lang="en-GB" sz="350" dirty="0">
                <a:solidFill>
                  <a:srgbClr val="808080"/>
                </a:solidFill>
                <a:latin typeface="Consolas"/>
              </a:rPr>
              <a:t>LEFT</a:t>
            </a:r>
            <a:r>
              <a:rPr lang="en-GB" sz="350" dirty="0">
                <a:solidFill>
                  <a:prstClr val="black"/>
                </a:solidFill>
                <a:latin typeface="Consolas"/>
              </a:rPr>
              <a:t> </a:t>
            </a:r>
            <a:r>
              <a:rPr lang="en-GB" sz="350" dirty="0">
                <a:solidFill>
                  <a:srgbClr val="808080"/>
                </a:solidFill>
                <a:latin typeface="Consolas"/>
              </a:rPr>
              <a:t>JOIN</a:t>
            </a:r>
            <a:r>
              <a:rPr lang="en-GB" sz="350" dirty="0">
                <a:solidFill>
                  <a:prstClr val="black"/>
                </a:solidFill>
                <a:latin typeface="Consolas"/>
              </a:rPr>
              <a:t> [</a:t>
            </a:r>
            <a:r>
              <a:rPr lang="en-GB" sz="350" dirty="0" err="1">
                <a:solidFill>
                  <a:prstClr val="black"/>
                </a:solidFill>
                <a:latin typeface="Consolas"/>
              </a:rPr>
              <a:t>BoutiqueDMS</a:t>
            </a:r>
            <a:r>
              <a:rPr lang="en-GB" sz="350" dirty="0">
                <a:solidFill>
                  <a:prstClr val="black"/>
                </a:solidFill>
                <a:latin typeface="Consolas"/>
              </a:rPr>
              <a:t>]</a:t>
            </a:r>
            <a:r>
              <a:rPr lang="en-GB" sz="350" dirty="0">
                <a:solidFill>
                  <a:srgbClr val="808080"/>
                </a:solidFill>
                <a:latin typeface="Consolas"/>
              </a:rPr>
              <a:t>.</a:t>
            </a:r>
            <a:r>
              <a:rPr lang="en-GB" sz="350" dirty="0">
                <a:solidFill>
                  <a:prstClr val="black"/>
                </a:solidFill>
                <a:latin typeface="Consolas"/>
              </a:rPr>
              <a:t>[shared]</a:t>
            </a:r>
            <a:r>
              <a:rPr lang="en-GB" sz="350" dirty="0">
                <a:solidFill>
                  <a:srgbClr val="808080"/>
                </a:solidFill>
                <a:latin typeface="Consolas"/>
              </a:rPr>
              <a:t>.</a:t>
            </a:r>
            <a:r>
              <a:rPr lang="en-GB" sz="350" dirty="0">
                <a:solidFill>
                  <a:prstClr val="black"/>
                </a:solidFill>
                <a:latin typeface="Consolas"/>
              </a:rPr>
              <a:t>[</a:t>
            </a:r>
            <a:r>
              <a:rPr lang="en-GB" sz="350" dirty="0" err="1">
                <a:solidFill>
                  <a:prstClr val="black"/>
                </a:solidFill>
                <a:latin typeface="Consolas"/>
              </a:rPr>
              <a:t>dimPeriod</a:t>
            </a:r>
            <a:r>
              <a:rPr lang="en-GB" sz="350" dirty="0">
                <a:solidFill>
                  <a:prstClr val="black"/>
                </a:solidFill>
                <a:latin typeface="Consolas"/>
              </a:rPr>
              <a:t>]       DP     </a:t>
            </a:r>
            <a:r>
              <a:rPr lang="en-GB" sz="350" dirty="0">
                <a:solidFill>
                  <a:srgbClr val="0000FF"/>
                </a:solidFill>
                <a:latin typeface="Consolas"/>
              </a:rPr>
              <a:t>ON</a:t>
            </a:r>
            <a:r>
              <a:rPr lang="en-GB" sz="350" dirty="0">
                <a:solidFill>
                  <a:prstClr val="black"/>
                </a:solidFill>
                <a:latin typeface="Consolas"/>
              </a:rPr>
              <a:t> </a:t>
            </a:r>
            <a:r>
              <a:rPr lang="en-GB" sz="350" dirty="0" err="1">
                <a:solidFill>
                  <a:prstClr val="black"/>
                </a:solidFill>
                <a:latin typeface="Consolas"/>
              </a:rPr>
              <a:t>FTM</a:t>
            </a:r>
            <a:r>
              <a:rPr lang="en-GB" sz="350" dirty="0" err="1">
                <a:solidFill>
                  <a:srgbClr val="808080"/>
                </a:solidFill>
                <a:latin typeface="Consolas"/>
              </a:rPr>
              <a:t>.</a:t>
            </a:r>
            <a:r>
              <a:rPr lang="en-GB" sz="350" dirty="0" err="1">
                <a:solidFill>
                  <a:prstClr val="black"/>
                </a:solidFill>
                <a:latin typeface="Consolas"/>
              </a:rPr>
              <a:t>PeriodKey</a:t>
            </a:r>
            <a:r>
              <a:rPr lang="en-GB" sz="350" dirty="0">
                <a:solidFill>
                  <a:prstClr val="black"/>
                </a:solidFill>
                <a:latin typeface="Consolas"/>
              </a:rPr>
              <a:t> </a:t>
            </a:r>
            <a:r>
              <a:rPr lang="en-GB" sz="350" dirty="0">
                <a:solidFill>
                  <a:srgbClr val="808080"/>
                </a:solidFill>
                <a:latin typeface="Consolas"/>
              </a:rPr>
              <a:t>=</a:t>
            </a:r>
            <a:r>
              <a:rPr lang="en-GB" sz="350" dirty="0">
                <a:solidFill>
                  <a:prstClr val="black"/>
                </a:solidFill>
                <a:latin typeface="Consolas"/>
              </a:rPr>
              <a:t> </a:t>
            </a:r>
            <a:r>
              <a:rPr lang="en-GB" sz="350" dirty="0" err="1">
                <a:solidFill>
                  <a:prstClr val="black"/>
                </a:solidFill>
                <a:latin typeface="Consolas"/>
              </a:rPr>
              <a:t>DP</a:t>
            </a:r>
            <a:r>
              <a:rPr lang="en-GB" sz="350" dirty="0" err="1">
                <a:solidFill>
                  <a:srgbClr val="808080"/>
                </a:solidFill>
                <a:latin typeface="Consolas"/>
              </a:rPr>
              <a:t>.</a:t>
            </a:r>
            <a:r>
              <a:rPr lang="en-GB" sz="350" dirty="0" err="1">
                <a:solidFill>
                  <a:prstClr val="black"/>
                </a:solidFill>
                <a:latin typeface="Consolas"/>
              </a:rPr>
              <a:t>PeriodId</a:t>
            </a:r>
            <a:r>
              <a:rPr lang="en-GB" sz="350" dirty="0">
                <a:solidFill>
                  <a:prstClr val="black"/>
                </a:solidFill>
                <a:latin typeface="Consolas"/>
              </a:rPr>
              <a:t> </a:t>
            </a:r>
          </a:p>
          <a:p>
            <a:r>
              <a:rPr lang="en-GB" sz="350" dirty="0">
                <a:solidFill>
                  <a:prstClr val="black"/>
                </a:solidFill>
                <a:latin typeface="Consolas"/>
              </a:rPr>
              <a:t>   </a:t>
            </a:r>
            <a:r>
              <a:rPr lang="en-GB" sz="350" dirty="0">
                <a:solidFill>
                  <a:srgbClr val="808080"/>
                </a:solidFill>
                <a:latin typeface="Consolas"/>
              </a:rPr>
              <a:t>LEFT</a:t>
            </a:r>
            <a:r>
              <a:rPr lang="en-GB" sz="350" dirty="0">
                <a:solidFill>
                  <a:prstClr val="black"/>
                </a:solidFill>
                <a:latin typeface="Consolas"/>
              </a:rPr>
              <a:t> </a:t>
            </a:r>
            <a:r>
              <a:rPr lang="en-GB" sz="350" dirty="0">
                <a:solidFill>
                  <a:srgbClr val="808080"/>
                </a:solidFill>
                <a:latin typeface="Consolas"/>
              </a:rPr>
              <a:t>JOIN</a:t>
            </a:r>
            <a:r>
              <a:rPr lang="en-GB" sz="350" dirty="0">
                <a:solidFill>
                  <a:prstClr val="black"/>
                </a:solidFill>
                <a:latin typeface="Consolas"/>
              </a:rPr>
              <a:t> [</a:t>
            </a:r>
            <a:r>
              <a:rPr lang="en-GB" sz="350" dirty="0" err="1">
                <a:solidFill>
                  <a:prstClr val="black"/>
                </a:solidFill>
                <a:latin typeface="Consolas"/>
              </a:rPr>
              <a:t>BoutiqueDMS</a:t>
            </a:r>
            <a:r>
              <a:rPr lang="en-GB" sz="350" dirty="0">
                <a:solidFill>
                  <a:prstClr val="black"/>
                </a:solidFill>
                <a:latin typeface="Consolas"/>
              </a:rPr>
              <a:t>]</a:t>
            </a:r>
            <a:r>
              <a:rPr lang="en-GB" sz="350" dirty="0">
                <a:solidFill>
                  <a:srgbClr val="808080"/>
                </a:solidFill>
                <a:latin typeface="Consolas"/>
              </a:rPr>
              <a:t>.</a:t>
            </a:r>
            <a:r>
              <a:rPr lang="en-GB" sz="350" dirty="0">
                <a:solidFill>
                  <a:prstClr val="black"/>
                </a:solidFill>
                <a:latin typeface="Consolas"/>
              </a:rPr>
              <a:t>[shared]</a:t>
            </a:r>
            <a:r>
              <a:rPr lang="en-GB" sz="350" dirty="0">
                <a:solidFill>
                  <a:srgbClr val="808080"/>
                </a:solidFill>
                <a:latin typeface="Consolas"/>
              </a:rPr>
              <a:t>.</a:t>
            </a:r>
            <a:r>
              <a:rPr lang="en-GB" sz="350" dirty="0">
                <a:solidFill>
                  <a:prstClr val="black"/>
                </a:solidFill>
                <a:latin typeface="Consolas"/>
              </a:rPr>
              <a:t>[</a:t>
            </a:r>
            <a:r>
              <a:rPr lang="en-GB" sz="350" dirty="0" err="1">
                <a:solidFill>
                  <a:prstClr val="black"/>
                </a:solidFill>
                <a:latin typeface="Consolas"/>
              </a:rPr>
              <a:t>dimCountry</a:t>
            </a:r>
            <a:r>
              <a:rPr lang="en-GB" sz="350" dirty="0">
                <a:solidFill>
                  <a:prstClr val="black"/>
                </a:solidFill>
                <a:latin typeface="Consolas"/>
              </a:rPr>
              <a:t>]      DC     </a:t>
            </a:r>
            <a:r>
              <a:rPr lang="en-GB" sz="350" dirty="0">
                <a:solidFill>
                  <a:srgbClr val="0000FF"/>
                </a:solidFill>
                <a:latin typeface="Consolas"/>
              </a:rPr>
              <a:t>ON</a:t>
            </a:r>
            <a:r>
              <a:rPr lang="en-GB" sz="350" dirty="0">
                <a:solidFill>
                  <a:prstClr val="black"/>
                </a:solidFill>
                <a:latin typeface="Consolas"/>
              </a:rPr>
              <a:t> </a:t>
            </a:r>
            <a:r>
              <a:rPr lang="en-GB" sz="350" dirty="0" err="1">
                <a:solidFill>
                  <a:prstClr val="black"/>
                </a:solidFill>
                <a:latin typeface="Consolas"/>
              </a:rPr>
              <a:t>FTM</a:t>
            </a:r>
            <a:r>
              <a:rPr lang="en-GB" sz="350" dirty="0" err="1">
                <a:solidFill>
                  <a:srgbClr val="808080"/>
                </a:solidFill>
                <a:latin typeface="Consolas"/>
              </a:rPr>
              <a:t>.</a:t>
            </a:r>
            <a:r>
              <a:rPr lang="en-GB" sz="350" dirty="0" err="1">
                <a:solidFill>
                  <a:prstClr val="black"/>
                </a:solidFill>
                <a:latin typeface="Consolas"/>
              </a:rPr>
              <a:t>CountryKey</a:t>
            </a:r>
            <a:r>
              <a:rPr lang="en-GB" sz="350" dirty="0">
                <a:solidFill>
                  <a:prstClr val="black"/>
                </a:solidFill>
                <a:latin typeface="Consolas"/>
              </a:rPr>
              <a:t> </a:t>
            </a:r>
            <a:r>
              <a:rPr lang="en-GB" sz="350" dirty="0">
                <a:solidFill>
                  <a:srgbClr val="808080"/>
                </a:solidFill>
                <a:latin typeface="Consolas"/>
              </a:rPr>
              <a:t>=</a:t>
            </a:r>
            <a:r>
              <a:rPr lang="en-GB" sz="350" dirty="0">
                <a:solidFill>
                  <a:prstClr val="black"/>
                </a:solidFill>
                <a:latin typeface="Consolas"/>
              </a:rPr>
              <a:t> </a:t>
            </a:r>
            <a:r>
              <a:rPr lang="en-GB" sz="350" dirty="0" err="1">
                <a:solidFill>
                  <a:prstClr val="black"/>
                </a:solidFill>
                <a:latin typeface="Consolas"/>
              </a:rPr>
              <a:t>DC</a:t>
            </a:r>
            <a:r>
              <a:rPr lang="en-GB" sz="350" dirty="0" err="1">
                <a:solidFill>
                  <a:srgbClr val="808080"/>
                </a:solidFill>
                <a:latin typeface="Consolas"/>
              </a:rPr>
              <a:t>.</a:t>
            </a:r>
            <a:r>
              <a:rPr lang="en-GB" sz="350" dirty="0" err="1">
                <a:solidFill>
                  <a:prstClr val="black"/>
                </a:solidFill>
                <a:latin typeface="Consolas"/>
              </a:rPr>
              <a:t>CountryISO</a:t>
            </a:r>
            <a:r>
              <a:rPr lang="en-GB" sz="350" dirty="0">
                <a:solidFill>
                  <a:prstClr val="black"/>
                </a:solidFill>
                <a:latin typeface="Consolas"/>
              </a:rPr>
              <a:t> </a:t>
            </a:r>
          </a:p>
          <a:p>
            <a:r>
              <a:rPr lang="en-GB" sz="350" dirty="0">
                <a:solidFill>
                  <a:srgbClr val="0000FF"/>
                </a:solidFill>
                <a:latin typeface="Consolas"/>
              </a:rPr>
              <a:t>WHERE</a:t>
            </a:r>
            <a:endParaRPr lang="en-GB" sz="350" dirty="0">
              <a:solidFill>
                <a:prstClr val="black"/>
              </a:solidFill>
              <a:latin typeface="Consolas"/>
            </a:endParaRPr>
          </a:p>
          <a:p>
            <a:r>
              <a:rPr lang="en-GB" sz="350" dirty="0">
                <a:solidFill>
                  <a:prstClr val="black"/>
                </a:solidFill>
                <a:latin typeface="Consolas"/>
              </a:rPr>
              <a:t>   </a:t>
            </a:r>
            <a:r>
              <a:rPr lang="en-GB" sz="350" dirty="0" err="1">
                <a:solidFill>
                  <a:prstClr val="black"/>
                </a:solidFill>
                <a:latin typeface="Consolas"/>
              </a:rPr>
              <a:t>DC</a:t>
            </a:r>
            <a:r>
              <a:rPr lang="en-GB" sz="350" dirty="0" err="1">
                <a:solidFill>
                  <a:srgbClr val="808080"/>
                </a:solidFill>
                <a:latin typeface="Consolas"/>
              </a:rPr>
              <a:t>.</a:t>
            </a:r>
            <a:r>
              <a:rPr lang="en-GB" sz="350" dirty="0" err="1">
                <a:solidFill>
                  <a:prstClr val="black"/>
                </a:solidFill>
                <a:latin typeface="Consolas"/>
              </a:rPr>
              <a:t>RegionName</a:t>
            </a:r>
            <a:r>
              <a:rPr lang="en-GB" sz="350" dirty="0">
                <a:solidFill>
                  <a:prstClr val="black"/>
                </a:solidFill>
                <a:latin typeface="Consolas"/>
              </a:rPr>
              <a:t> </a:t>
            </a:r>
            <a:r>
              <a:rPr lang="en-GB" sz="350" dirty="0">
                <a:solidFill>
                  <a:srgbClr val="808080"/>
                </a:solidFill>
                <a:latin typeface="Consolas"/>
              </a:rPr>
              <a:t>LIKE</a:t>
            </a:r>
            <a:r>
              <a:rPr lang="en-GB" sz="350" dirty="0">
                <a:solidFill>
                  <a:prstClr val="black"/>
                </a:solidFill>
                <a:latin typeface="Consolas"/>
              </a:rPr>
              <a:t> </a:t>
            </a:r>
            <a:r>
              <a:rPr lang="en-GB" sz="350" dirty="0">
                <a:solidFill>
                  <a:srgbClr val="FF0000"/>
                </a:solidFill>
                <a:latin typeface="Consolas"/>
              </a:rPr>
              <a:t>'%Europe%'</a:t>
            </a:r>
            <a:endParaRPr lang="en-GB" sz="350" dirty="0">
              <a:solidFill>
                <a:prstClr val="black"/>
              </a:solidFill>
              <a:latin typeface="Consolas"/>
            </a:endParaRPr>
          </a:p>
          <a:p>
            <a:r>
              <a:rPr lang="en-GB" sz="350" dirty="0">
                <a:solidFill>
                  <a:srgbClr val="0000FF"/>
                </a:solidFill>
                <a:latin typeface="Consolas"/>
              </a:rPr>
              <a:t>GROUP</a:t>
            </a:r>
            <a:r>
              <a:rPr lang="en-GB" sz="350" dirty="0">
                <a:solidFill>
                  <a:prstClr val="black"/>
                </a:solidFill>
                <a:latin typeface="Consolas"/>
              </a:rPr>
              <a:t> </a:t>
            </a:r>
            <a:r>
              <a:rPr lang="en-GB" sz="350" dirty="0">
                <a:solidFill>
                  <a:srgbClr val="0000FF"/>
                </a:solidFill>
                <a:latin typeface="Consolas"/>
              </a:rPr>
              <a:t>BY</a:t>
            </a:r>
            <a:endParaRPr lang="en-GB" sz="350" dirty="0">
              <a:solidFill>
                <a:prstClr val="black"/>
              </a:solidFill>
              <a:latin typeface="Consolas"/>
            </a:endParaRPr>
          </a:p>
          <a:p>
            <a:r>
              <a:rPr lang="en-GB" sz="350" dirty="0">
                <a:solidFill>
                  <a:prstClr val="black"/>
                </a:solidFill>
                <a:latin typeface="Consolas"/>
              </a:rPr>
              <a:t>   DP</a:t>
            </a:r>
            <a:r>
              <a:rPr lang="en-GB" sz="350" dirty="0">
                <a:solidFill>
                  <a:srgbClr val="808080"/>
                </a:solidFill>
                <a:latin typeface="Consolas"/>
              </a:rPr>
              <a:t>.</a:t>
            </a:r>
            <a:r>
              <a:rPr lang="en-GB" sz="350" dirty="0">
                <a:solidFill>
                  <a:prstClr val="black"/>
                </a:solidFill>
                <a:latin typeface="Consolas"/>
              </a:rPr>
              <a:t>[</a:t>
            </a:r>
            <a:r>
              <a:rPr lang="en-GB" sz="350" dirty="0" err="1">
                <a:solidFill>
                  <a:prstClr val="black"/>
                </a:solidFill>
                <a:latin typeface="Consolas"/>
              </a:rPr>
              <a:t>YearNumber</a:t>
            </a:r>
            <a:r>
              <a:rPr lang="en-GB" sz="350" dirty="0">
                <a:solidFill>
                  <a:prstClr val="black"/>
                </a:solidFill>
                <a:latin typeface="Consolas"/>
              </a:rPr>
              <a:t>]</a:t>
            </a:r>
            <a:r>
              <a:rPr lang="en-GB" sz="350" dirty="0">
                <a:solidFill>
                  <a:srgbClr val="808080"/>
                </a:solidFill>
                <a:latin typeface="Consolas"/>
              </a:rPr>
              <a:t>,</a:t>
            </a:r>
            <a:endParaRPr lang="en-GB" sz="350" dirty="0">
              <a:solidFill>
                <a:prstClr val="black"/>
              </a:solidFill>
              <a:latin typeface="Consolas"/>
            </a:endParaRPr>
          </a:p>
          <a:p>
            <a:r>
              <a:rPr lang="en-GB" sz="350" dirty="0">
                <a:solidFill>
                  <a:prstClr val="black"/>
                </a:solidFill>
                <a:latin typeface="Consolas"/>
              </a:rPr>
              <a:t>   DP</a:t>
            </a:r>
            <a:r>
              <a:rPr lang="en-GB" sz="350" dirty="0">
                <a:solidFill>
                  <a:srgbClr val="808080"/>
                </a:solidFill>
                <a:latin typeface="Consolas"/>
              </a:rPr>
              <a:t>.</a:t>
            </a:r>
            <a:r>
              <a:rPr lang="en-GB" sz="350" dirty="0">
                <a:solidFill>
                  <a:prstClr val="black"/>
                </a:solidFill>
                <a:latin typeface="Consolas"/>
              </a:rPr>
              <a:t>[</a:t>
            </a:r>
            <a:r>
              <a:rPr lang="en-GB" sz="350" dirty="0" err="1">
                <a:solidFill>
                  <a:prstClr val="black"/>
                </a:solidFill>
                <a:latin typeface="Consolas"/>
              </a:rPr>
              <a:t>MonthNumber</a:t>
            </a:r>
            <a:r>
              <a:rPr lang="en-GB" sz="350" dirty="0">
                <a:solidFill>
                  <a:prstClr val="black"/>
                </a:solidFill>
                <a:latin typeface="Consolas"/>
              </a:rPr>
              <a:t>]</a:t>
            </a:r>
            <a:r>
              <a:rPr lang="en-GB" sz="350" dirty="0">
                <a:solidFill>
                  <a:srgbClr val="808080"/>
                </a:solidFill>
                <a:latin typeface="Consolas"/>
              </a:rPr>
              <a:t>,</a:t>
            </a:r>
            <a:endParaRPr lang="en-GB" sz="350" dirty="0">
              <a:solidFill>
                <a:prstClr val="black"/>
              </a:solidFill>
              <a:latin typeface="Consolas"/>
            </a:endParaRPr>
          </a:p>
          <a:p>
            <a:r>
              <a:rPr lang="en-GB" sz="350" dirty="0">
                <a:solidFill>
                  <a:prstClr val="black"/>
                </a:solidFill>
                <a:latin typeface="Consolas"/>
              </a:rPr>
              <a:t>   DTB</a:t>
            </a:r>
            <a:r>
              <a:rPr lang="en-GB" sz="350" dirty="0">
                <a:solidFill>
                  <a:srgbClr val="808080"/>
                </a:solidFill>
                <a:latin typeface="Consolas"/>
              </a:rPr>
              <a:t>.</a:t>
            </a:r>
            <a:r>
              <a:rPr lang="en-GB" sz="350" dirty="0">
                <a:solidFill>
                  <a:prstClr val="black"/>
                </a:solidFill>
                <a:latin typeface="Consolas"/>
              </a:rPr>
              <a:t>[</a:t>
            </a:r>
            <a:r>
              <a:rPr lang="en-GB" sz="350" dirty="0" err="1">
                <a:solidFill>
                  <a:prstClr val="black"/>
                </a:solidFill>
                <a:latin typeface="Consolas"/>
              </a:rPr>
              <a:t>BrandGroupName</a:t>
            </a:r>
            <a:r>
              <a:rPr lang="en-GB" sz="350" dirty="0">
                <a:solidFill>
                  <a:prstClr val="black"/>
                </a:solidFill>
                <a:latin typeface="Consolas"/>
              </a:rPr>
              <a:t>]  </a:t>
            </a:r>
          </a:p>
          <a:p>
            <a:r>
              <a:rPr lang="en-GB" sz="350" dirty="0">
                <a:solidFill>
                  <a:srgbClr val="0000FF"/>
                </a:solidFill>
                <a:latin typeface="Consolas"/>
              </a:rPr>
              <a:t>HAVING</a:t>
            </a:r>
            <a:endParaRPr lang="en-GB" sz="350" dirty="0">
              <a:solidFill>
                <a:prstClr val="black"/>
              </a:solidFill>
              <a:latin typeface="Consolas"/>
            </a:endParaRPr>
          </a:p>
          <a:p>
            <a:r>
              <a:rPr lang="en-GB" sz="350" dirty="0">
                <a:solidFill>
                  <a:prstClr val="black"/>
                </a:solidFill>
                <a:latin typeface="Consolas"/>
              </a:rPr>
              <a:t>   </a:t>
            </a:r>
            <a:r>
              <a:rPr lang="en-GB" sz="350" dirty="0" err="1">
                <a:solidFill>
                  <a:prstClr val="black"/>
                </a:solidFill>
                <a:latin typeface="Consolas"/>
              </a:rPr>
              <a:t>DP</a:t>
            </a:r>
            <a:r>
              <a:rPr lang="en-GB" sz="350" dirty="0" err="1">
                <a:solidFill>
                  <a:srgbClr val="808080"/>
                </a:solidFill>
                <a:latin typeface="Consolas"/>
              </a:rPr>
              <a:t>.</a:t>
            </a:r>
            <a:r>
              <a:rPr lang="en-GB" sz="350" dirty="0" err="1">
                <a:solidFill>
                  <a:prstClr val="black"/>
                </a:solidFill>
                <a:latin typeface="Consolas"/>
              </a:rPr>
              <a:t>YearNumber</a:t>
            </a:r>
            <a:r>
              <a:rPr lang="en-GB" sz="350" dirty="0">
                <a:solidFill>
                  <a:prstClr val="black"/>
                </a:solidFill>
                <a:latin typeface="Consolas"/>
              </a:rPr>
              <a:t> </a:t>
            </a:r>
            <a:r>
              <a:rPr lang="en-GB" sz="350" dirty="0">
                <a:solidFill>
                  <a:srgbClr val="808080"/>
                </a:solidFill>
                <a:latin typeface="Consolas"/>
              </a:rPr>
              <a:t>IN</a:t>
            </a:r>
            <a:r>
              <a:rPr lang="en-GB" sz="350" dirty="0">
                <a:solidFill>
                  <a:srgbClr val="0000FF"/>
                </a:solidFill>
                <a:latin typeface="Consolas"/>
              </a:rPr>
              <a:t> </a:t>
            </a:r>
            <a:r>
              <a:rPr lang="en-GB" sz="350" dirty="0">
                <a:solidFill>
                  <a:srgbClr val="808080"/>
                </a:solidFill>
                <a:latin typeface="Consolas"/>
              </a:rPr>
              <a:t>(</a:t>
            </a:r>
            <a:r>
              <a:rPr lang="en-GB" sz="350" dirty="0">
                <a:solidFill>
                  <a:prstClr val="black"/>
                </a:solidFill>
                <a:latin typeface="Consolas"/>
              </a:rPr>
              <a:t>2014</a:t>
            </a:r>
            <a:r>
              <a:rPr lang="en-GB" sz="350" dirty="0">
                <a:solidFill>
                  <a:srgbClr val="808080"/>
                </a:solidFill>
                <a:latin typeface="Consolas"/>
              </a:rPr>
              <a:t>,</a:t>
            </a:r>
            <a:r>
              <a:rPr lang="en-GB" sz="350" dirty="0">
                <a:solidFill>
                  <a:prstClr val="black"/>
                </a:solidFill>
                <a:latin typeface="Consolas"/>
              </a:rPr>
              <a:t>2015</a:t>
            </a:r>
            <a:r>
              <a:rPr lang="en-GB" sz="350" dirty="0">
                <a:solidFill>
                  <a:srgbClr val="808080"/>
                </a:solidFill>
                <a:latin typeface="Consolas"/>
              </a:rPr>
              <a:t>,</a:t>
            </a:r>
            <a:r>
              <a:rPr lang="en-GB" sz="350" dirty="0">
                <a:solidFill>
                  <a:prstClr val="black"/>
                </a:solidFill>
                <a:latin typeface="Consolas"/>
              </a:rPr>
              <a:t>2016</a:t>
            </a:r>
            <a:r>
              <a:rPr lang="en-GB" sz="350" dirty="0">
                <a:solidFill>
                  <a:srgbClr val="808080"/>
                </a:solidFill>
                <a:latin typeface="Consolas"/>
              </a:rPr>
              <a:t>)</a:t>
            </a:r>
            <a:endParaRPr lang="en-GB" sz="350" dirty="0">
              <a:solidFill>
                <a:prstClr val="black"/>
              </a:solidFill>
              <a:latin typeface="Consolas"/>
            </a:endParaRPr>
          </a:p>
          <a:p>
            <a:r>
              <a:rPr lang="en-GB" sz="350" dirty="0">
                <a:solidFill>
                  <a:prstClr val="black"/>
                </a:solidFill>
                <a:latin typeface="Consolas"/>
              </a:rPr>
              <a:t>   </a:t>
            </a:r>
            <a:r>
              <a:rPr lang="en-GB" sz="350" dirty="0">
                <a:solidFill>
                  <a:srgbClr val="808080"/>
                </a:solidFill>
                <a:latin typeface="Consolas"/>
              </a:rPr>
              <a:t>AND</a:t>
            </a:r>
            <a:r>
              <a:rPr lang="en-GB" sz="350" dirty="0">
                <a:solidFill>
                  <a:prstClr val="black"/>
                </a:solidFill>
                <a:latin typeface="Consolas"/>
              </a:rPr>
              <a:t> </a:t>
            </a:r>
            <a:r>
              <a:rPr lang="en-GB" sz="350" dirty="0" err="1">
                <a:solidFill>
                  <a:prstClr val="black"/>
                </a:solidFill>
                <a:latin typeface="Consolas"/>
              </a:rPr>
              <a:t>DTB</a:t>
            </a:r>
            <a:r>
              <a:rPr lang="en-GB" sz="350" dirty="0" err="1">
                <a:solidFill>
                  <a:srgbClr val="808080"/>
                </a:solidFill>
                <a:latin typeface="Consolas"/>
              </a:rPr>
              <a:t>.</a:t>
            </a:r>
            <a:r>
              <a:rPr lang="en-GB" sz="350" dirty="0" err="1">
                <a:solidFill>
                  <a:prstClr val="black"/>
                </a:solidFill>
                <a:latin typeface="Consolas"/>
              </a:rPr>
              <a:t>BrandGroupName</a:t>
            </a:r>
            <a:r>
              <a:rPr lang="en-GB" sz="350" dirty="0">
                <a:solidFill>
                  <a:prstClr val="black"/>
                </a:solidFill>
                <a:latin typeface="Consolas"/>
              </a:rPr>
              <a:t> </a:t>
            </a:r>
            <a:r>
              <a:rPr lang="en-GB" sz="350" dirty="0">
                <a:solidFill>
                  <a:srgbClr val="808080"/>
                </a:solidFill>
                <a:latin typeface="Consolas"/>
              </a:rPr>
              <a:t>=</a:t>
            </a:r>
            <a:r>
              <a:rPr lang="en-GB" sz="350" dirty="0">
                <a:solidFill>
                  <a:prstClr val="black"/>
                </a:solidFill>
                <a:latin typeface="Consolas"/>
              </a:rPr>
              <a:t> </a:t>
            </a:r>
            <a:r>
              <a:rPr lang="en-GB" sz="350" dirty="0">
                <a:solidFill>
                  <a:srgbClr val="FF0000"/>
                </a:solidFill>
                <a:latin typeface="Consolas"/>
              </a:rPr>
              <a:t>'Apple'</a:t>
            </a:r>
            <a:endParaRPr lang="en-GB" sz="350" dirty="0">
              <a:solidFill>
                <a:prstClr val="black"/>
              </a:solidFill>
              <a:latin typeface="Consolas"/>
            </a:endParaRPr>
          </a:p>
          <a:p>
            <a:endParaRPr lang="en-GB" sz="350" dirty="0">
              <a:solidFill>
                <a:prstClr val="black"/>
              </a:solidFill>
              <a:latin typeface="Consolas"/>
            </a:endParaRPr>
          </a:p>
          <a:p>
            <a:r>
              <a:rPr lang="en-GB" sz="350" dirty="0">
                <a:solidFill>
                  <a:srgbClr val="808080"/>
                </a:solidFill>
                <a:latin typeface="Consolas"/>
              </a:rPr>
              <a:t>)</a:t>
            </a:r>
            <a:r>
              <a:rPr lang="en-GB" sz="350" dirty="0">
                <a:solidFill>
                  <a:prstClr val="black"/>
                </a:solidFill>
                <a:latin typeface="Consolas"/>
              </a:rPr>
              <a:t> </a:t>
            </a:r>
            <a:r>
              <a:rPr lang="en-GB" sz="350" dirty="0">
                <a:solidFill>
                  <a:srgbClr val="0000FF"/>
                </a:solidFill>
                <a:latin typeface="Consolas"/>
              </a:rPr>
              <a:t>AS</a:t>
            </a:r>
            <a:r>
              <a:rPr lang="en-GB" sz="350" dirty="0">
                <a:solidFill>
                  <a:prstClr val="black"/>
                </a:solidFill>
                <a:latin typeface="Consolas"/>
              </a:rPr>
              <a:t> DERIVEDTABLE </a:t>
            </a:r>
            <a:r>
              <a:rPr lang="en-GB" sz="350" dirty="0">
                <a:solidFill>
                  <a:srgbClr val="008000"/>
                </a:solidFill>
                <a:latin typeface="Consolas"/>
              </a:rPr>
              <a:t>-- Using a derived table here</a:t>
            </a:r>
            <a:endParaRPr lang="en-GB" sz="350" dirty="0">
              <a:solidFill>
                <a:prstClr val="black"/>
              </a:solidFill>
              <a:latin typeface="Consolas"/>
            </a:endParaRPr>
          </a:p>
          <a:p>
            <a:endParaRPr lang="en-GB" sz="350" dirty="0">
              <a:solidFill>
                <a:prstClr val="black"/>
              </a:solidFill>
              <a:latin typeface="Consolas"/>
            </a:endParaRPr>
          </a:p>
          <a:p>
            <a:r>
              <a:rPr lang="en-GB" sz="350" dirty="0">
                <a:solidFill>
                  <a:srgbClr val="0000FF"/>
                </a:solidFill>
                <a:latin typeface="Consolas"/>
              </a:rPr>
              <a:t>GROUP</a:t>
            </a:r>
            <a:r>
              <a:rPr lang="en-GB" sz="350" dirty="0">
                <a:solidFill>
                  <a:prstClr val="black"/>
                </a:solidFill>
                <a:latin typeface="Consolas"/>
              </a:rPr>
              <a:t> </a:t>
            </a:r>
            <a:r>
              <a:rPr lang="en-GB" sz="350" dirty="0">
                <a:solidFill>
                  <a:srgbClr val="0000FF"/>
                </a:solidFill>
                <a:latin typeface="Consolas"/>
              </a:rPr>
              <a:t>BY</a:t>
            </a:r>
            <a:endParaRPr lang="en-GB" sz="350" dirty="0">
              <a:solidFill>
                <a:prstClr val="black"/>
              </a:solidFill>
              <a:latin typeface="Consolas"/>
            </a:endParaRPr>
          </a:p>
          <a:p>
            <a:r>
              <a:rPr lang="en-GB" sz="350" dirty="0">
                <a:solidFill>
                  <a:prstClr val="black"/>
                </a:solidFill>
                <a:latin typeface="Consolas"/>
              </a:rPr>
              <a:t>   DERIVEDTABLE</a:t>
            </a:r>
            <a:r>
              <a:rPr lang="en-GB" sz="350" dirty="0">
                <a:solidFill>
                  <a:srgbClr val="808080"/>
                </a:solidFill>
                <a:latin typeface="Consolas"/>
              </a:rPr>
              <a:t>.</a:t>
            </a:r>
            <a:r>
              <a:rPr lang="en-GB" sz="350" dirty="0">
                <a:solidFill>
                  <a:prstClr val="black"/>
                </a:solidFill>
                <a:latin typeface="Consolas"/>
              </a:rPr>
              <a:t>[</a:t>
            </a:r>
            <a:r>
              <a:rPr lang="en-GB" sz="350" dirty="0" err="1">
                <a:solidFill>
                  <a:prstClr val="black"/>
                </a:solidFill>
                <a:latin typeface="Consolas"/>
              </a:rPr>
              <a:t>YearNumber</a:t>
            </a:r>
            <a:r>
              <a:rPr lang="en-GB" sz="350" dirty="0">
                <a:solidFill>
                  <a:prstClr val="black"/>
                </a:solidFill>
                <a:latin typeface="Consolas"/>
              </a:rPr>
              <a:t>]</a:t>
            </a:r>
            <a:r>
              <a:rPr lang="en-GB" sz="350" dirty="0">
                <a:solidFill>
                  <a:srgbClr val="808080"/>
                </a:solidFill>
                <a:latin typeface="Consolas"/>
              </a:rPr>
              <a:t>,</a:t>
            </a:r>
            <a:endParaRPr lang="en-GB" sz="350" dirty="0">
              <a:solidFill>
                <a:prstClr val="black"/>
              </a:solidFill>
              <a:latin typeface="Consolas"/>
            </a:endParaRPr>
          </a:p>
          <a:p>
            <a:r>
              <a:rPr lang="en-GB" sz="350" dirty="0">
                <a:solidFill>
                  <a:prstClr val="black"/>
                </a:solidFill>
                <a:latin typeface="Consolas"/>
              </a:rPr>
              <a:t>   DERIVEDTABLE</a:t>
            </a:r>
            <a:r>
              <a:rPr lang="en-GB" sz="350" dirty="0">
                <a:solidFill>
                  <a:srgbClr val="808080"/>
                </a:solidFill>
                <a:latin typeface="Consolas"/>
              </a:rPr>
              <a:t>.</a:t>
            </a:r>
            <a:r>
              <a:rPr lang="en-GB" sz="350" dirty="0">
                <a:solidFill>
                  <a:prstClr val="black"/>
                </a:solidFill>
                <a:latin typeface="Consolas"/>
              </a:rPr>
              <a:t>[</a:t>
            </a:r>
            <a:r>
              <a:rPr lang="en-GB" sz="350" dirty="0" err="1">
                <a:solidFill>
                  <a:prstClr val="black"/>
                </a:solidFill>
                <a:latin typeface="Consolas"/>
              </a:rPr>
              <a:t>MonthNumber</a:t>
            </a:r>
            <a:r>
              <a:rPr lang="en-GB" sz="350" dirty="0">
                <a:solidFill>
                  <a:prstClr val="black"/>
                </a:solidFill>
                <a:latin typeface="Consolas"/>
              </a:rPr>
              <a:t>]</a:t>
            </a:r>
            <a:r>
              <a:rPr lang="en-GB" sz="350" dirty="0">
                <a:solidFill>
                  <a:srgbClr val="808080"/>
                </a:solidFill>
                <a:latin typeface="Consolas"/>
              </a:rPr>
              <a:t>,</a:t>
            </a:r>
            <a:endParaRPr lang="en-GB" sz="350" dirty="0">
              <a:solidFill>
                <a:prstClr val="black"/>
              </a:solidFill>
              <a:latin typeface="Consolas"/>
            </a:endParaRPr>
          </a:p>
          <a:p>
            <a:r>
              <a:rPr lang="en-GB" sz="350" dirty="0">
                <a:solidFill>
                  <a:prstClr val="black"/>
                </a:solidFill>
                <a:latin typeface="Consolas"/>
              </a:rPr>
              <a:t>   DERIVEDTABLE</a:t>
            </a:r>
            <a:r>
              <a:rPr lang="en-GB" sz="350" dirty="0">
                <a:solidFill>
                  <a:srgbClr val="808080"/>
                </a:solidFill>
                <a:latin typeface="Consolas"/>
              </a:rPr>
              <a:t>.</a:t>
            </a:r>
            <a:r>
              <a:rPr lang="en-GB" sz="350" dirty="0">
                <a:solidFill>
                  <a:prstClr val="black"/>
                </a:solidFill>
                <a:latin typeface="Consolas"/>
              </a:rPr>
              <a:t>[</a:t>
            </a:r>
            <a:r>
              <a:rPr lang="en-GB" sz="350" dirty="0" err="1">
                <a:solidFill>
                  <a:prstClr val="black"/>
                </a:solidFill>
                <a:latin typeface="Consolas"/>
              </a:rPr>
              <a:t>BrandGroupName</a:t>
            </a:r>
            <a:r>
              <a:rPr lang="en-GB" sz="350" dirty="0">
                <a:solidFill>
                  <a:prstClr val="black"/>
                </a:solidFill>
                <a:latin typeface="Consolas"/>
              </a:rPr>
              <a:t>]</a:t>
            </a:r>
            <a:r>
              <a:rPr lang="en-GB" sz="350" dirty="0">
                <a:solidFill>
                  <a:srgbClr val="808080"/>
                </a:solidFill>
                <a:latin typeface="Consolas"/>
              </a:rPr>
              <a:t>,</a:t>
            </a:r>
            <a:endParaRPr lang="en-GB" sz="350" dirty="0">
              <a:solidFill>
                <a:prstClr val="black"/>
              </a:solidFill>
              <a:latin typeface="Consolas"/>
            </a:endParaRPr>
          </a:p>
          <a:p>
            <a:r>
              <a:rPr lang="en-GB" sz="350" dirty="0">
                <a:solidFill>
                  <a:prstClr val="black"/>
                </a:solidFill>
                <a:latin typeface="Consolas"/>
              </a:rPr>
              <a:t>   DERIVEDTABLE</a:t>
            </a:r>
            <a:r>
              <a:rPr lang="en-GB" sz="350" dirty="0">
                <a:solidFill>
                  <a:srgbClr val="808080"/>
                </a:solidFill>
                <a:latin typeface="Consolas"/>
              </a:rPr>
              <a:t>.</a:t>
            </a:r>
            <a:r>
              <a:rPr lang="en-GB" sz="350" dirty="0">
                <a:solidFill>
                  <a:prstClr val="black"/>
                </a:solidFill>
                <a:latin typeface="Consolas"/>
              </a:rPr>
              <a:t>[</a:t>
            </a:r>
            <a:r>
              <a:rPr lang="en-GB" sz="350" dirty="0" err="1">
                <a:solidFill>
                  <a:prstClr val="black"/>
                </a:solidFill>
                <a:latin typeface="Consolas"/>
              </a:rPr>
              <a:t>SuperRegion</a:t>
            </a:r>
            <a:r>
              <a:rPr lang="en-GB" sz="350" dirty="0">
                <a:solidFill>
                  <a:prstClr val="black"/>
                </a:solidFill>
                <a:latin typeface="Consolas"/>
              </a:rPr>
              <a:t>]</a:t>
            </a:r>
          </a:p>
          <a:p>
            <a:r>
              <a:rPr lang="en-GB" sz="350" dirty="0">
                <a:solidFill>
                  <a:srgbClr val="0000FF"/>
                </a:solidFill>
                <a:latin typeface="Consolas"/>
              </a:rPr>
              <a:t>ORDER</a:t>
            </a:r>
            <a:r>
              <a:rPr lang="en-GB" sz="350" dirty="0">
                <a:solidFill>
                  <a:prstClr val="black"/>
                </a:solidFill>
                <a:latin typeface="Consolas"/>
              </a:rPr>
              <a:t> </a:t>
            </a:r>
            <a:r>
              <a:rPr lang="en-GB" sz="350" dirty="0">
                <a:solidFill>
                  <a:srgbClr val="0000FF"/>
                </a:solidFill>
                <a:latin typeface="Consolas"/>
              </a:rPr>
              <a:t>BY</a:t>
            </a:r>
            <a:endParaRPr lang="en-GB" sz="350" dirty="0">
              <a:solidFill>
                <a:prstClr val="black"/>
              </a:solidFill>
              <a:latin typeface="Consolas"/>
            </a:endParaRPr>
          </a:p>
          <a:p>
            <a:r>
              <a:rPr lang="en-GB" sz="350" dirty="0">
                <a:solidFill>
                  <a:prstClr val="black"/>
                </a:solidFill>
                <a:latin typeface="Consolas"/>
              </a:rPr>
              <a:t>   DERIVEDTABLE</a:t>
            </a:r>
            <a:r>
              <a:rPr lang="en-GB" sz="350" dirty="0">
                <a:solidFill>
                  <a:srgbClr val="808080"/>
                </a:solidFill>
                <a:latin typeface="Consolas"/>
              </a:rPr>
              <a:t>.</a:t>
            </a:r>
            <a:r>
              <a:rPr lang="en-GB" sz="350" dirty="0">
                <a:solidFill>
                  <a:prstClr val="black"/>
                </a:solidFill>
                <a:latin typeface="Consolas"/>
              </a:rPr>
              <a:t>[</a:t>
            </a:r>
            <a:r>
              <a:rPr lang="en-GB" sz="350" dirty="0" err="1">
                <a:solidFill>
                  <a:prstClr val="black"/>
                </a:solidFill>
                <a:latin typeface="Consolas"/>
              </a:rPr>
              <a:t>YearNumber</a:t>
            </a:r>
            <a:r>
              <a:rPr lang="en-GB" sz="350" dirty="0">
                <a:solidFill>
                  <a:prstClr val="black"/>
                </a:solidFill>
                <a:latin typeface="Consolas"/>
              </a:rPr>
              <a:t>]</a:t>
            </a:r>
            <a:r>
              <a:rPr lang="en-GB" sz="350" dirty="0">
                <a:solidFill>
                  <a:srgbClr val="808080"/>
                </a:solidFill>
                <a:latin typeface="Consolas"/>
              </a:rPr>
              <a:t>,</a:t>
            </a:r>
            <a:endParaRPr lang="en-GB" sz="350" dirty="0">
              <a:solidFill>
                <a:prstClr val="black"/>
              </a:solidFill>
              <a:latin typeface="Consolas"/>
            </a:endParaRPr>
          </a:p>
          <a:p>
            <a:r>
              <a:rPr lang="en-GB" sz="350" dirty="0">
                <a:solidFill>
                  <a:prstClr val="black"/>
                </a:solidFill>
                <a:latin typeface="Consolas"/>
              </a:rPr>
              <a:t>   DERIVEDTABLE</a:t>
            </a:r>
            <a:r>
              <a:rPr lang="en-GB" sz="350" dirty="0">
                <a:solidFill>
                  <a:srgbClr val="808080"/>
                </a:solidFill>
                <a:latin typeface="Consolas"/>
              </a:rPr>
              <a:t>.</a:t>
            </a:r>
            <a:r>
              <a:rPr lang="en-GB" sz="350" dirty="0">
                <a:solidFill>
                  <a:prstClr val="black"/>
                </a:solidFill>
                <a:latin typeface="Consolas"/>
              </a:rPr>
              <a:t>[</a:t>
            </a:r>
            <a:r>
              <a:rPr lang="en-GB" sz="350" dirty="0" err="1">
                <a:solidFill>
                  <a:prstClr val="black"/>
                </a:solidFill>
                <a:latin typeface="Consolas"/>
              </a:rPr>
              <a:t>MonthNumber</a:t>
            </a:r>
            <a:r>
              <a:rPr lang="en-GB" sz="350" dirty="0">
                <a:solidFill>
                  <a:prstClr val="black"/>
                </a:solidFill>
                <a:latin typeface="Consolas"/>
              </a:rPr>
              <a:t>]</a:t>
            </a:r>
          </a:p>
          <a:p>
            <a:r>
              <a:rPr lang="en-GB" sz="300" dirty="0">
                <a:solidFill>
                  <a:prstClr val="black"/>
                </a:solidFill>
                <a:latin typeface="Consolas"/>
              </a:rPr>
              <a:t>   </a:t>
            </a:r>
          </a:p>
        </p:txBody>
      </p:sp>
      <p:sp>
        <p:nvSpPr>
          <p:cNvPr id="2" name="Title 1"/>
          <p:cNvSpPr>
            <a:spLocks noGrp="1"/>
          </p:cNvSpPr>
          <p:nvPr>
            <p:ph type="title"/>
          </p:nvPr>
        </p:nvSpPr>
        <p:spPr>
          <a:xfrm>
            <a:off x="323851" y="-92620"/>
            <a:ext cx="6408449" cy="576105"/>
          </a:xfrm>
        </p:spPr>
        <p:txBody>
          <a:bodyPr/>
          <a:lstStyle/>
          <a:p>
            <a:r>
              <a:rPr lang="en-GB" dirty="0" smtClean="0"/>
              <a:t>Querying Data Using SQL – DERIVED Table</a:t>
            </a:r>
            <a:endParaRPr lang="en-GB" dirty="0"/>
          </a:p>
        </p:txBody>
      </p:sp>
      <p:sp>
        <p:nvSpPr>
          <p:cNvPr id="4" name="Content Placeholder 2"/>
          <p:cNvSpPr txBox="1">
            <a:spLocks/>
          </p:cNvSpPr>
          <p:nvPr/>
        </p:nvSpPr>
        <p:spPr bwMode="gray">
          <a:xfrm>
            <a:off x="609600" y="897171"/>
            <a:ext cx="7525072" cy="2392033"/>
          </a:xfrm>
          <a:prstGeom prst="rect">
            <a:avLst/>
          </a:prstGeom>
        </p:spPr>
        <p:txBody>
          <a:bodyPr vert="horz" lIns="0" tIns="18000" rIns="0" bIns="0" numCol="4"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200" b="1" dirty="0" smtClean="0">
              <a:solidFill>
                <a:schemeClr val="tx1"/>
              </a:solidFill>
            </a:endParaRPr>
          </a:p>
          <a:p>
            <a:endParaRPr lang="en-GB" sz="1200" b="1" dirty="0">
              <a:solidFill>
                <a:schemeClr val="tx1"/>
              </a:solidFill>
            </a:endParaRPr>
          </a:p>
        </p:txBody>
      </p:sp>
      <p:sp>
        <p:nvSpPr>
          <p:cNvPr id="9" name="Content Placeholder 2"/>
          <p:cNvSpPr txBox="1">
            <a:spLocks/>
          </p:cNvSpPr>
          <p:nvPr/>
        </p:nvSpPr>
        <p:spPr bwMode="gray">
          <a:xfrm>
            <a:off x="304800" y="4330616"/>
            <a:ext cx="8610600" cy="603334"/>
          </a:xfrm>
          <a:prstGeom prst="rect">
            <a:avLst/>
          </a:prstGeom>
        </p:spPr>
        <p:txBody>
          <a:bodyPr vert="horz" lIns="0" tIns="18000" rIns="0" bIns="0"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000" dirty="0">
              <a:solidFill>
                <a:schemeClr val="tx1"/>
              </a:solidFill>
            </a:endParaRPr>
          </a:p>
        </p:txBody>
      </p:sp>
      <p:sp>
        <p:nvSpPr>
          <p:cNvPr id="6" name="TextBox 5"/>
          <p:cNvSpPr txBox="1"/>
          <p:nvPr/>
        </p:nvSpPr>
        <p:spPr>
          <a:xfrm>
            <a:off x="3733800" y="869946"/>
            <a:ext cx="5257800" cy="4064004"/>
          </a:xfrm>
          <a:prstGeom prst="rect">
            <a:avLst/>
          </a:prstGeom>
          <a:noFill/>
        </p:spPr>
        <p:txBody>
          <a:bodyPr wrap="none" lIns="0" tIns="0" rIns="0" bIns="0" rtlCol="0">
            <a:noAutofit/>
          </a:bodyPr>
          <a:lstStyle/>
          <a:p>
            <a:pPr>
              <a:spcBef>
                <a:spcPts val="300"/>
              </a:spcBef>
            </a:pPr>
            <a:r>
              <a:rPr lang="en-GB" sz="1000" dirty="0" smtClean="0">
                <a:latin typeface="Arial" pitchFamily="34" charset="0"/>
                <a:cs typeface="Arial" pitchFamily="34" charset="0"/>
              </a:rPr>
              <a:t>The previous </a:t>
            </a:r>
            <a:r>
              <a:rPr lang="en-GB" sz="1000" b="1" dirty="0" smtClean="0">
                <a:latin typeface="Arial" pitchFamily="34" charset="0"/>
                <a:cs typeface="Arial" pitchFamily="34" charset="0"/>
              </a:rPr>
              <a:t>UNION </a:t>
            </a:r>
            <a:r>
              <a:rPr lang="en-GB" sz="1000" dirty="0" smtClean="0">
                <a:latin typeface="Arial" pitchFamily="34" charset="0"/>
                <a:cs typeface="Arial" pitchFamily="34" charset="0"/>
              </a:rPr>
              <a:t>returns separate records for both handsets and tablets. I’ve therefore </a:t>
            </a:r>
          </a:p>
          <a:p>
            <a:pPr>
              <a:spcBef>
                <a:spcPts val="300"/>
              </a:spcBef>
            </a:pPr>
            <a:r>
              <a:rPr lang="en-GB" sz="1000" dirty="0" smtClean="0">
                <a:latin typeface="Arial" pitchFamily="34" charset="0"/>
                <a:cs typeface="Arial" pitchFamily="34" charset="0"/>
              </a:rPr>
              <a:t>introduced another concept here:</a:t>
            </a:r>
          </a:p>
          <a:p>
            <a:pPr>
              <a:spcBef>
                <a:spcPts val="300"/>
              </a:spcBef>
            </a:pPr>
            <a:endParaRPr lang="en-GB" sz="700" dirty="0" smtClean="0">
              <a:latin typeface="Arial" pitchFamily="34" charset="0"/>
              <a:cs typeface="Arial" pitchFamily="34" charset="0"/>
            </a:endParaRPr>
          </a:p>
          <a:p>
            <a:pPr>
              <a:spcBef>
                <a:spcPts val="300"/>
              </a:spcBef>
            </a:pPr>
            <a:r>
              <a:rPr lang="en-GB" sz="1000" dirty="0" smtClean="0">
                <a:latin typeface="Arial" pitchFamily="34" charset="0"/>
                <a:cs typeface="Arial" pitchFamily="34" charset="0"/>
              </a:rPr>
              <a:t>Using a </a:t>
            </a:r>
            <a:r>
              <a:rPr lang="en-GB" sz="1000" b="1" dirty="0" smtClean="0">
                <a:solidFill>
                  <a:srgbClr val="00B050"/>
                </a:solidFill>
                <a:latin typeface="Arial" pitchFamily="34" charset="0"/>
                <a:cs typeface="Arial" pitchFamily="34" charset="0"/>
              </a:rPr>
              <a:t>DERIVED</a:t>
            </a:r>
            <a:r>
              <a:rPr lang="en-GB" sz="1000" dirty="0" smtClean="0">
                <a:solidFill>
                  <a:srgbClr val="00B050"/>
                </a:solidFill>
                <a:latin typeface="Arial" pitchFamily="34" charset="0"/>
                <a:cs typeface="Arial" pitchFamily="34" charset="0"/>
              </a:rPr>
              <a:t> </a:t>
            </a:r>
            <a:r>
              <a:rPr lang="en-GB" sz="1000" dirty="0" smtClean="0">
                <a:latin typeface="Arial" pitchFamily="34" charset="0"/>
                <a:cs typeface="Arial" pitchFamily="34" charset="0"/>
              </a:rPr>
              <a:t>table – I essentially treat the </a:t>
            </a:r>
            <a:r>
              <a:rPr lang="en-GB" sz="1000" dirty="0" err="1" smtClean="0">
                <a:latin typeface="Arial" pitchFamily="34" charset="0"/>
                <a:cs typeface="Arial" pitchFamily="34" charset="0"/>
              </a:rPr>
              <a:t>UNIONed</a:t>
            </a:r>
            <a:r>
              <a:rPr lang="en-GB" sz="1000" dirty="0" smtClean="0">
                <a:latin typeface="Arial" pitchFamily="34" charset="0"/>
                <a:cs typeface="Arial" pitchFamily="34" charset="0"/>
              </a:rPr>
              <a:t> data as a single table and then</a:t>
            </a:r>
          </a:p>
          <a:p>
            <a:pPr>
              <a:spcBef>
                <a:spcPts val="300"/>
              </a:spcBef>
            </a:pPr>
            <a:r>
              <a:rPr lang="en-GB" sz="1000" dirty="0">
                <a:latin typeface="Arial" pitchFamily="34" charset="0"/>
                <a:cs typeface="Arial" pitchFamily="34" charset="0"/>
              </a:rPr>
              <a:t>s</a:t>
            </a:r>
            <a:r>
              <a:rPr lang="en-GB" sz="1000" dirty="0" smtClean="0">
                <a:latin typeface="Arial" pitchFamily="34" charset="0"/>
                <a:cs typeface="Arial" pitchFamily="34" charset="0"/>
              </a:rPr>
              <a:t>elect and aggregate from this “</a:t>
            </a:r>
            <a:r>
              <a:rPr lang="en-GB" sz="1000" b="1" dirty="0" smtClean="0">
                <a:latin typeface="Arial" pitchFamily="34" charset="0"/>
                <a:cs typeface="Arial" pitchFamily="34" charset="0"/>
              </a:rPr>
              <a:t>derived</a:t>
            </a:r>
            <a:r>
              <a:rPr lang="en-GB" sz="1000" dirty="0" smtClean="0">
                <a:latin typeface="Arial" pitchFamily="34" charset="0"/>
                <a:cs typeface="Arial" pitchFamily="34" charset="0"/>
              </a:rPr>
              <a:t>” table….</a:t>
            </a:r>
          </a:p>
          <a:p>
            <a:pPr>
              <a:spcBef>
                <a:spcPts val="300"/>
              </a:spcBef>
            </a:pPr>
            <a:endParaRPr lang="en-GB" sz="700" dirty="0" smtClean="0">
              <a:latin typeface="Arial" pitchFamily="34" charset="0"/>
              <a:cs typeface="Arial" pitchFamily="34" charset="0"/>
            </a:endParaRPr>
          </a:p>
          <a:p>
            <a:pPr>
              <a:spcBef>
                <a:spcPts val="300"/>
              </a:spcBef>
            </a:pPr>
            <a:r>
              <a:rPr lang="en-GB" sz="1000" dirty="0" smtClean="0">
                <a:latin typeface="Arial" pitchFamily="34" charset="0"/>
                <a:cs typeface="Arial" pitchFamily="34" charset="0"/>
              </a:rPr>
              <a:t>This now allows me to output handset and tablet data as one complete dataset as shown:</a:t>
            </a:r>
          </a:p>
          <a:p>
            <a:pPr>
              <a:spcBef>
                <a:spcPts val="300"/>
              </a:spcBef>
            </a:pPr>
            <a:endParaRPr lang="en-GB" sz="1000" dirty="0">
              <a:latin typeface="Arial" pitchFamily="34" charset="0"/>
              <a:cs typeface="Arial" pitchFamily="34" charset="0"/>
            </a:endParaRPr>
          </a:p>
          <a:p>
            <a:pPr>
              <a:spcBef>
                <a:spcPts val="300"/>
              </a:spcBef>
            </a:pPr>
            <a:endParaRPr lang="en-GB" sz="1000" dirty="0" smtClean="0">
              <a:latin typeface="Arial" pitchFamily="34" charset="0"/>
              <a:cs typeface="Arial" pitchFamily="34" charset="0"/>
            </a:endParaRPr>
          </a:p>
          <a:p>
            <a:pPr>
              <a:spcBef>
                <a:spcPts val="300"/>
              </a:spcBef>
            </a:pPr>
            <a:endParaRPr lang="en-GB" sz="1000" dirty="0">
              <a:latin typeface="Arial" pitchFamily="34" charset="0"/>
              <a:cs typeface="Arial" pitchFamily="34" charset="0"/>
            </a:endParaRPr>
          </a:p>
          <a:p>
            <a:pPr>
              <a:spcBef>
                <a:spcPts val="300"/>
              </a:spcBef>
            </a:pPr>
            <a:endParaRPr lang="en-GB" sz="1000" dirty="0" smtClean="0">
              <a:latin typeface="Arial" pitchFamily="34" charset="0"/>
              <a:cs typeface="Arial" pitchFamily="34" charset="0"/>
            </a:endParaRPr>
          </a:p>
          <a:p>
            <a:pPr>
              <a:spcBef>
                <a:spcPts val="300"/>
              </a:spcBef>
            </a:pPr>
            <a:endParaRPr lang="en-GB" sz="1000" dirty="0">
              <a:latin typeface="Arial" pitchFamily="34" charset="0"/>
              <a:cs typeface="Arial" pitchFamily="34" charset="0"/>
            </a:endParaRPr>
          </a:p>
          <a:p>
            <a:pPr>
              <a:spcBef>
                <a:spcPts val="300"/>
              </a:spcBef>
            </a:pPr>
            <a:endParaRPr lang="en-GB" sz="1000" dirty="0" smtClean="0">
              <a:latin typeface="Arial" pitchFamily="34" charset="0"/>
              <a:cs typeface="Arial" pitchFamily="34" charset="0"/>
            </a:endParaRPr>
          </a:p>
          <a:p>
            <a:pPr>
              <a:spcBef>
                <a:spcPts val="300"/>
              </a:spcBef>
            </a:pPr>
            <a:endParaRPr lang="en-GB" sz="1000" dirty="0">
              <a:latin typeface="Arial" pitchFamily="34" charset="0"/>
              <a:cs typeface="Arial" pitchFamily="34" charset="0"/>
            </a:endParaRPr>
          </a:p>
          <a:p>
            <a:pPr>
              <a:spcBef>
                <a:spcPts val="300"/>
              </a:spcBef>
            </a:pPr>
            <a:endParaRPr lang="en-GB" sz="1000" dirty="0" smtClean="0">
              <a:latin typeface="Arial" pitchFamily="34" charset="0"/>
              <a:cs typeface="Arial" pitchFamily="34" charset="0"/>
            </a:endParaRPr>
          </a:p>
          <a:p>
            <a:pPr>
              <a:spcBef>
                <a:spcPts val="300"/>
              </a:spcBef>
            </a:pPr>
            <a:endParaRPr lang="en-GB" sz="1000" dirty="0">
              <a:latin typeface="Arial" pitchFamily="34" charset="0"/>
              <a:cs typeface="Arial" pitchFamily="34" charset="0"/>
            </a:endParaRPr>
          </a:p>
          <a:p>
            <a:pPr>
              <a:spcBef>
                <a:spcPts val="300"/>
              </a:spcBef>
            </a:pPr>
            <a:endParaRPr lang="en-GB" sz="1000" dirty="0" smtClean="0">
              <a:latin typeface="Arial" pitchFamily="34" charset="0"/>
              <a:cs typeface="Arial" pitchFamily="34" charset="0"/>
            </a:endParaRPr>
          </a:p>
          <a:p>
            <a:pPr>
              <a:spcBef>
                <a:spcPts val="300"/>
              </a:spcBef>
            </a:pPr>
            <a:endParaRPr lang="en-GB" sz="1000" dirty="0">
              <a:latin typeface="Arial" pitchFamily="34" charset="0"/>
              <a:cs typeface="Arial" pitchFamily="34" charset="0"/>
            </a:endParaRPr>
          </a:p>
          <a:p>
            <a:pPr>
              <a:spcBef>
                <a:spcPts val="300"/>
              </a:spcBef>
            </a:pPr>
            <a:endParaRPr lang="en-GB" sz="1000" dirty="0" smtClean="0">
              <a:latin typeface="Arial" pitchFamily="34" charset="0"/>
              <a:cs typeface="Arial" pitchFamily="34" charset="0"/>
            </a:endParaRPr>
          </a:p>
          <a:p>
            <a:pPr>
              <a:spcBef>
                <a:spcPts val="300"/>
              </a:spcBef>
            </a:pPr>
            <a:r>
              <a:rPr lang="en-GB" sz="1000" dirty="0" smtClean="0">
                <a:latin typeface="Arial" pitchFamily="34" charset="0"/>
                <a:cs typeface="Arial" pitchFamily="34" charset="0"/>
              </a:rPr>
              <a:t>SQL can be pretty quick – in under 1 second – this query has trawled through all 1 million </a:t>
            </a:r>
          </a:p>
          <a:p>
            <a:pPr>
              <a:spcBef>
                <a:spcPts val="300"/>
              </a:spcBef>
            </a:pPr>
            <a:r>
              <a:rPr lang="en-GB" sz="1000" dirty="0" smtClean="0">
                <a:latin typeface="Arial" pitchFamily="34" charset="0"/>
                <a:cs typeface="Arial" pitchFamily="34" charset="0"/>
              </a:rPr>
              <a:t>Tablet facts and 6 million Handset facts and aggregated the data as requested. Of course </a:t>
            </a:r>
          </a:p>
          <a:p>
            <a:pPr>
              <a:spcBef>
                <a:spcPts val="300"/>
              </a:spcBef>
            </a:pPr>
            <a:r>
              <a:rPr lang="en-GB" sz="1000" dirty="0" smtClean="0">
                <a:latin typeface="Arial" pitchFamily="34" charset="0"/>
                <a:cs typeface="Arial" pitchFamily="34" charset="0"/>
              </a:rPr>
              <a:t>badly written SQL can perform very slowly too..</a:t>
            </a:r>
            <a:endParaRPr lang="en-GB" sz="1600" dirty="0">
              <a:latin typeface="Arial" pitchFamily="34" charset="0"/>
              <a:cs typeface="Arial"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7140" y="2093187"/>
            <a:ext cx="4572000" cy="2303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26207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gray">
          <a:xfrm>
            <a:off x="304800" y="3562350"/>
            <a:ext cx="6477000" cy="1295400"/>
          </a:xfrm>
          <a:prstGeom prst="rect">
            <a:avLst/>
          </a:prstGeom>
          <a:solidFill>
            <a:srgbClr val="E9F0D8"/>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pPr>
            <a:endParaRPr lang="en-GB" sz="1600" dirty="0" err="1" smtClean="0">
              <a:solidFill>
                <a:srgbClr val="FFD600"/>
              </a:solidFill>
              <a:latin typeface="Arial" pitchFamily="34" charset="0"/>
              <a:cs typeface="Arial" pitchFamily="34" charset="0"/>
            </a:endParaRPr>
          </a:p>
        </p:txBody>
      </p:sp>
      <p:sp>
        <p:nvSpPr>
          <p:cNvPr id="11" name="Rectangle 10"/>
          <p:cNvSpPr/>
          <p:nvPr/>
        </p:nvSpPr>
        <p:spPr bwMode="gray">
          <a:xfrm>
            <a:off x="304800" y="2266950"/>
            <a:ext cx="6477000" cy="914400"/>
          </a:xfrm>
          <a:prstGeom prst="rect">
            <a:avLst/>
          </a:prstGeom>
          <a:solidFill>
            <a:srgbClr val="E9F0D8"/>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pPr>
            <a:endParaRPr lang="en-GB" sz="1600" dirty="0" err="1" smtClean="0">
              <a:solidFill>
                <a:srgbClr val="FFD600"/>
              </a:solidFill>
              <a:latin typeface="Arial" pitchFamily="34" charset="0"/>
              <a:cs typeface="Arial" pitchFamily="34" charset="0"/>
            </a:endParaRPr>
          </a:p>
        </p:txBody>
      </p:sp>
      <p:sp>
        <p:nvSpPr>
          <p:cNvPr id="10" name="Rectangle 9"/>
          <p:cNvSpPr/>
          <p:nvPr/>
        </p:nvSpPr>
        <p:spPr bwMode="gray">
          <a:xfrm>
            <a:off x="304800" y="1276350"/>
            <a:ext cx="3429000" cy="381000"/>
          </a:xfrm>
          <a:prstGeom prst="rect">
            <a:avLst/>
          </a:prstGeom>
          <a:solidFill>
            <a:srgbClr val="E9F0D8"/>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pPr>
            <a:endParaRPr lang="en-GB" sz="1600" dirty="0" err="1" smtClean="0">
              <a:solidFill>
                <a:srgbClr val="FFD600"/>
              </a:solidFill>
              <a:latin typeface="Arial" pitchFamily="34" charset="0"/>
              <a:cs typeface="Arial" pitchFamily="34" charset="0"/>
            </a:endParaRPr>
          </a:p>
        </p:txBody>
      </p:sp>
      <p:sp>
        <p:nvSpPr>
          <p:cNvPr id="2" name="Title 1"/>
          <p:cNvSpPr>
            <a:spLocks noGrp="1"/>
          </p:cNvSpPr>
          <p:nvPr>
            <p:ph type="title"/>
          </p:nvPr>
        </p:nvSpPr>
        <p:spPr>
          <a:xfrm>
            <a:off x="323851" y="-92620"/>
            <a:ext cx="6408449" cy="576105"/>
          </a:xfrm>
        </p:spPr>
        <p:txBody>
          <a:bodyPr/>
          <a:lstStyle/>
          <a:p>
            <a:r>
              <a:rPr lang="en-GB" dirty="0" smtClean="0"/>
              <a:t>Querying Data Using SQL – DISTINCT / COUNT</a:t>
            </a:r>
            <a:endParaRPr lang="en-GB" dirty="0"/>
          </a:p>
        </p:txBody>
      </p:sp>
      <p:sp>
        <p:nvSpPr>
          <p:cNvPr id="7" name="Content Placeholder 2"/>
          <p:cNvSpPr>
            <a:spLocks noGrp="1"/>
          </p:cNvSpPr>
          <p:nvPr>
            <p:ph idx="1"/>
          </p:nvPr>
        </p:nvSpPr>
        <p:spPr>
          <a:xfrm>
            <a:off x="381000" y="590550"/>
            <a:ext cx="7372672" cy="4419600"/>
          </a:xfrm>
        </p:spPr>
        <p:txBody>
          <a:bodyPr/>
          <a:lstStyle/>
          <a:p>
            <a:r>
              <a:rPr lang="en-GB" sz="1100" dirty="0" smtClean="0">
                <a:solidFill>
                  <a:schemeClr val="tx1"/>
                </a:solidFill>
              </a:rPr>
              <a:t>Actually how do I quickly find out how many records I’m dealing with?</a:t>
            </a:r>
          </a:p>
          <a:p>
            <a:endParaRPr lang="en-GB" sz="1100" dirty="0" smtClean="0">
              <a:solidFill>
                <a:schemeClr val="tx1"/>
              </a:solidFill>
            </a:endParaRPr>
          </a:p>
          <a:p>
            <a:r>
              <a:rPr lang="en-GB" sz="1000" dirty="0" smtClean="0">
                <a:solidFill>
                  <a:schemeClr val="tx1"/>
                </a:solidFill>
              </a:rPr>
              <a:t>Here we simply use the </a:t>
            </a:r>
            <a:r>
              <a:rPr lang="en-GB" sz="1000" b="1" dirty="0" smtClean="0">
                <a:solidFill>
                  <a:schemeClr val="tx1"/>
                </a:solidFill>
              </a:rPr>
              <a:t>COUNT</a:t>
            </a:r>
            <a:r>
              <a:rPr lang="en-GB" sz="1000" dirty="0" smtClean="0">
                <a:solidFill>
                  <a:schemeClr val="tx1"/>
                </a:solidFill>
              </a:rPr>
              <a:t> function – as shown here..</a:t>
            </a:r>
          </a:p>
          <a:p>
            <a:r>
              <a:rPr lang="en-GB" sz="500" dirty="0">
                <a:solidFill>
                  <a:srgbClr val="0000FF"/>
                </a:solidFill>
                <a:latin typeface="Consolas"/>
              </a:rPr>
              <a:t>SELECT</a:t>
            </a:r>
            <a:r>
              <a:rPr lang="en-GB" sz="500" dirty="0">
                <a:solidFill>
                  <a:prstClr val="black"/>
                </a:solidFill>
                <a:latin typeface="Consolas"/>
              </a:rPr>
              <a:t> </a:t>
            </a:r>
            <a:r>
              <a:rPr lang="en-GB" sz="500" dirty="0">
                <a:solidFill>
                  <a:srgbClr val="FF00FF"/>
                </a:solidFill>
                <a:latin typeface="Consolas"/>
              </a:rPr>
              <a:t>COUNT</a:t>
            </a:r>
            <a:r>
              <a:rPr lang="en-GB" sz="500" dirty="0">
                <a:solidFill>
                  <a:srgbClr val="808080"/>
                </a:solidFill>
                <a:latin typeface="Consolas"/>
              </a:rPr>
              <a:t>(*)</a:t>
            </a:r>
            <a:r>
              <a:rPr lang="en-GB" sz="500" dirty="0">
                <a:solidFill>
                  <a:prstClr val="black"/>
                </a:solidFill>
                <a:latin typeface="Consolas"/>
              </a:rPr>
              <a:t> </a:t>
            </a:r>
            <a:r>
              <a:rPr lang="en-GB" sz="500" dirty="0">
                <a:solidFill>
                  <a:srgbClr val="0000FF"/>
                </a:solidFill>
                <a:latin typeface="Consolas"/>
              </a:rPr>
              <a:t>FROM</a:t>
            </a:r>
            <a:r>
              <a:rPr lang="en-GB" sz="500" dirty="0">
                <a:solidFill>
                  <a:prstClr val="black"/>
                </a:solidFill>
                <a:latin typeface="Consolas"/>
              </a:rPr>
              <a:t> [</a:t>
            </a:r>
            <a:r>
              <a:rPr lang="en-GB" sz="500" dirty="0" err="1">
                <a:solidFill>
                  <a:prstClr val="black"/>
                </a:solidFill>
                <a:latin typeface="Consolas"/>
              </a:rPr>
              <a:t>BoutiqueDMS</a:t>
            </a:r>
            <a:r>
              <a:rPr lang="en-GB" sz="500" dirty="0">
                <a:solidFill>
                  <a:prstClr val="black"/>
                </a:solidFill>
                <a:latin typeface="Consolas"/>
              </a:rPr>
              <a:t>]</a:t>
            </a:r>
            <a:r>
              <a:rPr lang="en-GB" sz="500" dirty="0">
                <a:solidFill>
                  <a:srgbClr val="808080"/>
                </a:solidFill>
                <a:latin typeface="Consolas"/>
              </a:rPr>
              <a:t>.</a:t>
            </a:r>
            <a:r>
              <a:rPr lang="en-GB" sz="500" dirty="0">
                <a:solidFill>
                  <a:prstClr val="black"/>
                </a:solidFill>
                <a:latin typeface="Consolas"/>
              </a:rPr>
              <a:t>[tablet]</a:t>
            </a:r>
            <a:r>
              <a:rPr lang="en-GB" sz="500" dirty="0">
                <a:solidFill>
                  <a:srgbClr val="808080"/>
                </a:solidFill>
                <a:latin typeface="Consolas"/>
              </a:rPr>
              <a:t>.</a:t>
            </a:r>
            <a:r>
              <a:rPr lang="en-GB" sz="500" dirty="0">
                <a:solidFill>
                  <a:prstClr val="black"/>
                </a:solidFill>
                <a:latin typeface="Consolas"/>
              </a:rPr>
              <a:t>[</a:t>
            </a:r>
            <a:r>
              <a:rPr lang="en-GB" sz="500" dirty="0" err="1">
                <a:solidFill>
                  <a:prstClr val="black"/>
                </a:solidFill>
                <a:latin typeface="Consolas"/>
              </a:rPr>
              <a:t>factTabletMonthly</a:t>
            </a:r>
            <a:r>
              <a:rPr lang="en-GB" sz="500" dirty="0">
                <a:solidFill>
                  <a:prstClr val="black"/>
                </a:solidFill>
                <a:latin typeface="Consolas"/>
              </a:rPr>
              <a:t>] </a:t>
            </a:r>
            <a:r>
              <a:rPr lang="en-GB" sz="500" dirty="0">
                <a:solidFill>
                  <a:srgbClr val="008000"/>
                </a:solidFill>
                <a:latin typeface="Consolas"/>
              </a:rPr>
              <a:t>-- returns 1,041,975</a:t>
            </a:r>
            <a:endParaRPr lang="en-GB" sz="500" dirty="0">
              <a:solidFill>
                <a:prstClr val="black"/>
              </a:solidFill>
              <a:latin typeface="Consolas"/>
            </a:endParaRPr>
          </a:p>
          <a:p>
            <a:r>
              <a:rPr lang="en-GB" sz="500" dirty="0">
                <a:solidFill>
                  <a:srgbClr val="0000FF"/>
                </a:solidFill>
                <a:latin typeface="Consolas"/>
              </a:rPr>
              <a:t>SELECT</a:t>
            </a:r>
            <a:r>
              <a:rPr lang="en-GB" sz="500" dirty="0">
                <a:solidFill>
                  <a:prstClr val="black"/>
                </a:solidFill>
                <a:latin typeface="Consolas"/>
              </a:rPr>
              <a:t> </a:t>
            </a:r>
            <a:r>
              <a:rPr lang="en-GB" sz="500" dirty="0">
                <a:solidFill>
                  <a:srgbClr val="FF00FF"/>
                </a:solidFill>
                <a:latin typeface="Consolas"/>
              </a:rPr>
              <a:t>COUNT</a:t>
            </a:r>
            <a:r>
              <a:rPr lang="en-GB" sz="500" dirty="0">
                <a:solidFill>
                  <a:srgbClr val="808080"/>
                </a:solidFill>
                <a:latin typeface="Consolas"/>
              </a:rPr>
              <a:t>(*)</a:t>
            </a:r>
            <a:r>
              <a:rPr lang="en-GB" sz="500" dirty="0">
                <a:solidFill>
                  <a:prstClr val="black"/>
                </a:solidFill>
                <a:latin typeface="Consolas"/>
              </a:rPr>
              <a:t> </a:t>
            </a:r>
            <a:r>
              <a:rPr lang="en-GB" sz="500" dirty="0">
                <a:solidFill>
                  <a:srgbClr val="0000FF"/>
                </a:solidFill>
                <a:latin typeface="Consolas"/>
              </a:rPr>
              <a:t>FROM</a:t>
            </a:r>
            <a:r>
              <a:rPr lang="en-GB" sz="500" dirty="0">
                <a:solidFill>
                  <a:prstClr val="black"/>
                </a:solidFill>
                <a:latin typeface="Consolas"/>
              </a:rPr>
              <a:t> [</a:t>
            </a:r>
            <a:r>
              <a:rPr lang="en-GB" sz="500" dirty="0" err="1">
                <a:solidFill>
                  <a:prstClr val="black"/>
                </a:solidFill>
                <a:latin typeface="Consolas"/>
              </a:rPr>
              <a:t>BoutiqueDMS</a:t>
            </a:r>
            <a:r>
              <a:rPr lang="en-GB" sz="500" dirty="0">
                <a:solidFill>
                  <a:prstClr val="black"/>
                </a:solidFill>
                <a:latin typeface="Consolas"/>
              </a:rPr>
              <a:t>]</a:t>
            </a:r>
            <a:r>
              <a:rPr lang="en-GB" sz="500" dirty="0">
                <a:solidFill>
                  <a:srgbClr val="808080"/>
                </a:solidFill>
                <a:latin typeface="Consolas"/>
              </a:rPr>
              <a:t>.</a:t>
            </a:r>
            <a:r>
              <a:rPr lang="en-GB" sz="500" dirty="0">
                <a:solidFill>
                  <a:prstClr val="black"/>
                </a:solidFill>
                <a:latin typeface="Consolas"/>
              </a:rPr>
              <a:t>[handset]</a:t>
            </a:r>
            <a:r>
              <a:rPr lang="en-GB" sz="500" dirty="0">
                <a:solidFill>
                  <a:srgbClr val="808080"/>
                </a:solidFill>
                <a:latin typeface="Consolas"/>
              </a:rPr>
              <a:t>.</a:t>
            </a:r>
            <a:r>
              <a:rPr lang="en-GB" sz="500" dirty="0">
                <a:solidFill>
                  <a:prstClr val="black"/>
                </a:solidFill>
                <a:latin typeface="Consolas"/>
              </a:rPr>
              <a:t>[</a:t>
            </a:r>
            <a:r>
              <a:rPr lang="en-GB" sz="500" dirty="0" err="1">
                <a:solidFill>
                  <a:prstClr val="black"/>
                </a:solidFill>
                <a:latin typeface="Consolas"/>
              </a:rPr>
              <a:t>factHandsetMonthly</a:t>
            </a:r>
            <a:r>
              <a:rPr lang="en-GB" sz="500" dirty="0">
                <a:solidFill>
                  <a:prstClr val="black"/>
                </a:solidFill>
                <a:latin typeface="Consolas"/>
              </a:rPr>
              <a:t>] </a:t>
            </a:r>
            <a:r>
              <a:rPr lang="en-GB" sz="500" dirty="0">
                <a:solidFill>
                  <a:srgbClr val="008000"/>
                </a:solidFill>
                <a:latin typeface="Consolas"/>
              </a:rPr>
              <a:t>-- returns 6,081,115</a:t>
            </a:r>
          </a:p>
          <a:p>
            <a:endParaRPr lang="en-GB" sz="1100" dirty="0" smtClean="0">
              <a:solidFill>
                <a:schemeClr val="tx1"/>
              </a:solidFill>
            </a:endParaRPr>
          </a:p>
          <a:p>
            <a:r>
              <a:rPr lang="en-GB" sz="1000" dirty="0" smtClean="0">
                <a:solidFill>
                  <a:schemeClr val="tx1"/>
                </a:solidFill>
              </a:rPr>
              <a:t>You can find out how many countries we have facts for in the last period that are in the fact table – here I’m introducing the </a:t>
            </a:r>
            <a:r>
              <a:rPr lang="en-GB" sz="1000" b="1" dirty="0">
                <a:solidFill>
                  <a:schemeClr val="tx1"/>
                </a:solidFill>
              </a:rPr>
              <a:t>DISTINCT</a:t>
            </a:r>
            <a:r>
              <a:rPr lang="en-GB" sz="1000" dirty="0">
                <a:solidFill>
                  <a:schemeClr val="tx1"/>
                </a:solidFill>
              </a:rPr>
              <a:t> </a:t>
            </a:r>
            <a:r>
              <a:rPr lang="en-GB" sz="1000" dirty="0" smtClean="0">
                <a:solidFill>
                  <a:schemeClr val="tx1"/>
                </a:solidFill>
              </a:rPr>
              <a:t>(</a:t>
            </a:r>
            <a:r>
              <a:rPr lang="en-GB" sz="1000" dirty="0">
                <a:solidFill>
                  <a:schemeClr val="tx1"/>
                </a:solidFill>
              </a:rPr>
              <a:t>see Lynda.com: </a:t>
            </a:r>
            <a:r>
              <a:rPr lang="en-GB" sz="1000" dirty="0" smtClean="0">
                <a:solidFill>
                  <a:schemeClr val="tx1"/>
                </a:solidFill>
                <a:hlinkClick r:id="rId2"/>
              </a:rPr>
              <a:t>Click Here</a:t>
            </a:r>
            <a:r>
              <a:rPr lang="en-GB" sz="1000" dirty="0" smtClean="0">
                <a:solidFill>
                  <a:schemeClr val="tx1"/>
                </a:solidFill>
              </a:rPr>
              <a:t>) and </a:t>
            </a:r>
            <a:r>
              <a:rPr lang="en-GB" sz="1000" b="1" dirty="0" smtClean="0">
                <a:solidFill>
                  <a:schemeClr val="tx1"/>
                </a:solidFill>
              </a:rPr>
              <a:t>MAX</a:t>
            </a:r>
            <a:r>
              <a:rPr lang="en-GB" sz="1000" dirty="0" smtClean="0">
                <a:solidFill>
                  <a:schemeClr val="tx1"/>
                </a:solidFill>
              </a:rPr>
              <a:t> functions – the MAX function is in a </a:t>
            </a:r>
            <a:r>
              <a:rPr lang="en-GB" sz="1000" b="1" dirty="0" smtClean="0">
                <a:solidFill>
                  <a:schemeClr val="tx1"/>
                </a:solidFill>
              </a:rPr>
              <a:t>Subquery</a:t>
            </a:r>
            <a:r>
              <a:rPr lang="en-GB" sz="1000" dirty="0" smtClean="0">
                <a:solidFill>
                  <a:schemeClr val="tx1"/>
                </a:solidFill>
              </a:rPr>
              <a:t> (</a:t>
            </a:r>
            <a:r>
              <a:rPr lang="en-GB" sz="1000" dirty="0">
                <a:solidFill>
                  <a:schemeClr val="tx1"/>
                </a:solidFill>
              </a:rPr>
              <a:t>see Lynda.com: </a:t>
            </a:r>
            <a:r>
              <a:rPr lang="en-GB" sz="1000" dirty="0" smtClean="0">
                <a:solidFill>
                  <a:schemeClr val="tx1"/>
                </a:solidFill>
                <a:hlinkClick r:id="rId3"/>
              </a:rPr>
              <a:t>Click Here</a:t>
            </a:r>
            <a:r>
              <a:rPr lang="en-GB" sz="1000" dirty="0" smtClean="0">
                <a:solidFill>
                  <a:schemeClr val="tx1"/>
                </a:solidFill>
              </a:rPr>
              <a:t> )</a:t>
            </a:r>
          </a:p>
          <a:p>
            <a:endParaRPr lang="en-GB" sz="1000" dirty="0">
              <a:solidFill>
                <a:schemeClr val="tx1"/>
              </a:solidFill>
            </a:endParaRPr>
          </a:p>
          <a:p>
            <a:pPr>
              <a:spcBef>
                <a:spcPts val="0"/>
              </a:spcBef>
              <a:spcAft>
                <a:spcPts val="200"/>
              </a:spcAft>
            </a:pPr>
            <a:r>
              <a:rPr lang="en-GB" sz="500" dirty="0" smtClean="0">
                <a:solidFill>
                  <a:srgbClr val="0000FF"/>
                </a:solidFill>
                <a:latin typeface="Consolas"/>
              </a:rPr>
              <a:t>SELECT</a:t>
            </a:r>
            <a:r>
              <a:rPr lang="en-GB" sz="500" dirty="0" smtClean="0">
                <a:solidFill>
                  <a:prstClr val="black"/>
                </a:solidFill>
                <a:latin typeface="Consolas"/>
              </a:rPr>
              <a:t> </a:t>
            </a:r>
            <a:r>
              <a:rPr lang="en-GB" sz="500" dirty="0">
                <a:solidFill>
                  <a:srgbClr val="0000FF"/>
                </a:solidFill>
                <a:latin typeface="Consolas"/>
              </a:rPr>
              <a:t>DISTINCT</a:t>
            </a:r>
            <a:r>
              <a:rPr lang="en-GB" sz="500" dirty="0">
                <a:solidFill>
                  <a:prstClr val="black"/>
                </a:solidFill>
                <a:latin typeface="Consolas"/>
              </a:rPr>
              <a:t> </a:t>
            </a:r>
            <a:r>
              <a:rPr lang="en-GB" sz="500" dirty="0">
                <a:solidFill>
                  <a:srgbClr val="008000"/>
                </a:solidFill>
                <a:latin typeface="Consolas"/>
              </a:rPr>
              <a:t>-- introducing DISTINCT</a:t>
            </a:r>
            <a:endParaRPr lang="en-GB" sz="500" dirty="0">
              <a:solidFill>
                <a:prstClr val="black"/>
              </a:solidFill>
              <a:latin typeface="Consolas"/>
            </a:endParaRPr>
          </a:p>
          <a:p>
            <a:pPr>
              <a:spcBef>
                <a:spcPts val="0"/>
              </a:spcBef>
              <a:spcAft>
                <a:spcPts val="200"/>
              </a:spcAft>
            </a:pPr>
            <a:r>
              <a:rPr lang="en-GB" sz="500" dirty="0">
                <a:solidFill>
                  <a:prstClr val="black"/>
                </a:solidFill>
                <a:latin typeface="Consolas"/>
              </a:rPr>
              <a:t> </a:t>
            </a:r>
            <a:r>
              <a:rPr lang="en-GB" sz="500" dirty="0" smtClean="0">
                <a:solidFill>
                  <a:prstClr val="black"/>
                </a:solidFill>
                <a:latin typeface="Consolas"/>
              </a:rPr>
              <a:t>  </a:t>
            </a:r>
            <a:r>
              <a:rPr lang="en-GB" sz="500" dirty="0" err="1" smtClean="0">
                <a:solidFill>
                  <a:prstClr val="black"/>
                </a:solidFill>
                <a:latin typeface="Consolas"/>
              </a:rPr>
              <a:t>CountryKey</a:t>
            </a:r>
            <a:endParaRPr lang="en-GB" sz="500" dirty="0">
              <a:solidFill>
                <a:prstClr val="black"/>
              </a:solidFill>
              <a:latin typeface="Consolas"/>
            </a:endParaRPr>
          </a:p>
          <a:p>
            <a:pPr>
              <a:spcBef>
                <a:spcPts val="0"/>
              </a:spcBef>
              <a:spcAft>
                <a:spcPts val="200"/>
              </a:spcAft>
            </a:pPr>
            <a:r>
              <a:rPr lang="en-GB" sz="500" dirty="0">
                <a:solidFill>
                  <a:srgbClr val="0000FF"/>
                </a:solidFill>
                <a:latin typeface="Consolas"/>
              </a:rPr>
              <a:t>FROM</a:t>
            </a:r>
            <a:r>
              <a:rPr lang="en-GB" sz="500" dirty="0">
                <a:solidFill>
                  <a:prstClr val="black"/>
                </a:solidFill>
                <a:latin typeface="Consolas"/>
              </a:rPr>
              <a:t> </a:t>
            </a:r>
          </a:p>
          <a:p>
            <a:pPr>
              <a:spcBef>
                <a:spcPts val="0"/>
              </a:spcBef>
              <a:spcAft>
                <a:spcPts val="200"/>
              </a:spcAft>
            </a:pPr>
            <a:r>
              <a:rPr lang="en-GB" sz="500" dirty="0" smtClean="0">
                <a:solidFill>
                  <a:prstClr val="black"/>
                </a:solidFill>
                <a:latin typeface="Consolas"/>
              </a:rPr>
              <a:t>   [</a:t>
            </a:r>
            <a:r>
              <a:rPr lang="en-GB" sz="500" dirty="0" err="1">
                <a:solidFill>
                  <a:prstClr val="black"/>
                </a:solidFill>
                <a:latin typeface="Consolas"/>
              </a:rPr>
              <a:t>BoutiqueDMS</a:t>
            </a:r>
            <a:r>
              <a:rPr lang="en-GB" sz="500" dirty="0">
                <a:solidFill>
                  <a:prstClr val="black"/>
                </a:solidFill>
                <a:latin typeface="Consolas"/>
              </a:rPr>
              <a:t>]</a:t>
            </a:r>
            <a:r>
              <a:rPr lang="en-GB" sz="500" dirty="0">
                <a:solidFill>
                  <a:srgbClr val="808080"/>
                </a:solidFill>
                <a:latin typeface="Consolas"/>
              </a:rPr>
              <a:t>.</a:t>
            </a:r>
            <a:r>
              <a:rPr lang="en-GB" sz="500" dirty="0">
                <a:solidFill>
                  <a:prstClr val="black"/>
                </a:solidFill>
                <a:latin typeface="Consolas"/>
              </a:rPr>
              <a:t>[tablet]</a:t>
            </a:r>
            <a:r>
              <a:rPr lang="en-GB" sz="500" dirty="0">
                <a:solidFill>
                  <a:srgbClr val="808080"/>
                </a:solidFill>
                <a:latin typeface="Consolas"/>
              </a:rPr>
              <a:t>.</a:t>
            </a:r>
            <a:r>
              <a:rPr lang="en-GB" sz="500" dirty="0">
                <a:solidFill>
                  <a:prstClr val="black"/>
                </a:solidFill>
                <a:latin typeface="Consolas"/>
              </a:rPr>
              <a:t>[</a:t>
            </a:r>
            <a:r>
              <a:rPr lang="en-GB" sz="500" dirty="0" err="1">
                <a:solidFill>
                  <a:prstClr val="black"/>
                </a:solidFill>
                <a:latin typeface="Consolas"/>
              </a:rPr>
              <a:t>factTabletMonthly</a:t>
            </a:r>
            <a:r>
              <a:rPr lang="en-GB" sz="500" dirty="0">
                <a:solidFill>
                  <a:prstClr val="black"/>
                </a:solidFill>
                <a:latin typeface="Consolas"/>
              </a:rPr>
              <a:t>] </a:t>
            </a:r>
          </a:p>
          <a:p>
            <a:pPr>
              <a:spcBef>
                <a:spcPts val="0"/>
              </a:spcBef>
              <a:spcAft>
                <a:spcPts val="200"/>
              </a:spcAft>
            </a:pPr>
            <a:r>
              <a:rPr lang="en-GB" sz="500" dirty="0">
                <a:solidFill>
                  <a:srgbClr val="0000FF"/>
                </a:solidFill>
                <a:latin typeface="Consolas"/>
              </a:rPr>
              <a:t>WHERE</a:t>
            </a:r>
            <a:r>
              <a:rPr lang="en-GB" sz="500" dirty="0">
                <a:solidFill>
                  <a:prstClr val="black"/>
                </a:solidFill>
                <a:latin typeface="Consolas"/>
              </a:rPr>
              <a:t> </a:t>
            </a:r>
          </a:p>
          <a:p>
            <a:pPr>
              <a:spcBef>
                <a:spcPts val="0"/>
              </a:spcBef>
              <a:spcAft>
                <a:spcPts val="200"/>
              </a:spcAft>
            </a:pPr>
            <a:r>
              <a:rPr lang="en-GB" sz="500" dirty="0" smtClean="0">
                <a:solidFill>
                  <a:prstClr val="black"/>
                </a:solidFill>
                <a:latin typeface="Consolas"/>
              </a:rPr>
              <a:t>   </a:t>
            </a:r>
            <a:r>
              <a:rPr lang="en-GB" sz="500" dirty="0" err="1" smtClean="0">
                <a:solidFill>
                  <a:prstClr val="black"/>
                </a:solidFill>
                <a:latin typeface="Consolas"/>
              </a:rPr>
              <a:t>PeriodKey</a:t>
            </a:r>
            <a:r>
              <a:rPr lang="en-GB" sz="500" dirty="0" smtClean="0">
                <a:solidFill>
                  <a:prstClr val="black"/>
                </a:solidFill>
                <a:latin typeface="Consolas"/>
              </a:rPr>
              <a:t> </a:t>
            </a:r>
            <a:r>
              <a:rPr lang="en-GB" sz="500" dirty="0">
                <a:solidFill>
                  <a:srgbClr val="808080"/>
                </a:solidFill>
                <a:latin typeface="Consolas"/>
              </a:rPr>
              <a:t>=</a:t>
            </a:r>
            <a:r>
              <a:rPr lang="en-GB" sz="500" dirty="0">
                <a:solidFill>
                  <a:srgbClr val="0000FF"/>
                </a:solidFill>
                <a:latin typeface="Consolas"/>
              </a:rPr>
              <a:t> </a:t>
            </a:r>
            <a:r>
              <a:rPr lang="en-GB" sz="500" dirty="0">
                <a:solidFill>
                  <a:srgbClr val="808080"/>
                </a:solidFill>
                <a:latin typeface="Consolas"/>
              </a:rPr>
              <a:t>(</a:t>
            </a:r>
            <a:r>
              <a:rPr lang="en-GB" sz="500" dirty="0">
                <a:solidFill>
                  <a:srgbClr val="0000FF"/>
                </a:solidFill>
                <a:latin typeface="Consolas"/>
              </a:rPr>
              <a:t>SELECT</a:t>
            </a:r>
            <a:r>
              <a:rPr lang="en-GB" sz="500" dirty="0">
                <a:solidFill>
                  <a:prstClr val="black"/>
                </a:solidFill>
                <a:latin typeface="Consolas"/>
              </a:rPr>
              <a:t> </a:t>
            </a:r>
            <a:r>
              <a:rPr lang="en-GB" sz="500" dirty="0">
                <a:solidFill>
                  <a:srgbClr val="FF00FF"/>
                </a:solidFill>
                <a:latin typeface="Consolas"/>
              </a:rPr>
              <a:t>MAX</a:t>
            </a:r>
            <a:r>
              <a:rPr lang="en-GB" sz="500" dirty="0">
                <a:solidFill>
                  <a:srgbClr val="808080"/>
                </a:solidFill>
                <a:latin typeface="Consolas"/>
              </a:rPr>
              <a:t>(</a:t>
            </a:r>
            <a:r>
              <a:rPr lang="en-GB" sz="500" dirty="0" err="1">
                <a:solidFill>
                  <a:prstClr val="black"/>
                </a:solidFill>
                <a:latin typeface="Consolas"/>
              </a:rPr>
              <a:t>PeriodKey</a:t>
            </a:r>
            <a:r>
              <a:rPr lang="en-GB" sz="500" dirty="0">
                <a:solidFill>
                  <a:srgbClr val="808080"/>
                </a:solidFill>
                <a:latin typeface="Consolas"/>
              </a:rPr>
              <a:t>)</a:t>
            </a:r>
            <a:r>
              <a:rPr lang="en-GB" sz="500" dirty="0">
                <a:solidFill>
                  <a:prstClr val="black"/>
                </a:solidFill>
                <a:latin typeface="Consolas"/>
              </a:rPr>
              <a:t> </a:t>
            </a:r>
            <a:r>
              <a:rPr lang="en-GB" sz="500" dirty="0">
                <a:solidFill>
                  <a:srgbClr val="0000FF"/>
                </a:solidFill>
                <a:latin typeface="Consolas"/>
              </a:rPr>
              <a:t>FROM</a:t>
            </a:r>
            <a:r>
              <a:rPr lang="en-GB" sz="500" dirty="0">
                <a:solidFill>
                  <a:prstClr val="black"/>
                </a:solidFill>
                <a:latin typeface="Consolas"/>
              </a:rPr>
              <a:t> [</a:t>
            </a:r>
            <a:r>
              <a:rPr lang="en-GB" sz="500" dirty="0" err="1">
                <a:solidFill>
                  <a:prstClr val="black"/>
                </a:solidFill>
                <a:latin typeface="Consolas"/>
              </a:rPr>
              <a:t>BoutiqueDMS</a:t>
            </a:r>
            <a:r>
              <a:rPr lang="en-GB" sz="500" dirty="0">
                <a:solidFill>
                  <a:prstClr val="black"/>
                </a:solidFill>
                <a:latin typeface="Consolas"/>
              </a:rPr>
              <a:t>]</a:t>
            </a:r>
            <a:r>
              <a:rPr lang="en-GB" sz="500" dirty="0">
                <a:solidFill>
                  <a:srgbClr val="808080"/>
                </a:solidFill>
                <a:latin typeface="Consolas"/>
              </a:rPr>
              <a:t>.</a:t>
            </a:r>
            <a:r>
              <a:rPr lang="en-GB" sz="500" dirty="0">
                <a:solidFill>
                  <a:prstClr val="black"/>
                </a:solidFill>
                <a:latin typeface="Consolas"/>
              </a:rPr>
              <a:t>[tablet]</a:t>
            </a:r>
            <a:r>
              <a:rPr lang="en-GB" sz="500" dirty="0">
                <a:solidFill>
                  <a:srgbClr val="808080"/>
                </a:solidFill>
                <a:latin typeface="Consolas"/>
              </a:rPr>
              <a:t>.</a:t>
            </a:r>
            <a:r>
              <a:rPr lang="en-GB" sz="500" dirty="0">
                <a:solidFill>
                  <a:prstClr val="black"/>
                </a:solidFill>
                <a:latin typeface="Consolas"/>
              </a:rPr>
              <a:t>[</a:t>
            </a:r>
            <a:r>
              <a:rPr lang="en-GB" sz="500" dirty="0" err="1">
                <a:solidFill>
                  <a:prstClr val="black"/>
                </a:solidFill>
                <a:latin typeface="Consolas"/>
              </a:rPr>
              <a:t>factTabletMonthly</a:t>
            </a:r>
            <a:r>
              <a:rPr lang="en-GB" sz="500" dirty="0">
                <a:solidFill>
                  <a:prstClr val="black"/>
                </a:solidFill>
                <a:latin typeface="Consolas"/>
              </a:rPr>
              <a:t>]</a:t>
            </a:r>
            <a:r>
              <a:rPr lang="en-GB" sz="500" dirty="0">
                <a:solidFill>
                  <a:srgbClr val="808080"/>
                </a:solidFill>
                <a:latin typeface="Consolas"/>
              </a:rPr>
              <a:t>)</a:t>
            </a:r>
            <a:r>
              <a:rPr lang="en-GB" sz="500" dirty="0">
                <a:solidFill>
                  <a:prstClr val="black"/>
                </a:solidFill>
                <a:latin typeface="Consolas"/>
              </a:rPr>
              <a:t> </a:t>
            </a:r>
            <a:r>
              <a:rPr lang="en-GB" sz="500" dirty="0">
                <a:solidFill>
                  <a:srgbClr val="008000"/>
                </a:solidFill>
                <a:latin typeface="Consolas"/>
              </a:rPr>
              <a:t>-- introducing using result of SELECT in WHERE clause and MAX </a:t>
            </a:r>
            <a:r>
              <a:rPr lang="en-GB" sz="500" dirty="0" smtClean="0">
                <a:solidFill>
                  <a:srgbClr val="008000"/>
                </a:solidFill>
                <a:latin typeface="Consolas"/>
              </a:rPr>
              <a:t>too</a:t>
            </a:r>
          </a:p>
          <a:p>
            <a:endParaRPr lang="en-GB" sz="700" dirty="0">
              <a:solidFill>
                <a:srgbClr val="008000"/>
              </a:solidFill>
              <a:latin typeface="Consolas"/>
            </a:endParaRPr>
          </a:p>
          <a:p>
            <a:r>
              <a:rPr lang="en-GB" sz="1000" dirty="0" smtClean="0">
                <a:solidFill>
                  <a:schemeClr val="tx1"/>
                </a:solidFill>
              </a:rPr>
              <a:t>We could check how many fact records we have for each country in the last period too</a:t>
            </a:r>
          </a:p>
          <a:p>
            <a:endParaRPr lang="en-GB" sz="1000" dirty="0" smtClean="0">
              <a:solidFill>
                <a:schemeClr val="tx1"/>
              </a:solidFill>
            </a:endParaRPr>
          </a:p>
          <a:p>
            <a:pPr>
              <a:spcBef>
                <a:spcPts val="0"/>
              </a:spcBef>
              <a:spcAft>
                <a:spcPts val="200"/>
              </a:spcAft>
            </a:pPr>
            <a:r>
              <a:rPr lang="en-GB" sz="600" dirty="0">
                <a:solidFill>
                  <a:srgbClr val="0000FF"/>
                </a:solidFill>
                <a:latin typeface="Consolas"/>
              </a:rPr>
              <a:t>SELECT</a:t>
            </a:r>
            <a:r>
              <a:rPr lang="en-GB" sz="600" dirty="0">
                <a:solidFill>
                  <a:prstClr val="black"/>
                </a:solidFill>
                <a:latin typeface="Consolas"/>
              </a:rPr>
              <a:t> </a:t>
            </a:r>
            <a:r>
              <a:rPr lang="en-GB" sz="600" dirty="0">
                <a:solidFill>
                  <a:srgbClr val="0000FF"/>
                </a:solidFill>
                <a:latin typeface="Consolas"/>
              </a:rPr>
              <a:t>DISTINCT</a:t>
            </a:r>
            <a:r>
              <a:rPr lang="en-GB" sz="600" dirty="0">
                <a:solidFill>
                  <a:prstClr val="black"/>
                </a:solidFill>
                <a:latin typeface="Consolas"/>
              </a:rPr>
              <a:t> </a:t>
            </a:r>
            <a:r>
              <a:rPr lang="en-GB" sz="600" dirty="0">
                <a:solidFill>
                  <a:srgbClr val="008000"/>
                </a:solidFill>
                <a:latin typeface="Consolas"/>
              </a:rPr>
              <a:t>-- introducing DISTINCT</a:t>
            </a:r>
            <a:endParaRPr lang="en-GB" sz="600" dirty="0">
              <a:solidFill>
                <a:prstClr val="black"/>
              </a:solidFill>
              <a:latin typeface="Consolas"/>
            </a:endParaRPr>
          </a:p>
          <a:p>
            <a:pPr>
              <a:spcBef>
                <a:spcPts val="0"/>
              </a:spcBef>
              <a:spcAft>
                <a:spcPts val="200"/>
              </a:spcAft>
            </a:pPr>
            <a:r>
              <a:rPr lang="en-GB" sz="600" dirty="0">
                <a:solidFill>
                  <a:prstClr val="black"/>
                </a:solidFill>
                <a:latin typeface="Consolas"/>
              </a:rPr>
              <a:t> </a:t>
            </a:r>
            <a:r>
              <a:rPr lang="en-GB" sz="600" dirty="0" smtClean="0">
                <a:solidFill>
                  <a:prstClr val="black"/>
                </a:solidFill>
                <a:latin typeface="Consolas"/>
              </a:rPr>
              <a:t>   </a:t>
            </a:r>
            <a:r>
              <a:rPr lang="en-GB" sz="600" dirty="0" err="1" smtClean="0">
                <a:solidFill>
                  <a:prstClr val="black"/>
                </a:solidFill>
                <a:latin typeface="Consolas"/>
              </a:rPr>
              <a:t>CountryKey</a:t>
            </a:r>
            <a:r>
              <a:rPr lang="en-GB" sz="600" dirty="0">
                <a:solidFill>
                  <a:srgbClr val="808080"/>
                </a:solidFill>
                <a:latin typeface="Consolas"/>
              </a:rPr>
              <a:t>,</a:t>
            </a:r>
            <a:endParaRPr lang="en-GB" sz="600" dirty="0">
              <a:solidFill>
                <a:prstClr val="black"/>
              </a:solidFill>
              <a:latin typeface="Consolas"/>
            </a:endParaRPr>
          </a:p>
          <a:p>
            <a:pPr>
              <a:spcBef>
                <a:spcPts val="0"/>
              </a:spcBef>
              <a:spcAft>
                <a:spcPts val="200"/>
              </a:spcAft>
            </a:pPr>
            <a:r>
              <a:rPr lang="en-GB" sz="600" dirty="0" smtClean="0">
                <a:solidFill>
                  <a:srgbClr val="FF00FF"/>
                </a:solidFill>
                <a:latin typeface="Consolas"/>
              </a:rPr>
              <a:t>    COUNT</a:t>
            </a:r>
            <a:r>
              <a:rPr lang="en-GB" sz="600" dirty="0" smtClean="0">
                <a:solidFill>
                  <a:srgbClr val="808080"/>
                </a:solidFill>
                <a:latin typeface="Consolas"/>
              </a:rPr>
              <a:t>(</a:t>
            </a:r>
            <a:r>
              <a:rPr lang="en-GB" sz="600" dirty="0" err="1" smtClean="0">
                <a:solidFill>
                  <a:prstClr val="black"/>
                </a:solidFill>
                <a:latin typeface="Consolas"/>
              </a:rPr>
              <a:t>CountryKey</a:t>
            </a:r>
            <a:r>
              <a:rPr lang="en-GB" sz="600" dirty="0">
                <a:solidFill>
                  <a:srgbClr val="808080"/>
                </a:solidFill>
                <a:latin typeface="Consolas"/>
              </a:rPr>
              <a:t>)</a:t>
            </a:r>
            <a:r>
              <a:rPr lang="en-GB" sz="600" dirty="0">
                <a:solidFill>
                  <a:prstClr val="black"/>
                </a:solidFill>
                <a:latin typeface="Consolas"/>
              </a:rPr>
              <a:t> </a:t>
            </a:r>
            <a:r>
              <a:rPr lang="en-GB" sz="600" dirty="0" err="1">
                <a:solidFill>
                  <a:prstClr val="black"/>
                </a:solidFill>
                <a:latin typeface="Consolas"/>
              </a:rPr>
              <a:t>NumberOfCountryFactsForLastPeriod</a:t>
            </a:r>
            <a:endParaRPr lang="en-GB" sz="600" dirty="0">
              <a:solidFill>
                <a:prstClr val="black"/>
              </a:solidFill>
              <a:latin typeface="Consolas"/>
            </a:endParaRPr>
          </a:p>
          <a:p>
            <a:pPr>
              <a:spcBef>
                <a:spcPts val="0"/>
              </a:spcBef>
              <a:spcAft>
                <a:spcPts val="200"/>
              </a:spcAft>
            </a:pPr>
            <a:r>
              <a:rPr lang="en-GB" sz="600" dirty="0">
                <a:solidFill>
                  <a:srgbClr val="0000FF"/>
                </a:solidFill>
                <a:latin typeface="Consolas"/>
              </a:rPr>
              <a:t>FROM</a:t>
            </a:r>
            <a:r>
              <a:rPr lang="en-GB" sz="600" dirty="0">
                <a:solidFill>
                  <a:prstClr val="black"/>
                </a:solidFill>
                <a:latin typeface="Consolas"/>
              </a:rPr>
              <a:t> </a:t>
            </a:r>
          </a:p>
          <a:p>
            <a:pPr>
              <a:spcBef>
                <a:spcPts val="0"/>
              </a:spcBef>
              <a:spcAft>
                <a:spcPts val="200"/>
              </a:spcAft>
            </a:pPr>
            <a:r>
              <a:rPr lang="en-GB" sz="600" dirty="0" smtClean="0">
                <a:solidFill>
                  <a:prstClr val="black"/>
                </a:solidFill>
                <a:latin typeface="Consolas"/>
              </a:rPr>
              <a:t>    [</a:t>
            </a:r>
            <a:r>
              <a:rPr lang="en-GB" sz="600" dirty="0" err="1">
                <a:solidFill>
                  <a:prstClr val="black"/>
                </a:solidFill>
                <a:latin typeface="Consolas"/>
              </a:rPr>
              <a:t>BoutiqueDMS</a:t>
            </a:r>
            <a:r>
              <a:rPr lang="en-GB" sz="600" dirty="0">
                <a:solidFill>
                  <a:prstClr val="black"/>
                </a:solidFill>
                <a:latin typeface="Consolas"/>
              </a:rPr>
              <a:t>]</a:t>
            </a:r>
            <a:r>
              <a:rPr lang="en-GB" sz="600" dirty="0">
                <a:solidFill>
                  <a:srgbClr val="808080"/>
                </a:solidFill>
                <a:latin typeface="Consolas"/>
              </a:rPr>
              <a:t>.</a:t>
            </a:r>
            <a:r>
              <a:rPr lang="en-GB" sz="600" dirty="0">
                <a:solidFill>
                  <a:prstClr val="black"/>
                </a:solidFill>
                <a:latin typeface="Consolas"/>
              </a:rPr>
              <a:t>[tablet]</a:t>
            </a:r>
            <a:r>
              <a:rPr lang="en-GB" sz="600" dirty="0">
                <a:solidFill>
                  <a:srgbClr val="808080"/>
                </a:solidFill>
                <a:latin typeface="Consolas"/>
              </a:rPr>
              <a:t>.</a:t>
            </a:r>
            <a:r>
              <a:rPr lang="en-GB" sz="600" dirty="0">
                <a:solidFill>
                  <a:prstClr val="black"/>
                </a:solidFill>
                <a:latin typeface="Consolas"/>
              </a:rPr>
              <a:t>[</a:t>
            </a:r>
            <a:r>
              <a:rPr lang="en-GB" sz="600" dirty="0" err="1">
                <a:solidFill>
                  <a:prstClr val="black"/>
                </a:solidFill>
                <a:latin typeface="Consolas"/>
              </a:rPr>
              <a:t>factTabletMonthly</a:t>
            </a:r>
            <a:r>
              <a:rPr lang="en-GB" sz="600" dirty="0">
                <a:solidFill>
                  <a:prstClr val="black"/>
                </a:solidFill>
                <a:latin typeface="Consolas"/>
              </a:rPr>
              <a:t>] </a:t>
            </a:r>
          </a:p>
          <a:p>
            <a:pPr>
              <a:spcBef>
                <a:spcPts val="0"/>
              </a:spcBef>
              <a:spcAft>
                <a:spcPts val="200"/>
              </a:spcAft>
            </a:pPr>
            <a:r>
              <a:rPr lang="en-GB" sz="600" dirty="0">
                <a:solidFill>
                  <a:srgbClr val="0000FF"/>
                </a:solidFill>
                <a:latin typeface="Consolas"/>
              </a:rPr>
              <a:t>WHERE</a:t>
            </a:r>
            <a:r>
              <a:rPr lang="en-GB" sz="600" dirty="0">
                <a:solidFill>
                  <a:prstClr val="black"/>
                </a:solidFill>
                <a:latin typeface="Consolas"/>
              </a:rPr>
              <a:t> </a:t>
            </a:r>
          </a:p>
          <a:p>
            <a:pPr>
              <a:spcBef>
                <a:spcPts val="0"/>
              </a:spcBef>
              <a:spcAft>
                <a:spcPts val="200"/>
              </a:spcAft>
            </a:pPr>
            <a:r>
              <a:rPr lang="en-GB" sz="600" dirty="0" smtClean="0">
                <a:solidFill>
                  <a:prstClr val="black"/>
                </a:solidFill>
                <a:latin typeface="Consolas"/>
              </a:rPr>
              <a:t>    </a:t>
            </a:r>
            <a:r>
              <a:rPr lang="en-GB" sz="600" dirty="0" err="1" smtClean="0">
                <a:solidFill>
                  <a:prstClr val="black"/>
                </a:solidFill>
                <a:latin typeface="Consolas"/>
              </a:rPr>
              <a:t>PeriodKey</a:t>
            </a:r>
            <a:r>
              <a:rPr lang="en-GB" sz="600" dirty="0" smtClean="0">
                <a:solidFill>
                  <a:prstClr val="black"/>
                </a:solidFill>
                <a:latin typeface="Consolas"/>
              </a:rPr>
              <a:t> </a:t>
            </a:r>
            <a:r>
              <a:rPr lang="en-GB" sz="600" dirty="0">
                <a:solidFill>
                  <a:srgbClr val="808080"/>
                </a:solidFill>
                <a:latin typeface="Consolas"/>
              </a:rPr>
              <a:t>=</a:t>
            </a:r>
            <a:r>
              <a:rPr lang="en-GB" sz="600" dirty="0">
                <a:solidFill>
                  <a:srgbClr val="0000FF"/>
                </a:solidFill>
                <a:latin typeface="Consolas"/>
              </a:rPr>
              <a:t> </a:t>
            </a:r>
            <a:r>
              <a:rPr lang="en-GB" sz="600" dirty="0">
                <a:solidFill>
                  <a:srgbClr val="808080"/>
                </a:solidFill>
                <a:latin typeface="Consolas"/>
              </a:rPr>
              <a:t>(</a:t>
            </a:r>
            <a:r>
              <a:rPr lang="en-GB" sz="600" dirty="0">
                <a:solidFill>
                  <a:srgbClr val="0000FF"/>
                </a:solidFill>
                <a:latin typeface="Consolas"/>
              </a:rPr>
              <a:t>SELECT</a:t>
            </a:r>
            <a:r>
              <a:rPr lang="en-GB" sz="600" dirty="0">
                <a:solidFill>
                  <a:prstClr val="black"/>
                </a:solidFill>
                <a:latin typeface="Consolas"/>
              </a:rPr>
              <a:t> </a:t>
            </a:r>
            <a:r>
              <a:rPr lang="en-GB" sz="600" dirty="0">
                <a:solidFill>
                  <a:srgbClr val="FF00FF"/>
                </a:solidFill>
                <a:latin typeface="Consolas"/>
              </a:rPr>
              <a:t>MAX</a:t>
            </a:r>
            <a:r>
              <a:rPr lang="en-GB" sz="600" dirty="0">
                <a:solidFill>
                  <a:srgbClr val="808080"/>
                </a:solidFill>
                <a:latin typeface="Consolas"/>
              </a:rPr>
              <a:t>(</a:t>
            </a:r>
            <a:r>
              <a:rPr lang="en-GB" sz="600" dirty="0" err="1">
                <a:solidFill>
                  <a:prstClr val="black"/>
                </a:solidFill>
                <a:latin typeface="Consolas"/>
              </a:rPr>
              <a:t>PeriodKey</a:t>
            </a:r>
            <a:r>
              <a:rPr lang="en-GB" sz="600" dirty="0">
                <a:solidFill>
                  <a:srgbClr val="808080"/>
                </a:solidFill>
                <a:latin typeface="Consolas"/>
              </a:rPr>
              <a:t>)</a:t>
            </a:r>
            <a:r>
              <a:rPr lang="en-GB" sz="600" dirty="0">
                <a:solidFill>
                  <a:prstClr val="black"/>
                </a:solidFill>
                <a:latin typeface="Consolas"/>
              </a:rPr>
              <a:t> </a:t>
            </a:r>
            <a:r>
              <a:rPr lang="en-GB" sz="600" dirty="0">
                <a:solidFill>
                  <a:srgbClr val="0000FF"/>
                </a:solidFill>
                <a:latin typeface="Consolas"/>
              </a:rPr>
              <a:t>FROM</a:t>
            </a:r>
            <a:r>
              <a:rPr lang="en-GB" sz="600" dirty="0">
                <a:solidFill>
                  <a:prstClr val="black"/>
                </a:solidFill>
                <a:latin typeface="Consolas"/>
              </a:rPr>
              <a:t> [</a:t>
            </a:r>
            <a:r>
              <a:rPr lang="en-GB" sz="600" dirty="0" err="1">
                <a:solidFill>
                  <a:prstClr val="black"/>
                </a:solidFill>
                <a:latin typeface="Consolas"/>
              </a:rPr>
              <a:t>BoutiqueDMS</a:t>
            </a:r>
            <a:r>
              <a:rPr lang="en-GB" sz="600" dirty="0">
                <a:solidFill>
                  <a:prstClr val="black"/>
                </a:solidFill>
                <a:latin typeface="Consolas"/>
              </a:rPr>
              <a:t>]</a:t>
            </a:r>
            <a:r>
              <a:rPr lang="en-GB" sz="600" dirty="0">
                <a:solidFill>
                  <a:srgbClr val="808080"/>
                </a:solidFill>
                <a:latin typeface="Consolas"/>
              </a:rPr>
              <a:t>.</a:t>
            </a:r>
            <a:r>
              <a:rPr lang="en-GB" sz="600" dirty="0">
                <a:solidFill>
                  <a:prstClr val="black"/>
                </a:solidFill>
                <a:latin typeface="Consolas"/>
              </a:rPr>
              <a:t>[tablet]</a:t>
            </a:r>
            <a:r>
              <a:rPr lang="en-GB" sz="600" dirty="0">
                <a:solidFill>
                  <a:srgbClr val="808080"/>
                </a:solidFill>
                <a:latin typeface="Consolas"/>
              </a:rPr>
              <a:t>.</a:t>
            </a:r>
            <a:r>
              <a:rPr lang="en-GB" sz="600" dirty="0">
                <a:solidFill>
                  <a:prstClr val="black"/>
                </a:solidFill>
                <a:latin typeface="Consolas"/>
              </a:rPr>
              <a:t>[</a:t>
            </a:r>
            <a:r>
              <a:rPr lang="en-GB" sz="600" dirty="0" err="1">
                <a:solidFill>
                  <a:prstClr val="black"/>
                </a:solidFill>
                <a:latin typeface="Consolas"/>
              </a:rPr>
              <a:t>factTabletMonthly</a:t>
            </a:r>
            <a:r>
              <a:rPr lang="en-GB" sz="600" dirty="0">
                <a:solidFill>
                  <a:prstClr val="black"/>
                </a:solidFill>
                <a:latin typeface="Consolas"/>
              </a:rPr>
              <a:t>]</a:t>
            </a:r>
            <a:r>
              <a:rPr lang="en-GB" sz="600" dirty="0">
                <a:solidFill>
                  <a:srgbClr val="808080"/>
                </a:solidFill>
                <a:latin typeface="Consolas"/>
              </a:rPr>
              <a:t>)</a:t>
            </a:r>
            <a:r>
              <a:rPr lang="en-GB" sz="600" dirty="0">
                <a:solidFill>
                  <a:prstClr val="black"/>
                </a:solidFill>
                <a:latin typeface="Consolas"/>
              </a:rPr>
              <a:t> </a:t>
            </a:r>
            <a:r>
              <a:rPr lang="en-GB" sz="600" dirty="0">
                <a:solidFill>
                  <a:srgbClr val="008000"/>
                </a:solidFill>
                <a:latin typeface="Consolas"/>
              </a:rPr>
              <a:t>-- introducing using result of SELECT in WHERE clause and MAX too</a:t>
            </a:r>
            <a:endParaRPr lang="en-GB" sz="600" dirty="0">
              <a:solidFill>
                <a:prstClr val="black"/>
              </a:solidFill>
              <a:latin typeface="Consolas"/>
            </a:endParaRPr>
          </a:p>
          <a:p>
            <a:pPr>
              <a:spcBef>
                <a:spcPts val="0"/>
              </a:spcBef>
              <a:spcAft>
                <a:spcPts val="200"/>
              </a:spcAft>
            </a:pPr>
            <a:r>
              <a:rPr lang="en-GB" sz="600" dirty="0">
                <a:solidFill>
                  <a:srgbClr val="0000FF"/>
                </a:solidFill>
                <a:latin typeface="Consolas"/>
              </a:rPr>
              <a:t>GROUP</a:t>
            </a:r>
            <a:r>
              <a:rPr lang="en-GB" sz="600" dirty="0">
                <a:solidFill>
                  <a:prstClr val="black"/>
                </a:solidFill>
                <a:latin typeface="Consolas"/>
              </a:rPr>
              <a:t> </a:t>
            </a:r>
            <a:r>
              <a:rPr lang="en-GB" sz="600" dirty="0">
                <a:solidFill>
                  <a:srgbClr val="0000FF"/>
                </a:solidFill>
                <a:latin typeface="Consolas"/>
              </a:rPr>
              <a:t>BY</a:t>
            </a:r>
            <a:endParaRPr lang="en-GB" sz="600" dirty="0">
              <a:solidFill>
                <a:prstClr val="black"/>
              </a:solidFill>
              <a:latin typeface="Consolas"/>
            </a:endParaRPr>
          </a:p>
          <a:p>
            <a:pPr>
              <a:spcBef>
                <a:spcPts val="0"/>
              </a:spcBef>
              <a:spcAft>
                <a:spcPts val="200"/>
              </a:spcAft>
            </a:pPr>
            <a:r>
              <a:rPr lang="en-GB" sz="600" dirty="0" smtClean="0">
                <a:solidFill>
                  <a:prstClr val="black"/>
                </a:solidFill>
                <a:latin typeface="Consolas"/>
              </a:rPr>
              <a:t>    </a:t>
            </a:r>
            <a:r>
              <a:rPr lang="en-GB" sz="600" dirty="0" err="1" smtClean="0">
                <a:solidFill>
                  <a:prstClr val="black"/>
                </a:solidFill>
                <a:latin typeface="Consolas"/>
              </a:rPr>
              <a:t>CountryKey</a:t>
            </a:r>
            <a:r>
              <a:rPr lang="en-GB" sz="600" dirty="0" smtClean="0">
                <a:solidFill>
                  <a:prstClr val="black"/>
                </a:solidFill>
                <a:latin typeface="Consolas"/>
              </a:rPr>
              <a:t> </a:t>
            </a:r>
            <a:endParaRPr lang="en-GB" sz="600" dirty="0">
              <a:solidFill>
                <a:prstClr val="black"/>
              </a:solidFill>
              <a:latin typeface="Consolas"/>
            </a:endParaRPr>
          </a:p>
          <a:p>
            <a:endParaRPr lang="en-GB" sz="1100" dirty="0" smtClean="0">
              <a:solidFill>
                <a:schemeClr val="tx1"/>
              </a:solidFill>
            </a:endParaRPr>
          </a:p>
          <a:p>
            <a:pPr marL="171450" indent="-171450">
              <a:buFont typeface="Wingdings" panose="05000000000000000000" pitchFamily="2" charset="2"/>
              <a:buChar char="ü"/>
            </a:pPr>
            <a:endParaRPr lang="en-GB" sz="1100" dirty="0" smtClean="0">
              <a:solidFill>
                <a:schemeClr val="tx1"/>
              </a:solidFill>
            </a:endParaRPr>
          </a:p>
        </p:txBody>
      </p:sp>
      <p:sp>
        <p:nvSpPr>
          <p:cNvPr id="9" name="Content Placeholder 2"/>
          <p:cNvSpPr txBox="1">
            <a:spLocks/>
          </p:cNvSpPr>
          <p:nvPr/>
        </p:nvSpPr>
        <p:spPr bwMode="gray">
          <a:xfrm>
            <a:off x="304800" y="4248150"/>
            <a:ext cx="7448872" cy="533400"/>
          </a:xfrm>
          <a:prstGeom prst="rect">
            <a:avLst/>
          </a:prstGeom>
        </p:spPr>
        <p:txBody>
          <a:bodyPr vert="horz" lIns="0" tIns="18000" rIns="0" bIns="0"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200" dirty="0">
              <a:solidFill>
                <a:schemeClr val="tx1"/>
              </a:solidFill>
            </a:endParaRPr>
          </a:p>
        </p:txBody>
      </p:sp>
    </p:spTree>
    <p:extLst>
      <p:ext uri="{BB962C8B-B14F-4D97-AF65-F5344CB8AC3E}">
        <p14:creationId xmlns:p14="http://schemas.microsoft.com/office/powerpoint/2010/main" val="36273421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1" y="-92620"/>
            <a:ext cx="6408449" cy="576105"/>
          </a:xfrm>
        </p:spPr>
        <p:txBody>
          <a:bodyPr/>
          <a:lstStyle/>
          <a:p>
            <a:r>
              <a:rPr lang="en-GB" dirty="0" smtClean="0"/>
              <a:t>Querying Data Using SQL - JOINS</a:t>
            </a:r>
            <a:endParaRPr lang="en-GB" dirty="0"/>
          </a:p>
        </p:txBody>
      </p:sp>
      <p:sp>
        <p:nvSpPr>
          <p:cNvPr id="7" name="Content Placeholder 2"/>
          <p:cNvSpPr>
            <a:spLocks noGrp="1"/>
          </p:cNvSpPr>
          <p:nvPr>
            <p:ph idx="1"/>
          </p:nvPr>
        </p:nvSpPr>
        <p:spPr>
          <a:xfrm>
            <a:off x="304800" y="742950"/>
            <a:ext cx="8382000" cy="3657600"/>
          </a:xfrm>
        </p:spPr>
        <p:txBody>
          <a:bodyPr/>
          <a:lstStyle/>
          <a:p>
            <a:r>
              <a:rPr lang="en-GB" sz="1600" b="1" dirty="0" smtClean="0">
                <a:solidFill>
                  <a:schemeClr val="tx1"/>
                </a:solidFill>
              </a:rPr>
              <a:t>JOINS</a:t>
            </a:r>
            <a:r>
              <a:rPr lang="en-GB" sz="1600" dirty="0" smtClean="0">
                <a:solidFill>
                  <a:schemeClr val="tx1"/>
                </a:solidFill>
              </a:rPr>
              <a:t> - w</a:t>
            </a:r>
            <a:r>
              <a:rPr lang="en-GB" dirty="0" smtClean="0">
                <a:solidFill>
                  <a:schemeClr val="tx1"/>
                </a:solidFill>
              </a:rPr>
              <a:t>hat </a:t>
            </a:r>
            <a:r>
              <a:rPr lang="en-GB" dirty="0">
                <a:solidFill>
                  <a:schemeClr val="tx1"/>
                </a:solidFill>
              </a:rPr>
              <a:t>JOINS are available in SQL? </a:t>
            </a:r>
            <a:endParaRPr lang="en-GB" dirty="0" smtClean="0">
              <a:solidFill>
                <a:schemeClr val="tx1"/>
              </a:solidFill>
            </a:endParaRPr>
          </a:p>
          <a:p>
            <a:endParaRPr lang="en-GB" sz="1000" dirty="0" smtClean="0">
              <a:solidFill>
                <a:schemeClr val="tx1"/>
              </a:solidFill>
            </a:endParaRPr>
          </a:p>
          <a:p>
            <a:r>
              <a:rPr lang="en-GB" sz="1000" dirty="0" smtClean="0">
                <a:solidFill>
                  <a:schemeClr val="tx1"/>
                </a:solidFill>
              </a:rPr>
              <a:t>You use joins when you need to return data from more than one table – i.e. returning a name from a primary table rather than an “Foreign Key” Id in a fact table – as Ids don’t really mean that much to an end user or client! </a:t>
            </a:r>
          </a:p>
          <a:p>
            <a:r>
              <a:rPr lang="en-GB" sz="1000" dirty="0" smtClean="0">
                <a:solidFill>
                  <a:schemeClr val="tx1"/>
                </a:solidFill>
              </a:rPr>
              <a:t>What are Primary Keys and Foreign Keys? </a:t>
            </a:r>
            <a:r>
              <a:rPr lang="en-GB" sz="1000" dirty="0">
                <a:solidFill>
                  <a:schemeClr val="tx1"/>
                </a:solidFill>
              </a:rPr>
              <a:t>Check out </a:t>
            </a:r>
            <a:r>
              <a:rPr lang="en-GB" sz="1000" dirty="0" smtClean="0">
                <a:solidFill>
                  <a:schemeClr val="tx1"/>
                </a:solidFill>
              </a:rPr>
              <a:t>Lynda.com </a:t>
            </a:r>
            <a:r>
              <a:rPr lang="en-GB" sz="1000" dirty="0">
                <a:solidFill>
                  <a:schemeClr val="tx1"/>
                </a:solidFill>
              </a:rPr>
              <a:t>- </a:t>
            </a:r>
            <a:r>
              <a:rPr lang="en-GB" sz="1000" dirty="0" smtClean="0">
                <a:solidFill>
                  <a:schemeClr val="tx1"/>
                </a:solidFill>
                <a:hlinkClick r:id="rId2"/>
              </a:rPr>
              <a:t>Click Here</a:t>
            </a:r>
            <a:r>
              <a:rPr lang="en-GB" sz="1000" dirty="0" smtClean="0">
                <a:solidFill>
                  <a:schemeClr val="tx1"/>
                </a:solidFill>
              </a:rPr>
              <a:t> – this talks about Normalization (basically organising your data)</a:t>
            </a:r>
          </a:p>
          <a:p>
            <a:endParaRPr lang="en-GB" sz="1000" dirty="0">
              <a:solidFill>
                <a:schemeClr val="tx1"/>
              </a:solidFill>
            </a:endParaRPr>
          </a:p>
          <a:p>
            <a:r>
              <a:rPr lang="en-GB" sz="1000" dirty="0" smtClean="0">
                <a:solidFill>
                  <a:schemeClr val="tx1"/>
                </a:solidFill>
              </a:rPr>
              <a:t>There are many types of join – that can greatly impact on what data is returned to the end user:</a:t>
            </a:r>
          </a:p>
          <a:p>
            <a:pPr marL="171450" lvl="0" indent="-171450">
              <a:buFont typeface="Wingdings" panose="05000000000000000000" pitchFamily="2" charset="2"/>
              <a:buChar char="ü"/>
            </a:pPr>
            <a:r>
              <a:rPr lang="en-GB" sz="1000" b="1" dirty="0" smtClean="0">
                <a:solidFill>
                  <a:schemeClr val="tx1"/>
                </a:solidFill>
              </a:rPr>
              <a:t>INNER</a:t>
            </a:r>
            <a:r>
              <a:rPr lang="en-GB" sz="1000" dirty="0" smtClean="0">
                <a:solidFill>
                  <a:schemeClr val="tx1"/>
                </a:solidFill>
              </a:rPr>
              <a:t> - i.e. middle </a:t>
            </a:r>
            <a:r>
              <a:rPr lang="en-GB" sz="1000" dirty="0">
                <a:solidFill>
                  <a:schemeClr val="tx1"/>
                </a:solidFill>
              </a:rPr>
              <a:t>of </a:t>
            </a:r>
            <a:r>
              <a:rPr lang="en-GB" sz="1000" dirty="0" smtClean="0">
                <a:solidFill>
                  <a:schemeClr val="tx1"/>
                </a:solidFill>
              </a:rPr>
              <a:t>Venn, </a:t>
            </a:r>
            <a:r>
              <a:rPr lang="en-GB" sz="1000" dirty="0">
                <a:solidFill>
                  <a:schemeClr val="tx1"/>
                </a:solidFill>
              </a:rPr>
              <a:t>there is at least one match in both the tables</a:t>
            </a:r>
          </a:p>
          <a:p>
            <a:pPr marL="171450" lvl="1" indent="-171450">
              <a:buFont typeface="Wingdings" panose="05000000000000000000" pitchFamily="2" charset="2"/>
              <a:buChar char="ü"/>
            </a:pPr>
            <a:r>
              <a:rPr lang="en-GB" sz="1000" b="1" dirty="0" smtClean="0"/>
              <a:t>OUTER</a:t>
            </a:r>
            <a:r>
              <a:rPr lang="en-GB" sz="1000" dirty="0" smtClean="0"/>
              <a:t> - LEFT, </a:t>
            </a:r>
            <a:r>
              <a:rPr lang="en-GB" sz="1000" dirty="0"/>
              <a:t>RIGHT and </a:t>
            </a:r>
            <a:r>
              <a:rPr lang="en-GB" sz="1000" dirty="0" smtClean="0"/>
              <a:t>FULL – more on these in next slide</a:t>
            </a:r>
            <a:endParaRPr lang="en-GB" sz="1000" dirty="0"/>
          </a:p>
          <a:p>
            <a:pPr marL="171450" indent="-171450" fontAlgn="base">
              <a:buFont typeface="Wingdings" panose="05000000000000000000" pitchFamily="2" charset="2"/>
              <a:buChar char="ü"/>
            </a:pPr>
            <a:r>
              <a:rPr lang="en-GB" sz="1000" b="1" dirty="0" smtClean="0">
                <a:solidFill>
                  <a:schemeClr val="tx1"/>
                </a:solidFill>
              </a:rPr>
              <a:t>CROSS JOIN</a:t>
            </a:r>
            <a:r>
              <a:rPr lang="en-GB" sz="1000" dirty="0" smtClean="0">
                <a:solidFill>
                  <a:schemeClr val="tx1"/>
                </a:solidFill>
              </a:rPr>
              <a:t> - return </a:t>
            </a:r>
            <a:r>
              <a:rPr lang="en-GB" sz="1000" dirty="0">
                <a:solidFill>
                  <a:schemeClr val="tx1"/>
                </a:solidFill>
              </a:rPr>
              <a:t>all rows from the left table. Each row from the left table is combined with all rows from the right table. Cross joins are also called Cartesian products.</a:t>
            </a:r>
            <a:endParaRPr lang="en-GB" sz="1600" dirty="0">
              <a:solidFill>
                <a:schemeClr val="tx1"/>
              </a:solidFill>
            </a:endParaRPr>
          </a:p>
          <a:p>
            <a:endParaRPr lang="en-GB" sz="1000" dirty="0" smtClean="0">
              <a:solidFill>
                <a:schemeClr val="tx1"/>
              </a:solidFill>
            </a:endParaRPr>
          </a:p>
          <a:p>
            <a:r>
              <a:rPr lang="en-GB" sz="1000" dirty="0" smtClean="0">
                <a:solidFill>
                  <a:schemeClr val="tx1"/>
                </a:solidFill>
              </a:rPr>
              <a:t>Joins can </a:t>
            </a:r>
            <a:r>
              <a:rPr lang="en-GB" sz="1000" dirty="0">
                <a:solidFill>
                  <a:schemeClr val="tx1"/>
                </a:solidFill>
              </a:rPr>
              <a:t>be specified in either the FROM or WHERE clauses; specifying them in the FROM clause is </a:t>
            </a:r>
            <a:r>
              <a:rPr lang="en-GB" sz="1000" dirty="0" smtClean="0">
                <a:solidFill>
                  <a:schemeClr val="tx1"/>
                </a:solidFill>
              </a:rPr>
              <a:t>recommended and the normal approach. </a:t>
            </a:r>
            <a:r>
              <a:rPr lang="en-GB" sz="1000" dirty="0">
                <a:solidFill>
                  <a:schemeClr val="tx1"/>
                </a:solidFill>
              </a:rPr>
              <a:t>WHERE and HAVING clauses can also contain search conditions to further filter the rows selected by the join conditions.</a:t>
            </a:r>
          </a:p>
          <a:p>
            <a:endParaRPr lang="en-GB" sz="1100" dirty="0">
              <a:solidFill>
                <a:srgbClr val="00B050"/>
              </a:solidFill>
            </a:endParaRPr>
          </a:p>
          <a:p>
            <a:endParaRPr lang="en-GB" sz="1200" dirty="0">
              <a:solidFill>
                <a:schemeClr val="tx1"/>
              </a:solidFill>
            </a:endParaRPr>
          </a:p>
        </p:txBody>
      </p:sp>
      <p:sp>
        <p:nvSpPr>
          <p:cNvPr id="4" name="Content Placeholder 2"/>
          <p:cNvSpPr txBox="1">
            <a:spLocks/>
          </p:cNvSpPr>
          <p:nvPr/>
        </p:nvSpPr>
        <p:spPr bwMode="gray">
          <a:xfrm>
            <a:off x="381000" y="888430"/>
            <a:ext cx="7525072" cy="2392033"/>
          </a:xfrm>
          <a:prstGeom prst="rect">
            <a:avLst/>
          </a:prstGeom>
        </p:spPr>
        <p:txBody>
          <a:bodyPr vert="horz" lIns="0" tIns="18000" rIns="0" bIns="0" numCol="4"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200" b="1" dirty="0" smtClean="0">
              <a:solidFill>
                <a:schemeClr val="tx1"/>
              </a:solidFill>
            </a:endParaRPr>
          </a:p>
          <a:p>
            <a:endParaRPr lang="en-GB" sz="1200" b="1" dirty="0">
              <a:solidFill>
                <a:schemeClr val="tx1"/>
              </a:solidFill>
            </a:endParaRPr>
          </a:p>
        </p:txBody>
      </p:sp>
      <p:sp>
        <p:nvSpPr>
          <p:cNvPr id="9" name="Content Placeholder 2"/>
          <p:cNvSpPr txBox="1">
            <a:spLocks/>
          </p:cNvSpPr>
          <p:nvPr/>
        </p:nvSpPr>
        <p:spPr bwMode="gray">
          <a:xfrm>
            <a:off x="304800" y="4248150"/>
            <a:ext cx="7448872" cy="533400"/>
          </a:xfrm>
          <a:prstGeom prst="rect">
            <a:avLst/>
          </a:prstGeom>
        </p:spPr>
        <p:txBody>
          <a:bodyPr vert="horz" lIns="0" tIns="18000" rIns="0" bIns="0"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200" dirty="0">
              <a:solidFill>
                <a:schemeClr val="tx1"/>
              </a:solidFill>
            </a:endParaRPr>
          </a:p>
        </p:txBody>
      </p:sp>
    </p:spTree>
    <p:extLst>
      <p:ext uri="{BB962C8B-B14F-4D97-AF65-F5344CB8AC3E}">
        <p14:creationId xmlns:p14="http://schemas.microsoft.com/office/powerpoint/2010/main" val="13261163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1" y="-92620"/>
            <a:ext cx="6408449" cy="576105"/>
          </a:xfrm>
        </p:spPr>
        <p:txBody>
          <a:bodyPr/>
          <a:lstStyle/>
          <a:p>
            <a:r>
              <a:rPr lang="en-GB" dirty="0" smtClean="0"/>
              <a:t>Querying Data Using SQL - JOINS</a:t>
            </a:r>
            <a:endParaRPr lang="en-GB" dirty="0"/>
          </a:p>
        </p:txBody>
      </p:sp>
      <p:sp>
        <p:nvSpPr>
          <p:cNvPr id="7" name="Content Placeholder 2"/>
          <p:cNvSpPr>
            <a:spLocks noGrp="1"/>
          </p:cNvSpPr>
          <p:nvPr>
            <p:ph idx="1"/>
          </p:nvPr>
        </p:nvSpPr>
        <p:spPr>
          <a:xfrm>
            <a:off x="304800" y="742950"/>
            <a:ext cx="7448872" cy="3657600"/>
          </a:xfrm>
        </p:spPr>
        <p:txBody>
          <a:bodyPr/>
          <a:lstStyle/>
          <a:p>
            <a:r>
              <a:rPr lang="en-GB" sz="1600" b="1" dirty="0" smtClean="0">
                <a:solidFill>
                  <a:schemeClr val="tx1"/>
                </a:solidFill>
              </a:rPr>
              <a:t>JOINS</a:t>
            </a:r>
            <a:r>
              <a:rPr lang="en-GB" sz="1600" dirty="0" smtClean="0">
                <a:solidFill>
                  <a:schemeClr val="tx1"/>
                </a:solidFill>
              </a:rPr>
              <a:t> - w</a:t>
            </a:r>
            <a:r>
              <a:rPr lang="en-GB" dirty="0" smtClean="0">
                <a:solidFill>
                  <a:schemeClr val="tx1"/>
                </a:solidFill>
              </a:rPr>
              <a:t>hat </a:t>
            </a:r>
            <a:r>
              <a:rPr lang="en-GB" dirty="0">
                <a:solidFill>
                  <a:schemeClr val="tx1"/>
                </a:solidFill>
              </a:rPr>
              <a:t>JOINS are available in SQL? </a:t>
            </a:r>
            <a:endParaRPr lang="en-GB" dirty="0" smtClean="0">
              <a:solidFill>
                <a:schemeClr val="tx1"/>
              </a:solidFill>
            </a:endParaRPr>
          </a:p>
          <a:p>
            <a:endParaRPr lang="en-GB" sz="1000" b="1" dirty="0" smtClean="0">
              <a:solidFill>
                <a:schemeClr val="tx1"/>
              </a:solidFill>
            </a:endParaRPr>
          </a:p>
          <a:p>
            <a:r>
              <a:rPr lang="en-GB" sz="1000" b="1" dirty="0" smtClean="0">
                <a:solidFill>
                  <a:schemeClr val="tx1"/>
                </a:solidFill>
              </a:rPr>
              <a:t>LEFT </a:t>
            </a:r>
            <a:r>
              <a:rPr lang="en-GB" sz="1000" b="1" dirty="0">
                <a:solidFill>
                  <a:schemeClr val="tx1"/>
                </a:solidFill>
              </a:rPr>
              <a:t>JOIN </a:t>
            </a:r>
            <a:r>
              <a:rPr lang="en-GB" sz="1000" dirty="0">
                <a:solidFill>
                  <a:schemeClr val="tx1"/>
                </a:solidFill>
              </a:rPr>
              <a:t>or LEFT OUTER JOIN</a:t>
            </a:r>
          </a:p>
          <a:p>
            <a:r>
              <a:rPr lang="en-GB" sz="1000" dirty="0">
                <a:solidFill>
                  <a:schemeClr val="tx1"/>
                </a:solidFill>
              </a:rPr>
              <a:t>The result set of a left outer join includes all the rows from the left table specified in the LEFT OUTER clause, not just the ones in which the joined columns match. When a row in the left table has no matching rows in the right table, the associated result set row contains null values for all select list columns coming from the right table.</a:t>
            </a:r>
          </a:p>
          <a:p>
            <a:endParaRPr lang="en-GB" sz="1000" b="1" dirty="0" smtClean="0">
              <a:solidFill>
                <a:schemeClr val="tx1"/>
              </a:solidFill>
            </a:endParaRPr>
          </a:p>
          <a:p>
            <a:r>
              <a:rPr lang="en-GB" sz="1000" b="1" dirty="0" smtClean="0">
                <a:solidFill>
                  <a:schemeClr val="tx1"/>
                </a:solidFill>
              </a:rPr>
              <a:t>RIGHT </a:t>
            </a:r>
            <a:r>
              <a:rPr lang="en-GB" sz="1000" b="1" dirty="0">
                <a:solidFill>
                  <a:schemeClr val="tx1"/>
                </a:solidFill>
              </a:rPr>
              <a:t>JOIN </a:t>
            </a:r>
            <a:r>
              <a:rPr lang="en-GB" sz="1000" dirty="0">
                <a:solidFill>
                  <a:schemeClr val="tx1"/>
                </a:solidFill>
              </a:rPr>
              <a:t>or RIGHT OUTER JOIN</a:t>
            </a:r>
          </a:p>
          <a:p>
            <a:r>
              <a:rPr lang="en-GB" sz="1000" dirty="0">
                <a:solidFill>
                  <a:schemeClr val="tx1"/>
                </a:solidFill>
              </a:rPr>
              <a:t>A right outer join is the reverse of a left outer join. All rows from the right table are returned. Null values are returned for the left table any time a right table row has no matching row in the left table.</a:t>
            </a:r>
          </a:p>
          <a:p>
            <a:endParaRPr lang="en-GB" sz="1000" b="1" dirty="0" smtClean="0">
              <a:solidFill>
                <a:schemeClr val="tx1"/>
              </a:solidFill>
            </a:endParaRPr>
          </a:p>
          <a:p>
            <a:r>
              <a:rPr lang="en-GB" sz="1000" b="1" dirty="0" smtClean="0">
                <a:solidFill>
                  <a:schemeClr val="tx1"/>
                </a:solidFill>
              </a:rPr>
              <a:t>FULL </a:t>
            </a:r>
            <a:r>
              <a:rPr lang="en-GB" sz="1000" b="1" dirty="0">
                <a:solidFill>
                  <a:schemeClr val="tx1"/>
                </a:solidFill>
              </a:rPr>
              <a:t>JOIN </a:t>
            </a:r>
            <a:r>
              <a:rPr lang="en-GB" sz="1000" dirty="0">
                <a:solidFill>
                  <a:schemeClr val="tx1"/>
                </a:solidFill>
              </a:rPr>
              <a:t>or FULL OUTER JOIN</a:t>
            </a:r>
          </a:p>
          <a:p>
            <a:r>
              <a:rPr lang="en-GB" sz="1000" dirty="0">
                <a:solidFill>
                  <a:schemeClr val="tx1"/>
                </a:solidFill>
              </a:rPr>
              <a:t>A full outer join returns all rows in both the left and right tables. Any time a row has no match in the other table, the select list columns from the other table contain null values. When there is a match between the tables, the entire result set row contains data values from the base </a:t>
            </a:r>
            <a:r>
              <a:rPr lang="en-GB" sz="1000" dirty="0" smtClean="0">
                <a:solidFill>
                  <a:schemeClr val="tx1"/>
                </a:solidFill>
              </a:rPr>
              <a:t>tables.</a:t>
            </a:r>
          </a:p>
          <a:p>
            <a:endParaRPr lang="en-GB" sz="1000" dirty="0" smtClean="0">
              <a:solidFill>
                <a:schemeClr val="tx1"/>
              </a:solidFill>
            </a:endParaRPr>
          </a:p>
          <a:p>
            <a:r>
              <a:rPr lang="en-GB" sz="1100" dirty="0" smtClean="0">
                <a:solidFill>
                  <a:schemeClr val="tx1"/>
                </a:solidFill>
              </a:rPr>
              <a:t>More info can be found here from </a:t>
            </a:r>
            <a:r>
              <a:rPr lang="en-GB" sz="1100" b="1" dirty="0" smtClean="0">
                <a:solidFill>
                  <a:schemeClr val="tx1"/>
                </a:solidFill>
              </a:rPr>
              <a:t>Microsoft</a:t>
            </a:r>
            <a:r>
              <a:rPr lang="en-GB" sz="1100" dirty="0" smtClean="0">
                <a:solidFill>
                  <a:schemeClr val="tx1"/>
                </a:solidFill>
              </a:rPr>
              <a:t>: </a:t>
            </a:r>
            <a:r>
              <a:rPr lang="en-GB" sz="1100" dirty="0" smtClean="0">
                <a:solidFill>
                  <a:srgbClr val="00B050"/>
                </a:solidFill>
                <a:hlinkClick r:id="rId2"/>
              </a:rPr>
              <a:t>Microsoft Link</a:t>
            </a:r>
            <a:r>
              <a:rPr lang="en-GB" sz="1100" dirty="0" smtClean="0">
                <a:solidFill>
                  <a:srgbClr val="00B050"/>
                </a:solidFill>
              </a:rPr>
              <a:t> </a:t>
            </a:r>
            <a:r>
              <a:rPr lang="en-GB" sz="1100" b="1" dirty="0" smtClean="0">
                <a:solidFill>
                  <a:schemeClr val="tx1"/>
                </a:solidFill>
              </a:rPr>
              <a:t>Or Lynda.com</a:t>
            </a:r>
            <a:r>
              <a:rPr lang="en-GB" sz="1100" b="1" dirty="0">
                <a:solidFill>
                  <a:schemeClr val="tx1"/>
                </a:solidFill>
              </a:rPr>
              <a:t>: </a:t>
            </a:r>
            <a:r>
              <a:rPr lang="en-GB" sz="1100" dirty="0" smtClean="0">
                <a:solidFill>
                  <a:srgbClr val="00B050"/>
                </a:solidFill>
                <a:hlinkClick r:id="rId3"/>
              </a:rPr>
              <a:t>Lynda.com Link</a:t>
            </a:r>
            <a:endParaRPr lang="en-GB" sz="1100" dirty="0" smtClean="0">
              <a:solidFill>
                <a:srgbClr val="00B050"/>
              </a:solidFill>
            </a:endParaRPr>
          </a:p>
          <a:p>
            <a:endParaRPr lang="en-GB" sz="1100" dirty="0" smtClean="0">
              <a:solidFill>
                <a:srgbClr val="00B050"/>
              </a:solidFill>
            </a:endParaRPr>
          </a:p>
          <a:p>
            <a:endParaRPr lang="en-GB" sz="1100" dirty="0">
              <a:solidFill>
                <a:srgbClr val="00B050"/>
              </a:solidFill>
            </a:endParaRPr>
          </a:p>
          <a:p>
            <a:endParaRPr lang="en-GB" sz="1200" dirty="0">
              <a:solidFill>
                <a:schemeClr val="tx1"/>
              </a:solidFill>
            </a:endParaRPr>
          </a:p>
        </p:txBody>
      </p:sp>
      <p:sp>
        <p:nvSpPr>
          <p:cNvPr id="4" name="Content Placeholder 2"/>
          <p:cNvSpPr txBox="1">
            <a:spLocks/>
          </p:cNvSpPr>
          <p:nvPr/>
        </p:nvSpPr>
        <p:spPr bwMode="gray">
          <a:xfrm>
            <a:off x="381000" y="888430"/>
            <a:ext cx="7525072" cy="2392033"/>
          </a:xfrm>
          <a:prstGeom prst="rect">
            <a:avLst/>
          </a:prstGeom>
        </p:spPr>
        <p:txBody>
          <a:bodyPr vert="horz" lIns="0" tIns="18000" rIns="0" bIns="0" numCol="4"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200" b="1" dirty="0" smtClean="0">
              <a:solidFill>
                <a:schemeClr val="tx1"/>
              </a:solidFill>
            </a:endParaRPr>
          </a:p>
          <a:p>
            <a:endParaRPr lang="en-GB" sz="1200" b="1" dirty="0">
              <a:solidFill>
                <a:schemeClr val="tx1"/>
              </a:solidFill>
            </a:endParaRPr>
          </a:p>
        </p:txBody>
      </p:sp>
    </p:spTree>
    <p:extLst>
      <p:ext uri="{BB962C8B-B14F-4D97-AF65-F5344CB8AC3E}">
        <p14:creationId xmlns:p14="http://schemas.microsoft.com/office/powerpoint/2010/main" val="37530556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61950"/>
            <a:ext cx="5791200" cy="455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323851" y="-92620"/>
            <a:ext cx="6408449" cy="576105"/>
          </a:xfrm>
        </p:spPr>
        <p:txBody>
          <a:bodyPr/>
          <a:lstStyle/>
          <a:p>
            <a:r>
              <a:rPr lang="en-GB" dirty="0" smtClean="0"/>
              <a:t>Querying Data Using SQL - JOINS</a:t>
            </a:r>
            <a:endParaRPr lang="en-GB" dirty="0"/>
          </a:p>
        </p:txBody>
      </p:sp>
      <p:sp>
        <p:nvSpPr>
          <p:cNvPr id="4" name="Content Placeholder 2"/>
          <p:cNvSpPr txBox="1">
            <a:spLocks/>
          </p:cNvSpPr>
          <p:nvPr/>
        </p:nvSpPr>
        <p:spPr bwMode="gray">
          <a:xfrm>
            <a:off x="381000" y="888430"/>
            <a:ext cx="7525072" cy="2392033"/>
          </a:xfrm>
          <a:prstGeom prst="rect">
            <a:avLst/>
          </a:prstGeom>
        </p:spPr>
        <p:txBody>
          <a:bodyPr vert="horz" lIns="0" tIns="18000" rIns="0" bIns="0" numCol="4"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200" b="1" dirty="0" smtClean="0">
              <a:solidFill>
                <a:schemeClr val="tx1"/>
              </a:solidFill>
            </a:endParaRPr>
          </a:p>
          <a:p>
            <a:endParaRPr lang="en-GB" sz="1200" b="1" dirty="0">
              <a:solidFill>
                <a:schemeClr val="tx1"/>
              </a:solidFill>
            </a:endParaRPr>
          </a:p>
        </p:txBody>
      </p:sp>
      <p:sp>
        <p:nvSpPr>
          <p:cNvPr id="9" name="Content Placeholder 2"/>
          <p:cNvSpPr txBox="1">
            <a:spLocks/>
          </p:cNvSpPr>
          <p:nvPr/>
        </p:nvSpPr>
        <p:spPr bwMode="gray">
          <a:xfrm>
            <a:off x="304800" y="4248150"/>
            <a:ext cx="7448872" cy="533400"/>
          </a:xfrm>
          <a:prstGeom prst="rect">
            <a:avLst/>
          </a:prstGeom>
        </p:spPr>
        <p:txBody>
          <a:bodyPr vert="horz" lIns="0" tIns="18000" rIns="0" bIns="0"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200" dirty="0">
              <a:solidFill>
                <a:schemeClr val="tx1"/>
              </a:solidFill>
            </a:endParaRPr>
          </a:p>
        </p:txBody>
      </p:sp>
    </p:spTree>
    <p:extLst>
      <p:ext uri="{BB962C8B-B14F-4D97-AF65-F5344CB8AC3E}">
        <p14:creationId xmlns:p14="http://schemas.microsoft.com/office/powerpoint/2010/main" val="539431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40479505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gray">
          <a:xfrm>
            <a:off x="228600" y="3181350"/>
            <a:ext cx="2286000" cy="1219200"/>
          </a:xfrm>
          <a:prstGeom prst="rect">
            <a:avLst/>
          </a:prstGeom>
          <a:solidFill>
            <a:srgbClr val="E9F0D8"/>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pPr>
            <a:endParaRPr lang="en-GB" sz="1600" dirty="0" err="1" smtClean="0">
              <a:solidFill>
                <a:srgbClr val="FFD600"/>
              </a:solidFill>
              <a:latin typeface="Arial" pitchFamily="34" charset="0"/>
              <a:cs typeface="Arial" pitchFamily="34" charset="0"/>
            </a:endParaRPr>
          </a:p>
        </p:txBody>
      </p:sp>
      <p:sp>
        <p:nvSpPr>
          <p:cNvPr id="6" name="Rectangle 5"/>
          <p:cNvSpPr/>
          <p:nvPr/>
        </p:nvSpPr>
        <p:spPr bwMode="gray">
          <a:xfrm>
            <a:off x="228600" y="1657350"/>
            <a:ext cx="2286000" cy="1066800"/>
          </a:xfrm>
          <a:prstGeom prst="rect">
            <a:avLst/>
          </a:prstGeom>
          <a:solidFill>
            <a:srgbClr val="E9F0D8"/>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pPr>
            <a:endParaRPr lang="en-GB" sz="1600" dirty="0" err="1" smtClean="0">
              <a:solidFill>
                <a:srgbClr val="FFD600"/>
              </a:solidFill>
              <a:latin typeface="Arial" pitchFamily="34" charset="0"/>
              <a:cs typeface="Arial" pitchFamily="34" charset="0"/>
            </a:endParaRPr>
          </a:p>
        </p:txBody>
      </p:sp>
      <p:sp>
        <p:nvSpPr>
          <p:cNvPr id="2" name="Title 1"/>
          <p:cNvSpPr>
            <a:spLocks noGrp="1"/>
          </p:cNvSpPr>
          <p:nvPr>
            <p:ph type="title"/>
          </p:nvPr>
        </p:nvSpPr>
        <p:spPr>
          <a:xfrm>
            <a:off x="323851" y="-92620"/>
            <a:ext cx="6408449" cy="576105"/>
          </a:xfrm>
        </p:spPr>
        <p:txBody>
          <a:bodyPr/>
          <a:lstStyle/>
          <a:p>
            <a:r>
              <a:rPr lang="en-GB" dirty="0" smtClean="0"/>
              <a:t>Querying Data Using SQL – CASE STATEMENTS</a:t>
            </a:r>
            <a:endParaRPr lang="en-GB" dirty="0"/>
          </a:p>
        </p:txBody>
      </p:sp>
      <p:sp>
        <p:nvSpPr>
          <p:cNvPr id="7" name="Content Placeholder 2"/>
          <p:cNvSpPr>
            <a:spLocks noGrp="1"/>
          </p:cNvSpPr>
          <p:nvPr>
            <p:ph idx="1"/>
          </p:nvPr>
        </p:nvSpPr>
        <p:spPr>
          <a:xfrm>
            <a:off x="304800" y="742950"/>
            <a:ext cx="7696200" cy="3657600"/>
          </a:xfrm>
        </p:spPr>
        <p:txBody>
          <a:bodyPr/>
          <a:lstStyle/>
          <a:p>
            <a:r>
              <a:rPr lang="en-GB" sz="1600" dirty="0" smtClean="0">
                <a:solidFill>
                  <a:schemeClr val="tx1"/>
                </a:solidFill>
              </a:rPr>
              <a:t>CASE STATEMENTS</a:t>
            </a:r>
          </a:p>
          <a:p>
            <a:r>
              <a:rPr lang="en-GB" sz="1000" dirty="0" smtClean="0">
                <a:solidFill>
                  <a:schemeClr val="tx1"/>
                </a:solidFill>
              </a:rPr>
              <a:t>These are very useful – as you can to test for certain values in a field and output an alternative value based on your requirements.</a:t>
            </a:r>
          </a:p>
          <a:p>
            <a:r>
              <a:rPr lang="en-GB" sz="1000" dirty="0" smtClean="0">
                <a:solidFill>
                  <a:schemeClr val="tx1"/>
                </a:solidFill>
              </a:rPr>
              <a:t>A simple example below is where I’m looking for Apple and Samsung Brands and outputting a value that I need for a certain report – all other brands can be output as “OTHERS” (see the optional ELSE statement at the end):</a:t>
            </a:r>
          </a:p>
          <a:p>
            <a:pPr>
              <a:spcBef>
                <a:spcPts val="0"/>
              </a:spcBef>
            </a:pPr>
            <a:endParaRPr lang="en-GB" sz="600" dirty="0" smtClean="0">
              <a:solidFill>
                <a:srgbClr val="0000FF"/>
              </a:solidFill>
              <a:latin typeface="Consolas"/>
            </a:endParaRPr>
          </a:p>
          <a:p>
            <a:pPr>
              <a:spcBef>
                <a:spcPts val="0"/>
              </a:spcBef>
            </a:pPr>
            <a:endParaRPr lang="en-GB" sz="500" dirty="0" smtClean="0">
              <a:solidFill>
                <a:srgbClr val="0000FF"/>
              </a:solidFill>
              <a:latin typeface="Consolas"/>
            </a:endParaRPr>
          </a:p>
          <a:p>
            <a:pPr>
              <a:spcBef>
                <a:spcPts val="0"/>
              </a:spcBef>
            </a:pPr>
            <a:r>
              <a:rPr lang="en-GB" sz="500" dirty="0" smtClean="0">
                <a:solidFill>
                  <a:srgbClr val="0000FF"/>
                </a:solidFill>
                <a:latin typeface="Consolas"/>
              </a:rPr>
              <a:t>SELECT</a:t>
            </a:r>
            <a:endParaRPr lang="en-GB" sz="500" dirty="0">
              <a:solidFill>
                <a:prstClr val="black"/>
              </a:solidFill>
              <a:latin typeface="Consolas"/>
            </a:endParaRPr>
          </a:p>
          <a:p>
            <a:pPr>
              <a:spcBef>
                <a:spcPts val="0"/>
              </a:spcBef>
            </a:pPr>
            <a:r>
              <a:rPr lang="en-GB" sz="500" dirty="0">
                <a:solidFill>
                  <a:prstClr val="black"/>
                </a:solidFill>
                <a:latin typeface="Consolas"/>
              </a:rPr>
              <a:t> </a:t>
            </a:r>
            <a:r>
              <a:rPr lang="en-GB" sz="500" dirty="0" smtClean="0">
                <a:solidFill>
                  <a:prstClr val="black"/>
                </a:solidFill>
                <a:latin typeface="Consolas"/>
              </a:rPr>
              <a:t>   </a:t>
            </a:r>
            <a:r>
              <a:rPr lang="en-GB" sz="500" dirty="0" err="1" smtClean="0">
                <a:solidFill>
                  <a:prstClr val="black"/>
                </a:solidFill>
                <a:latin typeface="Consolas"/>
              </a:rPr>
              <a:t>BrandName</a:t>
            </a:r>
            <a:r>
              <a:rPr lang="en-GB" sz="500" dirty="0">
                <a:solidFill>
                  <a:srgbClr val="808080"/>
                </a:solidFill>
                <a:latin typeface="Consolas"/>
              </a:rPr>
              <a:t>,</a:t>
            </a:r>
            <a:endParaRPr lang="en-GB" sz="500" dirty="0">
              <a:solidFill>
                <a:prstClr val="black"/>
              </a:solidFill>
              <a:latin typeface="Consolas"/>
            </a:endParaRPr>
          </a:p>
          <a:p>
            <a:pPr>
              <a:spcBef>
                <a:spcPts val="0"/>
              </a:spcBef>
            </a:pPr>
            <a:r>
              <a:rPr lang="en-GB" sz="500" dirty="0" smtClean="0">
                <a:solidFill>
                  <a:srgbClr val="0000FF"/>
                </a:solidFill>
                <a:latin typeface="Consolas"/>
              </a:rPr>
              <a:t>    CASE</a:t>
            </a:r>
            <a:r>
              <a:rPr lang="en-GB" sz="500" dirty="0" smtClean="0">
                <a:solidFill>
                  <a:prstClr val="black"/>
                </a:solidFill>
                <a:latin typeface="Consolas"/>
              </a:rPr>
              <a:t> </a:t>
            </a:r>
            <a:r>
              <a:rPr lang="en-GB" sz="500" dirty="0" err="1">
                <a:solidFill>
                  <a:prstClr val="black"/>
                </a:solidFill>
                <a:latin typeface="Consolas"/>
              </a:rPr>
              <a:t>BrandName</a:t>
            </a:r>
            <a:endParaRPr lang="en-GB" sz="500" dirty="0">
              <a:solidFill>
                <a:prstClr val="black"/>
              </a:solidFill>
              <a:latin typeface="Consolas"/>
            </a:endParaRPr>
          </a:p>
          <a:p>
            <a:pPr>
              <a:spcBef>
                <a:spcPts val="0"/>
              </a:spcBef>
            </a:pPr>
            <a:r>
              <a:rPr lang="en-GB" sz="500" dirty="0" smtClean="0">
                <a:solidFill>
                  <a:srgbClr val="0000FF"/>
                </a:solidFill>
                <a:latin typeface="Consolas"/>
              </a:rPr>
              <a:t>        WHEN</a:t>
            </a:r>
            <a:r>
              <a:rPr lang="en-GB" sz="500" dirty="0" smtClean="0">
                <a:solidFill>
                  <a:prstClr val="black"/>
                </a:solidFill>
                <a:latin typeface="Consolas"/>
              </a:rPr>
              <a:t> </a:t>
            </a:r>
            <a:r>
              <a:rPr lang="en-GB" sz="500" dirty="0">
                <a:solidFill>
                  <a:srgbClr val="FF0000"/>
                </a:solidFill>
                <a:latin typeface="Consolas"/>
              </a:rPr>
              <a:t>'Apple'</a:t>
            </a:r>
            <a:r>
              <a:rPr lang="en-GB" sz="500" dirty="0">
                <a:solidFill>
                  <a:prstClr val="black"/>
                </a:solidFill>
                <a:latin typeface="Consolas"/>
              </a:rPr>
              <a:t> </a:t>
            </a:r>
            <a:r>
              <a:rPr lang="en-GB" sz="500" dirty="0" smtClean="0">
                <a:solidFill>
                  <a:prstClr val="black"/>
                </a:solidFill>
                <a:latin typeface="Consolas"/>
              </a:rPr>
              <a:t>  </a:t>
            </a:r>
            <a:r>
              <a:rPr lang="en-GB" sz="500" dirty="0" smtClean="0">
                <a:solidFill>
                  <a:srgbClr val="0000FF"/>
                </a:solidFill>
                <a:latin typeface="Consolas"/>
              </a:rPr>
              <a:t>THEN</a:t>
            </a:r>
            <a:r>
              <a:rPr lang="en-GB" sz="500" dirty="0" smtClean="0">
                <a:solidFill>
                  <a:prstClr val="black"/>
                </a:solidFill>
                <a:latin typeface="Consolas"/>
              </a:rPr>
              <a:t> </a:t>
            </a:r>
            <a:r>
              <a:rPr lang="en-GB" sz="500" dirty="0">
                <a:solidFill>
                  <a:srgbClr val="FF0000"/>
                </a:solidFill>
                <a:latin typeface="Consolas"/>
              </a:rPr>
              <a:t>'APPLE INC'</a:t>
            </a:r>
            <a:endParaRPr lang="en-GB" sz="500" dirty="0">
              <a:solidFill>
                <a:prstClr val="black"/>
              </a:solidFill>
              <a:latin typeface="Consolas"/>
            </a:endParaRPr>
          </a:p>
          <a:p>
            <a:pPr>
              <a:spcBef>
                <a:spcPts val="0"/>
              </a:spcBef>
            </a:pPr>
            <a:r>
              <a:rPr lang="en-GB" sz="500" dirty="0" smtClean="0">
                <a:solidFill>
                  <a:srgbClr val="0000FF"/>
                </a:solidFill>
                <a:latin typeface="Consolas"/>
              </a:rPr>
              <a:t>        WHEN</a:t>
            </a:r>
            <a:r>
              <a:rPr lang="en-GB" sz="500" dirty="0" smtClean="0">
                <a:solidFill>
                  <a:prstClr val="black"/>
                </a:solidFill>
                <a:latin typeface="Consolas"/>
              </a:rPr>
              <a:t> </a:t>
            </a:r>
            <a:r>
              <a:rPr lang="en-GB" sz="500" dirty="0">
                <a:solidFill>
                  <a:srgbClr val="FF0000"/>
                </a:solidFill>
                <a:latin typeface="Consolas"/>
              </a:rPr>
              <a:t>'Samsung'</a:t>
            </a:r>
            <a:r>
              <a:rPr lang="en-GB" sz="500" dirty="0">
                <a:solidFill>
                  <a:prstClr val="black"/>
                </a:solidFill>
                <a:latin typeface="Consolas"/>
              </a:rPr>
              <a:t> </a:t>
            </a:r>
            <a:r>
              <a:rPr lang="en-GB" sz="500" dirty="0">
                <a:solidFill>
                  <a:srgbClr val="0000FF"/>
                </a:solidFill>
                <a:latin typeface="Consolas"/>
              </a:rPr>
              <a:t>THEN</a:t>
            </a:r>
            <a:r>
              <a:rPr lang="en-GB" sz="500" dirty="0">
                <a:solidFill>
                  <a:prstClr val="black"/>
                </a:solidFill>
                <a:latin typeface="Consolas"/>
              </a:rPr>
              <a:t> </a:t>
            </a:r>
            <a:r>
              <a:rPr lang="en-GB" sz="500" dirty="0">
                <a:solidFill>
                  <a:srgbClr val="FF0000"/>
                </a:solidFill>
                <a:latin typeface="Consolas"/>
              </a:rPr>
              <a:t>'SAMSUNG ELECTRONICS'</a:t>
            </a:r>
            <a:endParaRPr lang="en-GB" sz="500" dirty="0">
              <a:solidFill>
                <a:prstClr val="black"/>
              </a:solidFill>
              <a:latin typeface="Consolas"/>
            </a:endParaRPr>
          </a:p>
          <a:p>
            <a:pPr>
              <a:spcBef>
                <a:spcPts val="0"/>
              </a:spcBef>
            </a:pPr>
            <a:r>
              <a:rPr lang="en-GB" sz="500" dirty="0" smtClean="0">
                <a:solidFill>
                  <a:srgbClr val="0000FF"/>
                </a:solidFill>
                <a:latin typeface="Consolas"/>
              </a:rPr>
              <a:t>        ELSE</a:t>
            </a:r>
            <a:r>
              <a:rPr lang="en-GB" sz="500" dirty="0" smtClean="0">
                <a:solidFill>
                  <a:prstClr val="black"/>
                </a:solidFill>
                <a:latin typeface="Consolas"/>
              </a:rPr>
              <a:t> </a:t>
            </a:r>
            <a:r>
              <a:rPr lang="en-GB" sz="500" dirty="0">
                <a:solidFill>
                  <a:srgbClr val="FF0000"/>
                </a:solidFill>
                <a:latin typeface="Consolas"/>
              </a:rPr>
              <a:t>'OTHERS'</a:t>
            </a:r>
            <a:endParaRPr lang="en-GB" sz="500" dirty="0">
              <a:solidFill>
                <a:prstClr val="black"/>
              </a:solidFill>
              <a:latin typeface="Consolas"/>
            </a:endParaRPr>
          </a:p>
          <a:p>
            <a:pPr>
              <a:spcBef>
                <a:spcPts val="0"/>
              </a:spcBef>
            </a:pPr>
            <a:r>
              <a:rPr lang="en-GB" sz="500" dirty="0" smtClean="0">
                <a:solidFill>
                  <a:srgbClr val="0000FF"/>
                </a:solidFill>
                <a:latin typeface="Consolas"/>
              </a:rPr>
              <a:t>    END</a:t>
            </a:r>
            <a:r>
              <a:rPr lang="en-GB" sz="500" dirty="0" smtClean="0">
                <a:solidFill>
                  <a:prstClr val="black"/>
                </a:solidFill>
                <a:latin typeface="Consolas"/>
              </a:rPr>
              <a:t> </a:t>
            </a:r>
            <a:r>
              <a:rPr lang="en-GB" sz="500" dirty="0">
                <a:solidFill>
                  <a:srgbClr val="0000FF"/>
                </a:solidFill>
                <a:latin typeface="Consolas"/>
              </a:rPr>
              <a:t>AS</a:t>
            </a:r>
            <a:r>
              <a:rPr lang="en-GB" sz="500" dirty="0">
                <a:solidFill>
                  <a:prstClr val="black"/>
                </a:solidFill>
                <a:latin typeface="Consolas"/>
              </a:rPr>
              <a:t> [</a:t>
            </a:r>
            <a:r>
              <a:rPr lang="en-GB" sz="500" dirty="0" err="1">
                <a:solidFill>
                  <a:prstClr val="black"/>
                </a:solidFill>
                <a:latin typeface="Consolas"/>
              </a:rPr>
              <a:t>TopBrands</a:t>
            </a:r>
            <a:r>
              <a:rPr lang="en-GB" sz="500" dirty="0">
                <a:solidFill>
                  <a:prstClr val="black"/>
                </a:solidFill>
                <a:latin typeface="Consolas"/>
              </a:rPr>
              <a:t>]</a:t>
            </a:r>
          </a:p>
          <a:p>
            <a:pPr>
              <a:spcBef>
                <a:spcPts val="0"/>
              </a:spcBef>
            </a:pPr>
            <a:r>
              <a:rPr lang="en-GB" sz="500" dirty="0">
                <a:solidFill>
                  <a:srgbClr val="0000FF"/>
                </a:solidFill>
                <a:latin typeface="Consolas"/>
              </a:rPr>
              <a:t>FROM</a:t>
            </a:r>
            <a:endParaRPr lang="en-GB" sz="500" dirty="0">
              <a:solidFill>
                <a:prstClr val="black"/>
              </a:solidFill>
              <a:latin typeface="Consolas"/>
            </a:endParaRPr>
          </a:p>
          <a:p>
            <a:pPr>
              <a:spcBef>
                <a:spcPts val="0"/>
              </a:spcBef>
            </a:pPr>
            <a:r>
              <a:rPr lang="en-GB" sz="500" dirty="0" smtClean="0">
                <a:solidFill>
                  <a:prstClr val="black"/>
                </a:solidFill>
                <a:latin typeface="Consolas"/>
              </a:rPr>
              <a:t>    [</a:t>
            </a:r>
            <a:r>
              <a:rPr lang="en-GB" sz="500" dirty="0">
                <a:solidFill>
                  <a:prstClr val="black"/>
                </a:solidFill>
                <a:latin typeface="Consolas"/>
              </a:rPr>
              <a:t>handset]</a:t>
            </a:r>
            <a:r>
              <a:rPr lang="en-GB" sz="500" dirty="0">
                <a:solidFill>
                  <a:srgbClr val="808080"/>
                </a:solidFill>
                <a:latin typeface="Consolas"/>
              </a:rPr>
              <a:t>.</a:t>
            </a:r>
            <a:r>
              <a:rPr lang="en-GB" sz="500" dirty="0">
                <a:solidFill>
                  <a:prstClr val="black"/>
                </a:solidFill>
                <a:latin typeface="Consolas"/>
              </a:rPr>
              <a:t>[</a:t>
            </a:r>
            <a:r>
              <a:rPr lang="en-GB" sz="500" dirty="0" err="1">
                <a:solidFill>
                  <a:prstClr val="black"/>
                </a:solidFill>
                <a:latin typeface="Consolas"/>
              </a:rPr>
              <a:t>dimHandsetBrand</a:t>
            </a:r>
            <a:r>
              <a:rPr lang="en-GB" sz="500" dirty="0">
                <a:solidFill>
                  <a:prstClr val="black"/>
                </a:solidFill>
                <a:latin typeface="Consolas"/>
              </a:rPr>
              <a:t>] </a:t>
            </a:r>
          </a:p>
          <a:p>
            <a:pPr>
              <a:spcBef>
                <a:spcPts val="0"/>
              </a:spcBef>
            </a:pPr>
            <a:r>
              <a:rPr lang="en-GB" sz="500" dirty="0">
                <a:solidFill>
                  <a:srgbClr val="0000FF"/>
                </a:solidFill>
                <a:latin typeface="Consolas"/>
              </a:rPr>
              <a:t>ORDER</a:t>
            </a:r>
            <a:r>
              <a:rPr lang="en-GB" sz="500" dirty="0">
                <a:solidFill>
                  <a:prstClr val="black"/>
                </a:solidFill>
                <a:latin typeface="Consolas"/>
              </a:rPr>
              <a:t> </a:t>
            </a:r>
            <a:r>
              <a:rPr lang="en-GB" sz="500" dirty="0">
                <a:solidFill>
                  <a:srgbClr val="0000FF"/>
                </a:solidFill>
                <a:latin typeface="Consolas"/>
              </a:rPr>
              <a:t>BY</a:t>
            </a:r>
            <a:endParaRPr lang="en-GB" sz="500" dirty="0">
              <a:solidFill>
                <a:prstClr val="black"/>
              </a:solidFill>
              <a:latin typeface="Consolas"/>
            </a:endParaRPr>
          </a:p>
          <a:p>
            <a:pPr>
              <a:spcBef>
                <a:spcPts val="0"/>
              </a:spcBef>
            </a:pPr>
            <a:r>
              <a:rPr lang="en-GB" sz="500" dirty="0" smtClean="0">
                <a:solidFill>
                  <a:prstClr val="black"/>
                </a:solidFill>
                <a:latin typeface="Consolas"/>
              </a:rPr>
              <a:t>    </a:t>
            </a:r>
            <a:r>
              <a:rPr lang="en-GB" sz="500" dirty="0" err="1" smtClean="0">
                <a:solidFill>
                  <a:prstClr val="black"/>
                </a:solidFill>
                <a:latin typeface="Consolas"/>
              </a:rPr>
              <a:t>TopBrands</a:t>
            </a:r>
            <a:endParaRPr lang="en-GB" sz="500" dirty="0">
              <a:solidFill>
                <a:prstClr val="black"/>
              </a:solidFill>
              <a:latin typeface="Consolas"/>
            </a:endParaRPr>
          </a:p>
          <a:p>
            <a:endParaRPr lang="en-GB" sz="1000" dirty="0" smtClean="0">
              <a:solidFill>
                <a:schemeClr val="tx1"/>
              </a:solidFill>
            </a:endParaRPr>
          </a:p>
          <a:p>
            <a:r>
              <a:rPr lang="en-GB" sz="1000" dirty="0" smtClean="0">
                <a:solidFill>
                  <a:schemeClr val="tx1"/>
                </a:solidFill>
              </a:rPr>
              <a:t>Case statements are very useful for calculating/outputting fields like “</a:t>
            </a:r>
            <a:r>
              <a:rPr lang="en-GB" sz="1000" dirty="0" err="1" smtClean="0">
                <a:solidFill>
                  <a:schemeClr val="tx1"/>
                </a:solidFill>
              </a:rPr>
              <a:t>pricebands</a:t>
            </a:r>
            <a:r>
              <a:rPr lang="en-GB" sz="1000" dirty="0" smtClean="0">
                <a:solidFill>
                  <a:schemeClr val="tx1"/>
                </a:solidFill>
              </a:rPr>
              <a:t>” – note that once a condition is met the statement exits:</a:t>
            </a:r>
            <a:endParaRPr lang="en-GB" sz="1000" dirty="0">
              <a:solidFill>
                <a:schemeClr val="tx1"/>
              </a:solidFill>
            </a:endParaRPr>
          </a:p>
          <a:p>
            <a:pPr>
              <a:spcBef>
                <a:spcPts val="0"/>
              </a:spcBef>
            </a:pPr>
            <a:endParaRPr lang="en-GB" sz="500" dirty="0" smtClean="0">
              <a:solidFill>
                <a:srgbClr val="0000FF"/>
              </a:solidFill>
              <a:latin typeface="Consolas"/>
            </a:endParaRPr>
          </a:p>
          <a:p>
            <a:pPr>
              <a:spcBef>
                <a:spcPts val="0"/>
              </a:spcBef>
            </a:pPr>
            <a:endParaRPr lang="en-GB" sz="500" dirty="0" smtClean="0">
              <a:solidFill>
                <a:srgbClr val="0000FF"/>
              </a:solidFill>
              <a:latin typeface="Consolas"/>
            </a:endParaRPr>
          </a:p>
          <a:p>
            <a:pPr>
              <a:spcBef>
                <a:spcPts val="0"/>
              </a:spcBef>
            </a:pPr>
            <a:r>
              <a:rPr lang="en-GB" sz="500" dirty="0" smtClean="0">
                <a:solidFill>
                  <a:srgbClr val="0000FF"/>
                </a:solidFill>
                <a:latin typeface="Consolas"/>
              </a:rPr>
              <a:t>SELECT</a:t>
            </a:r>
            <a:r>
              <a:rPr lang="en-GB" sz="500" dirty="0" smtClean="0">
                <a:solidFill>
                  <a:prstClr val="black"/>
                </a:solidFill>
                <a:latin typeface="Consolas"/>
              </a:rPr>
              <a:t> </a:t>
            </a:r>
            <a:r>
              <a:rPr lang="en-GB" sz="500" dirty="0">
                <a:solidFill>
                  <a:srgbClr val="0000FF"/>
                </a:solidFill>
                <a:latin typeface="Consolas"/>
              </a:rPr>
              <a:t>TOP</a:t>
            </a:r>
            <a:r>
              <a:rPr lang="en-GB" sz="500" dirty="0">
                <a:solidFill>
                  <a:srgbClr val="808080"/>
                </a:solidFill>
                <a:latin typeface="Consolas"/>
              </a:rPr>
              <a:t>(</a:t>
            </a:r>
            <a:r>
              <a:rPr lang="en-GB" sz="500" dirty="0">
                <a:solidFill>
                  <a:prstClr val="black"/>
                </a:solidFill>
                <a:latin typeface="Consolas"/>
              </a:rPr>
              <a:t>100</a:t>
            </a:r>
            <a:r>
              <a:rPr lang="en-GB" sz="500" dirty="0">
                <a:solidFill>
                  <a:srgbClr val="808080"/>
                </a:solidFill>
                <a:latin typeface="Consolas"/>
              </a:rPr>
              <a:t>)</a:t>
            </a:r>
            <a:endParaRPr lang="en-GB" sz="500" dirty="0">
              <a:solidFill>
                <a:prstClr val="black"/>
              </a:solidFill>
              <a:latin typeface="Consolas"/>
            </a:endParaRPr>
          </a:p>
          <a:p>
            <a:pPr>
              <a:spcBef>
                <a:spcPts val="0"/>
              </a:spcBef>
            </a:pPr>
            <a:r>
              <a:rPr lang="en-GB" sz="500" dirty="0">
                <a:solidFill>
                  <a:prstClr val="black"/>
                </a:solidFill>
                <a:latin typeface="Consolas"/>
              </a:rPr>
              <a:t> </a:t>
            </a:r>
            <a:r>
              <a:rPr lang="en-GB" sz="500" dirty="0" smtClean="0">
                <a:solidFill>
                  <a:prstClr val="black"/>
                </a:solidFill>
                <a:latin typeface="Consolas"/>
              </a:rPr>
              <a:t>    </a:t>
            </a:r>
            <a:r>
              <a:rPr lang="en-GB" sz="500" dirty="0" err="1" smtClean="0">
                <a:solidFill>
                  <a:prstClr val="black"/>
                </a:solidFill>
                <a:latin typeface="Consolas"/>
              </a:rPr>
              <a:t>AverageSellingPriceEUR</a:t>
            </a:r>
            <a:r>
              <a:rPr lang="en-GB" sz="500" dirty="0">
                <a:solidFill>
                  <a:srgbClr val="808080"/>
                </a:solidFill>
                <a:latin typeface="Consolas"/>
              </a:rPr>
              <a:t>,</a:t>
            </a:r>
            <a:endParaRPr lang="en-GB" sz="500" dirty="0">
              <a:solidFill>
                <a:prstClr val="black"/>
              </a:solidFill>
              <a:latin typeface="Consolas"/>
            </a:endParaRPr>
          </a:p>
          <a:p>
            <a:pPr>
              <a:spcBef>
                <a:spcPts val="0"/>
              </a:spcBef>
            </a:pPr>
            <a:r>
              <a:rPr lang="en-GB" sz="500" dirty="0" smtClean="0">
                <a:solidFill>
                  <a:srgbClr val="0000FF"/>
                </a:solidFill>
                <a:latin typeface="Consolas"/>
              </a:rPr>
              <a:t>     CASE</a:t>
            </a:r>
            <a:r>
              <a:rPr lang="en-GB" sz="500" dirty="0" smtClean="0">
                <a:solidFill>
                  <a:prstClr val="black"/>
                </a:solidFill>
                <a:latin typeface="Consolas"/>
              </a:rPr>
              <a:t> </a:t>
            </a:r>
            <a:endParaRPr lang="en-GB" sz="500" dirty="0">
              <a:solidFill>
                <a:prstClr val="black"/>
              </a:solidFill>
              <a:latin typeface="Consolas"/>
            </a:endParaRPr>
          </a:p>
          <a:p>
            <a:pPr>
              <a:spcBef>
                <a:spcPts val="0"/>
              </a:spcBef>
            </a:pPr>
            <a:r>
              <a:rPr lang="en-GB" sz="500" dirty="0" smtClean="0">
                <a:solidFill>
                  <a:srgbClr val="0000FF"/>
                </a:solidFill>
                <a:latin typeface="Consolas"/>
              </a:rPr>
              <a:t>         WHEN</a:t>
            </a:r>
            <a:r>
              <a:rPr lang="en-GB" sz="500" dirty="0" smtClean="0">
                <a:solidFill>
                  <a:prstClr val="black"/>
                </a:solidFill>
                <a:latin typeface="Consolas"/>
              </a:rPr>
              <a:t> </a:t>
            </a:r>
            <a:r>
              <a:rPr lang="en-GB" sz="500" dirty="0" err="1">
                <a:solidFill>
                  <a:prstClr val="black"/>
                </a:solidFill>
                <a:latin typeface="Consolas"/>
              </a:rPr>
              <a:t>AverageSellingPriceEUR</a:t>
            </a:r>
            <a:r>
              <a:rPr lang="en-GB" sz="500" dirty="0">
                <a:solidFill>
                  <a:prstClr val="black"/>
                </a:solidFill>
                <a:latin typeface="Consolas"/>
              </a:rPr>
              <a:t> </a:t>
            </a:r>
            <a:r>
              <a:rPr lang="en-GB" sz="500" dirty="0">
                <a:solidFill>
                  <a:srgbClr val="808080"/>
                </a:solidFill>
                <a:latin typeface="Consolas"/>
              </a:rPr>
              <a:t>&lt;</a:t>
            </a:r>
            <a:r>
              <a:rPr lang="en-GB" sz="500" dirty="0">
                <a:solidFill>
                  <a:prstClr val="black"/>
                </a:solidFill>
                <a:latin typeface="Consolas"/>
              </a:rPr>
              <a:t> 0    </a:t>
            </a:r>
            <a:r>
              <a:rPr lang="en-GB" sz="500" dirty="0" smtClean="0">
                <a:solidFill>
                  <a:prstClr val="black"/>
                </a:solidFill>
                <a:latin typeface="Consolas"/>
              </a:rPr>
              <a:t> </a:t>
            </a:r>
            <a:r>
              <a:rPr lang="en-GB" sz="500" dirty="0" smtClean="0">
                <a:solidFill>
                  <a:srgbClr val="0000FF"/>
                </a:solidFill>
                <a:latin typeface="Consolas"/>
              </a:rPr>
              <a:t>THEN</a:t>
            </a:r>
            <a:r>
              <a:rPr lang="en-GB" sz="500" dirty="0" smtClean="0">
                <a:solidFill>
                  <a:prstClr val="black"/>
                </a:solidFill>
                <a:latin typeface="Consolas"/>
              </a:rPr>
              <a:t>  </a:t>
            </a:r>
            <a:r>
              <a:rPr lang="en-GB" sz="500" dirty="0" smtClean="0">
                <a:solidFill>
                  <a:srgbClr val="FF0000"/>
                </a:solidFill>
                <a:latin typeface="Consolas"/>
              </a:rPr>
              <a:t>'&lt;</a:t>
            </a:r>
            <a:r>
              <a:rPr lang="en-GB" sz="500" dirty="0">
                <a:solidFill>
                  <a:srgbClr val="FF0000"/>
                </a:solidFill>
                <a:latin typeface="Consolas"/>
              </a:rPr>
              <a:t>0'</a:t>
            </a:r>
            <a:endParaRPr lang="en-GB" sz="500" dirty="0">
              <a:solidFill>
                <a:prstClr val="black"/>
              </a:solidFill>
              <a:latin typeface="Consolas"/>
            </a:endParaRPr>
          </a:p>
          <a:p>
            <a:pPr>
              <a:spcBef>
                <a:spcPts val="0"/>
              </a:spcBef>
            </a:pPr>
            <a:r>
              <a:rPr lang="en-GB" sz="500" dirty="0" smtClean="0">
                <a:solidFill>
                  <a:srgbClr val="0000FF"/>
                </a:solidFill>
                <a:latin typeface="Consolas"/>
              </a:rPr>
              <a:t>         WHEN</a:t>
            </a:r>
            <a:r>
              <a:rPr lang="en-GB" sz="500" dirty="0" smtClean="0">
                <a:solidFill>
                  <a:prstClr val="black"/>
                </a:solidFill>
                <a:latin typeface="Consolas"/>
              </a:rPr>
              <a:t> </a:t>
            </a:r>
            <a:r>
              <a:rPr lang="en-GB" sz="500" dirty="0" err="1">
                <a:solidFill>
                  <a:prstClr val="black"/>
                </a:solidFill>
                <a:latin typeface="Consolas"/>
              </a:rPr>
              <a:t>AverageSellingPriceEUR</a:t>
            </a:r>
            <a:r>
              <a:rPr lang="en-GB" sz="500" dirty="0">
                <a:solidFill>
                  <a:prstClr val="black"/>
                </a:solidFill>
                <a:latin typeface="Consolas"/>
              </a:rPr>
              <a:t> </a:t>
            </a:r>
            <a:r>
              <a:rPr lang="en-GB" sz="500" dirty="0">
                <a:solidFill>
                  <a:srgbClr val="808080"/>
                </a:solidFill>
                <a:latin typeface="Consolas"/>
              </a:rPr>
              <a:t>&lt;=</a:t>
            </a:r>
            <a:r>
              <a:rPr lang="en-GB" sz="500" dirty="0">
                <a:solidFill>
                  <a:prstClr val="black"/>
                </a:solidFill>
                <a:latin typeface="Consolas"/>
              </a:rPr>
              <a:t> </a:t>
            </a:r>
            <a:r>
              <a:rPr lang="en-GB" sz="500" dirty="0" smtClean="0">
                <a:solidFill>
                  <a:prstClr val="black"/>
                </a:solidFill>
                <a:latin typeface="Consolas"/>
              </a:rPr>
              <a:t>50   </a:t>
            </a:r>
            <a:r>
              <a:rPr lang="en-GB" sz="500" dirty="0" smtClean="0">
                <a:solidFill>
                  <a:srgbClr val="0000FF"/>
                </a:solidFill>
                <a:latin typeface="Consolas"/>
              </a:rPr>
              <a:t>THEN</a:t>
            </a:r>
            <a:r>
              <a:rPr lang="en-GB" sz="500" dirty="0" smtClean="0">
                <a:solidFill>
                  <a:prstClr val="black"/>
                </a:solidFill>
                <a:latin typeface="Consolas"/>
              </a:rPr>
              <a:t>  </a:t>
            </a:r>
            <a:r>
              <a:rPr lang="en-GB" sz="500" dirty="0" smtClean="0">
                <a:solidFill>
                  <a:srgbClr val="FF0000"/>
                </a:solidFill>
                <a:latin typeface="Consolas"/>
              </a:rPr>
              <a:t>'0-50</a:t>
            </a:r>
            <a:r>
              <a:rPr lang="en-GB" sz="500" dirty="0">
                <a:solidFill>
                  <a:srgbClr val="FF0000"/>
                </a:solidFill>
                <a:latin typeface="Consolas"/>
              </a:rPr>
              <a:t>'</a:t>
            </a:r>
            <a:endParaRPr lang="en-GB" sz="500" dirty="0">
              <a:solidFill>
                <a:prstClr val="black"/>
              </a:solidFill>
              <a:latin typeface="Consolas"/>
            </a:endParaRPr>
          </a:p>
          <a:p>
            <a:pPr>
              <a:spcBef>
                <a:spcPts val="0"/>
              </a:spcBef>
            </a:pPr>
            <a:r>
              <a:rPr lang="en-GB" sz="500" dirty="0" smtClean="0">
                <a:solidFill>
                  <a:srgbClr val="0000FF"/>
                </a:solidFill>
                <a:latin typeface="Consolas"/>
              </a:rPr>
              <a:t>         WHEN</a:t>
            </a:r>
            <a:r>
              <a:rPr lang="en-GB" sz="500" dirty="0" smtClean="0">
                <a:solidFill>
                  <a:prstClr val="black"/>
                </a:solidFill>
                <a:latin typeface="Consolas"/>
              </a:rPr>
              <a:t> </a:t>
            </a:r>
            <a:r>
              <a:rPr lang="en-GB" sz="500" dirty="0" err="1">
                <a:solidFill>
                  <a:prstClr val="black"/>
                </a:solidFill>
                <a:latin typeface="Consolas"/>
              </a:rPr>
              <a:t>AverageSellingPriceEUR</a:t>
            </a:r>
            <a:r>
              <a:rPr lang="en-GB" sz="500" dirty="0">
                <a:solidFill>
                  <a:prstClr val="black"/>
                </a:solidFill>
                <a:latin typeface="Consolas"/>
              </a:rPr>
              <a:t> </a:t>
            </a:r>
            <a:r>
              <a:rPr lang="en-GB" sz="500" dirty="0">
                <a:solidFill>
                  <a:srgbClr val="808080"/>
                </a:solidFill>
                <a:latin typeface="Consolas"/>
              </a:rPr>
              <a:t>&lt;=</a:t>
            </a:r>
            <a:r>
              <a:rPr lang="en-GB" sz="500" dirty="0">
                <a:solidFill>
                  <a:prstClr val="black"/>
                </a:solidFill>
                <a:latin typeface="Consolas"/>
              </a:rPr>
              <a:t> </a:t>
            </a:r>
            <a:r>
              <a:rPr lang="en-GB" sz="500" dirty="0" smtClean="0">
                <a:solidFill>
                  <a:prstClr val="black"/>
                </a:solidFill>
                <a:latin typeface="Consolas"/>
              </a:rPr>
              <a:t>100  </a:t>
            </a:r>
            <a:r>
              <a:rPr lang="en-GB" sz="500" dirty="0" smtClean="0">
                <a:solidFill>
                  <a:srgbClr val="0000FF"/>
                </a:solidFill>
                <a:latin typeface="Consolas"/>
              </a:rPr>
              <a:t>THEN</a:t>
            </a:r>
            <a:r>
              <a:rPr lang="en-GB" sz="500" dirty="0" smtClean="0">
                <a:solidFill>
                  <a:prstClr val="black"/>
                </a:solidFill>
                <a:latin typeface="Consolas"/>
              </a:rPr>
              <a:t>  </a:t>
            </a:r>
            <a:r>
              <a:rPr lang="en-GB" sz="500" dirty="0" smtClean="0">
                <a:solidFill>
                  <a:srgbClr val="FF0000"/>
                </a:solidFill>
                <a:latin typeface="Consolas"/>
              </a:rPr>
              <a:t>'50-100</a:t>
            </a:r>
            <a:r>
              <a:rPr lang="en-GB" sz="500" dirty="0">
                <a:solidFill>
                  <a:srgbClr val="FF0000"/>
                </a:solidFill>
                <a:latin typeface="Consolas"/>
              </a:rPr>
              <a:t>'</a:t>
            </a:r>
            <a:endParaRPr lang="en-GB" sz="500" dirty="0">
              <a:solidFill>
                <a:prstClr val="black"/>
              </a:solidFill>
              <a:latin typeface="Consolas"/>
            </a:endParaRPr>
          </a:p>
          <a:p>
            <a:pPr>
              <a:spcBef>
                <a:spcPts val="0"/>
              </a:spcBef>
            </a:pPr>
            <a:r>
              <a:rPr lang="en-GB" sz="500" dirty="0" smtClean="0">
                <a:solidFill>
                  <a:srgbClr val="0000FF"/>
                </a:solidFill>
                <a:latin typeface="Consolas"/>
              </a:rPr>
              <a:t>         WHEN</a:t>
            </a:r>
            <a:r>
              <a:rPr lang="en-GB" sz="500" dirty="0" smtClean="0">
                <a:solidFill>
                  <a:prstClr val="black"/>
                </a:solidFill>
                <a:latin typeface="Consolas"/>
              </a:rPr>
              <a:t> </a:t>
            </a:r>
            <a:r>
              <a:rPr lang="en-GB" sz="500" dirty="0" err="1">
                <a:solidFill>
                  <a:prstClr val="black"/>
                </a:solidFill>
                <a:latin typeface="Consolas"/>
              </a:rPr>
              <a:t>AverageSellingPriceEUR</a:t>
            </a:r>
            <a:r>
              <a:rPr lang="en-GB" sz="500" dirty="0">
                <a:solidFill>
                  <a:prstClr val="black"/>
                </a:solidFill>
                <a:latin typeface="Consolas"/>
              </a:rPr>
              <a:t> </a:t>
            </a:r>
            <a:r>
              <a:rPr lang="en-GB" sz="500" dirty="0">
                <a:solidFill>
                  <a:srgbClr val="808080"/>
                </a:solidFill>
                <a:latin typeface="Consolas"/>
              </a:rPr>
              <a:t>&lt;=</a:t>
            </a:r>
            <a:r>
              <a:rPr lang="en-GB" sz="500" dirty="0">
                <a:solidFill>
                  <a:prstClr val="black"/>
                </a:solidFill>
                <a:latin typeface="Consolas"/>
              </a:rPr>
              <a:t> </a:t>
            </a:r>
            <a:r>
              <a:rPr lang="en-GB" sz="500" dirty="0" smtClean="0">
                <a:solidFill>
                  <a:prstClr val="black"/>
                </a:solidFill>
                <a:latin typeface="Consolas"/>
              </a:rPr>
              <a:t>150  </a:t>
            </a:r>
            <a:r>
              <a:rPr lang="en-GB" sz="500" dirty="0" smtClean="0">
                <a:solidFill>
                  <a:srgbClr val="0000FF"/>
                </a:solidFill>
                <a:latin typeface="Consolas"/>
              </a:rPr>
              <a:t>THEN</a:t>
            </a:r>
            <a:r>
              <a:rPr lang="en-GB" sz="500" dirty="0" smtClean="0">
                <a:solidFill>
                  <a:prstClr val="black"/>
                </a:solidFill>
                <a:latin typeface="Consolas"/>
              </a:rPr>
              <a:t>  </a:t>
            </a:r>
            <a:r>
              <a:rPr lang="en-GB" sz="500" dirty="0" smtClean="0">
                <a:solidFill>
                  <a:srgbClr val="FF0000"/>
                </a:solidFill>
                <a:latin typeface="Consolas"/>
              </a:rPr>
              <a:t>'100-150</a:t>
            </a:r>
            <a:r>
              <a:rPr lang="en-GB" sz="500" dirty="0">
                <a:solidFill>
                  <a:srgbClr val="FF0000"/>
                </a:solidFill>
                <a:latin typeface="Consolas"/>
              </a:rPr>
              <a:t>'</a:t>
            </a:r>
            <a:endParaRPr lang="en-GB" sz="500" dirty="0">
              <a:solidFill>
                <a:prstClr val="black"/>
              </a:solidFill>
              <a:latin typeface="Consolas"/>
            </a:endParaRPr>
          </a:p>
          <a:p>
            <a:pPr>
              <a:spcBef>
                <a:spcPts val="0"/>
              </a:spcBef>
            </a:pPr>
            <a:r>
              <a:rPr lang="en-GB" sz="500" dirty="0" smtClean="0">
                <a:solidFill>
                  <a:srgbClr val="0000FF"/>
                </a:solidFill>
                <a:latin typeface="Consolas"/>
              </a:rPr>
              <a:t>         WHEN</a:t>
            </a:r>
            <a:r>
              <a:rPr lang="en-GB" sz="500" dirty="0" smtClean="0">
                <a:solidFill>
                  <a:prstClr val="black"/>
                </a:solidFill>
                <a:latin typeface="Consolas"/>
              </a:rPr>
              <a:t> </a:t>
            </a:r>
            <a:r>
              <a:rPr lang="en-GB" sz="500" dirty="0" err="1">
                <a:solidFill>
                  <a:prstClr val="black"/>
                </a:solidFill>
                <a:latin typeface="Consolas"/>
              </a:rPr>
              <a:t>AverageSellingPriceEUR</a:t>
            </a:r>
            <a:r>
              <a:rPr lang="en-GB" sz="500" dirty="0">
                <a:solidFill>
                  <a:prstClr val="black"/>
                </a:solidFill>
                <a:latin typeface="Consolas"/>
              </a:rPr>
              <a:t> </a:t>
            </a:r>
            <a:r>
              <a:rPr lang="en-GB" sz="500" dirty="0">
                <a:solidFill>
                  <a:srgbClr val="808080"/>
                </a:solidFill>
                <a:latin typeface="Consolas"/>
              </a:rPr>
              <a:t>&lt;=</a:t>
            </a:r>
            <a:r>
              <a:rPr lang="en-GB" sz="500" dirty="0">
                <a:solidFill>
                  <a:prstClr val="black"/>
                </a:solidFill>
                <a:latin typeface="Consolas"/>
              </a:rPr>
              <a:t> </a:t>
            </a:r>
            <a:r>
              <a:rPr lang="en-GB" sz="500" dirty="0" smtClean="0">
                <a:solidFill>
                  <a:prstClr val="black"/>
                </a:solidFill>
                <a:latin typeface="Consolas"/>
              </a:rPr>
              <a:t>200  </a:t>
            </a:r>
            <a:r>
              <a:rPr lang="en-GB" sz="500" dirty="0" smtClean="0">
                <a:solidFill>
                  <a:srgbClr val="0000FF"/>
                </a:solidFill>
                <a:latin typeface="Consolas"/>
              </a:rPr>
              <a:t>THEN</a:t>
            </a:r>
            <a:r>
              <a:rPr lang="en-GB" sz="500" dirty="0" smtClean="0">
                <a:solidFill>
                  <a:prstClr val="black"/>
                </a:solidFill>
                <a:latin typeface="Consolas"/>
              </a:rPr>
              <a:t>  </a:t>
            </a:r>
            <a:r>
              <a:rPr lang="en-GB" sz="500" dirty="0" smtClean="0">
                <a:solidFill>
                  <a:srgbClr val="FF0000"/>
                </a:solidFill>
                <a:latin typeface="Consolas"/>
              </a:rPr>
              <a:t>'150-200</a:t>
            </a:r>
            <a:r>
              <a:rPr lang="en-GB" sz="500" dirty="0">
                <a:solidFill>
                  <a:srgbClr val="FF0000"/>
                </a:solidFill>
                <a:latin typeface="Consolas"/>
              </a:rPr>
              <a:t>'</a:t>
            </a:r>
            <a:endParaRPr lang="en-GB" sz="500" dirty="0">
              <a:solidFill>
                <a:prstClr val="black"/>
              </a:solidFill>
              <a:latin typeface="Consolas"/>
            </a:endParaRPr>
          </a:p>
          <a:p>
            <a:pPr>
              <a:spcBef>
                <a:spcPts val="0"/>
              </a:spcBef>
            </a:pPr>
            <a:r>
              <a:rPr lang="en-GB" sz="500" dirty="0" smtClean="0">
                <a:solidFill>
                  <a:srgbClr val="0000FF"/>
                </a:solidFill>
                <a:latin typeface="Consolas"/>
              </a:rPr>
              <a:t>         WHEN</a:t>
            </a:r>
            <a:r>
              <a:rPr lang="en-GB" sz="500" dirty="0" smtClean="0">
                <a:solidFill>
                  <a:prstClr val="black"/>
                </a:solidFill>
                <a:latin typeface="Consolas"/>
              </a:rPr>
              <a:t> </a:t>
            </a:r>
            <a:r>
              <a:rPr lang="en-GB" sz="500" dirty="0" err="1">
                <a:solidFill>
                  <a:prstClr val="black"/>
                </a:solidFill>
                <a:latin typeface="Consolas"/>
              </a:rPr>
              <a:t>AverageSellingPriceEUR</a:t>
            </a:r>
            <a:r>
              <a:rPr lang="en-GB" sz="500" dirty="0">
                <a:solidFill>
                  <a:prstClr val="black"/>
                </a:solidFill>
                <a:latin typeface="Consolas"/>
              </a:rPr>
              <a:t> </a:t>
            </a:r>
            <a:r>
              <a:rPr lang="en-GB" sz="500" dirty="0">
                <a:solidFill>
                  <a:srgbClr val="808080"/>
                </a:solidFill>
                <a:latin typeface="Consolas"/>
              </a:rPr>
              <a:t>&lt;=</a:t>
            </a:r>
            <a:r>
              <a:rPr lang="en-GB" sz="500" dirty="0">
                <a:solidFill>
                  <a:prstClr val="black"/>
                </a:solidFill>
                <a:latin typeface="Consolas"/>
              </a:rPr>
              <a:t> </a:t>
            </a:r>
            <a:r>
              <a:rPr lang="en-GB" sz="500" dirty="0" smtClean="0">
                <a:solidFill>
                  <a:prstClr val="black"/>
                </a:solidFill>
                <a:latin typeface="Consolas"/>
              </a:rPr>
              <a:t>400  </a:t>
            </a:r>
            <a:r>
              <a:rPr lang="en-GB" sz="500" dirty="0" smtClean="0">
                <a:solidFill>
                  <a:srgbClr val="0000FF"/>
                </a:solidFill>
                <a:latin typeface="Consolas"/>
              </a:rPr>
              <a:t>THEN</a:t>
            </a:r>
            <a:r>
              <a:rPr lang="en-GB" sz="500" dirty="0" smtClean="0">
                <a:solidFill>
                  <a:prstClr val="black"/>
                </a:solidFill>
                <a:latin typeface="Consolas"/>
              </a:rPr>
              <a:t>  </a:t>
            </a:r>
            <a:r>
              <a:rPr lang="en-GB" sz="500" dirty="0" smtClean="0">
                <a:solidFill>
                  <a:srgbClr val="FF0000"/>
                </a:solidFill>
                <a:latin typeface="Consolas"/>
              </a:rPr>
              <a:t>'200-400</a:t>
            </a:r>
            <a:r>
              <a:rPr lang="en-GB" sz="500" dirty="0">
                <a:solidFill>
                  <a:srgbClr val="FF0000"/>
                </a:solidFill>
                <a:latin typeface="Consolas"/>
              </a:rPr>
              <a:t>'</a:t>
            </a:r>
            <a:endParaRPr lang="en-GB" sz="500" dirty="0">
              <a:solidFill>
                <a:prstClr val="black"/>
              </a:solidFill>
              <a:latin typeface="Consolas"/>
            </a:endParaRPr>
          </a:p>
          <a:p>
            <a:pPr>
              <a:spcBef>
                <a:spcPts val="0"/>
              </a:spcBef>
            </a:pPr>
            <a:r>
              <a:rPr lang="en-GB" sz="500" dirty="0" smtClean="0">
                <a:solidFill>
                  <a:srgbClr val="0000FF"/>
                </a:solidFill>
                <a:latin typeface="Consolas"/>
              </a:rPr>
              <a:t>         WHEN</a:t>
            </a:r>
            <a:r>
              <a:rPr lang="en-GB" sz="500" dirty="0" smtClean="0">
                <a:solidFill>
                  <a:prstClr val="black"/>
                </a:solidFill>
                <a:latin typeface="Consolas"/>
              </a:rPr>
              <a:t> </a:t>
            </a:r>
            <a:r>
              <a:rPr lang="en-GB" sz="500" dirty="0" err="1">
                <a:solidFill>
                  <a:prstClr val="black"/>
                </a:solidFill>
                <a:latin typeface="Consolas"/>
              </a:rPr>
              <a:t>AverageSellingPriceEUR</a:t>
            </a:r>
            <a:r>
              <a:rPr lang="en-GB" sz="500" dirty="0">
                <a:solidFill>
                  <a:prstClr val="black"/>
                </a:solidFill>
                <a:latin typeface="Consolas"/>
              </a:rPr>
              <a:t> </a:t>
            </a:r>
            <a:r>
              <a:rPr lang="en-GB" sz="500" dirty="0">
                <a:solidFill>
                  <a:srgbClr val="808080"/>
                </a:solidFill>
                <a:latin typeface="Consolas"/>
              </a:rPr>
              <a:t>&lt;=</a:t>
            </a:r>
            <a:r>
              <a:rPr lang="en-GB" sz="500" dirty="0">
                <a:solidFill>
                  <a:prstClr val="black"/>
                </a:solidFill>
                <a:latin typeface="Consolas"/>
              </a:rPr>
              <a:t> </a:t>
            </a:r>
            <a:r>
              <a:rPr lang="en-GB" sz="500" dirty="0" smtClean="0">
                <a:solidFill>
                  <a:prstClr val="black"/>
                </a:solidFill>
                <a:latin typeface="Consolas"/>
              </a:rPr>
              <a:t>600  </a:t>
            </a:r>
            <a:r>
              <a:rPr lang="en-GB" sz="500" dirty="0" smtClean="0">
                <a:solidFill>
                  <a:srgbClr val="0000FF"/>
                </a:solidFill>
                <a:latin typeface="Consolas"/>
              </a:rPr>
              <a:t>THEN</a:t>
            </a:r>
            <a:r>
              <a:rPr lang="en-GB" sz="500" dirty="0" smtClean="0">
                <a:solidFill>
                  <a:prstClr val="black"/>
                </a:solidFill>
                <a:latin typeface="Consolas"/>
              </a:rPr>
              <a:t>  </a:t>
            </a:r>
            <a:r>
              <a:rPr lang="en-GB" sz="500" dirty="0" smtClean="0">
                <a:solidFill>
                  <a:srgbClr val="FF0000"/>
                </a:solidFill>
                <a:latin typeface="Consolas"/>
              </a:rPr>
              <a:t>'400-600</a:t>
            </a:r>
            <a:r>
              <a:rPr lang="en-GB" sz="500" dirty="0">
                <a:solidFill>
                  <a:srgbClr val="FF0000"/>
                </a:solidFill>
                <a:latin typeface="Consolas"/>
              </a:rPr>
              <a:t>'</a:t>
            </a:r>
            <a:endParaRPr lang="en-GB" sz="500" dirty="0">
              <a:solidFill>
                <a:prstClr val="black"/>
              </a:solidFill>
              <a:latin typeface="Consolas"/>
            </a:endParaRPr>
          </a:p>
          <a:p>
            <a:pPr>
              <a:spcBef>
                <a:spcPts val="0"/>
              </a:spcBef>
            </a:pPr>
            <a:r>
              <a:rPr lang="en-GB" sz="500" dirty="0" smtClean="0">
                <a:solidFill>
                  <a:srgbClr val="0000FF"/>
                </a:solidFill>
                <a:latin typeface="Consolas"/>
              </a:rPr>
              <a:t>         ELSE</a:t>
            </a:r>
            <a:r>
              <a:rPr lang="en-GB" sz="500" dirty="0" smtClean="0">
                <a:solidFill>
                  <a:prstClr val="black"/>
                </a:solidFill>
                <a:latin typeface="Consolas"/>
              </a:rPr>
              <a:t> </a:t>
            </a:r>
            <a:r>
              <a:rPr lang="en-GB" sz="500" dirty="0">
                <a:solidFill>
                  <a:srgbClr val="FF0000"/>
                </a:solidFill>
                <a:latin typeface="Consolas"/>
              </a:rPr>
              <a:t>'600+'</a:t>
            </a:r>
            <a:endParaRPr lang="en-GB" sz="500" dirty="0">
              <a:solidFill>
                <a:prstClr val="black"/>
              </a:solidFill>
              <a:latin typeface="Consolas"/>
            </a:endParaRPr>
          </a:p>
          <a:p>
            <a:pPr>
              <a:spcBef>
                <a:spcPts val="0"/>
              </a:spcBef>
            </a:pPr>
            <a:r>
              <a:rPr lang="en-GB" sz="500" dirty="0" smtClean="0">
                <a:solidFill>
                  <a:srgbClr val="0000FF"/>
                </a:solidFill>
                <a:latin typeface="Consolas"/>
              </a:rPr>
              <a:t>     END</a:t>
            </a:r>
            <a:r>
              <a:rPr lang="en-GB" sz="500" dirty="0" smtClean="0">
                <a:solidFill>
                  <a:prstClr val="black"/>
                </a:solidFill>
                <a:latin typeface="Consolas"/>
              </a:rPr>
              <a:t> </a:t>
            </a:r>
            <a:r>
              <a:rPr lang="en-GB" sz="500" dirty="0">
                <a:solidFill>
                  <a:srgbClr val="0000FF"/>
                </a:solidFill>
                <a:latin typeface="Consolas"/>
              </a:rPr>
              <a:t>AS</a:t>
            </a:r>
            <a:r>
              <a:rPr lang="en-GB" sz="500" dirty="0">
                <a:solidFill>
                  <a:prstClr val="black"/>
                </a:solidFill>
                <a:latin typeface="Consolas"/>
              </a:rPr>
              <a:t> </a:t>
            </a:r>
            <a:r>
              <a:rPr lang="en-GB" sz="500" dirty="0" err="1" smtClean="0">
                <a:solidFill>
                  <a:prstClr val="black"/>
                </a:solidFill>
                <a:latin typeface="Consolas"/>
              </a:rPr>
              <a:t>PriceBandEUR</a:t>
            </a:r>
            <a:endParaRPr lang="en-GB" sz="500" dirty="0">
              <a:solidFill>
                <a:prstClr val="black"/>
              </a:solidFill>
              <a:latin typeface="Consolas"/>
            </a:endParaRPr>
          </a:p>
          <a:p>
            <a:pPr>
              <a:spcBef>
                <a:spcPts val="0"/>
              </a:spcBef>
            </a:pPr>
            <a:r>
              <a:rPr lang="en-GB" sz="500" dirty="0">
                <a:solidFill>
                  <a:srgbClr val="0000FF"/>
                </a:solidFill>
                <a:latin typeface="Consolas"/>
              </a:rPr>
              <a:t>FROM</a:t>
            </a:r>
            <a:endParaRPr lang="en-GB" sz="500" dirty="0">
              <a:solidFill>
                <a:prstClr val="black"/>
              </a:solidFill>
              <a:latin typeface="Consolas"/>
            </a:endParaRPr>
          </a:p>
          <a:p>
            <a:pPr>
              <a:spcBef>
                <a:spcPts val="0"/>
              </a:spcBef>
            </a:pPr>
            <a:r>
              <a:rPr lang="en-GB" sz="500" dirty="0" smtClean="0">
                <a:solidFill>
                  <a:prstClr val="black"/>
                </a:solidFill>
                <a:latin typeface="Consolas"/>
              </a:rPr>
              <a:t>     [handset</a:t>
            </a:r>
            <a:r>
              <a:rPr lang="en-GB" sz="500" dirty="0">
                <a:solidFill>
                  <a:prstClr val="black"/>
                </a:solidFill>
                <a:latin typeface="Consolas"/>
              </a:rPr>
              <a:t>]</a:t>
            </a:r>
            <a:r>
              <a:rPr lang="en-GB" sz="500" dirty="0">
                <a:solidFill>
                  <a:srgbClr val="808080"/>
                </a:solidFill>
                <a:latin typeface="Consolas"/>
              </a:rPr>
              <a:t>.</a:t>
            </a:r>
            <a:r>
              <a:rPr lang="en-GB" sz="500" dirty="0">
                <a:solidFill>
                  <a:prstClr val="black"/>
                </a:solidFill>
                <a:latin typeface="Consolas"/>
              </a:rPr>
              <a:t>[</a:t>
            </a:r>
            <a:r>
              <a:rPr lang="en-GB" sz="500" dirty="0" err="1">
                <a:solidFill>
                  <a:prstClr val="black"/>
                </a:solidFill>
                <a:latin typeface="Consolas"/>
              </a:rPr>
              <a:t>factHandsetMonthly</a:t>
            </a:r>
            <a:r>
              <a:rPr lang="en-GB" sz="500" dirty="0">
                <a:solidFill>
                  <a:prstClr val="black"/>
                </a:solidFill>
                <a:latin typeface="Consolas"/>
              </a:rPr>
              <a:t>]</a:t>
            </a:r>
          </a:p>
          <a:p>
            <a:pPr>
              <a:spcBef>
                <a:spcPts val="0"/>
              </a:spcBef>
            </a:pPr>
            <a:endParaRPr lang="en-GB" sz="500" dirty="0">
              <a:solidFill>
                <a:prstClr val="black"/>
              </a:solidFill>
              <a:latin typeface="Consolas"/>
            </a:endParaRPr>
          </a:p>
          <a:p>
            <a:endParaRPr lang="en-GB" sz="500" dirty="0" smtClean="0">
              <a:solidFill>
                <a:schemeClr val="tx1"/>
              </a:solidFill>
            </a:endParaRPr>
          </a:p>
          <a:p>
            <a:r>
              <a:rPr lang="en-GB" sz="1000" dirty="0" smtClean="0">
                <a:solidFill>
                  <a:schemeClr val="tx1"/>
                </a:solidFill>
              </a:rPr>
              <a:t>More useful info can be found here at </a:t>
            </a:r>
            <a:r>
              <a:rPr lang="en-GB" sz="1000" b="1" dirty="0" smtClean="0">
                <a:solidFill>
                  <a:schemeClr val="tx1"/>
                </a:solidFill>
              </a:rPr>
              <a:t>Microsoft</a:t>
            </a:r>
            <a:r>
              <a:rPr lang="en-GB" sz="1000" dirty="0" smtClean="0">
                <a:solidFill>
                  <a:schemeClr val="tx1"/>
                </a:solidFill>
              </a:rPr>
              <a:t>: </a:t>
            </a:r>
            <a:r>
              <a:rPr lang="en-GB" sz="1000" dirty="0" smtClean="0">
                <a:solidFill>
                  <a:srgbClr val="00B050"/>
                </a:solidFill>
                <a:hlinkClick r:id="rId3"/>
              </a:rPr>
              <a:t>Microsoft Link</a:t>
            </a:r>
            <a:r>
              <a:rPr lang="en-GB" sz="1000" dirty="0" smtClean="0">
                <a:solidFill>
                  <a:srgbClr val="00B050"/>
                </a:solidFill>
              </a:rPr>
              <a:t> </a:t>
            </a:r>
            <a:r>
              <a:rPr lang="en-GB" sz="1000" b="1" dirty="0" smtClean="0">
                <a:solidFill>
                  <a:schemeClr val="tx1"/>
                </a:solidFill>
              </a:rPr>
              <a:t>Or Lynda: </a:t>
            </a:r>
            <a:r>
              <a:rPr lang="en-GB" sz="1000" dirty="0" smtClean="0">
                <a:solidFill>
                  <a:srgbClr val="00B050"/>
                </a:solidFill>
              </a:rPr>
              <a:t> </a:t>
            </a:r>
            <a:r>
              <a:rPr lang="en-GB" sz="1000" dirty="0" smtClean="0">
                <a:solidFill>
                  <a:srgbClr val="00B050"/>
                </a:solidFill>
                <a:hlinkClick r:id="rId4"/>
              </a:rPr>
              <a:t>Lynda.com Link</a:t>
            </a:r>
            <a:endParaRPr lang="en-GB" sz="1000" dirty="0" smtClean="0">
              <a:solidFill>
                <a:srgbClr val="00B050"/>
              </a:solidFill>
            </a:endParaRPr>
          </a:p>
          <a:p>
            <a:endParaRPr lang="en-GB" sz="1100" dirty="0" smtClean="0">
              <a:solidFill>
                <a:srgbClr val="00B050"/>
              </a:solidFill>
            </a:endParaRPr>
          </a:p>
          <a:p>
            <a:endParaRPr lang="en-GB" sz="1100" dirty="0">
              <a:solidFill>
                <a:srgbClr val="00B050"/>
              </a:solidFill>
            </a:endParaRPr>
          </a:p>
          <a:p>
            <a:endParaRPr lang="en-GB" sz="1200" dirty="0">
              <a:solidFill>
                <a:schemeClr val="tx1"/>
              </a:solidFill>
            </a:endParaRPr>
          </a:p>
        </p:txBody>
      </p:sp>
      <p:sp>
        <p:nvSpPr>
          <p:cNvPr id="4" name="Content Placeholder 2"/>
          <p:cNvSpPr txBox="1">
            <a:spLocks/>
          </p:cNvSpPr>
          <p:nvPr/>
        </p:nvSpPr>
        <p:spPr bwMode="gray">
          <a:xfrm>
            <a:off x="381000" y="888430"/>
            <a:ext cx="7525072" cy="2392033"/>
          </a:xfrm>
          <a:prstGeom prst="rect">
            <a:avLst/>
          </a:prstGeom>
        </p:spPr>
        <p:txBody>
          <a:bodyPr vert="horz" lIns="0" tIns="18000" rIns="0" bIns="0" numCol="4"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200" b="1" dirty="0" smtClean="0">
              <a:solidFill>
                <a:schemeClr val="tx1"/>
              </a:solidFill>
            </a:endParaRPr>
          </a:p>
          <a:p>
            <a:endParaRPr lang="en-GB" sz="1200" b="1" dirty="0">
              <a:solidFill>
                <a:schemeClr val="tx1"/>
              </a:solidFill>
            </a:endParaRPr>
          </a:p>
        </p:txBody>
      </p:sp>
    </p:spTree>
    <p:extLst>
      <p:ext uri="{BB962C8B-B14F-4D97-AF65-F5344CB8AC3E}">
        <p14:creationId xmlns:p14="http://schemas.microsoft.com/office/powerpoint/2010/main" val="2506581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gray">
          <a:xfrm>
            <a:off x="228600" y="1733550"/>
            <a:ext cx="7677472" cy="2590800"/>
          </a:xfrm>
          <a:prstGeom prst="rect">
            <a:avLst/>
          </a:prstGeom>
          <a:solidFill>
            <a:srgbClr val="E9F0D8"/>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pPr>
            <a:endParaRPr lang="en-GB" sz="1600" dirty="0" err="1" smtClean="0">
              <a:solidFill>
                <a:srgbClr val="FFD600"/>
              </a:solidFill>
              <a:latin typeface="Arial" pitchFamily="34" charset="0"/>
              <a:cs typeface="Arial" pitchFamily="34" charset="0"/>
            </a:endParaRPr>
          </a:p>
        </p:txBody>
      </p:sp>
      <p:sp>
        <p:nvSpPr>
          <p:cNvPr id="2" name="Title 1"/>
          <p:cNvSpPr>
            <a:spLocks noGrp="1"/>
          </p:cNvSpPr>
          <p:nvPr>
            <p:ph type="title"/>
          </p:nvPr>
        </p:nvSpPr>
        <p:spPr>
          <a:xfrm>
            <a:off x="323851" y="-92620"/>
            <a:ext cx="6408449" cy="576105"/>
          </a:xfrm>
        </p:spPr>
        <p:txBody>
          <a:bodyPr/>
          <a:lstStyle/>
          <a:p>
            <a:r>
              <a:rPr lang="en-GB" dirty="0" smtClean="0"/>
              <a:t>Querying Data Using SQL – IF / ELSE</a:t>
            </a:r>
            <a:endParaRPr lang="en-GB" dirty="0"/>
          </a:p>
        </p:txBody>
      </p:sp>
      <p:sp>
        <p:nvSpPr>
          <p:cNvPr id="7" name="Content Placeholder 2"/>
          <p:cNvSpPr>
            <a:spLocks noGrp="1"/>
          </p:cNvSpPr>
          <p:nvPr>
            <p:ph idx="1"/>
          </p:nvPr>
        </p:nvSpPr>
        <p:spPr>
          <a:xfrm>
            <a:off x="304800" y="361950"/>
            <a:ext cx="8534400" cy="4038600"/>
          </a:xfrm>
        </p:spPr>
        <p:txBody>
          <a:bodyPr/>
          <a:lstStyle/>
          <a:p>
            <a:endParaRPr lang="en-GB" sz="1200" dirty="0">
              <a:solidFill>
                <a:schemeClr val="tx1"/>
              </a:solidFill>
            </a:endParaRPr>
          </a:p>
          <a:p>
            <a:r>
              <a:rPr lang="en-GB" sz="1600" dirty="0" smtClean="0">
                <a:solidFill>
                  <a:schemeClr val="tx1"/>
                </a:solidFill>
              </a:rPr>
              <a:t>IF and ELSE STATEMENTS</a:t>
            </a:r>
          </a:p>
          <a:p>
            <a:r>
              <a:rPr lang="en-GB" sz="1000" dirty="0" smtClean="0">
                <a:solidFill>
                  <a:schemeClr val="tx1"/>
                </a:solidFill>
              </a:rPr>
              <a:t>It is possible to write T-SQL (Transact SQL) that imposes conditions on what is executed based on specific values of variables. This really is something you come across much more in the world of Stored </a:t>
            </a:r>
            <a:r>
              <a:rPr lang="en-GB" sz="1000" dirty="0">
                <a:solidFill>
                  <a:schemeClr val="tx1"/>
                </a:solidFill>
              </a:rPr>
              <a:t>P</a:t>
            </a:r>
            <a:r>
              <a:rPr lang="en-GB" sz="1000" dirty="0" smtClean="0">
                <a:solidFill>
                  <a:schemeClr val="tx1"/>
                </a:solidFill>
              </a:rPr>
              <a:t>rocedures – but the concept can still be used in standard T-SQL queries too. </a:t>
            </a:r>
          </a:p>
          <a:p>
            <a:r>
              <a:rPr lang="en-GB" sz="1000" dirty="0" smtClean="0">
                <a:solidFill>
                  <a:schemeClr val="tx1"/>
                </a:solidFill>
              </a:rPr>
              <a:t>First you would declare some variables to store values that you want to test in your IF statement – and based on these values decide what happens next – here is a quick simple example:</a:t>
            </a:r>
          </a:p>
          <a:p>
            <a:endParaRPr lang="en-GB" sz="500" dirty="0">
              <a:solidFill>
                <a:schemeClr val="tx1"/>
              </a:solidFill>
            </a:endParaRPr>
          </a:p>
          <a:p>
            <a:pPr>
              <a:spcBef>
                <a:spcPts val="0"/>
              </a:spcBef>
            </a:pPr>
            <a:r>
              <a:rPr lang="en-GB" sz="800" dirty="0">
                <a:solidFill>
                  <a:srgbClr val="008000"/>
                </a:solidFill>
                <a:latin typeface="Consolas"/>
              </a:rPr>
              <a:t>-- Declare a variable</a:t>
            </a:r>
            <a:endParaRPr lang="en-GB" sz="800" dirty="0">
              <a:solidFill>
                <a:prstClr val="black"/>
              </a:solidFill>
              <a:latin typeface="Consolas"/>
            </a:endParaRPr>
          </a:p>
          <a:p>
            <a:pPr>
              <a:spcBef>
                <a:spcPts val="0"/>
              </a:spcBef>
            </a:pPr>
            <a:r>
              <a:rPr lang="en-GB" sz="800" dirty="0">
                <a:solidFill>
                  <a:srgbClr val="0000FF"/>
                </a:solidFill>
                <a:latin typeface="Consolas"/>
              </a:rPr>
              <a:t>DECLARE</a:t>
            </a:r>
            <a:r>
              <a:rPr lang="en-GB" sz="800" dirty="0">
                <a:solidFill>
                  <a:prstClr val="black"/>
                </a:solidFill>
                <a:latin typeface="Consolas"/>
              </a:rPr>
              <a:t> @</a:t>
            </a:r>
            <a:r>
              <a:rPr lang="en-GB" sz="800" dirty="0" err="1">
                <a:solidFill>
                  <a:prstClr val="black"/>
                </a:solidFill>
                <a:latin typeface="Consolas"/>
              </a:rPr>
              <a:t>monthName</a:t>
            </a:r>
            <a:r>
              <a:rPr lang="en-GB" sz="800" dirty="0">
                <a:solidFill>
                  <a:prstClr val="black"/>
                </a:solidFill>
                <a:latin typeface="Consolas"/>
              </a:rPr>
              <a:t> </a:t>
            </a:r>
            <a:r>
              <a:rPr lang="en-GB" sz="800" dirty="0">
                <a:solidFill>
                  <a:srgbClr val="0000FF"/>
                </a:solidFill>
                <a:latin typeface="Consolas"/>
              </a:rPr>
              <a:t>varchar</a:t>
            </a:r>
            <a:r>
              <a:rPr lang="en-GB" sz="800" dirty="0">
                <a:solidFill>
                  <a:srgbClr val="808080"/>
                </a:solidFill>
                <a:latin typeface="Consolas"/>
              </a:rPr>
              <a:t>(</a:t>
            </a:r>
            <a:r>
              <a:rPr lang="en-GB" sz="800" dirty="0">
                <a:solidFill>
                  <a:prstClr val="black"/>
                </a:solidFill>
                <a:latin typeface="Consolas"/>
              </a:rPr>
              <a:t>10</a:t>
            </a:r>
            <a:r>
              <a:rPr lang="en-GB" sz="800" dirty="0">
                <a:solidFill>
                  <a:srgbClr val="808080"/>
                </a:solidFill>
                <a:latin typeface="Consolas"/>
              </a:rPr>
              <a:t>)</a:t>
            </a:r>
            <a:endParaRPr lang="en-GB" sz="800" dirty="0">
              <a:solidFill>
                <a:prstClr val="black"/>
              </a:solidFill>
              <a:latin typeface="Consolas"/>
            </a:endParaRPr>
          </a:p>
          <a:p>
            <a:pPr>
              <a:spcBef>
                <a:spcPts val="0"/>
              </a:spcBef>
            </a:pPr>
            <a:endParaRPr lang="en-GB" sz="800" dirty="0">
              <a:solidFill>
                <a:prstClr val="black"/>
              </a:solidFill>
              <a:latin typeface="Consolas"/>
            </a:endParaRPr>
          </a:p>
          <a:p>
            <a:pPr>
              <a:spcBef>
                <a:spcPts val="0"/>
              </a:spcBef>
            </a:pPr>
            <a:r>
              <a:rPr lang="en-GB" sz="800" dirty="0">
                <a:solidFill>
                  <a:srgbClr val="008000"/>
                </a:solidFill>
                <a:latin typeface="Consolas"/>
              </a:rPr>
              <a:t>-- Set Default value for variable</a:t>
            </a:r>
            <a:endParaRPr lang="en-GB" sz="800" dirty="0">
              <a:solidFill>
                <a:prstClr val="black"/>
              </a:solidFill>
              <a:latin typeface="Consolas"/>
            </a:endParaRPr>
          </a:p>
          <a:p>
            <a:pPr>
              <a:spcBef>
                <a:spcPts val="0"/>
              </a:spcBef>
            </a:pPr>
            <a:r>
              <a:rPr lang="en-GB" sz="800" dirty="0">
                <a:solidFill>
                  <a:srgbClr val="0000FF"/>
                </a:solidFill>
                <a:latin typeface="Consolas"/>
              </a:rPr>
              <a:t>SET</a:t>
            </a:r>
            <a:r>
              <a:rPr lang="en-GB" sz="800" dirty="0">
                <a:solidFill>
                  <a:prstClr val="black"/>
                </a:solidFill>
                <a:latin typeface="Consolas"/>
              </a:rPr>
              <a:t> @</a:t>
            </a:r>
            <a:r>
              <a:rPr lang="en-GB" sz="800" dirty="0" err="1">
                <a:solidFill>
                  <a:prstClr val="black"/>
                </a:solidFill>
                <a:latin typeface="Consolas"/>
              </a:rPr>
              <a:t>monthName</a:t>
            </a:r>
            <a:r>
              <a:rPr lang="en-GB" sz="800" dirty="0">
                <a:solidFill>
                  <a:prstClr val="black"/>
                </a:solidFill>
                <a:latin typeface="Consolas"/>
              </a:rPr>
              <a:t> </a:t>
            </a:r>
            <a:r>
              <a:rPr lang="en-GB" sz="800" dirty="0">
                <a:solidFill>
                  <a:srgbClr val="808080"/>
                </a:solidFill>
                <a:latin typeface="Consolas"/>
              </a:rPr>
              <a:t>=</a:t>
            </a:r>
            <a:r>
              <a:rPr lang="en-GB" sz="800" dirty="0">
                <a:solidFill>
                  <a:prstClr val="black"/>
                </a:solidFill>
                <a:latin typeface="Consolas"/>
              </a:rPr>
              <a:t> </a:t>
            </a:r>
            <a:r>
              <a:rPr lang="en-GB" sz="800" dirty="0">
                <a:solidFill>
                  <a:srgbClr val="FF0000"/>
                </a:solidFill>
                <a:latin typeface="Consolas"/>
              </a:rPr>
              <a:t>'JANUARY'</a:t>
            </a:r>
            <a:endParaRPr lang="en-GB" sz="800" dirty="0">
              <a:solidFill>
                <a:prstClr val="black"/>
              </a:solidFill>
              <a:latin typeface="Consolas"/>
            </a:endParaRPr>
          </a:p>
          <a:p>
            <a:pPr>
              <a:spcBef>
                <a:spcPts val="0"/>
              </a:spcBef>
            </a:pPr>
            <a:endParaRPr lang="en-GB" sz="800" dirty="0">
              <a:solidFill>
                <a:prstClr val="black"/>
              </a:solidFill>
              <a:latin typeface="Consolas"/>
            </a:endParaRPr>
          </a:p>
          <a:p>
            <a:pPr>
              <a:spcBef>
                <a:spcPts val="0"/>
              </a:spcBef>
            </a:pPr>
            <a:r>
              <a:rPr lang="en-GB" sz="800" dirty="0">
                <a:solidFill>
                  <a:srgbClr val="008000"/>
                </a:solidFill>
                <a:latin typeface="Consolas"/>
              </a:rPr>
              <a:t>-- Set the variable value to </a:t>
            </a:r>
            <a:r>
              <a:rPr lang="en-GB" sz="800" dirty="0" smtClean="0">
                <a:solidFill>
                  <a:srgbClr val="008000"/>
                </a:solidFill>
                <a:latin typeface="Consolas"/>
              </a:rPr>
              <a:t>latest </a:t>
            </a:r>
            <a:r>
              <a:rPr lang="en-GB" sz="800" dirty="0">
                <a:solidFill>
                  <a:srgbClr val="008000"/>
                </a:solidFill>
                <a:latin typeface="Consolas"/>
              </a:rPr>
              <a:t>month found in Handset Fact table</a:t>
            </a:r>
            <a:endParaRPr lang="en-GB" sz="800" dirty="0">
              <a:solidFill>
                <a:prstClr val="black"/>
              </a:solidFill>
              <a:latin typeface="Consolas"/>
            </a:endParaRPr>
          </a:p>
          <a:p>
            <a:pPr>
              <a:spcBef>
                <a:spcPts val="0"/>
              </a:spcBef>
            </a:pPr>
            <a:r>
              <a:rPr lang="en-GB" sz="800" dirty="0">
                <a:solidFill>
                  <a:srgbClr val="0000FF"/>
                </a:solidFill>
                <a:latin typeface="Consolas"/>
              </a:rPr>
              <a:t>SELECT</a:t>
            </a:r>
            <a:r>
              <a:rPr lang="en-GB" sz="800" dirty="0">
                <a:solidFill>
                  <a:prstClr val="black"/>
                </a:solidFill>
                <a:latin typeface="Consolas"/>
              </a:rPr>
              <a:t> @</a:t>
            </a:r>
            <a:r>
              <a:rPr lang="en-GB" sz="800" dirty="0" err="1">
                <a:solidFill>
                  <a:prstClr val="black"/>
                </a:solidFill>
                <a:latin typeface="Consolas"/>
              </a:rPr>
              <a:t>monthName</a:t>
            </a:r>
            <a:r>
              <a:rPr lang="en-GB" sz="800" dirty="0">
                <a:solidFill>
                  <a:prstClr val="black"/>
                </a:solidFill>
                <a:latin typeface="Consolas"/>
              </a:rPr>
              <a:t> </a:t>
            </a:r>
            <a:r>
              <a:rPr lang="en-GB" sz="800" dirty="0">
                <a:solidFill>
                  <a:srgbClr val="808080"/>
                </a:solidFill>
                <a:latin typeface="Consolas"/>
              </a:rPr>
              <a:t>=</a:t>
            </a:r>
            <a:r>
              <a:rPr lang="en-GB" sz="800" dirty="0">
                <a:solidFill>
                  <a:prstClr val="black"/>
                </a:solidFill>
                <a:latin typeface="Consolas"/>
              </a:rPr>
              <a:t> [</a:t>
            </a:r>
            <a:r>
              <a:rPr lang="en-GB" sz="800" dirty="0" err="1">
                <a:solidFill>
                  <a:prstClr val="black"/>
                </a:solidFill>
                <a:latin typeface="Consolas"/>
              </a:rPr>
              <a:t>MonthName</a:t>
            </a:r>
            <a:r>
              <a:rPr lang="en-GB" sz="800" dirty="0">
                <a:solidFill>
                  <a:prstClr val="black"/>
                </a:solidFill>
                <a:latin typeface="Consolas"/>
              </a:rPr>
              <a:t>] </a:t>
            </a:r>
            <a:r>
              <a:rPr lang="en-GB" sz="800" dirty="0">
                <a:solidFill>
                  <a:srgbClr val="0000FF"/>
                </a:solidFill>
                <a:latin typeface="Consolas"/>
              </a:rPr>
              <a:t>FROM</a:t>
            </a:r>
            <a:r>
              <a:rPr lang="en-GB" sz="800" dirty="0">
                <a:solidFill>
                  <a:prstClr val="black"/>
                </a:solidFill>
                <a:latin typeface="Consolas"/>
              </a:rPr>
              <a:t> </a:t>
            </a:r>
            <a:r>
              <a:rPr lang="en-GB" sz="800" dirty="0" err="1">
                <a:solidFill>
                  <a:prstClr val="black"/>
                </a:solidFill>
                <a:latin typeface="Consolas"/>
              </a:rPr>
              <a:t>shared</a:t>
            </a:r>
            <a:r>
              <a:rPr lang="en-GB" sz="800" dirty="0" err="1">
                <a:solidFill>
                  <a:srgbClr val="808080"/>
                </a:solidFill>
                <a:latin typeface="Consolas"/>
              </a:rPr>
              <a:t>.</a:t>
            </a:r>
            <a:r>
              <a:rPr lang="en-GB" sz="800" dirty="0" err="1">
                <a:solidFill>
                  <a:prstClr val="black"/>
                </a:solidFill>
                <a:latin typeface="Consolas"/>
              </a:rPr>
              <a:t>dimPeriod</a:t>
            </a:r>
            <a:r>
              <a:rPr lang="en-GB" sz="800" dirty="0">
                <a:solidFill>
                  <a:prstClr val="black"/>
                </a:solidFill>
                <a:latin typeface="Consolas"/>
              </a:rPr>
              <a:t> </a:t>
            </a:r>
            <a:r>
              <a:rPr lang="en-GB" sz="800" dirty="0">
                <a:solidFill>
                  <a:srgbClr val="0000FF"/>
                </a:solidFill>
                <a:latin typeface="Consolas"/>
              </a:rPr>
              <a:t>WHERE</a:t>
            </a:r>
            <a:r>
              <a:rPr lang="en-GB" sz="800" dirty="0">
                <a:solidFill>
                  <a:prstClr val="black"/>
                </a:solidFill>
                <a:latin typeface="Consolas"/>
              </a:rPr>
              <a:t> </a:t>
            </a:r>
            <a:r>
              <a:rPr lang="en-GB" sz="800" dirty="0" err="1">
                <a:solidFill>
                  <a:prstClr val="black"/>
                </a:solidFill>
                <a:latin typeface="Consolas"/>
              </a:rPr>
              <a:t>PeriodId</a:t>
            </a:r>
            <a:r>
              <a:rPr lang="en-GB" sz="800" dirty="0">
                <a:solidFill>
                  <a:prstClr val="black"/>
                </a:solidFill>
                <a:latin typeface="Consolas"/>
              </a:rPr>
              <a:t> </a:t>
            </a:r>
            <a:r>
              <a:rPr lang="en-GB" sz="800" dirty="0">
                <a:solidFill>
                  <a:srgbClr val="808080"/>
                </a:solidFill>
                <a:latin typeface="Consolas"/>
              </a:rPr>
              <a:t>IN</a:t>
            </a:r>
            <a:r>
              <a:rPr lang="en-GB" sz="800" dirty="0">
                <a:solidFill>
                  <a:srgbClr val="0000FF"/>
                </a:solidFill>
                <a:latin typeface="Consolas"/>
              </a:rPr>
              <a:t> </a:t>
            </a:r>
            <a:r>
              <a:rPr lang="en-GB" sz="800" dirty="0">
                <a:solidFill>
                  <a:srgbClr val="808080"/>
                </a:solidFill>
                <a:latin typeface="Consolas"/>
              </a:rPr>
              <a:t>(</a:t>
            </a:r>
            <a:r>
              <a:rPr lang="en-GB" sz="800" dirty="0">
                <a:solidFill>
                  <a:srgbClr val="0000FF"/>
                </a:solidFill>
                <a:latin typeface="Consolas"/>
              </a:rPr>
              <a:t>SELECT</a:t>
            </a:r>
            <a:r>
              <a:rPr lang="en-GB" sz="800" dirty="0">
                <a:solidFill>
                  <a:prstClr val="black"/>
                </a:solidFill>
                <a:latin typeface="Consolas"/>
              </a:rPr>
              <a:t> </a:t>
            </a:r>
            <a:r>
              <a:rPr lang="en-GB" sz="800" dirty="0">
                <a:solidFill>
                  <a:srgbClr val="FF00FF"/>
                </a:solidFill>
                <a:latin typeface="Consolas"/>
              </a:rPr>
              <a:t>MAX</a:t>
            </a:r>
            <a:r>
              <a:rPr lang="en-GB" sz="800" dirty="0">
                <a:solidFill>
                  <a:srgbClr val="808080"/>
                </a:solidFill>
                <a:latin typeface="Consolas"/>
              </a:rPr>
              <a:t>(</a:t>
            </a:r>
            <a:r>
              <a:rPr lang="en-GB" sz="800" dirty="0" err="1">
                <a:solidFill>
                  <a:prstClr val="black"/>
                </a:solidFill>
                <a:latin typeface="Consolas"/>
              </a:rPr>
              <a:t>PeriodKey</a:t>
            </a:r>
            <a:r>
              <a:rPr lang="en-GB" sz="800" dirty="0">
                <a:solidFill>
                  <a:srgbClr val="808080"/>
                </a:solidFill>
                <a:latin typeface="Consolas"/>
              </a:rPr>
              <a:t>)</a:t>
            </a:r>
            <a:r>
              <a:rPr lang="en-GB" sz="800" dirty="0">
                <a:solidFill>
                  <a:prstClr val="black"/>
                </a:solidFill>
                <a:latin typeface="Consolas"/>
              </a:rPr>
              <a:t> </a:t>
            </a:r>
            <a:r>
              <a:rPr lang="en-GB" sz="800" dirty="0">
                <a:solidFill>
                  <a:srgbClr val="0000FF"/>
                </a:solidFill>
                <a:latin typeface="Consolas"/>
              </a:rPr>
              <a:t>FROM</a:t>
            </a:r>
            <a:r>
              <a:rPr lang="en-GB" sz="800" dirty="0">
                <a:solidFill>
                  <a:prstClr val="black"/>
                </a:solidFill>
                <a:latin typeface="Consolas"/>
              </a:rPr>
              <a:t> </a:t>
            </a:r>
            <a:r>
              <a:rPr lang="en-GB" sz="800" dirty="0" err="1">
                <a:solidFill>
                  <a:prstClr val="black"/>
                </a:solidFill>
                <a:latin typeface="Consolas"/>
              </a:rPr>
              <a:t>handset</a:t>
            </a:r>
            <a:r>
              <a:rPr lang="en-GB" sz="800" dirty="0" err="1">
                <a:solidFill>
                  <a:srgbClr val="808080"/>
                </a:solidFill>
                <a:latin typeface="Consolas"/>
              </a:rPr>
              <a:t>.</a:t>
            </a:r>
            <a:r>
              <a:rPr lang="en-GB" sz="800" dirty="0" err="1">
                <a:solidFill>
                  <a:prstClr val="black"/>
                </a:solidFill>
                <a:latin typeface="Consolas"/>
              </a:rPr>
              <a:t>factHandsetMonthly</a:t>
            </a:r>
            <a:r>
              <a:rPr lang="en-GB" sz="800" dirty="0">
                <a:solidFill>
                  <a:srgbClr val="808080"/>
                </a:solidFill>
                <a:latin typeface="Consolas"/>
              </a:rPr>
              <a:t>)</a:t>
            </a:r>
            <a:endParaRPr lang="en-GB" sz="800" dirty="0">
              <a:solidFill>
                <a:prstClr val="black"/>
              </a:solidFill>
              <a:latin typeface="Consolas"/>
            </a:endParaRPr>
          </a:p>
          <a:p>
            <a:pPr>
              <a:spcBef>
                <a:spcPts val="0"/>
              </a:spcBef>
            </a:pPr>
            <a:endParaRPr lang="en-GB" sz="800" dirty="0" smtClean="0">
              <a:solidFill>
                <a:srgbClr val="008000"/>
              </a:solidFill>
              <a:latin typeface="Consolas"/>
            </a:endParaRPr>
          </a:p>
          <a:p>
            <a:pPr>
              <a:spcBef>
                <a:spcPts val="0"/>
              </a:spcBef>
            </a:pPr>
            <a:r>
              <a:rPr lang="en-GB" sz="800" dirty="0" smtClean="0">
                <a:solidFill>
                  <a:srgbClr val="008000"/>
                </a:solidFill>
                <a:latin typeface="Consolas"/>
              </a:rPr>
              <a:t>-- If the latest month is DECEMBER then perform the action between the BEGIN and END control-of-flow keywords</a:t>
            </a:r>
            <a:endParaRPr lang="en-GB" sz="800" dirty="0">
              <a:solidFill>
                <a:prstClr val="black"/>
              </a:solidFill>
              <a:latin typeface="Consolas"/>
            </a:endParaRPr>
          </a:p>
          <a:p>
            <a:pPr>
              <a:spcBef>
                <a:spcPts val="0"/>
              </a:spcBef>
            </a:pPr>
            <a:r>
              <a:rPr lang="en-GB" sz="800" dirty="0">
                <a:solidFill>
                  <a:srgbClr val="0000FF"/>
                </a:solidFill>
                <a:latin typeface="Consolas"/>
              </a:rPr>
              <a:t>IF</a:t>
            </a:r>
            <a:r>
              <a:rPr lang="en-GB" sz="800" dirty="0">
                <a:solidFill>
                  <a:prstClr val="black"/>
                </a:solidFill>
                <a:latin typeface="Consolas"/>
              </a:rPr>
              <a:t> @</a:t>
            </a:r>
            <a:r>
              <a:rPr lang="en-GB" sz="800" dirty="0" err="1">
                <a:solidFill>
                  <a:prstClr val="black"/>
                </a:solidFill>
                <a:latin typeface="Consolas"/>
              </a:rPr>
              <a:t>monthName</a:t>
            </a:r>
            <a:r>
              <a:rPr lang="en-GB" sz="800" dirty="0">
                <a:solidFill>
                  <a:prstClr val="black"/>
                </a:solidFill>
                <a:latin typeface="Consolas"/>
              </a:rPr>
              <a:t> </a:t>
            </a:r>
            <a:r>
              <a:rPr lang="en-GB" sz="800" dirty="0">
                <a:solidFill>
                  <a:srgbClr val="808080"/>
                </a:solidFill>
                <a:latin typeface="Consolas"/>
              </a:rPr>
              <a:t>=</a:t>
            </a:r>
            <a:r>
              <a:rPr lang="en-GB" sz="800" dirty="0">
                <a:solidFill>
                  <a:prstClr val="black"/>
                </a:solidFill>
                <a:latin typeface="Consolas"/>
              </a:rPr>
              <a:t> </a:t>
            </a:r>
            <a:r>
              <a:rPr lang="en-GB" sz="800" dirty="0">
                <a:solidFill>
                  <a:srgbClr val="FF0000"/>
                </a:solidFill>
                <a:latin typeface="Consolas"/>
              </a:rPr>
              <a:t>'DECEMBER'</a:t>
            </a:r>
            <a:r>
              <a:rPr lang="en-GB" sz="800" dirty="0">
                <a:solidFill>
                  <a:prstClr val="black"/>
                </a:solidFill>
                <a:latin typeface="Consolas"/>
              </a:rPr>
              <a:t> </a:t>
            </a:r>
          </a:p>
          <a:p>
            <a:pPr>
              <a:spcBef>
                <a:spcPts val="0"/>
              </a:spcBef>
            </a:pPr>
            <a:r>
              <a:rPr lang="en-GB" sz="800" dirty="0">
                <a:solidFill>
                  <a:srgbClr val="0000FF"/>
                </a:solidFill>
                <a:latin typeface="Consolas"/>
              </a:rPr>
              <a:t>BEGIN</a:t>
            </a:r>
            <a:endParaRPr lang="en-GB" sz="800" dirty="0">
              <a:solidFill>
                <a:prstClr val="black"/>
              </a:solidFill>
              <a:latin typeface="Consolas"/>
            </a:endParaRPr>
          </a:p>
          <a:p>
            <a:pPr>
              <a:spcBef>
                <a:spcPts val="0"/>
              </a:spcBef>
            </a:pPr>
            <a:r>
              <a:rPr lang="en-GB" sz="800" dirty="0" smtClean="0">
                <a:solidFill>
                  <a:srgbClr val="0000FF"/>
                </a:solidFill>
                <a:latin typeface="Consolas"/>
              </a:rPr>
              <a:t>    SELECT</a:t>
            </a:r>
            <a:r>
              <a:rPr lang="en-GB" sz="800" dirty="0" smtClean="0">
                <a:solidFill>
                  <a:prstClr val="black"/>
                </a:solidFill>
                <a:latin typeface="Consolas"/>
              </a:rPr>
              <a:t> </a:t>
            </a:r>
            <a:endParaRPr lang="en-GB" sz="800" dirty="0">
              <a:solidFill>
                <a:prstClr val="black"/>
              </a:solidFill>
              <a:latin typeface="Consolas"/>
            </a:endParaRPr>
          </a:p>
          <a:p>
            <a:pPr>
              <a:spcBef>
                <a:spcPts val="0"/>
              </a:spcBef>
            </a:pPr>
            <a:r>
              <a:rPr lang="en-GB" sz="800" dirty="0" smtClean="0">
                <a:solidFill>
                  <a:prstClr val="black"/>
                </a:solidFill>
                <a:latin typeface="Consolas"/>
              </a:rPr>
              <a:t>        @</a:t>
            </a:r>
            <a:r>
              <a:rPr lang="en-GB" sz="800" dirty="0" err="1">
                <a:solidFill>
                  <a:prstClr val="black"/>
                </a:solidFill>
                <a:latin typeface="Consolas"/>
              </a:rPr>
              <a:t>monthName</a:t>
            </a:r>
            <a:r>
              <a:rPr lang="en-GB" sz="800" dirty="0">
                <a:solidFill>
                  <a:prstClr val="black"/>
                </a:solidFill>
                <a:latin typeface="Consolas"/>
              </a:rPr>
              <a:t> </a:t>
            </a:r>
            <a:r>
              <a:rPr lang="en-GB" sz="800" dirty="0">
                <a:solidFill>
                  <a:srgbClr val="808080"/>
                </a:solidFill>
                <a:latin typeface="Consolas"/>
              </a:rPr>
              <a:t>+</a:t>
            </a:r>
            <a:r>
              <a:rPr lang="en-GB" sz="800" dirty="0">
                <a:solidFill>
                  <a:prstClr val="black"/>
                </a:solidFill>
                <a:latin typeface="Consolas"/>
              </a:rPr>
              <a:t> </a:t>
            </a:r>
            <a:r>
              <a:rPr lang="en-GB" sz="800" dirty="0">
                <a:solidFill>
                  <a:srgbClr val="FF0000"/>
                </a:solidFill>
                <a:latin typeface="Consolas"/>
              </a:rPr>
              <a:t>' is the last month of the year!'</a:t>
            </a:r>
            <a:r>
              <a:rPr lang="en-GB" sz="800" dirty="0">
                <a:solidFill>
                  <a:prstClr val="black"/>
                </a:solidFill>
                <a:latin typeface="Consolas"/>
              </a:rPr>
              <a:t> </a:t>
            </a:r>
            <a:r>
              <a:rPr lang="en-GB" sz="800" dirty="0">
                <a:solidFill>
                  <a:srgbClr val="0000FF"/>
                </a:solidFill>
                <a:latin typeface="Consolas"/>
              </a:rPr>
              <a:t>AS</a:t>
            </a:r>
            <a:r>
              <a:rPr lang="en-GB" sz="800" dirty="0">
                <a:solidFill>
                  <a:prstClr val="black"/>
                </a:solidFill>
                <a:latin typeface="Consolas"/>
              </a:rPr>
              <a:t> [Message]</a:t>
            </a:r>
            <a:r>
              <a:rPr lang="en-GB" sz="800" dirty="0">
                <a:solidFill>
                  <a:srgbClr val="808080"/>
                </a:solidFill>
                <a:latin typeface="Consolas"/>
              </a:rPr>
              <a:t>,</a:t>
            </a:r>
            <a:endParaRPr lang="en-GB" sz="800" dirty="0">
              <a:solidFill>
                <a:prstClr val="black"/>
              </a:solidFill>
              <a:latin typeface="Consolas"/>
            </a:endParaRPr>
          </a:p>
          <a:p>
            <a:pPr>
              <a:spcBef>
                <a:spcPts val="0"/>
              </a:spcBef>
            </a:pPr>
            <a:r>
              <a:rPr lang="en-GB" sz="800" dirty="0" smtClean="0">
                <a:solidFill>
                  <a:srgbClr val="808080"/>
                </a:solidFill>
                <a:latin typeface="Consolas"/>
              </a:rPr>
              <a:t>        (</a:t>
            </a:r>
            <a:r>
              <a:rPr lang="en-GB" sz="800" dirty="0">
                <a:solidFill>
                  <a:srgbClr val="0000FF"/>
                </a:solidFill>
                <a:latin typeface="Consolas"/>
              </a:rPr>
              <a:t>SELECT</a:t>
            </a:r>
            <a:r>
              <a:rPr lang="en-GB" sz="800" dirty="0">
                <a:solidFill>
                  <a:prstClr val="black"/>
                </a:solidFill>
                <a:latin typeface="Consolas"/>
              </a:rPr>
              <a:t> [</a:t>
            </a:r>
            <a:r>
              <a:rPr lang="en-GB" sz="800" dirty="0" err="1">
                <a:solidFill>
                  <a:prstClr val="black"/>
                </a:solidFill>
                <a:latin typeface="Consolas"/>
              </a:rPr>
              <a:t>YearNumber</a:t>
            </a:r>
            <a:r>
              <a:rPr lang="en-GB" sz="800" dirty="0">
                <a:solidFill>
                  <a:prstClr val="black"/>
                </a:solidFill>
                <a:latin typeface="Consolas"/>
              </a:rPr>
              <a:t>] </a:t>
            </a:r>
            <a:r>
              <a:rPr lang="en-GB" sz="800" dirty="0">
                <a:solidFill>
                  <a:srgbClr val="0000FF"/>
                </a:solidFill>
                <a:latin typeface="Consolas"/>
              </a:rPr>
              <a:t>FROM</a:t>
            </a:r>
            <a:r>
              <a:rPr lang="en-GB" sz="800" dirty="0">
                <a:solidFill>
                  <a:prstClr val="black"/>
                </a:solidFill>
                <a:latin typeface="Consolas"/>
              </a:rPr>
              <a:t> </a:t>
            </a:r>
            <a:r>
              <a:rPr lang="en-GB" sz="800" dirty="0" err="1">
                <a:solidFill>
                  <a:prstClr val="black"/>
                </a:solidFill>
                <a:latin typeface="Consolas"/>
              </a:rPr>
              <a:t>shared</a:t>
            </a:r>
            <a:r>
              <a:rPr lang="en-GB" sz="800" dirty="0" err="1">
                <a:solidFill>
                  <a:srgbClr val="808080"/>
                </a:solidFill>
                <a:latin typeface="Consolas"/>
              </a:rPr>
              <a:t>.</a:t>
            </a:r>
            <a:r>
              <a:rPr lang="en-GB" sz="800" dirty="0" err="1">
                <a:solidFill>
                  <a:prstClr val="black"/>
                </a:solidFill>
                <a:latin typeface="Consolas"/>
              </a:rPr>
              <a:t>dimPeriod</a:t>
            </a:r>
            <a:r>
              <a:rPr lang="en-GB" sz="800" dirty="0">
                <a:solidFill>
                  <a:prstClr val="black"/>
                </a:solidFill>
                <a:latin typeface="Consolas"/>
              </a:rPr>
              <a:t> </a:t>
            </a:r>
            <a:r>
              <a:rPr lang="en-GB" sz="800" dirty="0">
                <a:solidFill>
                  <a:srgbClr val="0000FF"/>
                </a:solidFill>
                <a:latin typeface="Consolas"/>
              </a:rPr>
              <a:t>WHERE</a:t>
            </a:r>
            <a:r>
              <a:rPr lang="en-GB" sz="800" dirty="0">
                <a:solidFill>
                  <a:prstClr val="black"/>
                </a:solidFill>
                <a:latin typeface="Consolas"/>
              </a:rPr>
              <a:t> </a:t>
            </a:r>
            <a:r>
              <a:rPr lang="en-GB" sz="800" dirty="0" err="1">
                <a:solidFill>
                  <a:prstClr val="black"/>
                </a:solidFill>
                <a:latin typeface="Consolas"/>
              </a:rPr>
              <a:t>PeriodId</a:t>
            </a:r>
            <a:r>
              <a:rPr lang="en-GB" sz="800" dirty="0">
                <a:solidFill>
                  <a:prstClr val="black"/>
                </a:solidFill>
                <a:latin typeface="Consolas"/>
              </a:rPr>
              <a:t> </a:t>
            </a:r>
            <a:r>
              <a:rPr lang="en-GB" sz="800" dirty="0">
                <a:solidFill>
                  <a:srgbClr val="808080"/>
                </a:solidFill>
                <a:latin typeface="Consolas"/>
              </a:rPr>
              <a:t>IN</a:t>
            </a:r>
            <a:r>
              <a:rPr lang="en-GB" sz="800" dirty="0">
                <a:solidFill>
                  <a:srgbClr val="0000FF"/>
                </a:solidFill>
                <a:latin typeface="Consolas"/>
              </a:rPr>
              <a:t> </a:t>
            </a:r>
            <a:r>
              <a:rPr lang="en-GB" sz="800" dirty="0">
                <a:solidFill>
                  <a:srgbClr val="808080"/>
                </a:solidFill>
                <a:latin typeface="Consolas"/>
              </a:rPr>
              <a:t>(</a:t>
            </a:r>
            <a:r>
              <a:rPr lang="en-GB" sz="800" dirty="0">
                <a:solidFill>
                  <a:srgbClr val="0000FF"/>
                </a:solidFill>
                <a:latin typeface="Consolas"/>
              </a:rPr>
              <a:t>SELECT</a:t>
            </a:r>
            <a:r>
              <a:rPr lang="en-GB" sz="800" dirty="0">
                <a:solidFill>
                  <a:prstClr val="black"/>
                </a:solidFill>
                <a:latin typeface="Consolas"/>
              </a:rPr>
              <a:t> </a:t>
            </a:r>
            <a:r>
              <a:rPr lang="en-GB" sz="800" dirty="0">
                <a:solidFill>
                  <a:srgbClr val="FF00FF"/>
                </a:solidFill>
                <a:latin typeface="Consolas"/>
              </a:rPr>
              <a:t>MAX</a:t>
            </a:r>
            <a:r>
              <a:rPr lang="en-GB" sz="800" dirty="0">
                <a:solidFill>
                  <a:srgbClr val="808080"/>
                </a:solidFill>
                <a:latin typeface="Consolas"/>
              </a:rPr>
              <a:t>(</a:t>
            </a:r>
            <a:r>
              <a:rPr lang="en-GB" sz="800" dirty="0" err="1">
                <a:solidFill>
                  <a:prstClr val="black"/>
                </a:solidFill>
                <a:latin typeface="Consolas"/>
              </a:rPr>
              <a:t>PeriodKey</a:t>
            </a:r>
            <a:r>
              <a:rPr lang="en-GB" sz="800" dirty="0">
                <a:solidFill>
                  <a:srgbClr val="808080"/>
                </a:solidFill>
                <a:latin typeface="Consolas"/>
              </a:rPr>
              <a:t>)</a:t>
            </a:r>
            <a:r>
              <a:rPr lang="en-GB" sz="800" dirty="0">
                <a:solidFill>
                  <a:prstClr val="black"/>
                </a:solidFill>
                <a:latin typeface="Consolas"/>
              </a:rPr>
              <a:t> </a:t>
            </a:r>
            <a:r>
              <a:rPr lang="en-GB" sz="800" dirty="0">
                <a:solidFill>
                  <a:srgbClr val="0000FF"/>
                </a:solidFill>
                <a:latin typeface="Consolas"/>
              </a:rPr>
              <a:t>FROM</a:t>
            </a:r>
            <a:r>
              <a:rPr lang="en-GB" sz="800" dirty="0">
                <a:solidFill>
                  <a:prstClr val="black"/>
                </a:solidFill>
                <a:latin typeface="Consolas"/>
              </a:rPr>
              <a:t> </a:t>
            </a:r>
            <a:r>
              <a:rPr lang="en-GB" sz="800" dirty="0" err="1">
                <a:solidFill>
                  <a:prstClr val="black"/>
                </a:solidFill>
                <a:latin typeface="Consolas"/>
              </a:rPr>
              <a:t>handset</a:t>
            </a:r>
            <a:r>
              <a:rPr lang="en-GB" sz="800" dirty="0" err="1">
                <a:solidFill>
                  <a:srgbClr val="808080"/>
                </a:solidFill>
                <a:latin typeface="Consolas"/>
              </a:rPr>
              <a:t>.</a:t>
            </a:r>
            <a:r>
              <a:rPr lang="en-GB" sz="800" dirty="0" err="1">
                <a:solidFill>
                  <a:prstClr val="black"/>
                </a:solidFill>
                <a:latin typeface="Consolas"/>
              </a:rPr>
              <a:t>factHandsetMonthly</a:t>
            </a:r>
            <a:r>
              <a:rPr lang="en-GB" sz="800" dirty="0">
                <a:solidFill>
                  <a:srgbClr val="808080"/>
                </a:solidFill>
                <a:latin typeface="Consolas"/>
              </a:rPr>
              <a:t>))</a:t>
            </a:r>
            <a:r>
              <a:rPr lang="en-GB" sz="800" dirty="0">
                <a:solidFill>
                  <a:prstClr val="black"/>
                </a:solidFill>
                <a:latin typeface="Consolas"/>
              </a:rPr>
              <a:t> </a:t>
            </a:r>
            <a:r>
              <a:rPr lang="en-GB" sz="800" dirty="0">
                <a:solidFill>
                  <a:srgbClr val="0000FF"/>
                </a:solidFill>
                <a:latin typeface="Consolas"/>
              </a:rPr>
              <a:t>AS</a:t>
            </a:r>
            <a:r>
              <a:rPr lang="en-GB" sz="800" dirty="0">
                <a:solidFill>
                  <a:prstClr val="black"/>
                </a:solidFill>
                <a:latin typeface="Consolas"/>
              </a:rPr>
              <a:t> [Year]</a:t>
            </a:r>
          </a:p>
          <a:p>
            <a:pPr>
              <a:spcBef>
                <a:spcPts val="0"/>
              </a:spcBef>
            </a:pPr>
            <a:r>
              <a:rPr lang="en-GB" sz="800" dirty="0">
                <a:solidFill>
                  <a:srgbClr val="0000FF"/>
                </a:solidFill>
                <a:latin typeface="Consolas"/>
              </a:rPr>
              <a:t>END</a:t>
            </a:r>
            <a:endParaRPr lang="en-GB" sz="800" dirty="0">
              <a:solidFill>
                <a:prstClr val="black"/>
              </a:solidFill>
              <a:latin typeface="Consolas"/>
            </a:endParaRPr>
          </a:p>
          <a:p>
            <a:pPr>
              <a:spcBef>
                <a:spcPts val="0"/>
              </a:spcBef>
            </a:pPr>
            <a:r>
              <a:rPr lang="en-GB" sz="800" dirty="0" smtClean="0">
                <a:solidFill>
                  <a:srgbClr val="0000FF"/>
                </a:solidFill>
                <a:latin typeface="Consolas"/>
              </a:rPr>
              <a:t>ELSE </a:t>
            </a:r>
            <a:r>
              <a:rPr lang="en-GB" sz="800" dirty="0">
                <a:solidFill>
                  <a:srgbClr val="008000"/>
                </a:solidFill>
                <a:latin typeface="Consolas"/>
              </a:rPr>
              <a:t>--</a:t>
            </a:r>
            <a:r>
              <a:rPr lang="en-GB" sz="800" dirty="0" smtClean="0">
                <a:solidFill>
                  <a:srgbClr val="008000"/>
                </a:solidFill>
                <a:latin typeface="Consolas"/>
              </a:rPr>
              <a:t> If not </a:t>
            </a:r>
            <a:r>
              <a:rPr lang="en-GB" sz="800" dirty="0">
                <a:solidFill>
                  <a:srgbClr val="008000"/>
                </a:solidFill>
                <a:latin typeface="Consolas"/>
              </a:rPr>
              <a:t>D</a:t>
            </a:r>
            <a:r>
              <a:rPr lang="en-GB" sz="800" dirty="0" smtClean="0">
                <a:solidFill>
                  <a:srgbClr val="008000"/>
                </a:solidFill>
                <a:latin typeface="Consolas"/>
              </a:rPr>
              <a:t>ecember then do this instead</a:t>
            </a:r>
            <a:endParaRPr lang="en-GB" sz="800" dirty="0">
              <a:solidFill>
                <a:prstClr val="black"/>
              </a:solidFill>
              <a:latin typeface="Consolas"/>
            </a:endParaRPr>
          </a:p>
          <a:p>
            <a:pPr>
              <a:spcBef>
                <a:spcPts val="0"/>
              </a:spcBef>
            </a:pPr>
            <a:r>
              <a:rPr lang="en-GB" sz="800" dirty="0" smtClean="0">
                <a:solidFill>
                  <a:srgbClr val="0000FF"/>
                </a:solidFill>
                <a:latin typeface="Consolas"/>
              </a:rPr>
              <a:t>BEGIN</a:t>
            </a:r>
            <a:endParaRPr lang="en-GB" sz="800" dirty="0">
              <a:solidFill>
                <a:prstClr val="black"/>
              </a:solidFill>
              <a:latin typeface="Consolas"/>
            </a:endParaRPr>
          </a:p>
          <a:p>
            <a:pPr>
              <a:spcBef>
                <a:spcPts val="0"/>
              </a:spcBef>
            </a:pPr>
            <a:r>
              <a:rPr lang="en-GB" sz="800" dirty="0" smtClean="0">
                <a:solidFill>
                  <a:srgbClr val="0000FF"/>
                </a:solidFill>
                <a:latin typeface="Consolas"/>
              </a:rPr>
              <a:t>    SELECT</a:t>
            </a:r>
            <a:r>
              <a:rPr lang="en-GB" sz="800" dirty="0" smtClean="0">
                <a:solidFill>
                  <a:prstClr val="black"/>
                </a:solidFill>
                <a:latin typeface="Consolas"/>
              </a:rPr>
              <a:t> </a:t>
            </a:r>
            <a:r>
              <a:rPr lang="en-GB" sz="800" dirty="0">
                <a:solidFill>
                  <a:prstClr val="black"/>
                </a:solidFill>
                <a:latin typeface="Consolas"/>
              </a:rPr>
              <a:t>@</a:t>
            </a:r>
            <a:r>
              <a:rPr lang="en-GB" sz="800" dirty="0" err="1">
                <a:solidFill>
                  <a:prstClr val="black"/>
                </a:solidFill>
                <a:latin typeface="Consolas"/>
              </a:rPr>
              <a:t>monthName</a:t>
            </a:r>
            <a:r>
              <a:rPr lang="en-GB" sz="800" dirty="0">
                <a:solidFill>
                  <a:prstClr val="black"/>
                </a:solidFill>
                <a:latin typeface="Consolas"/>
              </a:rPr>
              <a:t> </a:t>
            </a:r>
            <a:r>
              <a:rPr lang="en-GB" sz="800" dirty="0">
                <a:solidFill>
                  <a:srgbClr val="808080"/>
                </a:solidFill>
                <a:latin typeface="Consolas"/>
              </a:rPr>
              <a:t>+</a:t>
            </a:r>
            <a:r>
              <a:rPr lang="en-GB" sz="800" dirty="0">
                <a:solidFill>
                  <a:prstClr val="black"/>
                </a:solidFill>
                <a:latin typeface="Consolas"/>
              </a:rPr>
              <a:t> </a:t>
            </a:r>
            <a:r>
              <a:rPr lang="en-GB" sz="800" dirty="0">
                <a:solidFill>
                  <a:srgbClr val="FF0000"/>
                </a:solidFill>
                <a:latin typeface="Consolas"/>
              </a:rPr>
              <a:t>' is not the last month of the year!'</a:t>
            </a:r>
            <a:r>
              <a:rPr lang="en-GB" sz="800" dirty="0">
                <a:solidFill>
                  <a:prstClr val="black"/>
                </a:solidFill>
                <a:latin typeface="Consolas"/>
              </a:rPr>
              <a:t> </a:t>
            </a:r>
            <a:r>
              <a:rPr lang="en-GB" sz="800" dirty="0">
                <a:solidFill>
                  <a:srgbClr val="0000FF"/>
                </a:solidFill>
                <a:latin typeface="Consolas"/>
              </a:rPr>
              <a:t>AS</a:t>
            </a:r>
            <a:r>
              <a:rPr lang="en-GB" sz="800" dirty="0">
                <a:solidFill>
                  <a:prstClr val="black"/>
                </a:solidFill>
                <a:latin typeface="Consolas"/>
              </a:rPr>
              <a:t> [Message]</a:t>
            </a:r>
          </a:p>
          <a:p>
            <a:pPr>
              <a:spcBef>
                <a:spcPts val="0"/>
              </a:spcBef>
            </a:pPr>
            <a:r>
              <a:rPr lang="en-GB" sz="800" dirty="0">
                <a:solidFill>
                  <a:srgbClr val="0000FF"/>
                </a:solidFill>
                <a:latin typeface="Consolas"/>
              </a:rPr>
              <a:t>END</a:t>
            </a:r>
            <a:endParaRPr lang="en-GB" sz="800" dirty="0">
              <a:solidFill>
                <a:prstClr val="black"/>
              </a:solidFill>
              <a:latin typeface="Consolas"/>
            </a:endParaRPr>
          </a:p>
          <a:p>
            <a:pPr>
              <a:spcBef>
                <a:spcPts val="0"/>
              </a:spcBef>
            </a:pPr>
            <a:endParaRPr lang="en-GB" sz="700" dirty="0" smtClean="0">
              <a:solidFill>
                <a:prstClr val="black"/>
              </a:solidFill>
              <a:latin typeface="Consolas"/>
            </a:endParaRPr>
          </a:p>
          <a:p>
            <a:pPr>
              <a:spcBef>
                <a:spcPts val="0"/>
              </a:spcBef>
            </a:pPr>
            <a:endParaRPr lang="en-GB" sz="1000" dirty="0" smtClean="0">
              <a:solidFill>
                <a:schemeClr val="tx1"/>
              </a:solidFill>
            </a:endParaRPr>
          </a:p>
          <a:p>
            <a:pPr>
              <a:spcBef>
                <a:spcPts val="0"/>
              </a:spcBef>
            </a:pPr>
            <a:r>
              <a:rPr lang="en-GB" sz="1000" dirty="0" smtClean="0">
                <a:solidFill>
                  <a:schemeClr val="tx1"/>
                </a:solidFill>
              </a:rPr>
              <a:t>More help on this at Microsoft – IF….ELSE (</a:t>
            </a:r>
            <a:r>
              <a:rPr lang="en-GB" sz="1000" dirty="0" smtClean="0">
                <a:solidFill>
                  <a:srgbClr val="00B050"/>
                </a:solidFill>
                <a:hlinkClick r:id="rId2"/>
              </a:rPr>
              <a:t>Click Here</a:t>
            </a:r>
            <a:r>
              <a:rPr lang="en-GB" sz="1000" dirty="0" smtClean="0">
                <a:solidFill>
                  <a:schemeClr val="tx1"/>
                </a:solidFill>
              </a:rPr>
              <a:t>) and focus on ELSE (</a:t>
            </a:r>
            <a:r>
              <a:rPr lang="en-GB" sz="1100" dirty="0" smtClean="0">
                <a:solidFill>
                  <a:srgbClr val="00B050"/>
                </a:solidFill>
                <a:hlinkClick r:id="rId3"/>
              </a:rPr>
              <a:t>Click Here</a:t>
            </a:r>
            <a:r>
              <a:rPr lang="en-GB" sz="1000" dirty="0" smtClean="0">
                <a:solidFill>
                  <a:schemeClr val="tx1"/>
                </a:solidFill>
              </a:rPr>
              <a:t>)</a:t>
            </a:r>
            <a:endParaRPr lang="en-GB" sz="1100" dirty="0" smtClean="0">
              <a:solidFill>
                <a:schemeClr val="tx1"/>
              </a:solidFill>
            </a:endParaRPr>
          </a:p>
          <a:p>
            <a:endParaRPr lang="en-GB" sz="1100" dirty="0">
              <a:solidFill>
                <a:srgbClr val="00B050"/>
              </a:solidFill>
            </a:endParaRPr>
          </a:p>
          <a:p>
            <a:endParaRPr lang="en-GB" sz="1200" dirty="0">
              <a:solidFill>
                <a:schemeClr val="tx1"/>
              </a:solidFill>
            </a:endParaRPr>
          </a:p>
        </p:txBody>
      </p:sp>
      <p:sp>
        <p:nvSpPr>
          <p:cNvPr id="4" name="Content Placeholder 2"/>
          <p:cNvSpPr txBox="1">
            <a:spLocks/>
          </p:cNvSpPr>
          <p:nvPr/>
        </p:nvSpPr>
        <p:spPr bwMode="gray">
          <a:xfrm>
            <a:off x="381000" y="888430"/>
            <a:ext cx="7525072" cy="2392033"/>
          </a:xfrm>
          <a:prstGeom prst="rect">
            <a:avLst/>
          </a:prstGeom>
        </p:spPr>
        <p:txBody>
          <a:bodyPr vert="horz" lIns="0" tIns="18000" rIns="0" bIns="0" numCol="4"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200" b="1" dirty="0" smtClean="0">
              <a:solidFill>
                <a:schemeClr val="tx1"/>
              </a:solidFill>
            </a:endParaRPr>
          </a:p>
          <a:p>
            <a:endParaRPr lang="en-GB" sz="1200" b="1" dirty="0">
              <a:solidFill>
                <a:schemeClr val="tx1"/>
              </a:solidFill>
            </a:endParaRPr>
          </a:p>
        </p:txBody>
      </p:sp>
    </p:spTree>
    <p:extLst>
      <p:ext uri="{BB962C8B-B14F-4D97-AF65-F5344CB8AC3E}">
        <p14:creationId xmlns:p14="http://schemas.microsoft.com/office/powerpoint/2010/main" val="7786996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1" y="-92620"/>
            <a:ext cx="6408449" cy="576105"/>
          </a:xfrm>
        </p:spPr>
        <p:txBody>
          <a:bodyPr/>
          <a:lstStyle/>
          <a:p>
            <a:r>
              <a:rPr lang="en-GB" dirty="0" smtClean="0"/>
              <a:t>Querying Data Using SQL – STRING MANIPULATION</a:t>
            </a:r>
            <a:endParaRPr lang="en-GB" dirty="0"/>
          </a:p>
        </p:txBody>
      </p:sp>
      <p:sp>
        <p:nvSpPr>
          <p:cNvPr id="7" name="Content Placeholder 2"/>
          <p:cNvSpPr>
            <a:spLocks noGrp="1"/>
          </p:cNvSpPr>
          <p:nvPr>
            <p:ph idx="1"/>
          </p:nvPr>
        </p:nvSpPr>
        <p:spPr>
          <a:xfrm>
            <a:off x="304800" y="742950"/>
            <a:ext cx="7448872" cy="3657600"/>
          </a:xfrm>
        </p:spPr>
        <p:txBody>
          <a:bodyPr/>
          <a:lstStyle/>
          <a:p>
            <a:r>
              <a:rPr lang="en-GB" sz="1200" dirty="0" smtClean="0">
                <a:solidFill>
                  <a:schemeClr val="tx1"/>
                </a:solidFill>
              </a:rPr>
              <a:t>There is a lot you can do in SQL on manipulating data before it gets returned to the end user</a:t>
            </a:r>
          </a:p>
          <a:p>
            <a:endParaRPr lang="en-GB" sz="100" dirty="0" smtClean="0">
              <a:solidFill>
                <a:schemeClr val="tx1"/>
              </a:solidFill>
            </a:endParaRPr>
          </a:p>
          <a:p>
            <a:r>
              <a:rPr lang="en-GB" sz="1200" dirty="0" smtClean="0">
                <a:solidFill>
                  <a:schemeClr val="tx1"/>
                </a:solidFill>
              </a:rPr>
              <a:t>Here are some things I do a lot with regards to what I call STRING Manipulation – saves mucking about in XL with dodgy transitions and unnecessary formulas and worksheets!</a:t>
            </a:r>
          </a:p>
          <a:p>
            <a:endParaRPr lang="en-GB" sz="500" dirty="0">
              <a:solidFill>
                <a:schemeClr val="tx1"/>
              </a:solidFill>
            </a:endParaRPr>
          </a:p>
          <a:p>
            <a:pPr marL="171450" indent="-171450">
              <a:buFont typeface="Wingdings" panose="05000000000000000000" pitchFamily="2" charset="2"/>
              <a:buChar char="ü"/>
            </a:pPr>
            <a:r>
              <a:rPr lang="en-GB" sz="1050" dirty="0" smtClean="0">
                <a:solidFill>
                  <a:schemeClr val="tx1"/>
                </a:solidFill>
              </a:rPr>
              <a:t>Concatenation – see Lynda.com example (</a:t>
            </a:r>
            <a:r>
              <a:rPr lang="en-GB" sz="1050" dirty="0" smtClean="0">
                <a:solidFill>
                  <a:schemeClr val="tx1"/>
                </a:solidFill>
                <a:hlinkClick r:id="rId3"/>
              </a:rPr>
              <a:t>Click Here</a:t>
            </a:r>
            <a:r>
              <a:rPr lang="en-GB" sz="1050" dirty="0" smtClean="0">
                <a:solidFill>
                  <a:schemeClr val="tx1"/>
                </a:solidFill>
              </a:rPr>
              <a:t>)</a:t>
            </a:r>
          </a:p>
          <a:p>
            <a:pPr marL="171450" indent="-171450">
              <a:buFont typeface="Wingdings" panose="05000000000000000000" pitchFamily="2" charset="2"/>
              <a:buChar char="ü"/>
            </a:pPr>
            <a:r>
              <a:rPr lang="en-GB" sz="1050" b="1" dirty="0" smtClean="0">
                <a:solidFill>
                  <a:schemeClr val="tx1"/>
                </a:solidFill>
              </a:rPr>
              <a:t>LEN</a:t>
            </a:r>
            <a:r>
              <a:rPr lang="en-GB" sz="1050" dirty="0" smtClean="0">
                <a:solidFill>
                  <a:schemeClr val="tx1"/>
                </a:solidFill>
              </a:rPr>
              <a:t> – the length of a string</a:t>
            </a:r>
          </a:p>
          <a:p>
            <a:pPr marL="171450" indent="-171450">
              <a:buFont typeface="Wingdings" panose="05000000000000000000" pitchFamily="2" charset="2"/>
              <a:buChar char="ü"/>
            </a:pPr>
            <a:r>
              <a:rPr lang="en-GB" sz="1050" b="1" dirty="0" smtClean="0">
                <a:solidFill>
                  <a:schemeClr val="tx1"/>
                </a:solidFill>
              </a:rPr>
              <a:t>LEFT</a:t>
            </a:r>
            <a:r>
              <a:rPr lang="en-GB" sz="1050" dirty="0" smtClean="0">
                <a:solidFill>
                  <a:schemeClr val="tx1"/>
                </a:solidFill>
              </a:rPr>
              <a:t> / </a:t>
            </a:r>
            <a:r>
              <a:rPr lang="en-GB" sz="1050" b="1" dirty="0" smtClean="0">
                <a:solidFill>
                  <a:schemeClr val="tx1"/>
                </a:solidFill>
              </a:rPr>
              <a:t>RIGHT</a:t>
            </a:r>
            <a:r>
              <a:rPr lang="en-GB" sz="1050" dirty="0" smtClean="0">
                <a:solidFill>
                  <a:schemeClr val="tx1"/>
                </a:solidFill>
              </a:rPr>
              <a:t>– start looking at the left or right side or middle of a string</a:t>
            </a:r>
          </a:p>
          <a:p>
            <a:pPr marL="171450" indent="-171450">
              <a:buFont typeface="Wingdings" panose="05000000000000000000" pitchFamily="2" charset="2"/>
              <a:buChar char="ü"/>
            </a:pPr>
            <a:r>
              <a:rPr lang="en-GB" sz="1050" b="1" dirty="0" smtClean="0">
                <a:solidFill>
                  <a:schemeClr val="tx1"/>
                </a:solidFill>
              </a:rPr>
              <a:t>UPPER</a:t>
            </a:r>
            <a:r>
              <a:rPr lang="en-GB" sz="1050" dirty="0" smtClean="0">
                <a:solidFill>
                  <a:schemeClr val="tx1"/>
                </a:solidFill>
              </a:rPr>
              <a:t> / </a:t>
            </a:r>
            <a:r>
              <a:rPr lang="en-GB" sz="1050" b="1" dirty="0" smtClean="0">
                <a:solidFill>
                  <a:schemeClr val="tx1"/>
                </a:solidFill>
              </a:rPr>
              <a:t>LOWER</a:t>
            </a:r>
            <a:r>
              <a:rPr lang="en-GB" sz="1050" dirty="0" smtClean="0">
                <a:solidFill>
                  <a:schemeClr val="tx1"/>
                </a:solidFill>
              </a:rPr>
              <a:t> – make upper or lower case</a:t>
            </a:r>
          </a:p>
          <a:p>
            <a:pPr marL="171450" indent="-171450">
              <a:buFont typeface="Wingdings" panose="05000000000000000000" pitchFamily="2" charset="2"/>
              <a:buChar char="ü"/>
            </a:pPr>
            <a:r>
              <a:rPr lang="en-GB" sz="1050" b="1" dirty="0" smtClean="0">
                <a:solidFill>
                  <a:schemeClr val="tx1"/>
                </a:solidFill>
              </a:rPr>
              <a:t>LTRIM</a:t>
            </a:r>
            <a:r>
              <a:rPr lang="en-GB" sz="1050" dirty="0" smtClean="0">
                <a:solidFill>
                  <a:schemeClr val="tx1"/>
                </a:solidFill>
              </a:rPr>
              <a:t> / </a:t>
            </a:r>
            <a:r>
              <a:rPr lang="en-GB" sz="1050" b="1" dirty="0" smtClean="0">
                <a:solidFill>
                  <a:schemeClr val="tx1"/>
                </a:solidFill>
              </a:rPr>
              <a:t>RTRIM</a:t>
            </a:r>
            <a:r>
              <a:rPr lang="en-GB" sz="1050" dirty="0" smtClean="0">
                <a:solidFill>
                  <a:schemeClr val="tx1"/>
                </a:solidFill>
              </a:rPr>
              <a:t> – remove unwanted empty spaces in the string (at the beginning / end / both)</a:t>
            </a:r>
          </a:p>
          <a:p>
            <a:pPr marL="171450" indent="-171450">
              <a:buFont typeface="Wingdings" panose="05000000000000000000" pitchFamily="2" charset="2"/>
              <a:buChar char="ü"/>
            </a:pPr>
            <a:r>
              <a:rPr lang="en-GB" sz="1050" b="1" dirty="0" smtClean="0">
                <a:solidFill>
                  <a:schemeClr val="tx1"/>
                </a:solidFill>
              </a:rPr>
              <a:t>REVERSE</a:t>
            </a:r>
            <a:r>
              <a:rPr lang="en-GB" sz="1050" dirty="0" smtClean="0">
                <a:solidFill>
                  <a:schemeClr val="tx1"/>
                </a:solidFill>
              </a:rPr>
              <a:t> – change the order of string</a:t>
            </a:r>
          </a:p>
          <a:p>
            <a:pPr marL="171450" indent="-171450">
              <a:buFont typeface="Wingdings" panose="05000000000000000000" pitchFamily="2" charset="2"/>
              <a:buChar char="ü"/>
            </a:pPr>
            <a:r>
              <a:rPr lang="en-GB" sz="1050" b="1" dirty="0" smtClean="0">
                <a:solidFill>
                  <a:schemeClr val="tx1"/>
                </a:solidFill>
              </a:rPr>
              <a:t>FORMAT</a:t>
            </a:r>
            <a:r>
              <a:rPr lang="en-GB" sz="1050" dirty="0" smtClean="0">
                <a:solidFill>
                  <a:schemeClr val="tx1"/>
                </a:solidFill>
              </a:rPr>
              <a:t> – lot’s of format options to make the returned data look nicer! Often used with Dates</a:t>
            </a:r>
          </a:p>
          <a:p>
            <a:pPr marL="171450" indent="-171450">
              <a:buFont typeface="Wingdings" panose="05000000000000000000" pitchFamily="2" charset="2"/>
              <a:buChar char="ü"/>
            </a:pPr>
            <a:r>
              <a:rPr lang="en-GB" sz="1050" b="1" dirty="0" smtClean="0">
                <a:solidFill>
                  <a:schemeClr val="tx1"/>
                </a:solidFill>
              </a:rPr>
              <a:t>SUBSTRING</a:t>
            </a:r>
            <a:r>
              <a:rPr lang="en-GB" sz="1050" dirty="0" smtClean="0">
                <a:solidFill>
                  <a:schemeClr val="tx1"/>
                </a:solidFill>
              </a:rPr>
              <a:t> – grab part of a string</a:t>
            </a:r>
          </a:p>
          <a:p>
            <a:pPr marL="171450" indent="-171450">
              <a:buFont typeface="Wingdings" panose="05000000000000000000" pitchFamily="2" charset="2"/>
              <a:buChar char="ü"/>
            </a:pPr>
            <a:r>
              <a:rPr lang="en-GB" sz="1050" b="1" dirty="0" smtClean="0">
                <a:solidFill>
                  <a:schemeClr val="tx1"/>
                </a:solidFill>
              </a:rPr>
              <a:t>REPLACE</a:t>
            </a:r>
            <a:r>
              <a:rPr lang="en-GB" sz="1050" dirty="0" smtClean="0">
                <a:solidFill>
                  <a:schemeClr val="tx1"/>
                </a:solidFill>
              </a:rPr>
              <a:t> – replace all or part of a string</a:t>
            </a:r>
          </a:p>
          <a:p>
            <a:pPr marL="171450" indent="-171450">
              <a:buFont typeface="Wingdings" panose="05000000000000000000" pitchFamily="2" charset="2"/>
              <a:buChar char="ü"/>
            </a:pPr>
            <a:r>
              <a:rPr lang="en-GB" sz="1050" b="1" dirty="0" smtClean="0">
                <a:solidFill>
                  <a:schemeClr val="tx1"/>
                </a:solidFill>
              </a:rPr>
              <a:t>CHARINDEX</a:t>
            </a:r>
            <a:r>
              <a:rPr lang="en-GB" sz="1050" dirty="0" smtClean="0">
                <a:solidFill>
                  <a:schemeClr val="tx1"/>
                </a:solidFill>
              </a:rPr>
              <a:t> – useful for finding an expression within a string and return starting position if found</a:t>
            </a:r>
          </a:p>
          <a:p>
            <a:pPr marL="171450" indent="-171450">
              <a:buFont typeface="Wingdings" panose="05000000000000000000" pitchFamily="2" charset="2"/>
              <a:buChar char="ü"/>
            </a:pPr>
            <a:r>
              <a:rPr lang="en-GB" sz="1050" b="1" dirty="0" smtClean="0">
                <a:solidFill>
                  <a:schemeClr val="tx1"/>
                </a:solidFill>
              </a:rPr>
              <a:t>SOUNDEX</a:t>
            </a:r>
            <a:r>
              <a:rPr lang="en-GB" sz="1050" dirty="0" smtClean="0">
                <a:solidFill>
                  <a:schemeClr val="tx1"/>
                </a:solidFill>
              </a:rPr>
              <a:t> – does the string sound like…. (not covered today)</a:t>
            </a:r>
            <a:endParaRPr lang="en-GB" sz="1050" dirty="0">
              <a:solidFill>
                <a:schemeClr val="tx1"/>
              </a:solidFill>
            </a:endParaRPr>
          </a:p>
          <a:p>
            <a:endParaRPr lang="en-GB" sz="600" dirty="0">
              <a:solidFill>
                <a:schemeClr val="tx1"/>
              </a:solidFill>
            </a:endParaRPr>
          </a:p>
          <a:p>
            <a:r>
              <a:rPr lang="en-GB" sz="1000" dirty="0" smtClean="0">
                <a:solidFill>
                  <a:schemeClr val="tx1"/>
                </a:solidFill>
              </a:rPr>
              <a:t>Here Microsoft describe all key string functions: </a:t>
            </a:r>
            <a:r>
              <a:rPr lang="en-GB" sz="1000" dirty="0" smtClean="0">
                <a:solidFill>
                  <a:srgbClr val="00B050"/>
                </a:solidFill>
                <a:hlinkClick r:id="rId4"/>
              </a:rPr>
              <a:t>Click Here</a:t>
            </a:r>
            <a:r>
              <a:rPr lang="en-GB" sz="1000" dirty="0" smtClean="0">
                <a:solidFill>
                  <a:srgbClr val="00B050"/>
                </a:solidFill>
              </a:rPr>
              <a:t> </a:t>
            </a:r>
            <a:r>
              <a:rPr lang="en-GB" sz="1000" dirty="0">
                <a:solidFill>
                  <a:schemeClr val="tx1"/>
                </a:solidFill>
              </a:rPr>
              <a:t>OR Lynda.com</a:t>
            </a:r>
            <a:r>
              <a:rPr lang="en-GB" sz="1000" b="1" dirty="0">
                <a:solidFill>
                  <a:schemeClr val="tx1"/>
                </a:solidFill>
              </a:rPr>
              <a:t>:</a:t>
            </a:r>
            <a:r>
              <a:rPr lang="en-GB" sz="1000" dirty="0">
                <a:solidFill>
                  <a:srgbClr val="00B050"/>
                </a:solidFill>
              </a:rPr>
              <a:t> </a:t>
            </a:r>
            <a:r>
              <a:rPr lang="en-GB" sz="1000" dirty="0" smtClean="0">
                <a:solidFill>
                  <a:srgbClr val="00B050"/>
                </a:solidFill>
                <a:hlinkClick r:id="rId5"/>
              </a:rPr>
              <a:t>Click Here</a:t>
            </a:r>
            <a:endParaRPr lang="en-GB" sz="1000" dirty="0" smtClean="0">
              <a:solidFill>
                <a:srgbClr val="00B050"/>
              </a:solidFill>
            </a:endParaRPr>
          </a:p>
          <a:p>
            <a:endParaRPr lang="en-GB" sz="1200" dirty="0">
              <a:solidFill>
                <a:schemeClr val="tx1"/>
              </a:solidFill>
            </a:endParaRPr>
          </a:p>
        </p:txBody>
      </p:sp>
      <p:sp>
        <p:nvSpPr>
          <p:cNvPr id="4" name="Content Placeholder 2"/>
          <p:cNvSpPr txBox="1">
            <a:spLocks/>
          </p:cNvSpPr>
          <p:nvPr/>
        </p:nvSpPr>
        <p:spPr bwMode="gray">
          <a:xfrm>
            <a:off x="381000" y="888430"/>
            <a:ext cx="7525072" cy="2392033"/>
          </a:xfrm>
          <a:prstGeom prst="rect">
            <a:avLst/>
          </a:prstGeom>
        </p:spPr>
        <p:txBody>
          <a:bodyPr vert="horz" lIns="0" tIns="18000" rIns="0" bIns="0" numCol="4"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200" b="1" dirty="0" smtClean="0">
              <a:solidFill>
                <a:schemeClr val="tx1"/>
              </a:solidFill>
            </a:endParaRPr>
          </a:p>
          <a:p>
            <a:endParaRPr lang="en-GB" sz="1200" b="1" dirty="0">
              <a:solidFill>
                <a:schemeClr val="tx1"/>
              </a:solidFill>
            </a:endParaRPr>
          </a:p>
        </p:txBody>
      </p:sp>
      <p:sp>
        <p:nvSpPr>
          <p:cNvPr id="9" name="Content Placeholder 2"/>
          <p:cNvSpPr txBox="1">
            <a:spLocks/>
          </p:cNvSpPr>
          <p:nvPr/>
        </p:nvSpPr>
        <p:spPr bwMode="gray">
          <a:xfrm>
            <a:off x="304800" y="4248150"/>
            <a:ext cx="7448872" cy="533400"/>
          </a:xfrm>
          <a:prstGeom prst="rect">
            <a:avLst/>
          </a:prstGeom>
        </p:spPr>
        <p:txBody>
          <a:bodyPr vert="horz" lIns="0" tIns="18000" rIns="0" bIns="0"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200" dirty="0">
              <a:solidFill>
                <a:schemeClr val="tx1"/>
              </a:solidFill>
            </a:endParaRPr>
          </a:p>
        </p:txBody>
      </p:sp>
    </p:spTree>
    <p:extLst>
      <p:ext uri="{BB962C8B-B14F-4D97-AF65-F5344CB8AC3E}">
        <p14:creationId xmlns:p14="http://schemas.microsoft.com/office/powerpoint/2010/main" val="22444290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gray">
          <a:xfrm>
            <a:off x="228600" y="1123950"/>
            <a:ext cx="7315200" cy="3657600"/>
          </a:xfrm>
          <a:prstGeom prst="rect">
            <a:avLst/>
          </a:prstGeom>
          <a:solidFill>
            <a:srgbClr val="E9F0D8"/>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pPr>
            <a:endParaRPr lang="en-GB" sz="1600" dirty="0" err="1" smtClean="0">
              <a:solidFill>
                <a:srgbClr val="FFD600"/>
              </a:solidFill>
              <a:latin typeface="Arial" pitchFamily="34" charset="0"/>
              <a:cs typeface="Arial" pitchFamily="34" charset="0"/>
            </a:endParaRPr>
          </a:p>
        </p:txBody>
      </p:sp>
      <p:sp>
        <p:nvSpPr>
          <p:cNvPr id="2" name="Title 1"/>
          <p:cNvSpPr>
            <a:spLocks noGrp="1"/>
          </p:cNvSpPr>
          <p:nvPr>
            <p:ph type="title"/>
          </p:nvPr>
        </p:nvSpPr>
        <p:spPr>
          <a:xfrm>
            <a:off x="323851" y="-92620"/>
            <a:ext cx="6408449" cy="576105"/>
          </a:xfrm>
        </p:spPr>
        <p:txBody>
          <a:bodyPr/>
          <a:lstStyle/>
          <a:p>
            <a:r>
              <a:rPr lang="en-GB" dirty="0" smtClean="0"/>
              <a:t>Querying Data Using SQL – STRING MANIPULATION</a:t>
            </a:r>
            <a:endParaRPr lang="en-GB" dirty="0"/>
          </a:p>
        </p:txBody>
      </p:sp>
      <p:sp>
        <p:nvSpPr>
          <p:cNvPr id="7" name="Content Placeholder 2"/>
          <p:cNvSpPr>
            <a:spLocks noGrp="1"/>
          </p:cNvSpPr>
          <p:nvPr>
            <p:ph idx="1"/>
          </p:nvPr>
        </p:nvSpPr>
        <p:spPr>
          <a:xfrm>
            <a:off x="304800" y="666750"/>
            <a:ext cx="7448872" cy="4114800"/>
          </a:xfrm>
        </p:spPr>
        <p:txBody>
          <a:bodyPr/>
          <a:lstStyle/>
          <a:p>
            <a:r>
              <a:rPr lang="en-GB" sz="1200" dirty="0" smtClean="0">
                <a:solidFill>
                  <a:schemeClr val="tx1"/>
                </a:solidFill>
              </a:rPr>
              <a:t>Concatenation Example:</a:t>
            </a:r>
          </a:p>
          <a:p>
            <a:endParaRPr lang="en-GB" sz="1200" dirty="0" smtClean="0">
              <a:solidFill>
                <a:schemeClr val="tx1"/>
              </a:solidFill>
            </a:endParaRPr>
          </a:p>
          <a:p>
            <a:pPr>
              <a:spcBef>
                <a:spcPts val="0"/>
              </a:spcBef>
            </a:pPr>
            <a:endParaRPr lang="en-GB" sz="800" dirty="0" smtClean="0">
              <a:solidFill>
                <a:srgbClr val="0000FF"/>
              </a:solidFill>
              <a:latin typeface="Consolas"/>
            </a:endParaRPr>
          </a:p>
          <a:p>
            <a:pPr>
              <a:spcBef>
                <a:spcPts val="0"/>
              </a:spcBef>
            </a:pPr>
            <a:r>
              <a:rPr lang="en-GB" sz="700" dirty="0" smtClean="0">
                <a:solidFill>
                  <a:srgbClr val="0000FF"/>
                </a:solidFill>
                <a:latin typeface="Consolas"/>
              </a:rPr>
              <a:t>SELECT</a:t>
            </a:r>
            <a:endParaRPr lang="en-GB" sz="700" dirty="0">
              <a:solidFill>
                <a:prstClr val="black"/>
              </a:solidFill>
              <a:latin typeface="Consolas"/>
            </a:endParaRPr>
          </a:p>
          <a:p>
            <a:pPr>
              <a:spcBef>
                <a:spcPts val="0"/>
              </a:spcBef>
            </a:pPr>
            <a:r>
              <a:rPr lang="en-GB" sz="700" dirty="0" smtClean="0">
                <a:solidFill>
                  <a:prstClr val="black"/>
                </a:solidFill>
                <a:latin typeface="Consolas"/>
              </a:rPr>
              <a:t>    BusinessHashKeyExample1</a:t>
            </a:r>
            <a:r>
              <a:rPr lang="en-GB" sz="700" dirty="0">
                <a:solidFill>
                  <a:srgbClr val="808080"/>
                </a:solidFill>
                <a:latin typeface="Consolas"/>
              </a:rPr>
              <a:t>,</a:t>
            </a:r>
            <a:endParaRPr lang="en-GB" sz="700" dirty="0">
              <a:solidFill>
                <a:prstClr val="black"/>
              </a:solidFill>
              <a:latin typeface="Consolas"/>
            </a:endParaRPr>
          </a:p>
          <a:p>
            <a:pPr>
              <a:spcBef>
                <a:spcPts val="0"/>
              </a:spcBef>
            </a:pPr>
            <a:r>
              <a:rPr lang="en-GB" sz="700" dirty="0" smtClean="0">
                <a:solidFill>
                  <a:prstClr val="black"/>
                </a:solidFill>
                <a:latin typeface="Consolas"/>
              </a:rPr>
              <a:t>    BusinessHashKeyExample2</a:t>
            </a:r>
            <a:r>
              <a:rPr lang="en-GB" sz="700" dirty="0">
                <a:solidFill>
                  <a:srgbClr val="808080"/>
                </a:solidFill>
                <a:latin typeface="Consolas"/>
              </a:rPr>
              <a:t>,</a:t>
            </a:r>
            <a:endParaRPr lang="en-GB" sz="700" dirty="0">
              <a:solidFill>
                <a:prstClr val="black"/>
              </a:solidFill>
              <a:latin typeface="Consolas"/>
            </a:endParaRPr>
          </a:p>
          <a:p>
            <a:pPr>
              <a:spcBef>
                <a:spcPts val="0"/>
              </a:spcBef>
            </a:pPr>
            <a:r>
              <a:rPr lang="en-GB" sz="700" dirty="0" smtClean="0">
                <a:solidFill>
                  <a:prstClr val="black"/>
                </a:solidFill>
                <a:latin typeface="Consolas"/>
              </a:rPr>
              <a:t>    BusinessHashKeyExample3</a:t>
            </a:r>
            <a:r>
              <a:rPr lang="en-GB" sz="700" dirty="0">
                <a:solidFill>
                  <a:srgbClr val="808080"/>
                </a:solidFill>
                <a:latin typeface="Consolas"/>
              </a:rPr>
              <a:t>,</a:t>
            </a:r>
            <a:endParaRPr lang="en-GB" sz="700" dirty="0">
              <a:solidFill>
                <a:prstClr val="black"/>
              </a:solidFill>
              <a:latin typeface="Consolas"/>
            </a:endParaRPr>
          </a:p>
          <a:p>
            <a:pPr>
              <a:spcBef>
                <a:spcPts val="0"/>
              </a:spcBef>
            </a:pPr>
            <a:r>
              <a:rPr lang="en-GB" sz="700" dirty="0" smtClean="0">
                <a:solidFill>
                  <a:srgbClr val="008000"/>
                </a:solidFill>
                <a:latin typeface="Consolas"/>
              </a:rPr>
              <a:t>    -- </a:t>
            </a:r>
            <a:r>
              <a:rPr lang="en-GB" sz="700" dirty="0">
                <a:solidFill>
                  <a:srgbClr val="008000"/>
                </a:solidFill>
                <a:latin typeface="Consolas"/>
              </a:rPr>
              <a:t>Test that one is same as two</a:t>
            </a:r>
            <a:endParaRPr lang="en-GB" sz="700" dirty="0">
              <a:solidFill>
                <a:prstClr val="black"/>
              </a:solidFill>
              <a:latin typeface="Consolas"/>
            </a:endParaRPr>
          </a:p>
          <a:p>
            <a:pPr>
              <a:spcBef>
                <a:spcPts val="0"/>
              </a:spcBef>
            </a:pPr>
            <a:r>
              <a:rPr lang="en-GB" sz="700" dirty="0" smtClean="0">
                <a:solidFill>
                  <a:srgbClr val="0000FF"/>
                </a:solidFill>
                <a:latin typeface="Consolas"/>
              </a:rPr>
              <a:t>    CASE</a:t>
            </a:r>
            <a:r>
              <a:rPr lang="en-GB" sz="700" dirty="0" smtClean="0">
                <a:solidFill>
                  <a:prstClr val="black"/>
                </a:solidFill>
                <a:latin typeface="Consolas"/>
              </a:rPr>
              <a:t>  </a:t>
            </a:r>
            <a:endParaRPr lang="en-GB" sz="700" dirty="0">
              <a:solidFill>
                <a:prstClr val="black"/>
              </a:solidFill>
              <a:latin typeface="Consolas"/>
            </a:endParaRPr>
          </a:p>
          <a:p>
            <a:pPr>
              <a:spcBef>
                <a:spcPts val="0"/>
              </a:spcBef>
            </a:pPr>
            <a:r>
              <a:rPr lang="en-GB" sz="700" dirty="0" smtClean="0">
                <a:solidFill>
                  <a:srgbClr val="008000"/>
                </a:solidFill>
                <a:latin typeface="Consolas"/>
              </a:rPr>
              <a:t>        -- </a:t>
            </a:r>
            <a:r>
              <a:rPr lang="en-GB" sz="700" dirty="0">
                <a:solidFill>
                  <a:srgbClr val="008000"/>
                </a:solidFill>
                <a:latin typeface="Consolas"/>
              </a:rPr>
              <a:t>notice when I write a string with a single quote I need to put 2 quotes there</a:t>
            </a:r>
            <a:endParaRPr lang="en-GB" sz="700" dirty="0">
              <a:solidFill>
                <a:prstClr val="black"/>
              </a:solidFill>
              <a:latin typeface="Consolas"/>
            </a:endParaRPr>
          </a:p>
          <a:p>
            <a:pPr>
              <a:spcBef>
                <a:spcPts val="0"/>
              </a:spcBef>
            </a:pPr>
            <a:r>
              <a:rPr lang="en-GB" sz="700" dirty="0" smtClean="0">
                <a:solidFill>
                  <a:srgbClr val="0000FF"/>
                </a:solidFill>
                <a:latin typeface="Consolas"/>
              </a:rPr>
              <a:t>        WHEN</a:t>
            </a:r>
            <a:r>
              <a:rPr lang="en-GB" sz="700" dirty="0" smtClean="0">
                <a:solidFill>
                  <a:prstClr val="black"/>
                </a:solidFill>
                <a:latin typeface="Consolas"/>
              </a:rPr>
              <a:t> </a:t>
            </a:r>
            <a:r>
              <a:rPr lang="en-GB" sz="700" dirty="0">
                <a:solidFill>
                  <a:prstClr val="black"/>
                </a:solidFill>
                <a:latin typeface="Consolas"/>
              </a:rPr>
              <a:t>BusinessHashKeyExample1 </a:t>
            </a:r>
            <a:r>
              <a:rPr lang="en-GB" sz="700" dirty="0">
                <a:solidFill>
                  <a:srgbClr val="808080"/>
                </a:solidFill>
                <a:latin typeface="Consolas"/>
              </a:rPr>
              <a:t>!=</a:t>
            </a:r>
            <a:r>
              <a:rPr lang="en-GB" sz="700" dirty="0">
                <a:solidFill>
                  <a:prstClr val="black"/>
                </a:solidFill>
                <a:latin typeface="Consolas"/>
              </a:rPr>
              <a:t> BusinessHashKeyExample2 </a:t>
            </a:r>
            <a:r>
              <a:rPr lang="en-GB" sz="700" dirty="0">
                <a:solidFill>
                  <a:srgbClr val="0000FF"/>
                </a:solidFill>
                <a:latin typeface="Consolas"/>
              </a:rPr>
              <a:t>THEN</a:t>
            </a:r>
            <a:r>
              <a:rPr lang="en-GB" sz="700" dirty="0">
                <a:solidFill>
                  <a:prstClr val="black"/>
                </a:solidFill>
                <a:latin typeface="Consolas"/>
              </a:rPr>
              <a:t> </a:t>
            </a:r>
            <a:r>
              <a:rPr lang="en-GB" sz="700" dirty="0">
                <a:solidFill>
                  <a:srgbClr val="FF0000"/>
                </a:solidFill>
                <a:latin typeface="Consolas"/>
              </a:rPr>
              <a:t>'They </a:t>
            </a:r>
            <a:r>
              <a:rPr lang="en-GB" sz="700" dirty="0" err="1">
                <a:solidFill>
                  <a:srgbClr val="FF0000"/>
                </a:solidFill>
                <a:latin typeface="Consolas"/>
              </a:rPr>
              <a:t>Don''t</a:t>
            </a:r>
            <a:r>
              <a:rPr lang="en-GB" sz="700" dirty="0">
                <a:solidFill>
                  <a:srgbClr val="FF0000"/>
                </a:solidFill>
                <a:latin typeface="Consolas"/>
              </a:rPr>
              <a:t> Match'</a:t>
            </a:r>
            <a:endParaRPr lang="en-GB" sz="700" dirty="0">
              <a:solidFill>
                <a:prstClr val="black"/>
              </a:solidFill>
              <a:latin typeface="Consolas"/>
            </a:endParaRPr>
          </a:p>
          <a:p>
            <a:pPr>
              <a:spcBef>
                <a:spcPts val="0"/>
              </a:spcBef>
            </a:pPr>
            <a:r>
              <a:rPr lang="en-GB" sz="700" dirty="0" smtClean="0">
                <a:solidFill>
                  <a:srgbClr val="0000FF"/>
                </a:solidFill>
                <a:latin typeface="Consolas"/>
              </a:rPr>
              <a:t>        </a:t>
            </a:r>
            <a:r>
              <a:rPr lang="en-GB" sz="700" dirty="0" err="1" smtClean="0">
                <a:solidFill>
                  <a:srgbClr val="0000FF"/>
                </a:solidFill>
                <a:latin typeface="Consolas"/>
              </a:rPr>
              <a:t>ELSE</a:t>
            </a:r>
            <a:r>
              <a:rPr lang="en-GB" sz="700" dirty="0" err="1" smtClean="0">
                <a:solidFill>
                  <a:srgbClr val="FF0000"/>
                </a:solidFill>
                <a:latin typeface="Consolas"/>
              </a:rPr>
              <a:t>'Yeah</a:t>
            </a:r>
            <a:r>
              <a:rPr lang="en-GB" sz="700" dirty="0" smtClean="0">
                <a:solidFill>
                  <a:srgbClr val="FF0000"/>
                </a:solidFill>
                <a:latin typeface="Consolas"/>
              </a:rPr>
              <a:t> </a:t>
            </a:r>
            <a:r>
              <a:rPr lang="en-GB" sz="700" dirty="0">
                <a:solidFill>
                  <a:srgbClr val="FF0000"/>
                </a:solidFill>
                <a:latin typeface="Consolas"/>
              </a:rPr>
              <a:t>- They Match!'</a:t>
            </a:r>
            <a:endParaRPr lang="en-GB" sz="700" dirty="0">
              <a:solidFill>
                <a:prstClr val="black"/>
              </a:solidFill>
              <a:latin typeface="Consolas"/>
            </a:endParaRPr>
          </a:p>
          <a:p>
            <a:pPr>
              <a:spcBef>
                <a:spcPts val="0"/>
              </a:spcBef>
            </a:pPr>
            <a:r>
              <a:rPr lang="en-GB" sz="700" dirty="0" smtClean="0">
                <a:solidFill>
                  <a:srgbClr val="0000FF"/>
                </a:solidFill>
                <a:latin typeface="Consolas"/>
              </a:rPr>
              <a:t>    END</a:t>
            </a:r>
            <a:r>
              <a:rPr lang="en-GB" sz="700" dirty="0" smtClean="0">
                <a:solidFill>
                  <a:prstClr val="black"/>
                </a:solidFill>
                <a:latin typeface="Consolas"/>
              </a:rPr>
              <a:t> </a:t>
            </a:r>
            <a:r>
              <a:rPr lang="en-GB" sz="700" dirty="0">
                <a:solidFill>
                  <a:srgbClr val="0000FF"/>
                </a:solidFill>
                <a:latin typeface="Consolas"/>
              </a:rPr>
              <a:t>AS</a:t>
            </a:r>
            <a:r>
              <a:rPr lang="en-GB" sz="700" dirty="0">
                <a:solidFill>
                  <a:prstClr val="black"/>
                </a:solidFill>
                <a:latin typeface="Consolas"/>
              </a:rPr>
              <a:t> Test1and2Match</a:t>
            </a:r>
            <a:r>
              <a:rPr lang="en-GB" sz="700" dirty="0">
                <a:solidFill>
                  <a:srgbClr val="808080"/>
                </a:solidFill>
                <a:latin typeface="Consolas"/>
              </a:rPr>
              <a:t>,</a:t>
            </a:r>
            <a:endParaRPr lang="en-GB" sz="700" dirty="0">
              <a:solidFill>
                <a:prstClr val="black"/>
              </a:solidFill>
              <a:latin typeface="Consolas"/>
            </a:endParaRPr>
          </a:p>
          <a:p>
            <a:pPr>
              <a:spcBef>
                <a:spcPts val="0"/>
              </a:spcBef>
            </a:pPr>
            <a:r>
              <a:rPr lang="en-GB" sz="700" dirty="0" smtClean="0">
                <a:solidFill>
                  <a:srgbClr val="008000"/>
                </a:solidFill>
                <a:latin typeface="Consolas"/>
              </a:rPr>
              <a:t>    -- </a:t>
            </a:r>
            <a:r>
              <a:rPr lang="en-GB" sz="700" dirty="0">
                <a:solidFill>
                  <a:srgbClr val="008000"/>
                </a:solidFill>
                <a:latin typeface="Consolas"/>
              </a:rPr>
              <a:t>Test if two is the same as three</a:t>
            </a:r>
            <a:endParaRPr lang="en-GB" sz="700" dirty="0">
              <a:solidFill>
                <a:prstClr val="black"/>
              </a:solidFill>
              <a:latin typeface="Consolas"/>
            </a:endParaRPr>
          </a:p>
          <a:p>
            <a:pPr>
              <a:spcBef>
                <a:spcPts val="0"/>
              </a:spcBef>
            </a:pPr>
            <a:r>
              <a:rPr lang="en-GB" sz="700" dirty="0" smtClean="0">
                <a:solidFill>
                  <a:srgbClr val="0000FF"/>
                </a:solidFill>
                <a:latin typeface="Consolas"/>
              </a:rPr>
              <a:t>    CASE</a:t>
            </a:r>
            <a:r>
              <a:rPr lang="en-GB" sz="700" dirty="0" smtClean="0">
                <a:solidFill>
                  <a:prstClr val="black"/>
                </a:solidFill>
                <a:latin typeface="Consolas"/>
              </a:rPr>
              <a:t>  </a:t>
            </a:r>
            <a:endParaRPr lang="en-GB" sz="700" dirty="0">
              <a:solidFill>
                <a:prstClr val="black"/>
              </a:solidFill>
              <a:latin typeface="Consolas"/>
            </a:endParaRPr>
          </a:p>
          <a:p>
            <a:pPr>
              <a:spcBef>
                <a:spcPts val="0"/>
              </a:spcBef>
            </a:pPr>
            <a:r>
              <a:rPr lang="en-GB" sz="700" dirty="0" smtClean="0">
                <a:solidFill>
                  <a:srgbClr val="0000FF"/>
                </a:solidFill>
                <a:latin typeface="Consolas"/>
              </a:rPr>
              <a:t>        WHEN</a:t>
            </a:r>
            <a:r>
              <a:rPr lang="en-GB" sz="700" dirty="0" smtClean="0">
                <a:solidFill>
                  <a:prstClr val="black"/>
                </a:solidFill>
                <a:latin typeface="Consolas"/>
              </a:rPr>
              <a:t> </a:t>
            </a:r>
            <a:r>
              <a:rPr lang="en-GB" sz="700" dirty="0">
                <a:solidFill>
                  <a:prstClr val="black"/>
                </a:solidFill>
                <a:latin typeface="Consolas"/>
              </a:rPr>
              <a:t>BusinessHashKeyExample2 </a:t>
            </a:r>
            <a:r>
              <a:rPr lang="en-GB" sz="700" dirty="0">
                <a:solidFill>
                  <a:srgbClr val="808080"/>
                </a:solidFill>
                <a:latin typeface="Consolas"/>
              </a:rPr>
              <a:t>!=</a:t>
            </a:r>
            <a:r>
              <a:rPr lang="en-GB" sz="700" dirty="0">
                <a:solidFill>
                  <a:prstClr val="black"/>
                </a:solidFill>
                <a:latin typeface="Consolas"/>
              </a:rPr>
              <a:t> BusinessHashKeyExample3 </a:t>
            </a:r>
            <a:r>
              <a:rPr lang="en-GB" sz="700" dirty="0">
                <a:solidFill>
                  <a:srgbClr val="0000FF"/>
                </a:solidFill>
                <a:latin typeface="Consolas"/>
              </a:rPr>
              <a:t>THEN</a:t>
            </a:r>
            <a:r>
              <a:rPr lang="en-GB" sz="700" dirty="0">
                <a:solidFill>
                  <a:prstClr val="black"/>
                </a:solidFill>
                <a:latin typeface="Consolas"/>
              </a:rPr>
              <a:t> </a:t>
            </a:r>
            <a:r>
              <a:rPr lang="en-GB" sz="700" dirty="0">
                <a:solidFill>
                  <a:srgbClr val="FF0000"/>
                </a:solidFill>
                <a:latin typeface="Consolas"/>
              </a:rPr>
              <a:t>'They </a:t>
            </a:r>
            <a:r>
              <a:rPr lang="en-GB" sz="700" dirty="0" err="1">
                <a:solidFill>
                  <a:srgbClr val="FF0000"/>
                </a:solidFill>
                <a:latin typeface="Consolas"/>
              </a:rPr>
              <a:t>Don''t</a:t>
            </a:r>
            <a:r>
              <a:rPr lang="en-GB" sz="700" dirty="0">
                <a:solidFill>
                  <a:srgbClr val="FF0000"/>
                </a:solidFill>
                <a:latin typeface="Consolas"/>
              </a:rPr>
              <a:t> Match'</a:t>
            </a:r>
            <a:endParaRPr lang="en-GB" sz="700" dirty="0">
              <a:solidFill>
                <a:prstClr val="black"/>
              </a:solidFill>
              <a:latin typeface="Consolas"/>
            </a:endParaRPr>
          </a:p>
          <a:p>
            <a:pPr>
              <a:spcBef>
                <a:spcPts val="0"/>
              </a:spcBef>
            </a:pPr>
            <a:r>
              <a:rPr lang="en-GB" sz="700" dirty="0" smtClean="0">
                <a:solidFill>
                  <a:srgbClr val="0000FF"/>
                </a:solidFill>
                <a:latin typeface="Consolas"/>
              </a:rPr>
              <a:t>        </a:t>
            </a:r>
            <a:r>
              <a:rPr lang="en-GB" sz="700" dirty="0" err="1" smtClean="0">
                <a:solidFill>
                  <a:srgbClr val="0000FF"/>
                </a:solidFill>
                <a:latin typeface="Consolas"/>
              </a:rPr>
              <a:t>ELSE</a:t>
            </a:r>
            <a:r>
              <a:rPr lang="en-GB" sz="700" dirty="0" err="1" smtClean="0">
                <a:solidFill>
                  <a:srgbClr val="FF0000"/>
                </a:solidFill>
                <a:latin typeface="Consolas"/>
              </a:rPr>
              <a:t>'Yeah</a:t>
            </a:r>
            <a:r>
              <a:rPr lang="en-GB" sz="700" dirty="0" smtClean="0">
                <a:solidFill>
                  <a:srgbClr val="FF0000"/>
                </a:solidFill>
                <a:latin typeface="Consolas"/>
              </a:rPr>
              <a:t> </a:t>
            </a:r>
            <a:r>
              <a:rPr lang="en-GB" sz="700" dirty="0">
                <a:solidFill>
                  <a:srgbClr val="FF0000"/>
                </a:solidFill>
                <a:latin typeface="Consolas"/>
              </a:rPr>
              <a:t>- They Match!'</a:t>
            </a:r>
            <a:endParaRPr lang="en-GB" sz="700" dirty="0">
              <a:solidFill>
                <a:prstClr val="black"/>
              </a:solidFill>
              <a:latin typeface="Consolas"/>
            </a:endParaRPr>
          </a:p>
          <a:p>
            <a:pPr>
              <a:spcBef>
                <a:spcPts val="0"/>
              </a:spcBef>
            </a:pPr>
            <a:r>
              <a:rPr lang="en-GB" sz="700" dirty="0" smtClean="0">
                <a:solidFill>
                  <a:srgbClr val="0000FF"/>
                </a:solidFill>
                <a:latin typeface="Consolas"/>
              </a:rPr>
              <a:t>    END</a:t>
            </a:r>
            <a:r>
              <a:rPr lang="en-GB" sz="700" dirty="0" smtClean="0">
                <a:solidFill>
                  <a:prstClr val="black"/>
                </a:solidFill>
                <a:latin typeface="Consolas"/>
              </a:rPr>
              <a:t> </a:t>
            </a:r>
            <a:r>
              <a:rPr lang="en-GB" sz="700" dirty="0">
                <a:solidFill>
                  <a:srgbClr val="0000FF"/>
                </a:solidFill>
                <a:latin typeface="Consolas"/>
              </a:rPr>
              <a:t>AS</a:t>
            </a:r>
            <a:r>
              <a:rPr lang="en-GB" sz="700" dirty="0">
                <a:solidFill>
                  <a:prstClr val="black"/>
                </a:solidFill>
                <a:latin typeface="Consolas"/>
              </a:rPr>
              <a:t> Test2and3Match</a:t>
            </a:r>
          </a:p>
          <a:p>
            <a:pPr>
              <a:spcBef>
                <a:spcPts val="0"/>
              </a:spcBef>
            </a:pPr>
            <a:r>
              <a:rPr lang="en-GB" sz="700" dirty="0" smtClean="0">
                <a:solidFill>
                  <a:srgbClr val="0000FF"/>
                </a:solidFill>
                <a:latin typeface="Consolas"/>
              </a:rPr>
              <a:t>FROM</a:t>
            </a:r>
            <a:r>
              <a:rPr lang="en-GB" sz="700" dirty="0" smtClean="0">
                <a:solidFill>
                  <a:prstClr val="black"/>
                </a:solidFill>
                <a:latin typeface="Consolas"/>
              </a:rPr>
              <a:t> </a:t>
            </a:r>
            <a:endParaRPr lang="en-GB" sz="700" dirty="0">
              <a:solidFill>
                <a:prstClr val="black"/>
              </a:solidFill>
              <a:latin typeface="Consolas"/>
            </a:endParaRPr>
          </a:p>
          <a:p>
            <a:pPr>
              <a:spcBef>
                <a:spcPts val="0"/>
              </a:spcBef>
            </a:pPr>
            <a:r>
              <a:rPr lang="en-GB" sz="700" dirty="0">
                <a:solidFill>
                  <a:srgbClr val="808080"/>
                </a:solidFill>
                <a:latin typeface="Consolas"/>
              </a:rPr>
              <a:t>(</a:t>
            </a:r>
            <a:endParaRPr lang="en-GB" sz="700" dirty="0">
              <a:solidFill>
                <a:prstClr val="black"/>
              </a:solidFill>
              <a:latin typeface="Consolas"/>
            </a:endParaRPr>
          </a:p>
          <a:p>
            <a:pPr>
              <a:spcBef>
                <a:spcPts val="0"/>
              </a:spcBef>
            </a:pPr>
            <a:r>
              <a:rPr lang="en-GB" sz="700" dirty="0" smtClean="0">
                <a:solidFill>
                  <a:srgbClr val="0000FF"/>
                </a:solidFill>
                <a:latin typeface="Consolas"/>
              </a:rPr>
              <a:t>    SELECT</a:t>
            </a:r>
            <a:r>
              <a:rPr lang="en-GB" sz="700" dirty="0" smtClean="0">
                <a:solidFill>
                  <a:prstClr val="black"/>
                </a:solidFill>
                <a:latin typeface="Consolas"/>
              </a:rPr>
              <a:t> </a:t>
            </a:r>
            <a:r>
              <a:rPr lang="en-GB" sz="700" dirty="0">
                <a:solidFill>
                  <a:srgbClr val="0000FF"/>
                </a:solidFill>
                <a:latin typeface="Consolas"/>
              </a:rPr>
              <a:t>DISTINCT</a:t>
            </a:r>
            <a:r>
              <a:rPr lang="en-GB" sz="700" dirty="0">
                <a:solidFill>
                  <a:prstClr val="black"/>
                </a:solidFill>
                <a:latin typeface="Consolas"/>
              </a:rPr>
              <a:t> </a:t>
            </a:r>
            <a:r>
              <a:rPr lang="en-GB" sz="700" dirty="0">
                <a:solidFill>
                  <a:srgbClr val="0000FF"/>
                </a:solidFill>
                <a:latin typeface="Consolas"/>
              </a:rPr>
              <a:t>TOP </a:t>
            </a:r>
            <a:r>
              <a:rPr lang="en-GB" sz="700" dirty="0">
                <a:solidFill>
                  <a:srgbClr val="808080"/>
                </a:solidFill>
                <a:latin typeface="Consolas"/>
              </a:rPr>
              <a:t>(</a:t>
            </a:r>
            <a:r>
              <a:rPr lang="en-GB" sz="700" dirty="0">
                <a:solidFill>
                  <a:prstClr val="black"/>
                </a:solidFill>
                <a:latin typeface="Consolas"/>
              </a:rPr>
              <a:t>100</a:t>
            </a:r>
            <a:r>
              <a:rPr lang="en-GB" sz="700" dirty="0">
                <a:solidFill>
                  <a:srgbClr val="808080"/>
                </a:solidFill>
                <a:latin typeface="Consolas"/>
              </a:rPr>
              <a:t>)</a:t>
            </a:r>
            <a:endParaRPr lang="en-GB" sz="700" dirty="0">
              <a:solidFill>
                <a:prstClr val="black"/>
              </a:solidFill>
              <a:latin typeface="Consolas"/>
            </a:endParaRPr>
          </a:p>
          <a:p>
            <a:pPr>
              <a:spcBef>
                <a:spcPts val="0"/>
              </a:spcBef>
            </a:pPr>
            <a:r>
              <a:rPr lang="en-GB" sz="700" dirty="0" smtClean="0">
                <a:solidFill>
                  <a:prstClr val="black"/>
                </a:solidFill>
                <a:latin typeface="Consolas"/>
              </a:rPr>
              <a:t>        </a:t>
            </a:r>
            <a:r>
              <a:rPr lang="en-GB" sz="700" dirty="0" err="1" smtClean="0">
                <a:solidFill>
                  <a:prstClr val="black"/>
                </a:solidFill>
                <a:latin typeface="Consolas"/>
              </a:rPr>
              <a:t>HB</a:t>
            </a:r>
            <a:r>
              <a:rPr lang="en-GB" sz="700" dirty="0" err="1" smtClean="0">
                <a:solidFill>
                  <a:srgbClr val="808080"/>
                </a:solidFill>
                <a:latin typeface="Consolas"/>
              </a:rPr>
              <a:t>.</a:t>
            </a:r>
            <a:r>
              <a:rPr lang="en-GB" sz="700" dirty="0" err="1" smtClean="0">
                <a:solidFill>
                  <a:prstClr val="black"/>
                </a:solidFill>
                <a:latin typeface="Consolas"/>
              </a:rPr>
              <a:t>BrandName</a:t>
            </a:r>
            <a:r>
              <a:rPr lang="en-GB" sz="700" dirty="0">
                <a:solidFill>
                  <a:srgbClr val="808080"/>
                </a:solidFill>
                <a:latin typeface="Consolas"/>
              </a:rPr>
              <a:t>,</a:t>
            </a:r>
            <a:endParaRPr lang="en-GB" sz="700" dirty="0">
              <a:solidFill>
                <a:prstClr val="black"/>
              </a:solidFill>
              <a:latin typeface="Consolas"/>
            </a:endParaRPr>
          </a:p>
          <a:p>
            <a:pPr>
              <a:spcBef>
                <a:spcPts val="0"/>
              </a:spcBef>
            </a:pPr>
            <a:r>
              <a:rPr lang="en-GB" sz="700" dirty="0" smtClean="0">
                <a:solidFill>
                  <a:prstClr val="black"/>
                </a:solidFill>
                <a:latin typeface="Consolas"/>
              </a:rPr>
              <a:t>        </a:t>
            </a:r>
            <a:r>
              <a:rPr lang="en-GB" sz="700" dirty="0" err="1" smtClean="0">
                <a:solidFill>
                  <a:prstClr val="black"/>
                </a:solidFill>
                <a:latin typeface="Consolas"/>
              </a:rPr>
              <a:t>HM</a:t>
            </a:r>
            <a:r>
              <a:rPr lang="en-GB" sz="700" dirty="0" err="1" smtClean="0">
                <a:solidFill>
                  <a:srgbClr val="808080"/>
                </a:solidFill>
                <a:latin typeface="Consolas"/>
              </a:rPr>
              <a:t>.</a:t>
            </a:r>
            <a:r>
              <a:rPr lang="en-GB" sz="700" dirty="0" err="1" smtClean="0">
                <a:solidFill>
                  <a:prstClr val="black"/>
                </a:solidFill>
                <a:latin typeface="Consolas"/>
              </a:rPr>
              <a:t>ModelName</a:t>
            </a:r>
            <a:r>
              <a:rPr lang="en-GB" sz="700" dirty="0">
                <a:solidFill>
                  <a:srgbClr val="808080"/>
                </a:solidFill>
                <a:latin typeface="Consolas"/>
              </a:rPr>
              <a:t>,</a:t>
            </a:r>
            <a:endParaRPr lang="en-GB" sz="700" dirty="0">
              <a:solidFill>
                <a:prstClr val="black"/>
              </a:solidFill>
              <a:latin typeface="Consolas"/>
            </a:endParaRPr>
          </a:p>
          <a:p>
            <a:pPr>
              <a:spcBef>
                <a:spcPts val="0"/>
              </a:spcBef>
            </a:pPr>
            <a:r>
              <a:rPr lang="en-GB" sz="700" dirty="0" smtClean="0">
                <a:solidFill>
                  <a:prstClr val="black"/>
                </a:solidFill>
                <a:latin typeface="Consolas"/>
              </a:rPr>
              <a:t>        </a:t>
            </a:r>
            <a:r>
              <a:rPr lang="en-GB" sz="700" dirty="0" err="1" smtClean="0">
                <a:solidFill>
                  <a:prstClr val="black"/>
                </a:solidFill>
                <a:latin typeface="Consolas"/>
              </a:rPr>
              <a:t>HDS</a:t>
            </a:r>
            <a:r>
              <a:rPr lang="en-GB" sz="700" dirty="0" err="1" smtClean="0">
                <a:solidFill>
                  <a:srgbClr val="808080"/>
                </a:solidFill>
                <a:latin typeface="Consolas"/>
              </a:rPr>
              <a:t>.</a:t>
            </a:r>
            <a:r>
              <a:rPr lang="en-GB" sz="700" dirty="0" err="1" smtClean="0">
                <a:solidFill>
                  <a:prstClr val="black"/>
                </a:solidFill>
                <a:latin typeface="Consolas"/>
              </a:rPr>
              <a:t>DigitalStandardName</a:t>
            </a:r>
            <a:r>
              <a:rPr lang="en-GB" sz="700" dirty="0">
                <a:solidFill>
                  <a:srgbClr val="808080"/>
                </a:solidFill>
                <a:latin typeface="Consolas"/>
              </a:rPr>
              <a:t>,</a:t>
            </a:r>
            <a:endParaRPr lang="en-GB" sz="700" dirty="0">
              <a:solidFill>
                <a:prstClr val="black"/>
              </a:solidFill>
              <a:latin typeface="Consolas"/>
            </a:endParaRPr>
          </a:p>
          <a:p>
            <a:pPr>
              <a:spcBef>
                <a:spcPts val="0"/>
              </a:spcBef>
            </a:pPr>
            <a:r>
              <a:rPr lang="en-GB" sz="700" dirty="0" smtClean="0">
                <a:solidFill>
                  <a:srgbClr val="FF00FF"/>
                </a:solidFill>
                <a:latin typeface="Consolas"/>
              </a:rPr>
              <a:t>        CONCAT</a:t>
            </a:r>
            <a:r>
              <a:rPr lang="en-GB" sz="700" dirty="0" smtClean="0">
                <a:solidFill>
                  <a:srgbClr val="808080"/>
                </a:solidFill>
                <a:latin typeface="Consolas"/>
              </a:rPr>
              <a:t>(</a:t>
            </a:r>
            <a:r>
              <a:rPr lang="en-GB" sz="700" dirty="0" err="1" smtClean="0">
                <a:solidFill>
                  <a:prstClr val="black"/>
                </a:solidFill>
                <a:latin typeface="Consolas"/>
              </a:rPr>
              <a:t>HB</a:t>
            </a:r>
            <a:r>
              <a:rPr lang="en-GB" sz="700" dirty="0" err="1" smtClean="0">
                <a:solidFill>
                  <a:srgbClr val="808080"/>
                </a:solidFill>
                <a:latin typeface="Consolas"/>
              </a:rPr>
              <a:t>.</a:t>
            </a:r>
            <a:r>
              <a:rPr lang="en-GB" sz="700" dirty="0" err="1" smtClean="0">
                <a:solidFill>
                  <a:prstClr val="black"/>
                </a:solidFill>
                <a:latin typeface="Consolas"/>
              </a:rPr>
              <a:t>BrandName</a:t>
            </a:r>
            <a:r>
              <a:rPr lang="en-GB" sz="700" dirty="0" err="1" smtClean="0">
                <a:solidFill>
                  <a:srgbClr val="808080"/>
                </a:solidFill>
                <a:latin typeface="Consolas"/>
              </a:rPr>
              <a:t>,</a:t>
            </a:r>
            <a:r>
              <a:rPr lang="en-GB" sz="700" dirty="0" err="1" smtClean="0">
                <a:solidFill>
                  <a:prstClr val="black"/>
                </a:solidFill>
                <a:latin typeface="Consolas"/>
              </a:rPr>
              <a:t>HM</a:t>
            </a:r>
            <a:r>
              <a:rPr lang="en-GB" sz="700" dirty="0" err="1" smtClean="0">
                <a:solidFill>
                  <a:srgbClr val="808080"/>
                </a:solidFill>
                <a:latin typeface="Consolas"/>
              </a:rPr>
              <a:t>.</a:t>
            </a:r>
            <a:r>
              <a:rPr lang="en-GB" sz="700" dirty="0" err="1" smtClean="0">
                <a:solidFill>
                  <a:prstClr val="black"/>
                </a:solidFill>
                <a:latin typeface="Consolas"/>
              </a:rPr>
              <a:t>ModelName</a:t>
            </a:r>
            <a:r>
              <a:rPr lang="en-GB" sz="700" dirty="0" err="1" smtClean="0">
                <a:solidFill>
                  <a:srgbClr val="808080"/>
                </a:solidFill>
                <a:latin typeface="Consolas"/>
              </a:rPr>
              <a:t>,</a:t>
            </a:r>
            <a:r>
              <a:rPr lang="en-GB" sz="700" dirty="0" err="1" smtClean="0">
                <a:solidFill>
                  <a:prstClr val="black"/>
                </a:solidFill>
                <a:latin typeface="Consolas"/>
              </a:rPr>
              <a:t>HDS</a:t>
            </a:r>
            <a:r>
              <a:rPr lang="en-GB" sz="700" dirty="0" err="1" smtClean="0">
                <a:solidFill>
                  <a:srgbClr val="808080"/>
                </a:solidFill>
                <a:latin typeface="Consolas"/>
              </a:rPr>
              <a:t>.</a:t>
            </a:r>
            <a:r>
              <a:rPr lang="en-GB" sz="700" dirty="0" err="1" smtClean="0">
                <a:solidFill>
                  <a:prstClr val="black"/>
                </a:solidFill>
                <a:latin typeface="Consolas"/>
              </a:rPr>
              <a:t>DigitalStandardName</a:t>
            </a:r>
            <a:r>
              <a:rPr lang="en-GB" sz="700" dirty="0" smtClean="0">
                <a:solidFill>
                  <a:srgbClr val="808080"/>
                </a:solidFill>
                <a:latin typeface="Consolas"/>
              </a:rPr>
              <a:t>)</a:t>
            </a:r>
            <a:r>
              <a:rPr lang="en-GB" sz="700" dirty="0" smtClean="0">
                <a:solidFill>
                  <a:srgbClr val="0000FF"/>
                </a:solidFill>
                <a:latin typeface="Consolas"/>
              </a:rPr>
              <a:t>AS</a:t>
            </a:r>
            <a:r>
              <a:rPr lang="en-GB" sz="700" dirty="0" smtClean="0">
                <a:solidFill>
                  <a:prstClr val="black"/>
                </a:solidFill>
                <a:latin typeface="Consolas"/>
              </a:rPr>
              <a:t> </a:t>
            </a:r>
            <a:r>
              <a:rPr lang="en-GB" sz="700" dirty="0">
                <a:solidFill>
                  <a:prstClr val="black"/>
                </a:solidFill>
                <a:latin typeface="Consolas"/>
              </a:rPr>
              <a:t>BusinessHashKeyExample1</a:t>
            </a:r>
            <a:r>
              <a:rPr lang="en-GB" sz="700" dirty="0">
                <a:solidFill>
                  <a:srgbClr val="808080"/>
                </a:solidFill>
                <a:latin typeface="Consolas"/>
              </a:rPr>
              <a:t>,</a:t>
            </a:r>
            <a:r>
              <a:rPr lang="en-GB" sz="700" dirty="0">
                <a:solidFill>
                  <a:prstClr val="black"/>
                </a:solidFill>
                <a:latin typeface="Consolas"/>
              </a:rPr>
              <a:t> </a:t>
            </a:r>
            <a:r>
              <a:rPr lang="en-GB" sz="700" dirty="0">
                <a:solidFill>
                  <a:srgbClr val="008000"/>
                </a:solidFill>
                <a:latin typeface="Consolas"/>
              </a:rPr>
              <a:t>-- one method of concatenation</a:t>
            </a:r>
            <a:endParaRPr lang="en-GB" sz="700" dirty="0">
              <a:solidFill>
                <a:prstClr val="black"/>
              </a:solidFill>
              <a:latin typeface="Consolas"/>
            </a:endParaRPr>
          </a:p>
          <a:p>
            <a:pPr>
              <a:spcBef>
                <a:spcPts val="0"/>
              </a:spcBef>
            </a:pPr>
            <a:r>
              <a:rPr lang="en-GB" sz="700" dirty="0" smtClean="0">
                <a:solidFill>
                  <a:prstClr val="black"/>
                </a:solidFill>
                <a:latin typeface="Consolas"/>
              </a:rPr>
              <a:t>        </a:t>
            </a:r>
            <a:r>
              <a:rPr lang="en-GB" sz="700" dirty="0" err="1" smtClean="0">
                <a:solidFill>
                  <a:prstClr val="black"/>
                </a:solidFill>
                <a:latin typeface="Consolas"/>
              </a:rPr>
              <a:t>HB</a:t>
            </a:r>
            <a:r>
              <a:rPr lang="en-GB" sz="700" dirty="0" err="1" smtClean="0">
                <a:solidFill>
                  <a:srgbClr val="808080"/>
                </a:solidFill>
                <a:latin typeface="Consolas"/>
              </a:rPr>
              <a:t>.</a:t>
            </a:r>
            <a:r>
              <a:rPr lang="en-GB" sz="700" dirty="0" err="1" smtClean="0">
                <a:solidFill>
                  <a:prstClr val="black"/>
                </a:solidFill>
                <a:latin typeface="Consolas"/>
              </a:rPr>
              <a:t>BrandName</a:t>
            </a:r>
            <a:r>
              <a:rPr lang="en-GB" sz="700" dirty="0" smtClean="0">
                <a:solidFill>
                  <a:prstClr val="black"/>
                </a:solidFill>
                <a:latin typeface="Consolas"/>
              </a:rPr>
              <a:t> </a:t>
            </a:r>
            <a:r>
              <a:rPr lang="en-GB" sz="700" dirty="0">
                <a:solidFill>
                  <a:srgbClr val="808080"/>
                </a:solidFill>
                <a:latin typeface="Consolas"/>
              </a:rPr>
              <a:t>+</a:t>
            </a:r>
            <a:r>
              <a:rPr lang="en-GB" sz="700" dirty="0">
                <a:solidFill>
                  <a:prstClr val="black"/>
                </a:solidFill>
                <a:latin typeface="Consolas"/>
              </a:rPr>
              <a:t> </a:t>
            </a:r>
            <a:r>
              <a:rPr lang="en-GB" sz="700" dirty="0" err="1">
                <a:solidFill>
                  <a:prstClr val="black"/>
                </a:solidFill>
                <a:latin typeface="Consolas"/>
              </a:rPr>
              <a:t>HM</a:t>
            </a:r>
            <a:r>
              <a:rPr lang="en-GB" sz="700" dirty="0" err="1">
                <a:solidFill>
                  <a:srgbClr val="808080"/>
                </a:solidFill>
                <a:latin typeface="Consolas"/>
              </a:rPr>
              <a:t>.</a:t>
            </a:r>
            <a:r>
              <a:rPr lang="en-GB" sz="700" dirty="0" err="1">
                <a:solidFill>
                  <a:prstClr val="black"/>
                </a:solidFill>
                <a:latin typeface="Consolas"/>
              </a:rPr>
              <a:t>ModelName</a:t>
            </a:r>
            <a:r>
              <a:rPr lang="en-GB" sz="700" dirty="0">
                <a:solidFill>
                  <a:prstClr val="black"/>
                </a:solidFill>
                <a:latin typeface="Consolas"/>
              </a:rPr>
              <a:t> </a:t>
            </a:r>
            <a:r>
              <a:rPr lang="en-GB" sz="700" dirty="0">
                <a:solidFill>
                  <a:srgbClr val="808080"/>
                </a:solidFill>
                <a:latin typeface="Consolas"/>
              </a:rPr>
              <a:t>+</a:t>
            </a:r>
            <a:r>
              <a:rPr lang="en-GB" sz="700" dirty="0">
                <a:solidFill>
                  <a:prstClr val="black"/>
                </a:solidFill>
                <a:latin typeface="Consolas"/>
              </a:rPr>
              <a:t> </a:t>
            </a:r>
            <a:r>
              <a:rPr lang="en-GB" sz="700" dirty="0" err="1">
                <a:solidFill>
                  <a:prstClr val="black"/>
                </a:solidFill>
                <a:latin typeface="Consolas"/>
              </a:rPr>
              <a:t>HDS</a:t>
            </a:r>
            <a:r>
              <a:rPr lang="en-GB" sz="700" dirty="0" err="1">
                <a:solidFill>
                  <a:srgbClr val="808080"/>
                </a:solidFill>
                <a:latin typeface="Consolas"/>
              </a:rPr>
              <a:t>.</a:t>
            </a:r>
            <a:r>
              <a:rPr lang="en-GB" sz="700" dirty="0" err="1">
                <a:solidFill>
                  <a:prstClr val="black"/>
                </a:solidFill>
                <a:latin typeface="Consolas"/>
              </a:rPr>
              <a:t>DigitalStandardName</a:t>
            </a:r>
            <a:r>
              <a:rPr lang="en-GB" sz="700" dirty="0" err="1">
                <a:solidFill>
                  <a:srgbClr val="0000FF"/>
                </a:solidFill>
                <a:latin typeface="Consolas"/>
              </a:rPr>
              <a:t>AS</a:t>
            </a:r>
            <a:r>
              <a:rPr lang="en-GB" sz="700" dirty="0">
                <a:solidFill>
                  <a:prstClr val="black"/>
                </a:solidFill>
                <a:latin typeface="Consolas"/>
              </a:rPr>
              <a:t> BusinessHashKeyExample2</a:t>
            </a:r>
            <a:r>
              <a:rPr lang="en-GB" sz="700" dirty="0">
                <a:solidFill>
                  <a:srgbClr val="808080"/>
                </a:solidFill>
                <a:latin typeface="Consolas"/>
              </a:rPr>
              <a:t>,</a:t>
            </a:r>
            <a:r>
              <a:rPr lang="en-GB" sz="700" dirty="0">
                <a:solidFill>
                  <a:prstClr val="black"/>
                </a:solidFill>
                <a:latin typeface="Consolas"/>
              </a:rPr>
              <a:t> </a:t>
            </a:r>
            <a:r>
              <a:rPr lang="en-GB" sz="700" dirty="0">
                <a:solidFill>
                  <a:srgbClr val="008000"/>
                </a:solidFill>
                <a:latin typeface="Consolas"/>
              </a:rPr>
              <a:t>-- another method of concatenation</a:t>
            </a:r>
            <a:endParaRPr lang="en-GB" sz="700" dirty="0">
              <a:solidFill>
                <a:prstClr val="black"/>
              </a:solidFill>
              <a:latin typeface="Consolas"/>
            </a:endParaRPr>
          </a:p>
          <a:p>
            <a:pPr>
              <a:spcBef>
                <a:spcPts val="0"/>
              </a:spcBef>
            </a:pPr>
            <a:r>
              <a:rPr lang="en-GB" sz="700" dirty="0" smtClean="0">
                <a:solidFill>
                  <a:srgbClr val="008000"/>
                </a:solidFill>
                <a:latin typeface="Consolas"/>
              </a:rPr>
              <a:t>        -- </a:t>
            </a:r>
            <a:r>
              <a:rPr lang="en-GB" sz="700" dirty="0">
                <a:solidFill>
                  <a:srgbClr val="008000"/>
                </a:solidFill>
                <a:latin typeface="Consolas"/>
              </a:rPr>
              <a:t>The one below - I need to convert </a:t>
            </a:r>
            <a:r>
              <a:rPr lang="en-GB" sz="700" dirty="0" err="1">
                <a:solidFill>
                  <a:srgbClr val="008000"/>
                </a:solidFill>
                <a:latin typeface="Consolas"/>
              </a:rPr>
              <a:t>ModelKey</a:t>
            </a:r>
            <a:r>
              <a:rPr lang="en-GB" sz="700" dirty="0">
                <a:solidFill>
                  <a:srgbClr val="008000"/>
                </a:solidFill>
                <a:latin typeface="Consolas"/>
              </a:rPr>
              <a:t> (which is an INT) to </a:t>
            </a:r>
            <a:r>
              <a:rPr lang="en-GB" sz="700" dirty="0" err="1">
                <a:solidFill>
                  <a:srgbClr val="008000"/>
                </a:solidFill>
                <a:latin typeface="Consolas"/>
              </a:rPr>
              <a:t>VarChar</a:t>
            </a:r>
            <a:r>
              <a:rPr lang="en-GB" sz="700" dirty="0">
                <a:solidFill>
                  <a:srgbClr val="008000"/>
                </a:solidFill>
                <a:latin typeface="Consolas"/>
              </a:rPr>
              <a:t> - to be able to concatenate to a string</a:t>
            </a:r>
            <a:endParaRPr lang="en-GB" sz="700" dirty="0">
              <a:solidFill>
                <a:prstClr val="black"/>
              </a:solidFill>
              <a:latin typeface="Consolas"/>
            </a:endParaRPr>
          </a:p>
          <a:p>
            <a:pPr>
              <a:spcBef>
                <a:spcPts val="0"/>
              </a:spcBef>
            </a:pPr>
            <a:r>
              <a:rPr lang="en-GB" sz="700" dirty="0" smtClean="0">
                <a:solidFill>
                  <a:prstClr val="black"/>
                </a:solidFill>
                <a:latin typeface="Consolas"/>
              </a:rPr>
              <a:t>        </a:t>
            </a:r>
            <a:r>
              <a:rPr lang="en-GB" sz="700" dirty="0" err="1" smtClean="0">
                <a:solidFill>
                  <a:prstClr val="black"/>
                </a:solidFill>
                <a:latin typeface="Consolas"/>
              </a:rPr>
              <a:t>HB</a:t>
            </a:r>
            <a:r>
              <a:rPr lang="en-GB" sz="700" dirty="0" err="1" smtClean="0">
                <a:solidFill>
                  <a:srgbClr val="808080"/>
                </a:solidFill>
                <a:latin typeface="Consolas"/>
              </a:rPr>
              <a:t>.</a:t>
            </a:r>
            <a:r>
              <a:rPr lang="en-GB" sz="700" dirty="0" err="1" smtClean="0">
                <a:solidFill>
                  <a:prstClr val="black"/>
                </a:solidFill>
                <a:latin typeface="Consolas"/>
              </a:rPr>
              <a:t>BrandName</a:t>
            </a:r>
            <a:r>
              <a:rPr lang="en-GB" sz="700" dirty="0" smtClean="0">
                <a:solidFill>
                  <a:prstClr val="black"/>
                </a:solidFill>
                <a:latin typeface="Consolas"/>
              </a:rPr>
              <a:t> </a:t>
            </a:r>
            <a:r>
              <a:rPr lang="en-GB" sz="700" dirty="0">
                <a:solidFill>
                  <a:srgbClr val="808080"/>
                </a:solidFill>
                <a:latin typeface="Consolas"/>
              </a:rPr>
              <a:t>+</a:t>
            </a:r>
            <a:r>
              <a:rPr lang="en-GB" sz="700" dirty="0">
                <a:solidFill>
                  <a:prstClr val="black"/>
                </a:solidFill>
                <a:latin typeface="Consolas"/>
              </a:rPr>
              <a:t> </a:t>
            </a:r>
            <a:r>
              <a:rPr lang="en-GB" sz="700" dirty="0">
                <a:solidFill>
                  <a:srgbClr val="FF0000"/>
                </a:solidFill>
                <a:latin typeface="Consolas"/>
              </a:rPr>
              <a:t>'/'</a:t>
            </a:r>
            <a:r>
              <a:rPr lang="en-GB" sz="700" dirty="0">
                <a:solidFill>
                  <a:prstClr val="black"/>
                </a:solidFill>
                <a:latin typeface="Consolas"/>
              </a:rPr>
              <a:t> </a:t>
            </a:r>
            <a:r>
              <a:rPr lang="en-GB" sz="700" dirty="0">
                <a:solidFill>
                  <a:srgbClr val="808080"/>
                </a:solidFill>
                <a:latin typeface="Consolas"/>
              </a:rPr>
              <a:t>+</a:t>
            </a:r>
            <a:r>
              <a:rPr lang="en-GB" sz="700" dirty="0">
                <a:solidFill>
                  <a:prstClr val="black"/>
                </a:solidFill>
                <a:latin typeface="Consolas"/>
              </a:rPr>
              <a:t> </a:t>
            </a:r>
            <a:r>
              <a:rPr lang="en-GB" sz="700" dirty="0" err="1">
                <a:solidFill>
                  <a:prstClr val="black"/>
                </a:solidFill>
                <a:latin typeface="Consolas"/>
              </a:rPr>
              <a:t>HM</a:t>
            </a:r>
            <a:r>
              <a:rPr lang="en-GB" sz="700" dirty="0" err="1">
                <a:solidFill>
                  <a:srgbClr val="808080"/>
                </a:solidFill>
                <a:latin typeface="Consolas"/>
              </a:rPr>
              <a:t>.</a:t>
            </a:r>
            <a:r>
              <a:rPr lang="en-GB" sz="700" dirty="0" err="1">
                <a:solidFill>
                  <a:prstClr val="black"/>
                </a:solidFill>
                <a:latin typeface="Consolas"/>
              </a:rPr>
              <a:t>ModelName</a:t>
            </a:r>
            <a:r>
              <a:rPr lang="en-GB" sz="700" dirty="0">
                <a:solidFill>
                  <a:prstClr val="black"/>
                </a:solidFill>
                <a:latin typeface="Consolas"/>
              </a:rPr>
              <a:t> </a:t>
            </a:r>
            <a:r>
              <a:rPr lang="en-GB" sz="700" dirty="0">
                <a:solidFill>
                  <a:srgbClr val="808080"/>
                </a:solidFill>
                <a:latin typeface="Consolas"/>
              </a:rPr>
              <a:t>+</a:t>
            </a:r>
            <a:r>
              <a:rPr lang="en-GB" sz="700" dirty="0">
                <a:solidFill>
                  <a:prstClr val="black"/>
                </a:solidFill>
                <a:latin typeface="Consolas"/>
              </a:rPr>
              <a:t> </a:t>
            </a:r>
            <a:r>
              <a:rPr lang="en-GB" sz="700" dirty="0">
                <a:solidFill>
                  <a:srgbClr val="FF0000"/>
                </a:solidFill>
                <a:latin typeface="Consolas"/>
              </a:rPr>
              <a:t>'/'</a:t>
            </a:r>
            <a:r>
              <a:rPr lang="en-GB" sz="700" dirty="0">
                <a:solidFill>
                  <a:prstClr val="black"/>
                </a:solidFill>
                <a:latin typeface="Consolas"/>
              </a:rPr>
              <a:t> </a:t>
            </a:r>
            <a:r>
              <a:rPr lang="en-GB" sz="700" dirty="0">
                <a:solidFill>
                  <a:srgbClr val="808080"/>
                </a:solidFill>
                <a:latin typeface="Consolas"/>
              </a:rPr>
              <a:t>+</a:t>
            </a:r>
            <a:r>
              <a:rPr lang="en-GB" sz="700" dirty="0">
                <a:solidFill>
                  <a:prstClr val="black"/>
                </a:solidFill>
                <a:latin typeface="Consolas"/>
              </a:rPr>
              <a:t> </a:t>
            </a:r>
            <a:r>
              <a:rPr lang="en-GB" sz="700" dirty="0" err="1">
                <a:solidFill>
                  <a:prstClr val="black"/>
                </a:solidFill>
                <a:latin typeface="Consolas"/>
              </a:rPr>
              <a:t>HDS</a:t>
            </a:r>
            <a:r>
              <a:rPr lang="en-GB" sz="700" dirty="0" err="1">
                <a:solidFill>
                  <a:srgbClr val="808080"/>
                </a:solidFill>
                <a:latin typeface="Consolas"/>
              </a:rPr>
              <a:t>.</a:t>
            </a:r>
            <a:r>
              <a:rPr lang="en-GB" sz="700" dirty="0" err="1">
                <a:solidFill>
                  <a:prstClr val="black"/>
                </a:solidFill>
                <a:latin typeface="Consolas"/>
              </a:rPr>
              <a:t>DigitalStandardName</a:t>
            </a:r>
            <a:r>
              <a:rPr lang="en-GB" sz="700" dirty="0">
                <a:solidFill>
                  <a:prstClr val="black"/>
                </a:solidFill>
                <a:latin typeface="Consolas"/>
              </a:rPr>
              <a:t> </a:t>
            </a:r>
            <a:r>
              <a:rPr lang="en-GB" sz="700" dirty="0">
                <a:solidFill>
                  <a:srgbClr val="808080"/>
                </a:solidFill>
                <a:latin typeface="Consolas"/>
              </a:rPr>
              <a:t>+</a:t>
            </a:r>
            <a:r>
              <a:rPr lang="en-GB" sz="700" dirty="0">
                <a:solidFill>
                  <a:prstClr val="black"/>
                </a:solidFill>
                <a:latin typeface="Consolas"/>
              </a:rPr>
              <a:t> </a:t>
            </a:r>
            <a:r>
              <a:rPr lang="en-GB" sz="700" dirty="0">
                <a:solidFill>
                  <a:srgbClr val="FF0000"/>
                </a:solidFill>
                <a:latin typeface="Consolas"/>
              </a:rPr>
              <a:t>': '</a:t>
            </a:r>
            <a:r>
              <a:rPr lang="en-GB" sz="700" dirty="0">
                <a:solidFill>
                  <a:prstClr val="black"/>
                </a:solidFill>
                <a:latin typeface="Consolas"/>
              </a:rPr>
              <a:t> </a:t>
            </a:r>
            <a:r>
              <a:rPr lang="en-GB" sz="700" dirty="0">
                <a:solidFill>
                  <a:srgbClr val="808080"/>
                </a:solidFill>
                <a:latin typeface="Consolas"/>
              </a:rPr>
              <a:t>+</a:t>
            </a:r>
            <a:r>
              <a:rPr lang="en-GB" sz="700" dirty="0">
                <a:solidFill>
                  <a:prstClr val="black"/>
                </a:solidFill>
                <a:latin typeface="Consolas"/>
              </a:rPr>
              <a:t> </a:t>
            </a:r>
            <a:r>
              <a:rPr lang="en-GB" sz="700" dirty="0">
                <a:solidFill>
                  <a:srgbClr val="FF00FF"/>
                </a:solidFill>
                <a:latin typeface="Consolas"/>
              </a:rPr>
              <a:t>CAST</a:t>
            </a:r>
            <a:r>
              <a:rPr lang="en-GB" sz="700" dirty="0">
                <a:solidFill>
                  <a:srgbClr val="808080"/>
                </a:solidFill>
                <a:latin typeface="Consolas"/>
              </a:rPr>
              <a:t>(</a:t>
            </a:r>
            <a:r>
              <a:rPr lang="en-GB" sz="700" dirty="0" err="1">
                <a:solidFill>
                  <a:prstClr val="black"/>
                </a:solidFill>
                <a:latin typeface="Consolas"/>
              </a:rPr>
              <a:t>FHM</a:t>
            </a:r>
            <a:r>
              <a:rPr lang="en-GB" sz="700" dirty="0" err="1">
                <a:solidFill>
                  <a:srgbClr val="808080"/>
                </a:solidFill>
                <a:latin typeface="Consolas"/>
              </a:rPr>
              <a:t>.</a:t>
            </a:r>
            <a:r>
              <a:rPr lang="en-GB" sz="700" dirty="0" err="1">
                <a:solidFill>
                  <a:prstClr val="black"/>
                </a:solidFill>
                <a:latin typeface="Consolas"/>
              </a:rPr>
              <a:t>ModelKey</a:t>
            </a:r>
            <a:r>
              <a:rPr lang="en-GB" sz="700" dirty="0">
                <a:solidFill>
                  <a:prstClr val="black"/>
                </a:solidFill>
                <a:latin typeface="Consolas"/>
              </a:rPr>
              <a:t> </a:t>
            </a:r>
            <a:r>
              <a:rPr lang="en-GB" sz="700" dirty="0">
                <a:solidFill>
                  <a:srgbClr val="0000FF"/>
                </a:solidFill>
                <a:latin typeface="Consolas"/>
              </a:rPr>
              <a:t>AS</a:t>
            </a:r>
            <a:r>
              <a:rPr lang="en-GB" sz="700" dirty="0">
                <a:solidFill>
                  <a:prstClr val="black"/>
                </a:solidFill>
                <a:latin typeface="Consolas"/>
              </a:rPr>
              <a:t> </a:t>
            </a:r>
            <a:r>
              <a:rPr lang="en-GB" sz="700" dirty="0">
                <a:solidFill>
                  <a:srgbClr val="0000FF"/>
                </a:solidFill>
                <a:latin typeface="Consolas"/>
              </a:rPr>
              <a:t>Varchar</a:t>
            </a:r>
            <a:r>
              <a:rPr lang="en-GB" sz="700" dirty="0">
                <a:solidFill>
                  <a:srgbClr val="808080"/>
                </a:solidFill>
                <a:latin typeface="Consolas"/>
              </a:rPr>
              <a:t>(</a:t>
            </a:r>
            <a:r>
              <a:rPr lang="en-GB" sz="700" dirty="0">
                <a:solidFill>
                  <a:prstClr val="black"/>
                </a:solidFill>
                <a:latin typeface="Consolas"/>
              </a:rPr>
              <a:t>10</a:t>
            </a:r>
            <a:r>
              <a:rPr lang="en-GB" sz="700" dirty="0">
                <a:solidFill>
                  <a:srgbClr val="808080"/>
                </a:solidFill>
                <a:latin typeface="Consolas"/>
              </a:rPr>
              <a:t>))</a:t>
            </a:r>
            <a:r>
              <a:rPr lang="en-GB" sz="700" dirty="0">
                <a:solidFill>
                  <a:prstClr val="black"/>
                </a:solidFill>
                <a:latin typeface="Consolas"/>
              </a:rPr>
              <a:t> </a:t>
            </a:r>
            <a:r>
              <a:rPr lang="en-GB" sz="700" dirty="0">
                <a:solidFill>
                  <a:srgbClr val="0000FF"/>
                </a:solidFill>
                <a:latin typeface="Consolas"/>
              </a:rPr>
              <a:t>AS</a:t>
            </a:r>
            <a:r>
              <a:rPr lang="en-GB" sz="700" dirty="0">
                <a:solidFill>
                  <a:prstClr val="black"/>
                </a:solidFill>
                <a:latin typeface="Consolas"/>
              </a:rPr>
              <a:t> BusinessHashKeyExample3</a:t>
            </a:r>
          </a:p>
          <a:p>
            <a:pPr>
              <a:spcBef>
                <a:spcPts val="0"/>
              </a:spcBef>
            </a:pPr>
            <a:r>
              <a:rPr lang="en-GB" sz="700" dirty="0" smtClean="0">
                <a:solidFill>
                  <a:srgbClr val="0000FF"/>
                </a:solidFill>
                <a:latin typeface="Consolas"/>
              </a:rPr>
              <a:t>    FROM</a:t>
            </a:r>
            <a:endParaRPr lang="en-GB" sz="700" dirty="0">
              <a:solidFill>
                <a:prstClr val="black"/>
              </a:solidFill>
              <a:latin typeface="Consolas"/>
            </a:endParaRPr>
          </a:p>
          <a:p>
            <a:pPr>
              <a:spcBef>
                <a:spcPts val="0"/>
              </a:spcBef>
            </a:pPr>
            <a:r>
              <a:rPr lang="en-GB" sz="700" dirty="0" smtClean="0">
                <a:solidFill>
                  <a:prstClr val="black"/>
                </a:solidFill>
                <a:latin typeface="Consolas"/>
              </a:rPr>
              <a:t>        [</a:t>
            </a:r>
            <a:r>
              <a:rPr lang="en-GB" sz="700" dirty="0">
                <a:solidFill>
                  <a:prstClr val="black"/>
                </a:solidFill>
                <a:latin typeface="Consolas"/>
              </a:rPr>
              <a:t>handset]</a:t>
            </a:r>
            <a:r>
              <a:rPr lang="en-GB" sz="700" dirty="0">
                <a:solidFill>
                  <a:srgbClr val="808080"/>
                </a:solidFill>
                <a:latin typeface="Consolas"/>
              </a:rPr>
              <a:t>.</a:t>
            </a:r>
            <a:r>
              <a:rPr lang="en-GB" sz="700" dirty="0">
                <a:solidFill>
                  <a:prstClr val="black"/>
                </a:solidFill>
                <a:latin typeface="Consolas"/>
              </a:rPr>
              <a:t>[</a:t>
            </a:r>
            <a:r>
              <a:rPr lang="en-GB" sz="700" dirty="0" err="1">
                <a:solidFill>
                  <a:prstClr val="black"/>
                </a:solidFill>
                <a:latin typeface="Consolas"/>
              </a:rPr>
              <a:t>factHandsetMonthly</a:t>
            </a:r>
            <a:r>
              <a:rPr lang="en-GB" sz="700" dirty="0">
                <a:solidFill>
                  <a:prstClr val="black"/>
                </a:solidFill>
                <a:latin typeface="Consolas"/>
              </a:rPr>
              <a:t>] FHM </a:t>
            </a:r>
            <a:r>
              <a:rPr lang="en-GB" sz="700" dirty="0">
                <a:solidFill>
                  <a:srgbClr val="008000"/>
                </a:solidFill>
                <a:latin typeface="Consolas"/>
              </a:rPr>
              <a:t>-- inner join from fact table to Model / Brand / DS dimension tables using PK and FKs</a:t>
            </a:r>
            <a:endParaRPr lang="en-GB" sz="700" dirty="0">
              <a:solidFill>
                <a:prstClr val="black"/>
              </a:solidFill>
              <a:latin typeface="Consolas"/>
            </a:endParaRPr>
          </a:p>
          <a:p>
            <a:pPr>
              <a:spcBef>
                <a:spcPts val="0"/>
              </a:spcBef>
            </a:pPr>
            <a:r>
              <a:rPr lang="en-GB" sz="700" dirty="0" smtClean="0">
                <a:solidFill>
                  <a:srgbClr val="808080"/>
                </a:solidFill>
                <a:latin typeface="Consolas"/>
              </a:rPr>
              <a:t>            INNER</a:t>
            </a:r>
            <a:r>
              <a:rPr lang="en-GB" sz="700" dirty="0" smtClean="0">
                <a:solidFill>
                  <a:prstClr val="black"/>
                </a:solidFill>
                <a:latin typeface="Consolas"/>
              </a:rPr>
              <a:t> </a:t>
            </a:r>
            <a:r>
              <a:rPr lang="en-GB" sz="700" dirty="0">
                <a:solidFill>
                  <a:srgbClr val="808080"/>
                </a:solidFill>
                <a:latin typeface="Consolas"/>
              </a:rPr>
              <a:t>JOIN</a:t>
            </a:r>
            <a:r>
              <a:rPr lang="en-GB" sz="700" dirty="0">
                <a:solidFill>
                  <a:prstClr val="black"/>
                </a:solidFill>
                <a:latin typeface="Consolas"/>
              </a:rPr>
              <a:t> [handset]</a:t>
            </a:r>
            <a:r>
              <a:rPr lang="en-GB" sz="700" dirty="0">
                <a:solidFill>
                  <a:srgbClr val="808080"/>
                </a:solidFill>
                <a:latin typeface="Consolas"/>
              </a:rPr>
              <a:t>.</a:t>
            </a:r>
            <a:r>
              <a:rPr lang="en-GB" sz="700" dirty="0">
                <a:solidFill>
                  <a:prstClr val="black"/>
                </a:solidFill>
                <a:latin typeface="Consolas"/>
              </a:rPr>
              <a:t>[</a:t>
            </a:r>
            <a:r>
              <a:rPr lang="en-GB" sz="700" dirty="0" err="1">
                <a:solidFill>
                  <a:prstClr val="black"/>
                </a:solidFill>
                <a:latin typeface="Consolas"/>
              </a:rPr>
              <a:t>dimHandsetModel</a:t>
            </a:r>
            <a:r>
              <a:rPr lang="en-GB" sz="700" dirty="0">
                <a:solidFill>
                  <a:prstClr val="black"/>
                </a:solidFill>
                <a:latin typeface="Consolas"/>
              </a:rPr>
              <a:t>] HM </a:t>
            </a:r>
            <a:r>
              <a:rPr lang="en-GB" sz="700" dirty="0">
                <a:solidFill>
                  <a:srgbClr val="0000FF"/>
                </a:solidFill>
                <a:latin typeface="Consolas"/>
              </a:rPr>
              <a:t>ON</a:t>
            </a:r>
            <a:r>
              <a:rPr lang="en-GB" sz="700" dirty="0">
                <a:solidFill>
                  <a:prstClr val="black"/>
                </a:solidFill>
                <a:latin typeface="Consolas"/>
              </a:rPr>
              <a:t> </a:t>
            </a:r>
            <a:r>
              <a:rPr lang="en-GB" sz="700" dirty="0" err="1">
                <a:solidFill>
                  <a:prstClr val="black"/>
                </a:solidFill>
                <a:latin typeface="Consolas"/>
              </a:rPr>
              <a:t>FHM</a:t>
            </a:r>
            <a:r>
              <a:rPr lang="en-GB" sz="700" dirty="0" err="1">
                <a:solidFill>
                  <a:srgbClr val="808080"/>
                </a:solidFill>
                <a:latin typeface="Consolas"/>
              </a:rPr>
              <a:t>.</a:t>
            </a:r>
            <a:r>
              <a:rPr lang="en-GB" sz="700" dirty="0" err="1">
                <a:solidFill>
                  <a:prstClr val="black"/>
                </a:solidFill>
                <a:latin typeface="Consolas"/>
              </a:rPr>
              <a:t>ModelKey</a:t>
            </a:r>
            <a:r>
              <a:rPr lang="en-GB" sz="700" dirty="0">
                <a:solidFill>
                  <a:prstClr val="black"/>
                </a:solidFill>
                <a:latin typeface="Consolas"/>
              </a:rPr>
              <a:t> </a:t>
            </a:r>
            <a:r>
              <a:rPr lang="en-GB" sz="700" dirty="0">
                <a:solidFill>
                  <a:srgbClr val="808080"/>
                </a:solidFill>
                <a:latin typeface="Consolas"/>
              </a:rPr>
              <a:t>=</a:t>
            </a:r>
            <a:r>
              <a:rPr lang="en-GB" sz="700" dirty="0">
                <a:solidFill>
                  <a:prstClr val="black"/>
                </a:solidFill>
                <a:latin typeface="Consolas"/>
              </a:rPr>
              <a:t> </a:t>
            </a:r>
            <a:r>
              <a:rPr lang="en-GB" sz="700" dirty="0" err="1">
                <a:solidFill>
                  <a:prstClr val="black"/>
                </a:solidFill>
                <a:latin typeface="Consolas"/>
              </a:rPr>
              <a:t>HM</a:t>
            </a:r>
            <a:r>
              <a:rPr lang="en-GB" sz="700" dirty="0" err="1">
                <a:solidFill>
                  <a:srgbClr val="808080"/>
                </a:solidFill>
                <a:latin typeface="Consolas"/>
              </a:rPr>
              <a:t>.</a:t>
            </a:r>
            <a:r>
              <a:rPr lang="en-GB" sz="700" dirty="0" err="1">
                <a:solidFill>
                  <a:prstClr val="black"/>
                </a:solidFill>
                <a:latin typeface="Consolas"/>
              </a:rPr>
              <a:t>ModelId</a:t>
            </a:r>
            <a:r>
              <a:rPr lang="en-GB" sz="700" dirty="0">
                <a:solidFill>
                  <a:prstClr val="black"/>
                </a:solidFill>
                <a:latin typeface="Consolas"/>
              </a:rPr>
              <a:t> </a:t>
            </a:r>
            <a:r>
              <a:rPr lang="en-GB" sz="700" dirty="0">
                <a:solidFill>
                  <a:srgbClr val="008000"/>
                </a:solidFill>
                <a:latin typeface="Consolas"/>
              </a:rPr>
              <a:t>-- Inner Joins are SAFE here</a:t>
            </a:r>
            <a:endParaRPr lang="en-GB" sz="700" dirty="0">
              <a:solidFill>
                <a:prstClr val="black"/>
              </a:solidFill>
              <a:latin typeface="Consolas"/>
            </a:endParaRPr>
          </a:p>
          <a:p>
            <a:pPr>
              <a:spcBef>
                <a:spcPts val="0"/>
              </a:spcBef>
            </a:pPr>
            <a:r>
              <a:rPr lang="en-GB" sz="700" dirty="0" smtClean="0">
                <a:solidFill>
                  <a:srgbClr val="808080"/>
                </a:solidFill>
                <a:latin typeface="Consolas"/>
              </a:rPr>
              <a:t>            INNER</a:t>
            </a:r>
            <a:r>
              <a:rPr lang="en-GB" sz="700" dirty="0" smtClean="0">
                <a:solidFill>
                  <a:prstClr val="black"/>
                </a:solidFill>
                <a:latin typeface="Consolas"/>
              </a:rPr>
              <a:t> </a:t>
            </a:r>
            <a:r>
              <a:rPr lang="en-GB" sz="700" dirty="0">
                <a:solidFill>
                  <a:srgbClr val="808080"/>
                </a:solidFill>
                <a:latin typeface="Consolas"/>
              </a:rPr>
              <a:t>JOIN</a:t>
            </a:r>
            <a:r>
              <a:rPr lang="en-GB" sz="700" dirty="0">
                <a:solidFill>
                  <a:prstClr val="black"/>
                </a:solidFill>
                <a:latin typeface="Consolas"/>
              </a:rPr>
              <a:t> [handset]</a:t>
            </a:r>
            <a:r>
              <a:rPr lang="en-GB" sz="700" dirty="0">
                <a:solidFill>
                  <a:srgbClr val="808080"/>
                </a:solidFill>
                <a:latin typeface="Consolas"/>
              </a:rPr>
              <a:t>.</a:t>
            </a:r>
            <a:r>
              <a:rPr lang="en-GB" sz="700" dirty="0">
                <a:solidFill>
                  <a:prstClr val="black"/>
                </a:solidFill>
                <a:latin typeface="Consolas"/>
              </a:rPr>
              <a:t>[</a:t>
            </a:r>
            <a:r>
              <a:rPr lang="en-GB" sz="700" dirty="0" err="1">
                <a:solidFill>
                  <a:prstClr val="black"/>
                </a:solidFill>
                <a:latin typeface="Consolas"/>
              </a:rPr>
              <a:t>dimHandsetBrand</a:t>
            </a:r>
            <a:r>
              <a:rPr lang="en-GB" sz="700" dirty="0">
                <a:solidFill>
                  <a:prstClr val="black"/>
                </a:solidFill>
                <a:latin typeface="Consolas"/>
              </a:rPr>
              <a:t>] HB </a:t>
            </a:r>
            <a:r>
              <a:rPr lang="en-GB" sz="700" dirty="0">
                <a:solidFill>
                  <a:srgbClr val="0000FF"/>
                </a:solidFill>
                <a:latin typeface="Consolas"/>
              </a:rPr>
              <a:t>ON</a:t>
            </a:r>
            <a:r>
              <a:rPr lang="en-GB" sz="700" dirty="0">
                <a:solidFill>
                  <a:prstClr val="black"/>
                </a:solidFill>
                <a:latin typeface="Consolas"/>
              </a:rPr>
              <a:t> </a:t>
            </a:r>
            <a:r>
              <a:rPr lang="en-GB" sz="700" dirty="0" err="1">
                <a:solidFill>
                  <a:prstClr val="black"/>
                </a:solidFill>
                <a:latin typeface="Consolas"/>
              </a:rPr>
              <a:t>FHM</a:t>
            </a:r>
            <a:r>
              <a:rPr lang="en-GB" sz="700" dirty="0" err="1">
                <a:solidFill>
                  <a:srgbClr val="808080"/>
                </a:solidFill>
                <a:latin typeface="Consolas"/>
              </a:rPr>
              <a:t>.</a:t>
            </a:r>
            <a:r>
              <a:rPr lang="en-GB" sz="700" dirty="0" err="1">
                <a:solidFill>
                  <a:prstClr val="black"/>
                </a:solidFill>
                <a:latin typeface="Consolas"/>
              </a:rPr>
              <a:t>BrandKey</a:t>
            </a:r>
            <a:r>
              <a:rPr lang="en-GB" sz="700" dirty="0">
                <a:solidFill>
                  <a:prstClr val="black"/>
                </a:solidFill>
                <a:latin typeface="Consolas"/>
              </a:rPr>
              <a:t> </a:t>
            </a:r>
            <a:r>
              <a:rPr lang="en-GB" sz="700" dirty="0">
                <a:solidFill>
                  <a:srgbClr val="808080"/>
                </a:solidFill>
                <a:latin typeface="Consolas"/>
              </a:rPr>
              <a:t>=</a:t>
            </a:r>
            <a:r>
              <a:rPr lang="en-GB" sz="700" dirty="0">
                <a:solidFill>
                  <a:prstClr val="black"/>
                </a:solidFill>
                <a:latin typeface="Consolas"/>
              </a:rPr>
              <a:t> </a:t>
            </a:r>
            <a:r>
              <a:rPr lang="en-GB" sz="700" dirty="0" err="1">
                <a:solidFill>
                  <a:prstClr val="black"/>
                </a:solidFill>
                <a:latin typeface="Consolas"/>
              </a:rPr>
              <a:t>HB</a:t>
            </a:r>
            <a:r>
              <a:rPr lang="en-GB" sz="700" dirty="0" err="1">
                <a:solidFill>
                  <a:srgbClr val="808080"/>
                </a:solidFill>
                <a:latin typeface="Consolas"/>
              </a:rPr>
              <a:t>.</a:t>
            </a:r>
            <a:r>
              <a:rPr lang="en-GB" sz="700" dirty="0" err="1">
                <a:solidFill>
                  <a:prstClr val="black"/>
                </a:solidFill>
                <a:latin typeface="Consolas"/>
              </a:rPr>
              <a:t>BrandId</a:t>
            </a:r>
            <a:endParaRPr lang="en-GB" sz="700" dirty="0">
              <a:solidFill>
                <a:prstClr val="black"/>
              </a:solidFill>
              <a:latin typeface="Consolas"/>
            </a:endParaRPr>
          </a:p>
          <a:p>
            <a:pPr>
              <a:spcBef>
                <a:spcPts val="0"/>
              </a:spcBef>
            </a:pPr>
            <a:r>
              <a:rPr lang="en-GB" sz="700" dirty="0" smtClean="0">
                <a:solidFill>
                  <a:srgbClr val="808080"/>
                </a:solidFill>
                <a:latin typeface="Consolas"/>
              </a:rPr>
              <a:t>            INNER</a:t>
            </a:r>
            <a:r>
              <a:rPr lang="en-GB" sz="700" dirty="0" smtClean="0">
                <a:solidFill>
                  <a:prstClr val="black"/>
                </a:solidFill>
                <a:latin typeface="Consolas"/>
              </a:rPr>
              <a:t> </a:t>
            </a:r>
            <a:r>
              <a:rPr lang="en-GB" sz="700" dirty="0">
                <a:solidFill>
                  <a:srgbClr val="808080"/>
                </a:solidFill>
                <a:latin typeface="Consolas"/>
              </a:rPr>
              <a:t>JOIN</a:t>
            </a:r>
            <a:r>
              <a:rPr lang="en-GB" sz="700" dirty="0">
                <a:solidFill>
                  <a:prstClr val="black"/>
                </a:solidFill>
                <a:latin typeface="Consolas"/>
              </a:rPr>
              <a:t> [handset]</a:t>
            </a:r>
            <a:r>
              <a:rPr lang="en-GB" sz="700" dirty="0">
                <a:solidFill>
                  <a:srgbClr val="808080"/>
                </a:solidFill>
                <a:latin typeface="Consolas"/>
              </a:rPr>
              <a:t>.</a:t>
            </a:r>
            <a:r>
              <a:rPr lang="en-GB" sz="700" dirty="0">
                <a:solidFill>
                  <a:prstClr val="black"/>
                </a:solidFill>
                <a:latin typeface="Consolas"/>
              </a:rPr>
              <a:t>[</a:t>
            </a:r>
            <a:r>
              <a:rPr lang="en-GB" sz="700" dirty="0" err="1">
                <a:solidFill>
                  <a:prstClr val="black"/>
                </a:solidFill>
                <a:latin typeface="Consolas"/>
              </a:rPr>
              <a:t>dimHandsetDigitalStandard</a:t>
            </a:r>
            <a:r>
              <a:rPr lang="en-GB" sz="700" dirty="0">
                <a:solidFill>
                  <a:prstClr val="black"/>
                </a:solidFill>
                <a:latin typeface="Consolas"/>
              </a:rPr>
              <a:t>] HDS </a:t>
            </a:r>
            <a:r>
              <a:rPr lang="en-GB" sz="700" dirty="0">
                <a:solidFill>
                  <a:srgbClr val="0000FF"/>
                </a:solidFill>
                <a:latin typeface="Consolas"/>
              </a:rPr>
              <a:t>ON</a:t>
            </a:r>
            <a:r>
              <a:rPr lang="en-GB" sz="700" dirty="0">
                <a:solidFill>
                  <a:prstClr val="black"/>
                </a:solidFill>
                <a:latin typeface="Consolas"/>
              </a:rPr>
              <a:t> </a:t>
            </a:r>
            <a:r>
              <a:rPr lang="en-GB" sz="700" dirty="0" err="1">
                <a:solidFill>
                  <a:prstClr val="black"/>
                </a:solidFill>
                <a:latin typeface="Consolas"/>
              </a:rPr>
              <a:t>FHM</a:t>
            </a:r>
            <a:r>
              <a:rPr lang="en-GB" sz="700" dirty="0" err="1">
                <a:solidFill>
                  <a:srgbClr val="808080"/>
                </a:solidFill>
                <a:latin typeface="Consolas"/>
              </a:rPr>
              <a:t>.</a:t>
            </a:r>
            <a:r>
              <a:rPr lang="en-GB" sz="700" dirty="0" err="1">
                <a:solidFill>
                  <a:prstClr val="black"/>
                </a:solidFill>
                <a:latin typeface="Consolas"/>
              </a:rPr>
              <a:t>DigitalStandardKey</a:t>
            </a:r>
            <a:r>
              <a:rPr lang="en-GB" sz="700" dirty="0">
                <a:solidFill>
                  <a:prstClr val="black"/>
                </a:solidFill>
                <a:latin typeface="Consolas"/>
              </a:rPr>
              <a:t> </a:t>
            </a:r>
            <a:r>
              <a:rPr lang="en-GB" sz="700" dirty="0">
                <a:solidFill>
                  <a:srgbClr val="808080"/>
                </a:solidFill>
                <a:latin typeface="Consolas"/>
              </a:rPr>
              <a:t>=</a:t>
            </a:r>
            <a:r>
              <a:rPr lang="en-GB" sz="700" dirty="0">
                <a:solidFill>
                  <a:prstClr val="black"/>
                </a:solidFill>
                <a:latin typeface="Consolas"/>
              </a:rPr>
              <a:t> </a:t>
            </a:r>
            <a:r>
              <a:rPr lang="en-GB" sz="700" dirty="0" err="1" smtClean="0">
                <a:solidFill>
                  <a:prstClr val="black"/>
                </a:solidFill>
                <a:latin typeface="Consolas"/>
              </a:rPr>
              <a:t>HDS</a:t>
            </a:r>
            <a:r>
              <a:rPr lang="en-GB" sz="700" dirty="0" err="1" smtClean="0">
                <a:solidFill>
                  <a:srgbClr val="808080"/>
                </a:solidFill>
                <a:latin typeface="Consolas"/>
              </a:rPr>
              <a:t>.</a:t>
            </a:r>
            <a:r>
              <a:rPr lang="en-GB" sz="700" dirty="0" err="1" smtClean="0">
                <a:solidFill>
                  <a:prstClr val="black"/>
                </a:solidFill>
                <a:latin typeface="Consolas"/>
              </a:rPr>
              <a:t>DigitalStandardId</a:t>
            </a:r>
            <a:endParaRPr lang="en-GB" sz="700" dirty="0" smtClean="0">
              <a:solidFill>
                <a:prstClr val="black"/>
              </a:solidFill>
              <a:latin typeface="Consolas"/>
            </a:endParaRPr>
          </a:p>
          <a:p>
            <a:pPr>
              <a:spcBef>
                <a:spcPts val="0"/>
              </a:spcBef>
            </a:pPr>
            <a:endParaRPr lang="en-GB" sz="700" dirty="0">
              <a:solidFill>
                <a:prstClr val="black"/>
              </a:solidFill>
              <a:latin typeface="Consolas"/>
            </a:endParaRPr>
          </a:p>
          <a:p>
            <a:pPr>
              <a:spcBef>
                <a:spcPts val="0"/>
              </a:spcBef>
            </a:pPr>
            <a:r>
              <a:rPr lang="en-GB" sz="700" dirty="0">
                <a:solidFill>
                  <a:srgbClr val="808080"/>
                </a:solidFill>
                <a:latin typeface="Consolas"/>
              </a:rPr>
              <a:t>)</a:t>
            </a:r>
            <a:r>
              <a:rPr lang="en-GB" sz="700" dirty="0">
                <a:solidFill>
                  <a:prstClr val="black"/>
                </a:solidFill>
                <a:latin typeface="Consolas"/>
              </a:rPr>
              <a:t> </a:t>
            </a:r>
            <a:r>
              <a:rPr lang="en-GB" sz="700" dirty="0">
                <a:solidFill>
                  <a:srgbClr val="0000FF"/>
                </a:solidFill>
                <a:latin typeface="Consolas"/>
              </a:rPr>
              <a:t>AS</a:t>
            </a:r>
            <a:r>
              <a:rPr lang="en-GB" sz="700" dirty="0">
                <a:solidFill>
                  <a:prstClr val="black"/>
                </a:solidFill>
                <a:latin typeface="Consolas"/>
              </a:rPr>
              <a:t> </a:t>
            </a:r>
            <a:r>
              <a:rPr lang="en-GB" sz="700" dirty="0" err="1">
                <a:solidFill>
                  <a:prstClr val="black"/>
                </a:solidFill>
                <a:latin typeface="Consolas"/>
              </a:rPr>
              <a:t>ConcatenationExample</a:t>
            </a:r>
            <a:r>
              <a:rPr lang="en-GB" sz="700" dirty="0">
                <a:solidFill>
                  <a:prstClr val="black"/>
                </a:solidFill>
                <a:latin typeface="Consolas"/>
              </a:rPr>
              <a:t> </a:t>
            </a:r>
            <a:r>
              <a:rPr lang="en-GB" sz="700" dirty="0">
                <a:solidFill>
                  <a:srgbClr val="008000"/>
                </a:solidFill>
                <a:latin typeface="Consolas"/>
              </a:rPr>
              <a:t>-- A Derived Table</a:t>
            </a:r>
          </a:p>
          <a:p>
            <a:endParaRPr lang="en-GB" sz="1200" dirty="0">
              <a:solidFill>
                <a:schemeClr val="tx1"/>
              </a:solidFill>
            </a:endParaRPr>
          </a:p>
        </p:txBody>
      </p:sp>
      <p:sp>
        <p:nvSpPr>
          <p:cNvPr id="4" name="Content Placeholder 2"/>
          <p:cNvSpPr txBox="1">
            <a:spLocks/>
          </p:cNvSpPr>
          <p:nvPr/>
        </p:nvSpPr>
        <p:spPr bwMode="gray">
          <a:xfrm>
            <a:off x="381000" y="888430"/>
            <a:ext cx="7525072" cy="2392033"/>
          </a:xfrm>
          <a:prstGeom prst="rect">
            <a:avLst/>
          </a:prstGeom>
        </p:spPr>
        <p:txBody>
          <a:bodyPr vert="horz" lIns="0" tIns="18000" rIns="0" bIns="0" numCol="4"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200" b="1" dirty="0" smtClean="0">
              <a:solidFill>
                <a:schemeClr val="tx1"/>
              </a:solidFill>
            </a:endParaRPr>
          </a:p>
          <a:p>
            <a:endParaRPr lang="en-GB" sz="1200" b="1" dirty="0">
              <a:solidFill>
                <a:schemeClr val="tx1"/>
              </a:solidFill>
            </a:endParaRPr>
          </a:p>
        </p:txBody>
      </p:sp>
      <p:sp>
        <p:nvSpPr>
          <p:cNvPr id="9" name="Content Placeholder 2"/>
          <p:cNvSpPr txBox="1">
            <a:spLocks/>
          </p:cNvSpPr>
          <p:nvPr/>
        </p:nvSpPr>
        <p:spPr bwMode="gray">
          <a:xfrm>
            <a:off x="304800" y="4248150"/>
            <a:ext cx="7448872" cy="533400"/>
          </a:xfrm>
          <a:prstGeom prst="rect">
            <a:avLst/>
          </a:prstGeom>
        </p:spPr>
        <p:txBody>
          <a:bodyPr vert="horz" lIns="0" tIns="18000" rIns="0" bIns="0"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200" dirty="0">
              <a:solidFill>
                <a:schemeClr val="tx1"/>
              </a:solidFill>
            </a:endParaRPr>
          </a:p>
        </p:txBody>
      </p:sp>
    </p:spTree>
    <p:extLst>
      <p:ext uri="{BB962C8B-B14F-4D97-AF65-F5344CB8AC3E}">
        <p14:creationId xmlns:p14="http://schemas.microsoft.com/office/powerpoint/2010/main" val="40782801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1" y="-92620"/>
            <a:ext cx="6408449" cy="576105"/>
          </a:xfrm>
        </p:spPr>
        <p:txBody>
          <a:bodyPr/>
          <a:lstStyle/>
          <a:p>
            <a:r>
              <a:rPr lang="en-GB" dirty="0" smtClean="0"/>
              <a:t>Querying Data Using SQL – STRING MANIPULATION</a:t>
            </a:r>
            <a:endParaRPr lang="en-GB" dirty="0"/>
          </a:p>
        </p:txBody>
      </p:sp>
      <p:sp>
        <p:nvSpPr>
          <p:cNvPr id="7" name="Content Placeholder 2"/>
          <p:cNvSpPr>
            <a:spLocks noGrp="1"/>
          </p:cNvSpPr>
          <p:nvPr>
            <p:ph idx="1"/>
          </p:nvPr>
        </p:nvSpPr>
        <p:spPr>
          <a:xfrm>
            <a:off x="6553200" y="1123950"/>
            <a:ext cx="2514600" cy="3657600"/>
          </a:xfrm>
        </p:spPr>
        <p:txBody>
          <a:bodyPr/>
          <a:lstStyle/>
          <a:p>
            <a:r>
              <a:rPr lang="en-GB" sz="1200" dirty="0" smtClean="0">
                <a:solidFill>
                  <a:schemeClr val="tx1"/>
                </a:solidFill>
              </a:rPr>
              <a:t>The query is overly complex to reintroduce some previously discussed functions..</a:t>
            </a:r>
          </a:p>
          <a:p>
            <a:endParaRPr lang="en-GB" sz="1200" dirty="0" smtClean="0">
              <a:solidFill>
                <a:schemeClr val="tx1"/>
              </a:solidFill>
            </a:endParaRPr>
          </a:p>
          <a:p>
            <a:r>
              <a:rPr lang="en-GB" sz="1200" dirty="0" smtClean="0">
                <a:solidFill>
                  <a:schemeClr val="tx1"/>
                </a:solidFill>
              </a:rPr>
              <a:t>The are 2 ways to </a:t>
            </a:r>
            <a:r>
              <a:rPr lang="en-GB" sz="1200" dirty="0" err="1" smtClean="0">
                <a:solidFill>
                  <a:schemeClr val="tx1"/>
                </a:solidFill>
              </a:rPr>
              <a:t>concenate</a:t>
            </a:r>
            <a:r>
              <a:rPr lang="en-GB" sz="1200" dirty="0" smtClean="0">
                <a:solidFill>
                  <a:schemeClr val="tx1"/>
                </a:solidFill>
              </a:rPr>
              <a:t> – both are highlighted here.</a:t>
            </a:r>
          </a:p>
          <a:p>
            <a:endParaRPr lang="en-GB" sz="1200" dirty="0" smtClean="0">
              <a:solidFill>
                <a:schemeClr val="tx1"/>
              </a:solidFill>
            </a:endParaRPr>
          </a:p>
          <a:p>
            <a:r>
              <a:rPr lang="en-GB" sz="1200" dirty="0" smtClean="0">
                <a:solidFill>
                  <a:schemeClr val="tx1"/>
                </a:solidFill>
              </a:rPr>
              <a:t>However, we have also used:</a:t>
            </a:r>
          </a:p>
          <a:p>
            <a:pPr marL="171450" indent="-171450">
              <a:buFont typeface="Wingdings" panose="05000000000000000000" pitchFamily="2" charset="2"/>
              <a:buChar char="ü"/>
            </a:pPr>
            <a:r>
              <a:rPr lang="en-GB" sz="1200" b="1" dirty="0" smtClean="0">
                <a:solidFill>
                  <a:schemeClr val="tx1"/>
                </a:solidFill>
              </a:rPr>
              <a:t>CASE</a:t>
            </a:r>
            <a:r>
              <a:rPr lang="en-GB" sz="1200" dirty="0" smtClean="0">
                <a:solidFill>
                  <a:schemeClr val="tx1"/>
                </a:solidFill>
              </a:rPr>
              <a:t> Statements</a:t>
            </a:r>
          </a:p>
          <a:p>
            <a:pPr marL="171450" indent="-171450">
              <a:buFont typeface="Wingdings" panose="05000000000000000000" pitchFamily="2" charset="2"/>
              <a:buChar char="ü"/>
            </a:pPr>
            <a:r>
              <a:rPr lang="en-GB" sz="1200" b="1" dirty="0" smtClean="0">
                <a:solidFill>
                  <a:schemeClr val="tx1"/>
                </a:solidFill>
              </a:rPr>
              <a:t>DERIVED</a:t>
            </a:r>
            <a:r>
              <a:rPr lang="en-GB" sz="1200" dirty="0" smtClean="0">
                <a:solidFill>
                  <a:schemeClr val="tx1"/>
                </a:solidFill>
              </a:rPr>
              <a:t> table</a:t>
            </a:r>
          </a:p>
          <a:p>
            <a:pPr marL="171450" indent="-171450">
              <a:buFont typeface="Wingdings" panose="05000000000000000000" pitchFamily="2" charset="2"/>
              <a:buChar char="ü"/>
            </a:pPr>
            <a:r>
              <a:rPr lang="en-GB" sz="1200" b="1" dirty="0" smtClean="0">
                <a:solidFill>
                  <a:schemeClr val="tx1"/>
                </a:solidFill>
              </a:rPr>
              <a:t>INNER JOINS</a:t>
            </a:r>
          </a:p>
          <a:p>
            <a:pPr marL="171450" indent="-171450">
              <a:buFont typeface="Wingdings" panose="05000000000000000000" pitchFamily="2" charset="2"/>
              <a:buChar char="ü"/>
            </a:pPr>
            <a:r>
              <a:rPr lang="en-GB" sz="1200" dirty="0" smtClean="0">
                <a:solidFill>
                  <a:schemeClr val="tx1"/>
                </a:solidFill>
              </a:rPr>
              <a:t>And introducing a </a:t>
            </a:r>
            <a:r>
              <a:rPr lang="en-GB" sz="1200" b="1" dirty="0" smtClean="0">
                <a:solidFill>
                  <a:schemeClr val="tx1"/>
                </a:solidFill>
              </a:rPr>
              <a:t>CAST </a:t>
            </a:r>
            <a:r>
              <a:rPr lang="en-GB" sz="1200" dirty="0" smtClean="0">
                <a:solidFill>
                  <a:schemeClr val="tx1"/>
                </a:solidFill>
              </a:rPr>
              <a:t>and concept of data types!!</a:t>
            </a:r>
          </a:p>
          <a:p>
            <a:pPr marL="171450" indent="-171450">
              <a:buFont typeface="Wingdings" panose="05000000000000000000" pitchFamily="2" charset="2"/>
              <a:buChar char="ü"/>
            </a:pPr>
            <a:r>
              <a:rPr lang="en-GB" sz="1200" dirty="0" smtClean="0">
                <a:solidFill>
                  <a:schemeClr val="tx1"/>
                </a:solidFill>
              </a:rPr>
              <a:t>How to output text with single quote</a:t>
            </a:r>
            <a:endParaRPr lang="en-GB" sz="1200" dirty="0">
              <a:solidFill>
                <a:schemeClr val="tx1"/>
              </a:solidFill>
            </a:endParaRPr>
          </a:p>
        </p:txBody>
      </p:sp>
      <p:sp>
        <p:nvSpPr>
          <p:cNvPr id="4" name="Content Placeholder 2"/>
          <p:cNvSpPr txBox="1">
            <a:spLocks/>
          </p:cNvSpPr>
          <p:nvPr/>
        </p:nvSpPr>
        <p:spPr bwMode="gray">
          <a:xfrm>
            <a:off x="381000" y="888430"/>
            <a:ext cx="7525072" cy="2392033"/>
          </a:xfrm>
          <a:prstGeom prst="rect">
            <a:avLst/>
          </a:prstGeom>
        </p:spPr>
        <p:txBody>
          <a:bodyPr vert="horz" lIns="0" tIns="18000" rIns="0" bIns="0" numCol="4"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200" b="1" dirty="0" smtClean="0">
              <a:solidFill>
                <a:schemeClr val="tx1"/>
              </a:solidFill>
            </a:endParaRPr>
          </a:p>
          <a:p>
            <a:endParaRPr lang="en-GB" sz="1200" b="1" dirty="0">
              <a:solidFill>
                <a:schemeClr val="tx1"/>
              </a:solidFill>
            </a:endParaRPr>
          </a:p>
        </p:txBody>
      </p:sp>
      <p:sp>
        <p:nvSpPr>
          <p:cNvPr id="9" name="Content Placeholder 2"/>
          <p:cNvSpPr txBox="1">
            <a:spLocks/>
          </p:cNvSpPr>
          <p:nvPr/>
        </p:nvSpPr>
        <p:spPr bwMode="gray">
          <a:xfrm>
            <a:off x="304800" y="4248150"/>
            <a:ext cx="7448872" cy="533400"/>
          </a:xfrm>
          <a:prstGeom prst="rect">
            <a:avLst/>
          </a:prstGeom>
        </p:spPr>
        <p:txBody>
          <a:bodyPr vert="horz" lIns="0" tIns="18000" rIns="0" bIns="0"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200" dirty="0">
              <a:solidFill>
                <a:schemeClr val="tx1"/>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14350"/>
            <a:ext cx="6019800" cy="4390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86671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gray">
          <a:xfrm>
            <a:off x="228600" y="902448"/>
            <a:ext cx="8077200" cy="3969320"/>
          </a:xfrm>
          <a:prstGeom prst="rect">
            <a:avLst/>
          </a:prstGeom>
          <a:solidFill>
            <a:srgbClr val="E9F0D8"/>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pPr>
            <a:endParaRPr lang="en-GB" sz="1600" dirty="0" err="1" smtClean="0">
              <a:solidFill>
                <a:srgbClr val="FFD600"/>
              </a:solidFill>
              <a:latin typeface="Arial" pitchFamily="34" charset="0"/>
              <a:cs typeface="Arial" pitchFamily="34" charset="0"/>
            </a:endParaRPr>
          </a:p>
        </p:txBody>
      </p:sp>
      <p:sp>
        <p:nvSpPr>
          <p:cNvPr id="2" name="Title 1"/>
          <p:cNvSpPr>
            <a:spLocks noGrp="1"/>
          </p:cNvSpPr>
          <p:nvPr>
            <p:ph type="title"/>
          </p:nvPr>
        </p:nvSpPr>
        <p:spPr>
          <a:xfrm>
            <a:off x="323851" y="-92620"/>
            <a:ext cx="6408449" cy="576105"/>
          </a:xfrm>
        </p:spPr>
        <p:txBody>
          <a:bodyPr/>
          <a:lstStyle/>
          <a:p>
            <a:r>
              <a:rPr lang="en-GB" dirty="0" smtClean="0"/>
              <a:t>Querying Data Using SQL – STRING MANIPULATION</a:t>
            </a:r>
            <a:endParaRPr lang="en-GB" dirty="0"/>
          </a:p>
        </p:txBody>
      </p:sp>
      <p:sp>
        <p:nvSpPr>
          <p:cNvPr id="7" name="Content Placeholder 2"/>
          <p:cNvSpPr>
            <a:spLocks noGrp="1"/>
          </p:cNvSpPr>
          <p:nvPr>
            <p:ph idx="1"/>
          </p:nvPr>
        </p:nvSpPr>
        <p:spPr>
          <a:xfrm>
            <a:off x="304800" y="590550"/>
            <a:ext cx="8763000" cy="4495800"/>
          </a:xfrm>
        </p:spPr>
        <p:txBody>
          <a:bodyPr/>
          <a:lstStyle/>
          <a:p>
            <a:r>
              <a:rPr lang="en-GB" sz="1200" dirty="0" smtClean="0">
                <a:solidFill>
                  <a:schemeClr val="tx1"/>
                </a:solidFill>
              </a:rPr>
              <a:t>Examples of LEN / LEFT / RIGHT / TRIM / REVERSE / LOWER / REPLACE / SUBSTRING</a:t>
            </a:r>
          </a:p>
          <a:p>
            <a:pPr>
              <a:spcBef>
                <a:spcPts val="0"/>
              </a:spcBef>
            </a:pPr>
            <a:endParaRPr lang="en-GB" sz="800" dirty="0" smtClean="0">
              <a:solidFill>
                <a:srgbClr val="0000FF"/>
              </a:solidFill>
              <a:latin typeface="Consolas"/>
            </a:endParaRPr>
          </a:p>
          <a:p>
            <a:pPr>
              <a:spcBef>
                <a:spcPts val="0"/>
              </a:spcBef>
            </a:pPr>
            <a:endParaRPr lang="en-GB" sz="800" dirty="0">
              <a:solidFill>
                <a:srgbClr val="0000FF"/>
              </a:solidFill>
              <a:latin typeface="Consolas"/>
            </a:endParaRPr>
          </a:p>
          <a:p>
            <a:pPr>
              <a:spcBef>
                <a:spcPts val="0"/>
              </a:spcBef>
            </a:pPr>
            <a:r>
              <a:rPr lang="en-GB" sz="800" dirty="0" smtClean="0">
                <a:solidFill>
                  <a:srgbClr val="0000FF"/>
                </a:solidFill>
                <a:latin typeface="Consolas"/>
              </a:rPr>
              <a:t>SELECT</a:t>
            </a:r>
            <a:endParaRPr lang="en-GB" sz="800" dirty="0">
              <a:solidFill>
                <a:prstClr val="black"/>
              </a:solidFill>
              <a:latin typeface="Consolas"/>
            </a:endParaRPr>
          </a:p>
          <a:p>
            <a:pPr>
              <a:spcBef>
                <a:spcPts val="0"/>
              </a:spcBef>
            </a:pPr>
            <a:r>
              <a:rPr lang="en-GB" sz="800" dirty="0">
                <a:solidFill>
                  <a:prstClr val="black"/>
                </a:solidFill>
                <a:latin typeface="Consolas"/>
              </a:rPr>
              <a:t> </a:t>
            </a:r>
            <a:r>
              <a:rPr lang="en-GB" sz="800" dirty="0" smtClean="0">
                <a:solidFill>
                  <a:prstClr val="black"/>
                </a:solidFill>
                <a:latin typeface="Consolas"/>
              </a:rPr>
              <a:t>   BusinessHashKeyExample1</a:t>
            </a:r>
            <a:r>
              <a:rPr lang="en-GB" sz="800" dirty="0">
                <a:solidFill>
                  <a:srgbClr val="808080"/>
                </a:solidFill>
                <a:latin typeface="Consolas"/>
              </a:rPr>
              <a:t>,</a:t>
            </a:r>
            <a:r>
              <a:rPr lang="en-GB" sz="800" dirty="0">
                <a:solidFill>
                  <a:prstClr val="black"/>
                </a:solidFill>
                <a:latin typeface="Consolas"/>
              </a:rPr>
              <a:t> </a:t>
            </a:r>
          </a:p>
          <a:p>
            <a:pPr>
              <a:spcBef>
                <a:spcPts val="0"/>
              </a:spcBef>
            </a:pPr>
            <a:r>
              <a:rPr lang="en-GB" sz="800" dirty="0" smtClean="0">
                <a:solidFill>
                  <a:srgbClr val="008000"/>
                </a:solidFill>
                <a:latin typeface="Consolas"/>
              </a:rPr>
              <a:t>    --</a:t>
            </a:r>
            <a:r>
              <a:rPr lang="en-GB" sz="800" dirty="0">
                <a:solidFill>
                  <a:srgbClr val="008000"/>
                </a:solidFill>
                <a:latin typeface="Consolas"/>
              </a:rPr>
              <a:t>BusinessHashKeyExample2, -- comment out - doesn't mean I still can't use it in STRING or other functions</a:t>
            </a:r>
            <a:endParaRPr lang="en-GB" sz="800" dirty="0">
              <a:solidFill>
                <a:prstClr val="black"/>
              </a:solidFill>
              <a:latin typeface="Consolas"/>
            </a:endParaRPr>
          </a:p>
          <a:p>
            <a:pPr>
              <a:spcBef>
                <a:spcPts val="0"/>
              </a:spcBef>
            </a:pPr>
            <a:r>
              <a:rPr lang="en-GB" sz="800" dirty="0" smtClean="0">
                <a:solidFill>
                  <a:prstClr val="black"/>
                </a:solidFill>
                <a:latin typeface="Consolas"/>
              </a:rPr>
              <a:t>    BusinessHashKeyExample3</a:t>
            </a:r>
            <a:r>
              <a:rPr lang="en-GB" sz="800" dirty="0">
                <a:solidFill>
                  <a:srgbClr val="808080"/>
                </a:solidFill>
                <a:latin typeface="Consolas"/>
              </a:rPr>
              <a:t>,</a:t>
            </a:r>
            <a:endParaRPr lang="en-GB" sz="800" dirty="0">
              <a:solidFill>
                <a:prstClr val="black"/>
              </a:solidFill>
              <a:latin typeface="Consolas"/>
            </a:endParaRPr>
          </a:p>
          <a:p>
            <a:pPr>
              <a:spcBef>
                <a:spcPts val="0"/>
              </a:spcBef>
            </a:pPr>
            <a:r>
              <a:rPr lang="en-GB" sz="800" dirty="0" smtClean="0">
                <a:solidFill>
                  <a:srgbClr val="FF00FF"/>
                </a:solidFill>
                <a:latin typeface="Consolas"/>
              </a:rPr>
              <a:t>    LEN</a:t>
            </a:r>
            <a:r>
              <a:rPr lang="en-GB" sz="800" dirty="0" smtClean="0">
                <a:solidFill>
                  <a:srgbClr val="808080"/>
                </a:solidFill>
                <a:latin typeface="Consolas"/>
              </a:rPr>
              <a:t>(</a:t>
            </a:r>
            <a:r>
              <a:rPr lang="en-GB" sz="800" dirty="0" smtClean="0">
                <a:solidFill>
                  <a:prstClr val="black"/>
                </a:solidFill>
                <a:latin typeface="Consolas"/>
              </a:rPr>
              <a:t>BusinessHashKeyExample1</a:t>
            </a:r>
            <a:r>
              <a:rPr lang="en-GB" sz="800" dirty="0">
                <a:solidFill>
                  <a:srgbClr val="808080"/>
                </a:solidFill>
                <a:latin typeface="Consolas"/>
              </a:rPr>
              <a:t>)</a:t>
            </a:r>
            <a:r>
              <a:rPr lang="en-GB" sz="800" dirty="0">
                <a:solidFill>
                  <a:prstClr val="black"/>
                </a:solidFill>
                <a:latin typeface="Consolas"/>
              </a:rPr>
              <a:t> </a:t>
            </a:r>
            <a:r>
              <a:rPr lang="en-GB" sz="800" dirty="0" smtClean="0">
                <a:solidFill>
                  <a:prstClr val="black"/>
                </a:solidFill>
                <a:latin typeface="Consolas"/>
              </a:rPr>
              <a:t>                  </a:t>
            </a:r>
            <a:r>
              <a:rPr lang="en-GB" sz="800" dirty="0" smtClean="0">
                <a:solidFill>
                  <a:srgbClr val="0000FF"/>
                </a:solidFill>
                <a:latin typeface="Consolas"/>
              </a:rPr>
              <a:t>AS</a:t>
            </a:r>
            <a:r>
              <a:rPr lang="en-GB" sz="800" dirty="0" smtClean="0">
                <a:solidFill>
                  <a:prstClr val="black"/>
                </a:solidFill>
                <a:latin typeface="Consolas"/>
              </a:rPr>
              <a:t> </a:t>
            </a:r>
            <a:r>
              <a:rPr lang="en-GB" sz="800" dirty="0">
                <a:solidFill>
                  <a:prstClr val="black"/>
                </a:solidFill>
                <a:latin typeface="Consolas"/>
              </a:rPr>
              <a:t>HashKey1Length</a:t>
            </a:r>
            <a:r>
              <a:rPr lang="en-GB" sz="800" dirty="0">
                <a:solidFill>
                  <a:srgbClr val="808080"/>
                </a:solidFill>
                <a:latin typeface="Consolas"/>
              </a:rPr>
              <a:t>,</a:t>
            </a:r>
            <a:r>
              <a:rPr lang="en-GB" sz="800" dirty="0">
                <a:solidFill>
                  <a:prstClr val="black"/>
                </a:solidFill>
                <a:latin typeface="Consolas"/>
              </a:rPr>
              <a:t> </a:t>
            </a:r>
            <a:r>
              <a:rPr lang="en-GB" sz="800" dirty="0">
                <a:solidFill>
                  <a:srgbClr val="008000"/>
                </a:solidFill>
                <a:latin typeface="Consolas"/>
              </a:rPr>
              <a:t>-- Return length of string</a:t>
            </a:r>
            <a:endParaRPr lang="en-GB" sz="800" dirty="0">
              <a:solidFill>
                <a:prstClr val="black"/>
              </a:solidFill>
              <a:latin typeface="Consolas"/>
            </a:endParaRPr>
          </a:p>
          <a:p>
            <a:pPr>
              <a:spcBef>
                <a:spcPts val="0"/>
              </a:spcBef>
            </a:pPr>
            <a:r>
              <a:rPr lang="en-GB" sz="800" dirty="0" smtClean="0">
                <a:solidFill>
                  <a:srgbClr val="FF00FF"/>
                </a:solidFill>
                <a:latin typeface="Consolas"/>
              </a:rPr>
              <a:t>    LEN</a:t>
            </a:r>
            <a:r>
              <a:rPr lang="en-GB" sz="800" dirty="0" smtClean="0">
                <a:solidFill>
                  <a:srgbClr val="808080"/>
                </a:solidFill>
                <a:latin typeface="Consolas"/>
              </a:rPr>
              <a:t>(</a:t>
            </a:r>
            <a:r>
              <a:rPr lang="en-GB" sz="800" dirty="0" smtClean="0">
                <a:solidFill>
                  <a:prstClr val="black"/>
                </a:solidFill>
                <a:latin typeface="Consolas"/>
              </a:rPr>
              <a:t>BusinessHashKeyExample3</a:t>
            </a:r>
            <a:r>
              <a:rPr lang="en-GB" sz="800" dirty="0">
                <a:solidFill>
                  <a:srgbClr val="808080"/>
                </a:solidFill>
                <a:latin typeface="Consolas"/>
              </a:rPr>
              <a:t>)</a:t>
            </a:r>
            <a:r>
              <a:rPr lang="en-GB" sz="800" dirty="0">
                <a:solidFill>
                  <a:prstClr val="black"/>
                </a:solidFill>
                <a:latin typeface="Consolas"/>
              </a:rPr>
              <a:t> </a:t>
            </a:r>
            <a:r>
              <a:rPr lang="en-GB" sz="800" dirty="0" smtClean="0">
                <a:solidFill>
                  <a:prstClr val="black"/>
                </a:solidFill>
                <a:latin typeface="Consolas"/>
              </a:rPr>
              <a:t>                  </a:t>
            </a:r>
            <a:r>
              <a:rPr lang="en-GB" sz="800" dirty="0" smtClean="0">
                <a:solidFill>
                  <a:srgbClr val="0000FF"/>
                </a:solidFill>
                <a:latin typeface="Consolas"/>
              </a:rPr>
              <a:t>AS</a:t>
            </a:r>
            <a:r>
              <a:rPr lang="en-GB" sz="800" dirty="0" smtClean="0">
                <a:solidFill>
                  <a:prstClr val="black"/>
                </a:solidFill>
                <a:latin typeface="Consolas"/>
              </a:rPr>
              <a:t> </a:t>
            </a:r>
            <a:r>
              <a:rPr lang="en-GB" sz="800" dirty="0">
                <a:solidFill>
                  <a:prstClr val="black"/>
                </a:solidFill>
                <a:latin typeface="Consolas"/>
              </a:rPr>
              <a:t>HashKey3Length</a:t>
            </a:r>
            <a:r>
              <a:rPr lang="en-GB" sz="800" dirty="0">
                <a:solidFill>
                  <a:srgbClr val="808080"/>
                </a:solidFill>
                <a:latin typeface="Consolas"/>
              </a:rPr>
              <a:t>,</a:t>
            </a:r>
            <a:r>
              <a:rPr lang="en-GB" sz="800" dirty="0">
                <a:solidFill>
                  <a:prstClr val="black"/>
                </a:solidFill>
                <a:latin typeface="Consolas"/>
              </a:rPr>
              <a:t> </a:t>
            </a:r>
            <a:r>
              <a:rPr lang="en-GB" sz="800" dirty="0">
                <a:solidFill>
                  <a:srgbClr val="008000"/>
                </a:solidFill>
                <a:latin typeface="Consolas"/>
              </a:rPr>
              <a:t>-- Return length of string - includes leading spaces</a:t>
            </a:r>
            <a:endParaRPr lang="en-GB" sz="800" dirty="0">
              <a:solidFill>
                <a:prstClr val="black"/>
              </a:solidFill>
              <a:latin typeface="Consolas"/>
            </a:endParaRPr>
          </a:p>
          <a:p>
            <a:pPr>
              <a:spcBef>
                <a:spcPts val="0"/>
              </a:spcBef>
            </a:pPr>
            <a:r>
              <a:rPr lang="en-GB" sz="800" dirty="0" smtClean="0">
                <a:solidFill>
                  <a:srgbClr val="808080"/>
                </a:solidFill>
                <a:latin typeface="Consolas"/>
              </a:rPr>
              <a:t>    LEFT(</a:t>
            </a:r>
            <a:r>
              <a:rPr lang="en-GB" sz="800" dirty="0" smtClean="0">
                <a:solidFill>
                  <a:prstClr val="black"/>
                </a:solidFill>
                <a:latin typeface="Consolas"/>
              </a:rPr>
              <a:t>BusinessHashKeyExample1</a:t>
            </a:r>
            <a:r>
              <a:rPr lang="en-GB" sz="800" dirty="0" smtClean="0">
                <a:solidFill>
                  <a:srgbClr val="808080"/>
                </a:solidFill>
                <a:latin typeface="Consolas"/>
              </a:rPr>
              <a:t>,</a:t>
            </a:r>
            <a:r>
              <a:rPr lang="en-GB" sz="800" dirty="0" smtClean="0">
                <a:solidFill>
                  <a:prstClr val="black"/>
                </a:solidFill>
                <a:latin typeface="Consolas"/>
              </a:rPr>
              <a:t>3</a:t>
            </a:r>
            <a:r>
              <a:rPr lang="en-GB" sz="800" dirty="0">
                <a:solidFill>
                  <a:srgbClr val="808080"/>
                </a:solidFill>
                <a:latin typeface="Consolas"/>
              </a:rPr>
              <a:t>)</a:t>
            </a:r>
            <a:r>
              <a:rPr lang="en-GB" sz="800" dirty="0">
                <a:solidFill>
                  <a:prstClr val="black"/>
                </a:solidFill>
                <a:latin typeface="Consolas"/>
              </a:rPr>
              <a:t> </a:t>
            </a:r>
            <a:r>
              <a:rPr lang="en-GB" sz="800" dirty="0" smtClean="0">
                <a:solidFill>
                  <a:prstClr val="black"/>
                </a:solidFill>
                <a:latin typeface="Consolas"/>
              </a:rPr>
              <a:t>               </a:t>
            </a:r>
            <a:r>
              <a:rPr lang="en-GB" sz="800" dirty="0" smtClean="0">
                <a:solidFill>
                  <a:srgbClr val="0000FF"/>
                </a:solidFill>
                <a:latin typeface="Consolas"/>
              </a:rPr>
              <a:t>AS</a:t>
            </a:r>
            <a:r>
              <a:rPr lang="en-GB" sz="800" dirty="0" smtClean="0">
                <a:solidFill>
                  <a:prstClr val="black"/>
                </a:solidFill>
                <a:latin typeface="Consolas"/>
              </a:rPr>
              <a:t> </a:t>
            </a:r>
            <a:r>
              <a:rPr lang="en-GB" sz="800" dirty="0" smtClean="0">
                <a:solidFill>
                  <a:prstClr val="black"/>
                </a:solidFill>
                <a:latin typeface="Consolas"/>
              </a:rPr>
              <a:t>LeftKey1Chars</a:t>
            </a:r>
            <a:r>
              <a:rPr lang="en-GB" sz="800" dirty="0">
                <a:solidFill>
                  <a:srgbClr val="808080"/>
                </a:solidFill>
                <a:latin typeface="Consolas"/>
              </a:rPr>
              <a:t>,</a:t>
            </a:r>
            <a:r>
              <a:rPr lang="en-GB" sz="800" dirty="0">
                <a:solidFill>
                  <a:prstClr val="black"/>
                </a:solidFill>
                <a:latin typeface="Consolas"/>
              </a:rPr>
              <a:t> </a:t>
            </a:r>
            <a:r>
              <a:rPr lang="en-GB" sz="800" dirty="0">
                <a:solidFill>
                  <a:srgbClr val="008000"/>
                </a:solidFill>
                <a:latin typeface="Consolas"/>
              </a:rPr>
              <a:t>-- Return first x number of chars in string - here 3</a:t>
            </a:r>
            <a:endParaRPr lang="en-GB" sz="800" dirty="0">
              <a:solidFill>
                <a:prstClr val="black"/>
              </a:solidFill>
              <a:latin typeface="Consolas"/>
            </a:endParaRPr>
          </a:p>
          <a:p>
            <a:pPr>
              <a:spcBef>
                <a:spcPts val="0"/>
              </a:spcBef>
            </a:pPr>
            <a:r>
              <a:rPr lang="en-GB" sz="800" dirty="0" smtClean="0">
                <a:solidFill>
                  <a:srgbClr val="808080"/>
                </a:solidFill>
                <a:latin typeface="Consolas"/>
              </a:rPr>
              <a:t>    RIGHT(</a:t>
            </a:r>
            <a:r>
              <a:rPr lang="en-GB" sz="800" dirty="0" smtClean="0">
                <a:solidFill>
                  <a:prstClr val="black"/>
                </a:solidFill>
                <a:latin typeface="Consolas"/>
              </a:rPr>
              <a:t>BusinessHashKeyExample1</a:t>
            </a:r>
            <a:r>
              <a:rPr lang="en-GB" sz="800" dirty="0" smtClean="0">
                <a:solidFill>
                  <a:srgbClr val="808080"/>
                </a:solidFill>
                <a:latin typeface="Consolas"/>
              </a:rPr>
              <a:t>,</a:t>
            </a:r>
            <a:r>
              <a:rPr lang="en-GB" sz="800" dirty="0" smtClean="0">
                <a:solidFill>
                  <a:prstClr val="black"/>
                </a:solidFill>
                <a:latin typeface="Consolas"/>
              </a:rPr>
              <a:t>5</a:t>
            </a:r>
            <a:r>
              <a:rPr lang="en-GB" sz="800" dirty="0">
                <a:solidFill>
                  <a:srgbClr val="808080"/>
                </a:solidFill>
                <a:latin typeface="Consolas"/>
              </a:rPr>
              <a:t>)</a:t>
            </a:r>
            <a:r>
              <a:rPr lang="en-GB" sz="800" dirty="0">
                <a:solidFill>
                  <a:prstClr val="black"/>
                </a:solidFill>
                <a:latin typeface="Consolas"/>
              </a:rPr>
              <a:t> </a:t>
            </a:r>
            <a:r>
              <a:rPr lang="en-GB" sz="800" dirty="0" smtClean="0">
                <a:solidFill>
                  <a:prstClr val="black"/>
                </a:solidFill>
                <a:latin typeface="Consolas"/>
              </a:rPr>
              <a:t>              </a:t>
            </a:r>
            <a:r>
              <a:rPr lang="en-GB" sz="800" dirty="0" smtClean="0">
                <a:solidFill>
                  <a:srgbClr val="0000FF"/>
                </a:solidFill>
                <a:latin typeface="Consolas"/>
              </a:rPr>
              <a:t>AS</a:t>
            </a:r>
            <a:r>
              <a:rPr lang="en-GB" sz="800" dirty="0" smtClean="0">
                <a:solidFill>
                  <a:prstClr val="black"/>
                </a:solidFill>
                <a:latin typeface="Consolas"/>
              </a:rPr>
              <a:t> </a:t>
            </a:r>
            <a:r>
              <a:rPr lang="en-GB" sz="800" dirty="0" smtClean="0">
                <a:solidFill>
                  <a:prstClr val="black"/>
                </a:solidFill>
                <a:latin typeface="Consolas"/>
              </a:rPr>
              <a:t>RightKey1Chars</a:t>
            </a:r>
            <a:r>
              <a:rPr lang="en-GB" sz="800" dirty="0">
                <a:solidFill>
                  <a:srgbClr val="808080"/>
                </a:solidFill>
                <a:latin typeface="Consolas"/>
              </a:rPr>
              <a:t>,</a:t>
            </a:r>
            <a:r>
              <a:rPr lang="en-GB" sz="800" dirty="0">
                <a:solidFill>
                  <a:prstClr val="black"/>
                </a:solidFill>
                <a:latin typeface="Consolas"/>
              </a:rPr>
              <a:t> </a:t>
            </a:r>
            <a:r>
              <a:rPr lang="en-GB" sz="800" dirty="0">
                <a:solidFill>
                  <a:srgbClr val="008000"/>
                </a:solidFill>
                <a:latin typeface="Consolas"/>
              </a:rPr>
              <a:t>-- Return last x number of chars in string - here 5</a:t>
            </a:r>
            <a:endParaRPr lang="en-GB" sz="800" dirty="0">
              <a:solidFill>
                <a:prstClr val="black"/>
              </a:solidFill>
              <a:latin typeface="Consolas"/>
            </a:endParaRPr>
          </a:p>
          <a:p>
            <a:pPr>
              <a:spcBef>
                <a:spcPts val="0"/>
              </a:spcBef>
            </a:pPr>
            <a:r>
              <a:rPr lang="en-GB" sz="800" dirty="0" smtClean="0">
                <a:solidFill>
                  <a:srgbClr val="FF00FF"/>
                </a:solidFill>
                <a:latin typeface="Consolas"/>
              </a:rPr>
              <a:t>    REVERSE</a:t>
            </a:r>
            <a:r>
              <a:rPr lang="en-GB" sz="800" dirty="0" smtClean="0">
                <a:solidFill>
                  <a:srgbClr val="0000FF"/>
                </a:solidFill>
                <a:latin typeface="Consolas"/>
              </a:rPr>
              <a:t> </a:t>
            </a:r>
            <a:r>
              <a:rPr lang="en-GB" sz="800" dirty="0">
                <a:solidFill>
                  <a:srgbClr val="808080"/>
                </a:solidFill>
                <a:latin typeface="Consolas"/>
              </a:rPr>
              <a:t>(RIGHT(</a:t>
            </a:r>
            <a:r>
              <a:rPr lang="en-GB" sz="800" dirty="0">
                <a:solidFill>
                  <a:prstClr val="black"/>
                </a:solidFill>
                <a:latin typeface="Consolas"/>
              </a:rPr>
              <a:t>BusinessHashKeyExample1</a:t>
            </a:r>
            <a:r>
              <a:rPr lang="en-GB" sz="800" dirty="0">
                <a:solidFill>
                  <a:srgbClr val="808080"/>
                </a:solidFill>
                <a:latin typeface="Consolas"/>
              </a:rPr>
              <a:t>,</a:t>
            </a:r>
            <a:r>
              <a:rPr lang="en-GB" sz="800" dirty="0">
                <a:solidFill>
                  <a:prstClr val="black"/>
                </a:solidFill>
                <a:latin typeface="Consolas"/>
              </a:rPr>
              <a:t>5</a:t>
            </a:r>
            <a:r>
              <a:rPr lang="en-GB" sz="800" dirty="0">
                <a:solidFill>
                  <a:srgbClr val="808080"/>
                </a:solidFill>
                <a:latin typeface="Consolas"/>
              </a:rPr>
              <a:t>))</a:t>
            </a:r>
            <a:r>
              <a:rPr lang="en-GB" sz="800" dirty="0">
                <a:solidFill>
                  <a:prstClr val="black"/>
                </a:solidFill>
                <a:latin typeface="Consolas"/>
              </a:rPr>
              <a:t> </a:t>
            </a:r>
            <a:r>
              <a:rPr lang="en-GB" sz="800" dirty="0" smtClean="0">
                <a:solidFill>
                  <a:prstClr val="black"/>
                </a:solidFill>
                <a:latin typeface="Consolas"/>
              </a:rPr>
              <a:t>    </a:t>
            </a:r>
            <a:r>
              <a:rPr lang="en-GB" sz="800" dirty="0" smtClean="0">
                <a:solidFill>
                  <a:srgbClr val="0000FF"/>
                </a:solidFill>
                <a:latin typeface="Consolas"/>
              </a:rPr>
              <a:t>AS</a:t>
            </a:r>
            <a:r>
              <a:rPr lang="en-GB" sz="800" dirty="0" smtClean="0">
                <a:solidFill>
                  <a:prstClr val="black"/>
                </a:solidFill>
                <a:latin typeface="Consolas"/>
              </a:rPr>
              <a:t> </a:t>
            </a:r>
            <a:r>
              <a:rPr lang="en-GB" sz="800" dirty="0" smtClean="0">
                <a:solidFill>
                  <a:prstClr val="black"/>
                </a:solidFill>
                <a:latin typeface="Consolas"/>
              </a:rPr>
              <a:t>ReverseRightKey1Chars</a:t>
            </a:r>
            <a:r>
              <a:rPr lang="en-GB" sz="800" dirty="0">
                <a:solidFill>
                  <a:srgbClr val="808080"/>
                </a:solidFill>
                <a:latin typeface="Consolas"/>
              </a:rPr>
              <a:t>,</a:t>
            </a:r>
            <a:r>
              <a:rPr lang="en-GB" sz="800" dirty="0">
                <a:solidFill>
                  <a:prstClr val="black"/>
                </a:solidFill>
                <a:latin typeface="Consolas"/>
              </a:rPr>
              <a:t> </a:t>
            </a:r>
            <a:r>
              <a:rPr lang="en-GB" sz="800" dirty="0">
                <a:solidFill>
                  <a:srgbClr val="008000"/>
                </a:solidFill>
                <a:latin typeface="Consolas"/>
              </a:rPr>
              <a:t>-- Reverse string - but perform on another string function</a:t>
            </a:r>
            <a:endParaRPr lang="en-GB" sz="800" dirty="0">
              <a:solidFill>
                <a:prstClr val="black"/>
              </a:solidFill>
              <a:latin typeface="Consolas"/>
            </a:endParaRPr>
          </a:p>
          <a:p>
            <a:pPr>
              <a:spcBef>
                <a:spcPts val="0"/>
              </a:spcBef>
            </a:pPr>
            <a:r>
              <a:rPr lang="en-GB" sz="800" dirty="0" smtClean="0">
                <a:solidFill>
                  <a:srgbClr val="FF00FF"/>
                </a:solidFill>
                <a:latin typeface="Consolas"/>
              </a:rPr>
              <a:t>    LTRIM</a:t>
            </a:r>
            <a:r>
              <a:rPr lang="en-GB" sz="800" dirty="0" smtClean="0">
                <a:solidFill>
                  <a:srgbClr val="808080"/>
                </a:solidFill>
                <a:latin typeface="Consolas"/>
              </a:rPr>
              <a:t>(</a:t>
            </a:r>
            <a:r>
              <a:rPr lang="en-GB" sz="800" dirty="0" smtClean="0">
                <a:solidFill>
                  <a:prstClr val="black"/>
                </a:solidFill>
                <a:latin typeface="Consolas"/>
              </a:rPr>
              <a:t>BusinessHashKeyExample3</a:t>
            </a:r>
            <a:r>
              <a:rPr lang="en-GB" sz="800" dirty="0">
                <a:solidFill>
                  <a:srgbClr val="808080"/>
                </a:solidFill>
                <a:latin typeface="Consolas"/>
              </a:rPr>
              <a:t>)</a:t>
            </a:r>
            <a:r>
              <a:rPr lang="en-GB" sz="800" dirty="0">
                <a:solidFill>
                  <a:prstClr val="black"/>
                </a:solidFill>
                <a:latin typeface="Consolas"/>
              </a:rPr>
              <a:t> </a:t>
            </a:r>
            <a:r>
              <a:rPr lang="en-GB" sz="800" dirty="0" smtClean="0">
                <a:solidFill>
                  <a:prstClr val="black"/>
                </a:solidFill>
                <a:latin typeface="Consolas"/>
              </a:rPr>
              <a:t>                </a:t>
            </a:r>
            <a:r>
              <a:rPr lang="en-GB" sz="800" dirty="0" smtClean="0">
                <a:solidFill>
                  <a:srgbClr val="0000FF"/>
                </a:solidFill>
                <a:latin typeface="Consolas"/>
              </a:rPr>
              <a:t>AS</a:t>
            </a:r>
            <a:r>
              <a:rPr lang="en-GB" sz="800" dirty="0" smtClean="0">
                <a:solidFill>
                  <a:prstClr val="black"/>
                </a:solidFill>
                <a:latin typeface="Consolas"/>
              </a:rPr>
              <a:t> </a:t>
            </a:r>
            <a:r>
              <a:rPr lang="en-GB" sz="800" dirty="0">
                <a:solidFill>
                  <a:prstClr val="black"/>
                </a:solidFill>
                <a:latin typeface="Consolas"/>
              </a:rPr>
              <a:t>TrimmedKey3</a:t>
            </a:r>
            <a:r>
              <a:rPr lang="en-GB" sz="800" dirty="0">
                <a:solidFill>
                  <a:srgbClr val="808080"/>
                </a:solidFill>
                <a:latin typeface="Consolas"/>
              </a:rPr>
              <a:t>,</a:t>
            </a:r>
            <a:r>
              <a:rPr lang="en-GB" sz="800" dirty="0">
                <a:solidFill>
                  <a:prstClr val="black"/>
                </a:solidFill>
                <a:latin typeface="Consolas"/>
              </a:rPr>
              <a:t> </a:t>
            </a:r>
            <a:r>
              <a:rPr lang="en-GB" sz="800" dirty="0">
                <a:solidFill>
                  <a:srgbClr val="008000"/>
                </a:solidFill>
                <a:latin typeface="Consolas"/>
              </a:rPr>
              <a:t>-- Remove the leading spaces - i.e. to the LEFT</a:t>
            </a:r>
            <a:endParaRPr lang="en-GB" sz="800" dirty="0">
              <a:solidFill>
                <a:prstClr val="black"/>
              </a:solidFill>
              <a:latin typeface="Consolas"/>
            </a:endParaRPr>
          </a:p>
          <a:p>
            <a:pPr>
              <a:spcBef>
                <a:spcPts val="0"/>
              </a:spcBef>
            </a:pPr>
            <a:r>
              <a:rPr lang="en-GB" sz="800" dirty="0" smtClean="0">
                <a:solidFill>
                  <a:srgbClr val="FF00FF"/>
                </a:solidFill>
                <a:latin typeface="Consolas"/>
              </a:rPr>
              <a:t>    LOWER</a:t>
            </a:r>
            <a:r>
              <a:rPr lang="en-GB" sz="800" dirty="0" smtClean="0">
                <a:solidFill>
                  <a:srgbClr val="808080"/>
                </a:solidFill>
                <a:latin typeface="Consolas"/>
              </a:rPr>
              <a:t>(</a:t>
            </a:r>
            <a:r>
              <a:rPr lang="en-GB" sz="800" dirty="0" smtClean="0">
                <a:solidFill>
                  <a:prstClr val="black"/>
                </a:solidFill>
                <a:latin typeface="Consolas"/>
              </a:rPr>
              <a:t>BusinessHashKeyExample2</a:t>
            </a:r>
            <a:r>
              <a:rPr lang="en-GB" sz="800" dirty="0">
                <a:solidFill>
                  <a:srgbClr val="808080"/>
                </a:solidFill>
                <a:latin typeface="Consolas"/>
              </a:rPr>
              <a:t>)</a:t>
            </a:r>
            <a:r>
              <a:rPr lang="en-GB" sz="800" dirty="0">
                <a:solidFill>
                  <a:prstClr val="black"/>
                </a:solidFill>
                <a:latin typeface="Consolas"/>
              </a:rPr>
              <a:t> </a:t>
            </a:r>
            <a:r>
              <a:rPr lang="en-GB" sz="800" dirty="0" smtClean="0">
                <a:solidFill>
                  <a:prstClr val="black"/>
                </a:solidFill>
                <a:latin typeface="Consolas"/>
              </a:rPr>
              <a:t>                </a:t>
            </a:r>
            <a:r>
              <a:rPr lang="en-GB" sz="800" dirty="0" smtClean="0">
                <a:solidFill>
                  <a:srgbClr val="0000FF"/>
                </a:solidFill>
                <a:latin typeface="Consolas"/>
              </a:rPr>
              <a:t>AS</a:t>
            </a:r>
            <a:r>
              <a:rPr lang="en-GB" sz="800" dirty="0" smtClean="0">
                <a:solidFill>
                  <a:prstClr val="black"/>
                </a:solidFill>
                <a:latin typeface="Consolas"/>
              </a:rPr>
              <a:t> </a:t>
            </a:r>
            <a:r>
              <a:rPr lang="en-GB" sz="800" dirty="0">
                <a:solidFill>
                  <a:prstClr val="black"/>
                </a:solidFill>
                <a:latin typeface="Consolas"/>
              </a:rPr>
              <a:t>LowerCaseKey2</a:t>
            </a:r>
            <a:r>
              <a:rPr lang="en-GB" sz="800" dirty="0">
                <a:solidFill>
                  <a:srgbClr val="808080"/>
                </a:solidFill>
                <a:latin typeface="Consolas"/>
              </a:rPr>
              <a:t>,</a:t>
            </a:r>
            <a:r>
              <a:rPr lang="en-GB" sz="800" dirty="0">
                <a:solidFill>
                  <a:prstClr val="black"/>
                </a:solidFill>
                <a:latin typeface="Consolas"/>
              </a:rPr>
              <a:t> </a:t>
            </a:r>
            <a:r>
              <a:rPr lang="en-GB" sz="800" dirty="0">
                <a:solidFill>
                  <a:srgbClr val="008000"/>
                </a:solidFill>
                <a:latin typeface="Consolas"/>
              </a:rPr>
              <a:t>-- Use LOWER to Lower Case and UPPER to do the opposite!</a:t>
            </a:r>
            <a:endParaRPr lang="en-GB" sz="800" dirty="0">
              <a:solidFill>
                <a:prstClr val="black"/>
              </a:solidFill>
              <a:latin typeface="Consolas"/>
            </a:endParaRPr>
          </a:p>
          <a:p>
            <a:pPr>
              <a:spcBef>
                <a:spcPts val="0"/>
              </a:spcBef>
            </a:pPr>
            <a:r>
              <a:rPr lang="en-GB" sz="800" dirty="0" smtClean="0">
                <a:solidFill>
                  <a:srgbClr val="FF00FF"/>
                </a:solidFill>
                <a:latin typeface="Consolas"/>
              </a:rPr>
              <a:t>    REPLACE</a:t>
            </a:r>
            <a:r>
              <a:rPr lang="en-GB" sz="800" dirty="0" smtClean="0">
                <a:solidFill>
                  <a:srgbClr val="808080"/>
                </a:solidFill>
                <a:latin typeface="Consolas"/>
              </a:rPr>
              <a:t>(</a:t>
            </a:r>
            <a:r>
              <a:rPr lang="en-GB" sz="800" dirty="0" smtClean="0">
                <a:solidFill>
                  <a:srgbClr val="FF00FF"/>
                </a:solidFill>
                <a:latin typeface="Consolas"/>
              </a:rPr>
              <a:t>LOWER</a:t>
            </a:r>
            <a:r>
              <a:rPr lang="en-GB" sz="800" dirty="0" smtClean="0">
                <a:solidFill>
                  <a:srgbClr val="808080"/>
                </a:solidFill>
                <a:latin typeface="Consolas"/>
              </a:rPr>
              <a:t>(</a:t>
            </a:r>
            <a:r>
              <a:rPr lang="en-GB" sz="800" dirty="0" smtClean="0">
                <a:solidFill>
                  <a:prstClr val="black"/>
                </a:solidFill>
                <a:latin typeface="Consolas"/>
              </a:rPr>
              <a:t>BusinessHashKeyExample2</a:t>
            </a:r>
            <a:r>
              <a:rPr lang="en-GB" sz="800" dirty="0">
                <a:solidFill>
                  <a:srgbClr val="808080"/>
                </a:solidFill>
                <a:latin typeface="Consolas"/>
              </a:rPr>
              <a:t>),</a:t>
            </a:r>
            <a:r>
              <a:rPr lang="en-GB" sz="800" dirty="0">
                <a:solidFill>
                  <a:srgbClr val="FF0000"/>
                </a:solidFill>
                <a:latin typeface="Consolas"/>
              </a:rPr>
              <a:t>'/'</a:t>
            </a:r>
            <a:r>
              <a:rPr lang="en-GB" sz="800" dirty="0">
                <a:solidFill>
                  <a:srgbClr val="808080"/>
                </a:solidFill>
                <a:latin typeface="Consolas"/>
              </a:rPr>
              <a:t>,</a:t>
            </a:r>
            <a:r>
              <a:rPr lang="en-GB" sz="800" dirty="0">
                <a:solidFill>
                  <a:srgbClr val="FF0000"/>
                </a:solidFill>
                <a:latin typeface="Consolas"/>
              </a:rPr>
              <a:t>''</a:t>
            </a:r>
            <a:r>
              <a:rPr lang="en-GB" sz="800" dirty="0">
                <a:solidFill>
                  <a:srgbClr val="808080"/>
                </a:solidFill>
                <a:latin typeface="Consolas"/>
              </a:rPr>
              <a:t>)</a:t>
            </a:r>
            <a:r>
              <a:rPr lang="en-GB" sz="800" dirty="0">
                <a:solidFill>
                  <a:prstClr val="black"/>
                </a:solidFill>
                <a:latin typeface="Consolas"/>
              </a:rPr>
              <a:t> </a:t>
            </a:r>
            <a:r>
              <a:rPr lang="en-GB" sz="800" dirty="0">
                <a:solidFill>
                  <a:srgbClr val="0000FF"/>
                </a:solidFill>
                <a:latin typeface="Consolas"/>
              </a:rPr>
              <a:t>AS</a:t>
            </a:r>
            <a:r>
              <a:rPr lang="en-GB" sz="800" dirty="0">
                <a:solidFill>
                  <a:prstClr val="black"/>
                </a:solidFill>
                <a:latin typeface="Consolas"/>
              </a:rPr>
              <a:t> </a:t>
            </a:r>
            <a:r>
              <a:rPr lang="en-GB" sz="800" dirty="0" err="1">
                <a:solidFill>
                  <a:prstClr val="black"/>
                </a:solidFill>
                <a:latin typeface="Consolas"/>
              </a:rPr>
              <a:t>RemoveBackSlash</a:t>
            </a:r>
            <a:r>
              <a:rPr lang="en-GB" sz="800" dirty="0">
                <a:solidFill>
                  <a:srgbClr val="808080"/>
                </a:solidFill>
                <a:latin typeface="Consolas"/>
              </a:rPr>
              <a:t>,</a:t>
            </a:r>
            <a:r>
              <a:rPr lang="en-GB" sz="800" dirty="0">
                <a:solidFill>
                  <a:prstClr val="black"/>
                </a:solidFill>
                <a:latin typeface="Consolas"/>
              </a:rPr>
              <a:t> </a:t>
            </a:r>
            <a:r>
              <a:rPr lang="en-GB" sz="800" dirty="0">
                <a:solidFill>
                  <a:srgbClr val="008000"/>
                </a:solidFill>
                <a:latin typeface="Consolas"/>
              </a:rPr>
              <a:t>-- Replace one char with something else</a:t>
            </a:r>
            <a:endParaRPr lang="en-GB" sz="800" dirty="0">
              <a:solidFill>
                <a:prstClr val="black"/>
              </a:solidFill>
              <a:latin typeface="Consolas"/>
            </a:endParaRPr>
          </a:p>
          <a:p>
            <a:pPr>
              <a:spcBef>
                <a:spcPts val="0"/>
              </a:spcBef>
            </a:pPr>
            <a:r>
              <a:rPr lang="en-GB" sz="800" dirty="0" smtClean="0">
                <a:solidFill>
                  <a:srgbClr val="FF00FF"/>
                </a:solidFill>
                <a:latin typeface="Consolas"/>
              </a:rPr>
              <a:t>    SUBSTRING</a:t>
            </a:r>
            <a:r>
              <a:rPr lang="en-GB" sz="800" dirty="0" smtClean="0">
                <a:solidFill>
                  <a:srgbClr val="808080"/>
                </a:solidFill>
                <a:latin typeface="Consolas"/>
              </a:rPr>
              <a:t>(</a:t>
            </a:r>
            <a:r>
              <a:rPr lang="en-GB" sz="800" dirty="0" smtClean="0">
                <a:solidFill>
                  <a:srgbClr val="FF00FF"/>
                </a:solidFill>
                <a:latin typeface="Consolas"/>
              </a:rPr>
              <a:t>LTRIM</a:t>
            </a:r>
            <a:r>
              <a:rPr lang="en-GB" sz="800" dirty="0" smtClean="0">
                <a:solidFill>
                  <a:srgbClr val="808080"/>
                </a:solidFill>
                <a:latin typeface="Consolas"/>
              </a:rPr>
              <a:t>(</a:t>
            </a:r>
            <a:r>
              <a:rPr lang="en-GB" sz="800" dirty="0" smtClean="0">
                <a:solidFill>
                  <a:prstClr val="black"/>
                </a:solidFill>
                <a:latin typeface="Consolas"/>
              </a:rPr>
              <a:t>BusinessHashKeyExample3</a:t>
            </a:r>
            <a:r>
              <a:rPr lang="en-GB" sz="800" dirty="0">
                <a:solidFill>
                  <a:srgbClr val="808080"/>
                </a:solidFill>
                <a:latin typeface="Consolas"/>
              </a:rPr>
              <a:t>),</a:t>
            </a:r>
            <a:r>
              <a:rPr lang="en-GB" sz="800" dirty="0">
                <a:solidFill>
                  <a:srgbClr val="FF00FF"/>
                </a:solidFill>
                <a:latin typeface="Consolas"/>
              </a:rPr>
              <a:t>LEN</a:t>
            </a:r>
            <a:r>
              <a:rPr lang="en-GB" sz="800" dirty="0">
                <a:solidFill>
                  <a:srgbClr val="808080"/>
                </a:solidFill>
                <a:latin typeface="Consolas"/>
              </a:rPr>
              <a:t>(</a:t>
            </a:r>
            <a:r>
              <a:rPr lang="en-GB" sz="800" dirty="0">
                <a:solidFill>
                  <a:srgbClr val="FF00FF"/>
                </a:solidFill>
                <a:latin typeface="Consolas"/>
              </a:rPr>
              <a:t>LTRIM</a:t>
            </a:r>
            <a:r>
              <a:rPr lang="en-GB" sz="800" dirty="0">
                <a:solidFill>
                  <a:srgbClr val="808080"/>
                </a:solidFill>
                <a:latin typeface="Consolas"/>
              </a:rPr>
              <a:t>(</a:t>
            </a:r>
            <a:r>
              <a:rPr lang="en-GB" sz="800" dirty="0">
                <a:solidFill>
                  <a:prstClr val="black"/>
                </a:solidFill>
                <a:latin typeface="Consolas"/>
              </a:rPr>
              <a:t>BusinessHashKeyExample3</a:t>
            </a:r>
            <a:r>
              <a:rPr lang="en-GB" sz="800" dirty="0">
                <a:solidFill>
                  <a:srgbClr val="808080"/>
                </a:solidFill>
                <a:latin typeface="Consolas"/>
              </a:rPr>
              <a:t>))-</a:t>
            </a:r>
            <a:r>
              <a:rPr lang="en-GB" sz="800" dirty="0">
                <a:solidFill>
                  <a:prstClr val="black"/>
                </a:solidFill>
                <a:latin typeface="Consolas"/>
              </a:rPr>
              <a:t>4</a:t>
            </a:r>
            <a:r>
              <a:rPr lang="en-GB" sz="800" dirty="0">
                <a:solidFill>
                  <a:srgbClr val="808080"/>
                </a:solidFill>
                <a:latin typeface="Consolas"/>
              </a:rPr>
              <a:t>,</a:t>
            </a:r>
            <a:r>
              <a:rPr lang="en-GB" sz="800" dirty="0">
                <a:solidFill>
                  <a:prstClr val="black"/>
                </a:solidFill>
                <a:latin typeface="Consolas"/>
              </a:rPr>
              <a:t>5</a:t>
            </a:r>
            <a:r>
              <a:rPr lang="en-GB" sz="800" dirty="0">
                <a:solidFill>
                  <a:srgbClr val="808080"/>
                </a:solidFill>
                <a:latin typeface="Consolas"/>
              </a:rPr>
              <a:t>)</a:t>
            </a:r>
            <a:r>
              <a:rPr lang="en-GB" sz="800" dirty="0">
                <a:solidFill>
                  <a:prstClr val="black"/>
                </a:solidFill>
                <a:latin typeface="Consolas"/>
              </a:rPr>
              <a:t> </a:t>
            </a:r>
            <a:r>
              <a:rPr lang="en-GB" sz="800" dirty="0">
                <a:solidFill>
                  <a:srgbClr val="0000FF"/>
                </a:solidFill>
                <a:latin typeface="Consolas"/>
              </a:rPr>
              <a:t>AS</a:t>
            </a:r>
            <a:r>
              <a:rPr lang="en-GB" sz="800" dirty="0">
                <a:solidFill>
                  <a:prstClr val="black"/>
                </a:solidFill>
                <a:latin typeface="Consolas"/>
              </a:rPr>
              <a:t> </a:t>
            </a:r>
            <a:r>
              <a:rPr lang="en-GB" sz="800" dirty="0" err="1" smtClean="0">
                <a:solidFill>
                  <a:prstClr val="black"/>
                </a:solidFill>
                <a:latin typeface="Consolas"/>
              </a:rPr>
              <a:t>ModelKey</a:t>
            </a:r>
            <a:r>
              <a:rPr lang="en-GB" sz="800" dirty="0" smtClean="0">
                <a:solidFill>
                  <a:srgbClr val="808080"/>
                </a:solidFill>
                <a:latin typeface="Consolas"/>
              </a:rPr>
              <a:t>,</a:t>
            </a:r>
            <a:r>
              <a:rPr lang="en-GB" sz="800" dirty="0" smtClean="0">
                <a:solidFill>
                  <a:prstClr val="black"/>
                </a:solidFill>
                <a:latin typeface="Consolas"/>
              </a:rPr>
              <a:t> </a:t>
            </a:r>
            <a:r>
              <a:rPr lang="en-GB" sz="800" dirty="0">
                <a:solidFill>
                  <a:srgbClr val="008000"/>
                </a:solidFill>
                <a:latin typeface="Consolas"/>
              </a:rPr>
              <a:t>-- SUBSTRING (expression , start , </a:t>
            </a:r>
            <a:r>
              <a:rPr lang="en-GB" sz="800" dirty="0" smtClean="0">
                <a:solidFill>
                  <a:srgbClr val="008000"/>
                </a:solidFill>
                <a:latin typeface="Consolas"/>
              </a:rPr>
              <a:t>length)</a:t>
            </a:r>
            <a:endParaRPr lang="en-GB" sz="800" dirty="0">
              <a:solidFill>
                <a:prstClr val="black"/>
              </a:solidFill>
              <a:latin typeface="Consolas"/>
            </a:endParaRPr>
          </a:p>
          <a:p>
            <a:pPr>
              <a:spcBef>
                <a:spcPts val="0"/>
              </a:spcBef>
            </a:pPr>
            <a:r>
              <a:rPr lang="en-GB" sz="800" dirty="0" smtClean="0">
                <a:solidFill>
                  <a:prstClr val="black"/>
                </a:solidFill>
                <a:latin typeface="Consolas"/>
              </a:rPr>
              <a:t>    </a:t>
            </a:r>
            <a:r>
              <a:rPr lang="en-GB" sz="800" dirty="0" smtClean="0">
                <a:solidFill>
                  <a:srgbClr val="FF00FF"/>
                </a:solidFill>
                <a:latin typeface="Consolas"/>
              </a:rPr>
              <a:t>CHARINDEX</a:t>
            </a:r>
            <a:r>
              <a:rPr lang="en-GB" sz="800" dirty="0" smtClean="0">
                <a:solidFill>
                  <a:srgbClr val="808080"/>
                </a:solidFill>
                <a:latin typeface="Consolas"/>
              </a:rPr>
              <a:t>(</a:t>
            </a:r>
            <a:r>
              <a:rPr lang="en-GB" sz="800" dirty="0" smtClean="0">
                <a:solidFill>
                  <a:srgbClr val="FF0000"/>
                </a:solidFill>
                <a:latin typeface="Consolas"/>
              </a:rPr>
              <a:t>':'</a:t>
            </a:r>
            <a:r>
              <a:rPr lang="en-GB" sz="800" dirty="0" smtClean="0">
                <a:solidFill>
                  <a:srgbClr val="808080"/>
                </a:solidFill>
                <a:latin typeface="Consolas"/>
              </a:rPr>
              <a:t>,</a:t>
            </a:r>
            <a:r>
              <a:rPr lang="en-GB" sz="800" dirty="0" smtClean="0">
                <a:solidFill>
                  <a:prstClr val="black"/>
                </a:solidFill>
                <a:latin typeface="Consolas"/>
              </a:rPr>
              <a:t>BusinessHashKeyExample3</a:t>
            </a:r>
            <a:r>
              <a:rPr lang="en-GB" sz="800" dirty="0" smtClean="0">
                <a:solidFill>
                  <a:srgbClr val="808080"/>
                </a:solidFill>
                <a:latin typeface="Consolas"/>
              </a:rPr>
              <a:t>,</a:t>
            </a:r>
            <a:r>
              <a:rPr lang="en-GB" sz="800" dirty="0" smtClean="0">
                <a:solidFill>
                  <a:prstClr val="black"/>
                </a:solidFill>
                <a:latin typeface="Consolas"/>
              </a:rPr>
              <a:t>0</a:t>
            </a:r>
            <a:r>
              <a:rPr lang="en-GB" sz="800" dirty="0" smtClean="0">
                <a:solidFill>
                  <a:srgbClr val="808080"/>
                </a:solidFill>
                <a:latin typeface="Consolas"/>
              </a:rPr>
              <a:t>)</a:t>
            </a:r>
            <a:r>
              <a:rPr lang="en-GB" sz="800" dirty="0" smtClean="0">
                <a:solidFill>
                  <a:prstClr val="black"/>
                </a:solidFill>
                <a:latin typeface="Consolas"/>
              </a:rPr>
              <a:t>       </a:t>
            </a:r>
            <a:r>
              <a:rPr lang="en-GB" sz="800" dirty="0" smtClean="0">
                <a:solidFill>
                  <a:srgbClr val="0000FF"/>
                </a:solidFill>
                <a:latin typeface="Consolas"/>
              </a:rPr>
              <a:t>AS</a:t>
            </a:r>
            <a:r>
              <a:rPr lang="en-GB" sz="800" dirty="0" smtClean="0">
                <a:solidFill>
                  <a:prstClr val="black"/>
                </a:solidFill>
                <a:latin typeface="Consolas"/>
              </a:rPr>
              <a:t> </a:t>
            </a:r>
            <a:r>
              <a:rPr lang="en-GB" sz="800" dirty="0" err="1" smtClean="0">
                <a:solidFill>
                  <a:prstClr val="black"/>
                </a:solidFill>
                <a:latin typeface="Consolas"/>
              </a:rPr>
              <a:t>ColonPosition</a:t>
            </a:r>
            <a:r>
              <a:rPr lang="en-GB" sz="800" dirty="0" smtClean="0">
                <a:solidFill>
                  <a:prstClr val="black"/>
                </a:solidFill>
                <a:latin typeface="Consolas"/>
              </a:rPr>
              <a:t> </a:t>
            </a:r>
            <a:r>
              <a:rPr lang="en-GB" sz="800" dirty="0" smtClean="0">
                <a:solidFill>
                  <a:srgbClr val="008000"/>
                </a:solidFill>
                <a:latin typeface="Consolas"/>
              </a:rPr>
              <a:t>-- Return first </a:t>
            </a:r>
            <a:r>
              <a:rPr lang="en-GB" sz="800" dirty="0" err="1" smtClean="0">
                <a:solidFill>
                  <a:srgbClr val="008000"/>
                </a:solidFill>
                <a:latin typeface="Consolas"/>
              </a:rPr>
              <a:t>occurence</a:t>
            </a:r>
            <a:r>
              <a:rPr lang="en-GB" sz="800" dirty="0" smtClean="0">
                <a:solidFill>
                  <a:srgbClr val="008000"/>
                </a:solidFill>
                <a:latin typeface="Consolas"/>
              </a:rPr>
              <a:t> of colon in the string</a:t>
            </a:r>
          </a:p>
          <a:p>
            <a:pPr>
              <a:spcBef>
                <a:spcPts val="0"/>
              </a:spcBef>
            </a:pPr>
            <a:r>
              <a:rPr lang="en-GB" sz="800" dirty="0" smtClean="0">
                <a:solidFill>
                  <a:srgbClr val="0000FF"/>
                </a:solidFill>
                <a:latin typeface="Consolas"/>
              </a:rPr>
              <a:t>FROM</a:t>
            </a:r>
            <a:r>
              <a:rPr lang="en-GB" sz="800" dirty="0" smtClean="0">
                <a:solidFill>
                  <a:prstClr val="black"/>
                </a:solidFill>
                <a:latin typeface="Consolas"/>
              </a:rPr>
              <a:t> </a:t>
            </a:r>
            <a:endParaRPr lang="en-GB" sz="800" dirty="0">
              <a:solidFill>
                <a:prstClr val="black"/>
              </a:solidFill>
              <a:latin typeface="Consolas"/>
            </a:endParaRPr>
          </a:p>
          <a:p>
            <a:pPr>
              <a:spcBef>
                <a:spcPts val="0"/>
              </a:spcBef>
            </a:pPr>
            <a:r>
              <a:rPr lang="en-GB" sz="800" dirty="0">
                <a:solidFill>
                  <a:srgbClr val="808080"/>
                </a:solidFill>
                <a:latin typeface="Consolas"/>
              </a:rPr>
              <a:t>(</a:t>
            </a:r>
            <a:endParaRPr lang="en-GB" sz="800" dirty="0">
              <a:solidFill>
                <a:prstClr val="black"/>
              </a:solidFill>
              <a:latin typeface="Consolas"/>
            </a:endParaRPr>
          </a:p>
          <a:p>
            <a:pPr>
              <a:spcBef>
                <a:spcPts val="0"/>
              </a:spcBef>
            </a:pPr>
            <a:r>
              <a:rPr lang="en-GB" sz="800" dirty="0" smtClean="0">
                <a:solidFill>
                  <a:srgbClr val="0000FF"/>
                </a:solidFill>
                <a:latin typeface="Consolas"/>
              </a:rPr>
              <a:t>    SELECT</a:t>
            </a:r>
            <a:r>
              <a:rPr lang="en-GB" sz="800" dirty="0" smtClean="0">
                <a:solidFill>
                  <a:prstClr val="black"/>
                </a:solidFill>
                <a:latin typeface="Consolas"/>
              </a:rPr>
              <a:t> </a:t>
            </a:r>
            <a:r>
              <a:rPr lang="en-GB" sz="800" dirty="0">
                <a:solidFill>
                  <a:srgbClr val="0000FF"/>
                </a:solidFill>
                <a:latin typeface="Consolas"/>
              </a:rPr>
              <a:t>DISTINCT</a:t>
            </a:r>
            <a:r>
              <a:rPr lang="en-GB" sz="800" dirty="0">
                <a:solidFill>
                  <a:prstClr val="black"/>
                </a:solidFill>
                <a:latin typeface="Consolas"/>
              </a:rPr>
              <a:t> </a:t>
            </a:r>
            <a:r>
              <a:rPr lang="en-GB" sz="800" dirty="0">
                <a:solidFill>
                  <a:srgbClr val="0000FF"/>
                </a:solidFill>
                <a:latin typeface="Consolas"/>
              </a:rPr>
              <a:t>TOP </a:t>
            </a:r>
            <a:r>
              <a:rPr lang="en-GB" sz="800" dirty="0">
                <a:solidFill>
                  <a:srgbClr val="808080"/>
                </a:solidFill>
                <a:latin typeface="Consolas"/>
              </a:rPr>
              <a:t>(</a:t>
            </a:r>
            <a:r>
              <a:rPr lang="en-GB" sz="800" dirty="0">
                <a:solidFill>
                  <a:prstClr val="black"/>
                </a:solidFill>
                <a:latin typeface="Consolas"/>
              </a:rPr>
              <a:t>100</a:t>
            </a:r>
            <a:r>
              <a:rPr lang="en-GB" sz="800" dirty="0">
                <a:solidFill>
                  <a:srgbClr val="808080"/>
                </a:solidFill>
                <a:latin typeface="Consolas"/>
              </a:rPr>
              <a:t>)</a:t>
            </a:r>
            <a:endParaRPr lang="en-GB" sz="800" dirty="0">
              <a:solidFill>
                <a:prstClr val="black"/>
              </a:solidFill>
              <a:latin typeface="Consolas"/>
            </a:endParaRPr>
          </a:p>
          <a:p>
            <a:pPr>
              <a:spcBef>
                <a:spcPts val="0"/>
              </a:spcBef>
            </a:pPr>
            <a:r>
              <a:rPr lang="en-GB" sz="800" dirty="0" smtClean="0">
                <a:solidFill>
                  <a:prstClr val="black"/>
                </a:solidFill>
                <a:latin typeface="Consolas"/>
              </a:rPr>
              <a:t>        </a:t>
            </a:r>
            <a:r>
              <a:rPr lang="en-GB" sz="800" dirty="0" err="1" smtClean="0">
                <a:solidFill>
                  <a:prstClr val="black"/>
                </a:solidFill>
                <a:latin typeface="Consolas"/>
              </a:rPr>
              <a:t>HB</a:t>
            </a:r>
            <a:r>
              <a:rPr lang="en-GB" sz="800" dirty="0" err="1" smtClean="0">
                <a:solidFill>
                  <a:srgbClr val="808080"/>
                </a:solidFill>
                <a:latin typeface="Consolas"/>
              </a:rPr>
              <a:t>.</a:t>
            </a:r>
            <a:r>
              <a:rPr lang="en-GB" sz="800" dirty="0" err="1" smtClean="0">
                <a:solidFill>
                  <a:prstClr val="black"/>
                </a:solidFill>
                <a:latin typeface="Consolas"/>
              </a:rPr>
              <a:t>BrandName</a:t>
            </a:r>
            <a:r>
              <a:rPr lang="en-GB" sz="800" dirty="0">
                <a:solidFill>
                  <a:srgbClr val="808080"/>
                </a:solidFill>
                <a:latin typeface="Consolas"/>
              </a:rPr>
              <a:t>,</a:t>
            </a:r>
            <a:endParaRPr lang="en-GB" sz="800" dirty="0">
              <a:solidFill>
                <a:prstClr val="black"/>
              </a:solidFill>
              <a:latin typeface="Consolas"/>
            </a:endParaRPr>
          </a:p>
          <a:p>
            <a:pPr>
              <a:spcBef>
                <a:spcPts val="0"/>
              </a:spcBef>
            </a:pPr>
            <a:r>
              <a:rPr lang="en-GB" sz="800" dirty="0" smtClean="0">
                <a:solidFill>
                  <a:prstClr val="black"/>
                </a:solidFill>
                <a:latin typeface="Consolas"/>
              </a:rPr>
              <a:t>        </a:t>
            </a:r>
            <a:r>
              <a:rPr lang="en-GB" sz="800" dirty="0" err="1" smtClean="0">
                <a:solidFill>
                  <a:prstClr val="black"/>
                </a:solidFill>
                <a:latin typeface="Consolas"/>
              </a:rPr>
              <a:t>HM</a:t>
            </a:r>
            <a:r>
              <a:rPr lang="en-GB" sz="800" dirty="0" err="1" smtClean="0">
                <a:solidFill>
                  <a:srgbClr val="808080"/>
                </a:solidFill>
                <a:latin typeface="Consolas"/>
              </a:rPr>
              <a:t>.</a:t>
            </a:r>
            <a:r>
              <a:rPr lang="en-GB" sz="800" dirty="0" err="1" smtClean="0">
                <a:solidFill>
                  <a:prstClr val="black"/>
                </a:solidFill>
                <a:latin typeface="Consolas"/>
              </a:rPr>
              <a:t>ModelName</a:t>
            </a:r>
            <a:r>
              <a:rPr lang="en-GB" sz="800" dirty="0">
                <a:solidFill>
                  <a:srgbClr val="808080"/>
                </a:solidFill>
                <a:latin typeface="Consolas"/>
              </a:rPr>
              <a:t>,</a:t>
            </a:r>
            <a:endParaRPr lang="en-GB" sz="800" dirty="0">
              <a:solidFill>
                <a:prstClr val="black"/>
              </a:solidFill>
              <a:latin typeface="Consolas"/>
            </a:endParaRPr>
          </a:p>
          <a:p>
            <a:pPr>
              <a:spcBef>
                <a:spcPts val="0"/>
              </a:spcBef>
            </a:pPr>
            <a:r>
              <a:rPr lang="en-GB" sz="800" dirty="0" smtClean="0">
                <a:solidFill>
                  <a:prstClr val="black"/>
                </a:solidFill>
                <a:latin typeface="Consolas"/>
              </a:rPr>
              <a:t>        </a:t>
            </a:r>
            <a:r>
              <a:rPr lang="en-GB" sz="800" dirty="0" err="1" smtClean="0">
                <a:solidFill>
                  <a:prstClr val="black"/>
                </a:solidFill>
                <a:latin typeface="Consolas"/>
              </a:rPr>
              <a:t>HDS</a:t>
            </a:r>
            <a:r>
              <a:rPr lang="en-GB" sz="800" dirty="0" err="1" smtClean="0">
                <a:solidFill>
                  <a:srgbClr val="808080"/>
                </a:solidFill>
                <a:latin typeface="Consolas"/>
              </a:rPr>
              <a:t>.</a:t>
            </a:r>
            <a:r>
              <a:rPr lang="en-GB" sz="800" dirty="0" err="1" smtClean="0">
                <a:solidFill>
                  <a:prstClr val="black"/>
                </a:solidFill>
                <a:latin typeface="Consolas"/>
              </a:rPr>
              <a:t>DigitalStandardName</a:t>
            </a:r>
            <a:r>
              <a:rPr lang="en-GB" sz="800" dirty="0">
                <a:solidFill>
                  <a:srgbClr val="808080"/>
                </a:solidFill>
                <a:latin typeface="Consolas"/>
              </a:rPr>
              <a:t>,</a:t>
            </a:r>
            <a:endParaRPr lang="en-GB" sz="800" dirty="0">
              <a:solidFill>
                <a:prstClr val="black"/>
              </a:solidFill>
              <a:latin typeface="Consolas"/>
            </a:endParaRPr>
          </a:p>
          <a:p>
            <a:pPr>
              <a:spcBef>
                <a:spcPts val="0"/>
              </a:spcBef>
            </a:pPr>
            <a:r>
              <a:rPr lang="en-GB" sz="800" dirty="0" smtClean="0">
                <a:solidFill>
                  <a:srgbClr val="FF00FF"/>
                </a:solidFill>
                <a:latin typeface="Consolas"/>
              </a:rPr>
              <a:t>        CONCAT</a:t>
            </a:r>
            <a:r>
              <a:rPr lang="en-GB" sz="800" dirty="0" smtClean="0">
                <a:solidFill>
                  <a:srgbClr val="808080"/>
                </a:solidFill>
                <a:latin typeface="Consolas"/>
              </a:rPr>
              <a:t>(</a:t>
            </a:r>
            <a:r>
              <a:rPr lang="en-GB" sz="800" dirty="0" err="1" smtClean="0">
                <a:solidFill>
                  <a:prstClr val="black"/>
                </a:solidFill>
                <a:latin typeface="Consolas"/>
              </a:rPr>
              <a:t>HB</a:t>
            </a:r>
            <a:r>
              <a:rPr lang="en-GB" sz="800" dirty="0" err="1" smtClean="0">
                <a:solidFill>
                  <a:srgbClr val="808080"/>
                </a:solidFill>
                <a:latin typeface="Consolas"/>
              </a:rPr>
              <a:t>.</a:t>
            </a:r>
            <a:r>
              <a:rPr lang="en-GB" sz="800" dirty="0" err="1" smtClean="0">
                <a:solidFill>
                  <a:prstClr val="black"/>
                </a:solidFill>
                <a:latin typeface="Consolas"/>
              </a:rPr>
              <a:t>BrandName</a:t>
            </a:r>
            <a:r>
              <a:rPr lang="en-GB" sz="800" dirty="0" err="1" smtClean="0">
                <a:solidFill>
                  <a:srgbClr val="808080"/>
                </a:solidFill>
                <a:latin typeface="Consolas"/>
              </a:rPr>
              <a:t>,</a:t>
            </a:r>
            <a:r>
              <a:rPr lang="en-GB" sz="800" dirty="0" err="1" smtClean="0">
                <a:solidFill>
                  <a:prstClr val="black"/>
                </a:solidFill>
                <a:latin typeface="Consolas"/>
              </a:rPr>
              <a:t>HM</a:t>
            </a:r>
            <a:r>
              <a:rPr lang="en-GB" sz="800" dirty="0" err="1" smtClean="0">
                <a:solidFill>
                  <a:srgbClr val="808080"/>
                </a:solidFill>
                <a:latin typeface="Consolas"/>
              </a:rPr>
              <a:t>.</a:t>
            </a:r>
            <a:r>
              <a:rPr lang="en-GB" sz="800" dirty="0" err="1" smtClean="0">
                <a:solidFill>
                  <a:prstClr val="black"/>
                </a:solidFill>
                <a:latin typeface="Consolas"/>
              </a:rPr>
              <a:t>ModelName</a:t>
            </a:r>
            <a:r>
              <a:rPr lang="en-GB" sz="800" dirty="0" err="1" smtClean="0">
                <a:solidFill>
                  <a:srgbClr val="808080"/>
                </a:solidFill>
                <a:latin typeface="Consolas"/>
              </a:rPr>
              <a:t>,</a:t>
            </a:r>
            <a:r>
              <a:rPr lang="en-GB" sz="800" dirty="0" err="1" smtClean="0">
                <a:solidFill>
                  <a:prstClr val="black"/>
                </a:solidFill>
                <a:latin typeface="Consolas"/>
              </a:rPr>
              <a:t>HDS</a:t>
            </a:r>
            <a:r>
              <a:rPr lang="en-GB" sz="800" dirty="0" err="1" smtClean="0">
                <a:solidFill>
                  <a:srgbClr val="808080"/>
                </a:solidFill>
                <a:latin typeface="Consolas"/>
              </a:rPr>
              <a:t>.</a:t>
            </a:r>
            <a:r>
              <a:rPr lang="en-GB" sz="800" dirty="0" err="1" smtClean="0">
                <a:solidFill>
                  <a:prstClr val="black"/>
                </a:solidFill>
                <a:latin typeface="Consolas"/>
              </a:rPr>
              <a:t>DigitalStandardName</a:t>
            </a:r>
            <a:r>
              <a:rPr lang="en-GB" sz="800" dirty="0" smtClean="0">
                <a:solidFill>
                  <a:srgbClr val="808080"/>
                </a:solidFill>
                <a:latin typeface="Consolas"/>
              </a:rPr>
              <a:t>)</a:t>
            </a:r>
            <a:r>
              <a:rPr lang="en-GB" sz="800" dirty="0" smtClean="0">
                <a:solidFill>
                  <a:srgbClr val="0000FF"/>
                </a:solidFill>
                <a:latin typeface="Consolas"/>
              </a:rPr>
              <a:t>AS</a:t>
            </a:r>
            <a:r>
              <a:rPr lang="en-GB" sz="800" dirty="0" smtClean="0">
                <a:solidFill>
                  <a:prstClr val="black"/>
                </a:solidFill>
                <a:latin typeface="Consolas"/>
              </a:rPr>
              <a:t> </a:t>
            </a:r>
            <a:r>
              <a:rPr lang="en-GB" sz="800" dirty="0">
                <a:solidFill>
                  <a:prstClr val="black"/>
                </a:solidFill>
                <a:latin typeface="Consolas"/>
              </a:rPr>
              <a:t>BusinessHashKeyExample1</a:t>
            </a:r>
            <a:r>
              <a:rPr lang="en-GB" sz="800" dirty="0">
                <a:solidFill>
                  <a:srgbClr val="808080"/>
                </a:solidFill>
                <a:latin typeface="Consolas"/>
              </a:rPr>
              <a:t>,</a:t>
            </a:r>
            <a:r>
              <a:rPr lang="en-GB" sz="800" dirty="0">
                <a:solidFill>
                  <a:prstClr val="black"/>
                </a:solidFill>
                <a:latin typeface="Consolas"/>
              </a:rPr>
              <a:t> </a:t>
            </a:r>
            <a:r>
              <a:rPr lang="en-GB" sz="800" dirty="0">
                <a:solidFill>
                  <a:srgbClr val="008000"/>
                </a:solidFill>
                <a:latin typeface="Consolas"/>
              </a:rPr>
              <a:t>-- one method of concatenation</a:t>
            </a:r>
            <a:endParaRPr lang="en-GB" sz="800" dirty="0">
              <a:solidFill>
                <a:prstClr val="black"/>
              </a:solidFill>
              <a:latin typeface="Consolas"/>
            </a:endParaRPr>
          </a:p>
          <a:p>
            <a:pPr>
              <a:spcBef>
                <a:spcPts val="0"/>
              </a:spcBef>
            </a:pPr>
            <a:r>
              <a:rPr lang="en-GB" sz="800" dirty="0" smtClean="0">
                <a:solidFill>
                  <a:prstClr val="black"/>
                </a:solidFill>
                <a:latin typeface="Consolas"/>
              </a:rPr>
              <a:t>        </a:t>
            </a:r>
            <a:r>
              <a:rPr lang="en-GB" sz="800" dirty="0" err="1" smtClean="0">
                <a:solidFill>
                  <a:prstClr val="black"/>
                </a:solidFill>
                <a:latin typeface="Consolas"/>
              </a:rPr>
              <a:t>HB</a:t>
            </a:r>
            <a:r>
              <a:rPr lang="en-GB" sz="800" dirty="0" err="1" smtClean="0">
                <a:solidFill>
                  <a:srgbClr val="808080"/>
                </a:solidFill>
                <a:latin typeface="Consolas"/>
              </a:rPr>
              <a:t>.</a:t>
            </a:r>
            <a:r>
              <a:rPr lang="en-GB" sz="800" dirty="0" err="1" smtClean="0">
                <a:solidFill>
                  <a:prstClr val="black"/>
                </a:solidFill>
                <a:latin typeface="Consolas"/>
              </a:rPr>
              <a:t>BrandName</a:t>
            </a:r>
            <a:r>
              <a:rPr lang="en-GB" sz="800" dirty="0" smtClean="0">
                <a:solidFill>
                  <a:prstClr val="black"/>
                </a:solidFill>
                <a:latin typeface="Consolas"/>
              </a:rPr>
              <a:t> </a:t>
            </a:r>
            <a:r>
              <a:rPr lang="en-GB" sz="800" dirty="0">
                <a:solidFill>
                  <a:srgbClr val="808080"/>
                </a:solidFill>
                <a:latin typeface="Consolas"/>
              </a:rPr>
              <a:t>+</a:t>
            </a:r>
            <a:r>
              <a:rPr lang="en-GB" sz="800" dirty="0">
                <a:solidFill>
                  <a:prstClr val="black"/>
                </a:solidFill>
                <a:latin typeface="Consolas"/>
              </a:rPr>
              <a:t> </a:t>
            </a:r>
            <a:r>
              <a:rPr lang="en-GB" sz="800" dirty="0" err="1">
                <a:solidFill>
                  <a:prstClr val="black"/>
                </a:solidFill>
                <a:latin typeface="Consolas"/>
              </a:rPr>
              <a:t>HM</a:t>
            </a:r>
            <a:r>
              <a:rPr lang="en-GB" sz="800" dirty="0" err="1">
                <a:solidFill>
                  <a:srgbClr val="808080"/>
                </a:solidFill>
                <a:latin typeface="Consolas"/>
              </a:rPr>
              <a:t>.</a:t>
            </a:r>
            <a:r>
              <a:rPr lang="en-GB" sz="800" dirty="0" err="1">
                <a:solidFill>
                  <a:prstClr val="black"/>
                </a:solidFill>
                <a:latin typeface="Consolas"/>
              </a:rPr>
              <a:t>ModelName</a:t>
            </a:r>
            <a:r>
              <a:rPr lang="en-GB" sz="800" dirty="0">
                <a:solidFill>
                  <a:prstClr val="black"/>
                </a:solidFill>
                <a:latin typeface="Consolas"/>
              </a:rPr>
              <a:t> </a:t>
            </a:r>
            <a:r>
              <a:rPr lang="en-GB" sz="800" dirty="0">
                <a:solidFill>
                  <a:srgbClr val="808080"/>
                </a:solidFill>
                <a:latin typeface="Consolas"/>
              </a:rPr>
              <a:t>+</a:t>
            </a:r>
            <a:r>
              <a:rPr lang="en-GB" sz="800" dirty="0">
                <a:solidFill>
                  <a:prstClr val="black"/>
                </a:solidFill>
                <a:latin typeface="Consolas"/>
              </a:rPr>
              <a:t> </a:t>
            </a:r>
            <a:r>
              <a:rPr lang="en-GB" sz="800" dirty="0" err="1">
                <a:solidFill>
                  <a:prstClr val="black"/>
                </a:solidFill>
                <a:latin typeface="Consolas"/>
              </a:rPr>
              <a:t>HDS</a:t>
            </a:r>
            <a:r>
              <a:rPr lang="en-GB" sz="800" dirty="0" err="1">
                <a:solidFill>
                  <a:srgbClr val="808080"/>
                </a:solidFill>
                <a:latin typeface="Consolas"/>
              </a:rPr>
              <a:t>.</a:t>
            </a:r>
            <a:r>
              <a:rPr lang="en-GB" sz="800" dirty="0" err="1">
                <a:solidFill>
                  <a:prstClr val="black"/>
                </a:solidFill>
                <a:latin typeface="Consolas"/>
              </a:rPr>
              <a:t>DigitalStandardName</a:t>
            </a:r>
            <a:r>
              <a:rPr lang="en-GB" sz="800" dirty="0" err="1">
                <a:solidFill>
                  <a:srgbClr val="0000FF"/>
                </a:solidFill>
                <a:latin typeface="Consolas"/>
              </a:rPr>
              <a:t>AS</a:t>
            </a:r>
            <a:r>
              <a:rPr lang="en-GB" sz="800" dirty="0">
                <a:solidFill>
                  <a:prstClr val="black"/>
                </a:solidFill>
                <a:latin typeface="Consolas"/>
              </a:rPr>
              <a:t> BusinessHashKeyExample2</a:t>
            </a:r>
            <a:r>
              <a:rPr lang="en-GB" sz="800" dirty="0">
                <a:solidFill>
                  <a:srgbClr val="808080"/>
                </a:solidFill>
                <a:latin typeface="Consolas"/>
              </a:rPr>
              <a:t>,</a:t>
            </a:r>
            <a:r>
              <a:rPr lang="en-GB" sz="800" dirty="0">
                <a:solidFill>
                  <a:prstClr val="black"/>
                </a:solidFill>
                <a:latin typeface="Consolas"/>
              </a:rPr>
              <a:t> </a:t>
            </a:r>
            <a:r>
              <a:rPr lang="en-GB" sz="800" dirty="0">
                <a:solidFill>
                  <a:srgbClr val="008000"/>
                </a:solidFill>
                <a:latin typeface="Consolas"/>
              </a:rPr>
              <a:t>-- another method of concatenation</a:t>
            </a:r>
            <a:endParaRPr lang="en-GB" sz="800" dirty="0">
              <a:solidFill>
                <a:prstClr val="black"/>
              </a:solidFill>
              <a:latin typeface="Consolas"/>
            </a:endParaRPr>
          </a:p>
          <a:p>
            <a:pPr>
              <a:spcBef>
                <a:spcPts val="0"/>
              </a:spcBef>
            </a:pPr>
            <a:r>
              <a:rPr lang="en-GB" sz="800" dirty="0" smtClean="0">
                <a:solidFill>
                  <a:srgbClr val="008000"/>
                </a:solidFill>
                <a:latin typeface="Consolas"/>
              </a:rPr>
              <a:t>        -- </a:t>
            </a:r>
            <a:r>
              <a:rPr lang="en-GB" sz="800" dirty="0">
                <a:solidFill>
                  <a:srgbClr val="008000"/>
                </a:solidFill>
                <a:latin typeface="Consolas"/>
              </a:rPr>
              <a:t>The one below - I need to convert </a:t>
            </a:r>
            <a:r>
              <a:rPr lang="en-GB" sz="800" dirty="0" err="1">
                <a:solidFill>
                  <a:srgbClr val="008000"/>
                </a:solidFill>
                <a:latin typeface="Consolas"/>
              </a:rPr>
              <a:t>ModelKey</a:t>
            </a:r>
            <a:r>
              <a:rPr lang="en-GB" sz="800" dirty="0">
                <a:solidFill>
                  <a:srgbClr val="008000"/>
                </a:solidFill>
                <a:latin typeface="Consolas"/>
              </a:rPr>
              <a:t> (which is an INT) to </a:t>
            </a:r>
            <a:r>
              <a:rPr lang="en-GB" sz="800" dirty="0" err="1">
                <a:solidFill>
                  <a:srgbClr val="008000"/>
                </a:solidFill>
                <a:latin typeface="Consolas"/>
              </a:rPr>
              <a:t>VarChar</a:t>
            </a:r>
            <a:r>
              <a:rPr lang="en-GB" sz="800" dirty="0">
                <a:solidFill>
                  <a:srgbClr val="008000"/>
                </a:solidFill>
                <a:latin typeface="Consolas"/>
              </a:rPr>
              <a:t> - to be able to concatenate to a string</a:t>
            </a:r>
            <a:endParaRPr lang="en-GB" sz="800" dirty="0">
              <a:solidFill>
                <a:prstClr val="black"/>
              </a:solidFill>
              <a:latin typeface="Consolas"/>
            </a:endParaRPr>
          </a:p>
          <a:p>
            <a:pPr>
              <a:spcBef>
                <a:spcPts val="0"/>
              </a:spcBef>
            </a:pPr>
            <a:r>
              <a:rPr lang="en-GB" sz="800" dirty="0" smtClean="0">
                <a:solidFill>
                  <a:srgbClr val="FF0000"/>
                </a:solidFill>
                <a:latin typeface="Consolas"/>
              </a:rPr>
              <a:t>        '               </a:t>
            </a:r>
            <a:r>
              <a:rPr lang="en-GB" sz="800" dirty="0">
                <a:solidFill>
                  <a:srgbClr val="FF0000"/>
                </a:solidFill>
                <a:latin typeface="Consolas"/>
              </a:rPr>
              <a:t>'</a:t>
            </a:r>
            <a:r>
              <a:rPr lang="en-GB" sz="800" dirty="0">
                <a:solidFill>
                  <a:prstClr val="black"/>
                </a:solidFill>
                <a:latin typeface="Consolas"/>
              </a:rPr>
              <a:t> </a:t>
            </a:r>
            <a:r>
              <a:rPr lang="en-GB" sz="800" dirty="0">
                <a:solidFill>
                  <a:srgbClr val="808080"/>
                </a:solidFill>
                <a:latin typeface="Consolas"/>
              </a:rPr>
              <a:t>+</a:t>
            </a:r>
            <a:r>
              <a:rPr lang="en-GB" sz="800" dirty="0">
                <a:solidFill>
                  <a:prstClr val="black"/>
                </a:solidFill>
                <a:latin typeface="Consolas"/>
              </a:rPr>
              <a:t> </a:t>
            </a:r>
            <a:r>
              <a:rPr lang="en-GB" sz="800" dirty="0" err="1">
                <a:solidFill>
                  <a:prstClr val="black"/>
                </a:solidFill>
                <a:latin typeface="Consolas"/>
              </a:rPr>
              <a:t>HB</a:t>
            </a:r>
            <a:r>
              <a:rPr lang="en-GB" sz="800" dirty="0" err="1">
                <a:solidFill>
                  <a:srgbClr val="808080"/>
                </a:solidFill>
                <a:latin typeface="Consolas"/>
              </a:rPr>
              <a:t>.</a:t>
            </a:r>
            <a:r>
              <a:rPr lang="en-GB" sz="800" dirty="0" err="1">
                <a:solidFill>
                  <a:prstClr val="black"/>
                </a:solidFill>
                <a:latin typeface="Consolas"/>
              </a:rPr>
              <a:t>BrandName</a:t>
            </a:r>
            <a:r>
              <a:rPr lang="en-GB" sz="800" dirty="0">
                <a:solidFill>
                  <a:prstClr val="black"/>
                </a:solidFill>
                <a:latin typeface="Consolas"/>
              </a:rPr>
              <a:t> </a:t>
            </a:r>
            <a:r>
              <a:rPr lang="en-GB" sz="800" dirty="0">
                <a:solidFill>
                  <a:srgbClr val="808080"/>
                </a:solidFill>
                <a:latin typeface="Consolas"/>
              </a:rPr>
              <a:t>+</a:t>
            </a:r>
            <a:r>
              <a:rPr lang="en-GB" sz="800" dirty="0">
                <a:solidFill>
                  <a:prstClr val="black"/>
                </a:solidFill>
                <a:latin typeface="Consolas"/>
              </a:rPr>
              <a:t> </a:t>
            </a:r>
            <a:r>
              <a:rPr lang="en-GB" sz="800" dirty="0">
                <a:solidFill>
                  <a:srgbClr val="FF0000"/>
                </a:solidFill>
                <a:latin typeface="Consolas"/>
              </a:rPr>
              <a:t>'/'</a:t>
            </a:r>
            <a:r>
              <a:rPr lang="en-GB" sz="800" dirty="0">
                <a:solidFill>
                  <a:prstClr val="black"/>
                </a:solidFill>
                <a:latin typeface="Consolas"/>
              </a:rPr>
              <a:t> </a:t>
            </a:r>
            <a:r>
              <a:rPr lang="en-GB" sz="800" dirty="0">
                <a:solidFill>
                  <a:srgbClr val="808080"/>
                </a:solidFill>
                <a:latin typeface="Consolas"/>
              </a:rPr>
              <a:t>+</a:t>
            </a:r>
            <a:r>
              <a:rPr lang="en-GB" sz="800" dirty="0">
                <a:solidFill>
                  <a:prstClr val="black"/>
                </a:solidFill>
                <a:latin typeface="Consolas"/>
              </a:rPr>
              <a:t> </a:t>
            </a:r>
            <a:r>
              <a:rPr lang="en-GB" sz="800" dirty="0" err="1">
                <a:solidFill>
                  <a:prstClr val="black"/>
                </a:solidFill>
                <a:latin typeface="Consolas"/>
              </a:rPr>
              <a:t>HM</a:t>
            </a:r>
            <a:r>
              <a:rPr lang="en-GB" sz="800" dirty="0" err="1">
                <a:solidFill>
                  <a:srgbClr val="808080"/>
                </a:solidFill>
                <a:latin typeface="Consolas"/>
              </a:rPr>
              <a:t>.</a:t>
            </a:r>
            <a:r>
              <a:rPr lang="en-GB" sz="800" dirty="0" err="1">
                <a:solidFill>
                  <a:prstClr val="black"/>
                </a:solidFill>
                <a:latin typeface="Consolas"/>
              </a:rPr>
              <a:t>ModelName</a:t>
            </a:r>
            <a:r>
              <a:rPr lang="en-GB" sz="800" dirty="0">
                <a:solidFill>
                  <a:prstClr val="black"/>
                </a:solidFill>
                <a:latin typeface="Consolas"/>
              </a:rPr>
              <a:t> </a:t>
            </a:r>
            <a:r>
              <a:rPr lang="en-GB" sz="800" dirty="0">
                <a:solidFill>
                  <a:srgbClr val="808080"/>
                </a:solidFill>
                <a:latin typeface="Consolas"/>
              </a:rPr>
              <a:t>+</a:t>
            </a:r>
            <a:r>
              <a:rPr lang="en-GB" sz="800" dirty="0">
                <a:solidFill>
                  <a:prstClr val="black"/>
                </a:solidFill>
                <a:latin typeface="Consolas"/>
              </a:rPr>
              <a:t> </a:t>
            </a:r>
            <a:r>
              <a:rPr lang="en-GB" sz="800" dirty="0">
                <a:solidFill>
                  <a:srgbClr val="FF0000"/>
                </a:solidFill>
                <a:latin typeface="Consolas"/>
              </a:rPr>
              <a:t>'/'</a:t>
            </a:r>
            <a:r>
              <a:rPr lang="en-GB" sz="800" dirty="0">
                <a:solidFill>
                  <a:prstClr val="black"/>
                </a:solidFill>
                <a:latin typeface="Consolas"/>
              </a:rPr>
              <a:t> </a:t>
            </a:r>
            <a:r>
              <a:rPr lang="en-GB" sz="800" dirty="0">
                <a:solidFill>
                  <a:srgbClr val="808080"/>
                </a:solidFill>
                <a:latin typeface="Consolas"/>
              </a:rPr>
              <a:t>+</a:t>
            </a:r>
            <a:r>
              <a:rPr lang="en-GB" sz="800" dirty="0">
                <a:solidFill>
                  <a:prstClr val="black"/>
                </a:solidFill>
                <a:latin typeface="Consolas"/>
              </a:rPr>
              <a:t> </a:t>
            </a:r>
            <a:r>
              <a:rPr lang="en-GB" sz="800" dirty="0" err="1">
                <a:solidFill>
                  <a:prstClr val="black"/>
                </a:solidFill>
                <a:latin typeface="Consolas"/>
              </a:rPr>
              <a:t>HDS</a:t>
            </a:r>
            <a:r>
              <a:rPr lang="en-GB" sz="800" dirty="0" err="1">
                <a:solidFill>
                  <a:srgbClr val="808080"/>
                </a:solidFill>
                <a:latin typeface="Consolas"/>
              </a:rPr>
              <a:t>.</a:t>
            </a:r>
            <a:r>
              <a:rPr lang="en-GB" sz="800" dirty="0" err="1">
                <a:solidFill>
                  <a:prstClr val="black"/>
                </a:solidFill>
                <a:latin typeface="Consolas"/>
              </a:rPr>
              <a:t>DigitalStandardName</a:t>
            </a:r>
            <a:r>
              <a:rPr lang="en-GB" sz="800" dirty="0">
                <a:solidFill>
                  <a:prstClr val="black"/>
                </a:solidFill>
                <a:latin typeface="Consolas"/>
              </a:rPr>
              <a:t> </a:t>
            </a:r>
            <a:r>
              <a:rPr lang="en-GB" sz="800" dirty="0">
                <a:solidFill>
                  <a:srgbClr val="808080"/>
                </a:solidFill>
                <a:latin typeface="Consolas"/>
              </a:rPr>
              <a:t>+</a:t>
            </a:r>
            <a:r>
              <a:rPr lang="en-GB" sz="800" dirty="0">
                <a:solidFill>
                  <a:prstClr val="black"/>
                </a:solidFill>
                <a:latin typeface="Consolas"/>
              </a:rPr>
              <a:t> </a:t>
            </a:r>
            <a:r>
              <a:rPr lang="en-GB" sz="800" dirty="0">
                <a:solidFill>
                  <a:srgbClr val="FF0000"/>
                </a:solidFill>
                <a:latin typeface="Consolas"/>
              </a:rPr>
              <a:t>': '</a:t>
            </a:r>
            <a:r>
              <a:rPr lang="en-GB" sz="800" dirty="0">
                <a:solidFill>
                  <a:prstClr val="black"/>
                </a:solidFill>
                <a:latin typeface="Consolas"/>
              </a:rPr>
              <a:t> </a:t>
            </a:r>
            <a:r>
              <a:rPr lang="en-GB" sz="800" dirty="0">
                <a:solidFill>
                  <a:srgbClr val="808080"/>
                </a:solidFill>
                <a:latin typeface="Consolas"/>
              </a:rPr>
              <a:t>+</a:t>
            </a:r>
            <a:r>
              <a:rPr lang="en-GB" sz="800" dirty="0">
                <a:solidFill>
                  <a:prstClr val="black"/>
                </a:solidFill>
                <a:latin typeface="Consolas"/>
              </a:rPr>
              <a:t> </a:t>
            </a:r>
            <a:r>
              <a:rPr lang="en-GB" sz="800" dirty="0">
                <a:solidFill>
                  <a:srgbClr val="FF00FF"/>
                </a:solidFill>
                <a:latin typeface="Consolas"/>
              </a:rPr>
              <a:t>CAST</a:t>
            </a:r>
            <a:r>
              <a:rPr lang="en-GB" sz="800" dirty="0">
                <a:solidFill>
                  <a:srgbClr val="808080"/>
                </a:solidFill>
                <a:latin typeface="Consolas"/>
              </a:rPr>
              <a:t>(</a:t>
            </a:r>
            <a:r>
              <a:rPr lang="en-GB" sz="800" dirty="0" err="1">
                <a:solidFill>
                  <a:prstClr val="black"/>
                </a:solidFill>
                <a:latin typeface="Consolas"/>
              </a:rPr>
              <a:t>FHM</a:t>
            </a:r>
            <a:r>
              <a:rPr lang="en-GB" sz="800" dirty="0" err="1">
                <a:solidFill>
                  <a:srgbClr val="808080"/>
                </a:solidFill>
                <a:latin typeface="Consolas"/>
              </a:rPr>
              <a:t>.</a:t>
            </a:r>
            <a:r>
              <a:rPr lang="en-GB" sz="800" dirty="0" err="1">
                <a:solidFill>
                  <a:prstClr val="black"/>
                </a:solidFill>
                <a:latin typeface="Consolas"/>
              </a:rPr>
              <a:t>ModelKey</a:t>
            </a:r>
            <a:r>
              <a:rPr lang="en-GB" sz="800" dirty="0">
                <a:solidFill>
                  <a:prstClr val="black"/>
                </a:solidFill>
                <a:latin typeface="Consolas"/>
              </a:rPr>
              <a:t> </a:t>
            </a:r>
            <a:r>
              <a:rPr lang="en-GB" sz="800" dirty="0">
                <a:solidFill>
                  <a:srgbClr val="0000FF"/>
                </a:solidFill>
                <a:latin typeface="Consolas"/>
              </a:rPr>
              <a:t>AS</a:t>
            </a:r>
            <a:r>
              <a:rPr lang="en-GB" sz="800" dirty="0">
                <a:solidFill>
                  <a:prstClr val="black"/>
                </a:solidFill>
                <a:latin typeface="Consolas"/>
              </a:rPr>
              <a:t> </a:t>
            </a:r>
            <a:r>
              <a:rPr lang="en-GB" sz="800" dirty="0">
                <a:solidFill>
                  <a:srgbClr val="0000FF"/>
                </a:solidFill>
                <a:latin typeface="Consolas"/>
              </a:rPr>
              <a:t>Varchar</a:t>
            </a:r>
            <a:r>
              <a:rPr lang="en-GB" sz="800" dirty="0">
                <a:solidFill>
                  <a:srgbClr val="808080"/>
                </a:solidFill>
                <a:latin typeface="Consolas"/>
              </a:rPr>
              <a:t>(</a:t>
            </a:r>
            <a:r>
              <a:rPr lang="en-GB" sz="800" dirty="0">
                <a:solidFill>
                  <a:prstClr val="black"/>
                </a:solidFill>
                <a:latin typeface="Consolas"/>
              </a:rPr>
              <a:t>10</a:t>
            </a:r>
            <a:r>
              <a:rPr lang="en-GB" sz="800" dirty="0">
                <a:solidFill>
                  <a:srgbClr val="808080"/>
                </a:solidFill>
                <a:latin typeface="Consolas"/>
              </a:rPr>
              <a:t>))</a:t>
            </a:r>
            <a:r>
              <a:rPr lang="en-GB" sz="800" dirty="0">
                <a:solidFill>
                  <a:prstClr val="black"/>
                </a:solidFill>
                <a:latin typeface="Consolas"/>
              </a:rPr>
              <a:t> </a:t>
            </a:r>
            <a:endParaRPr lang="en-GB" sz="800" dirty="0" smtClean="0">
              <a:solidFill>
                <a:prstClr val="black"/>
              </a:solidFill>
              <a:latin typeface="Consolas"/>
            </a:endParaRPr>
          </a:p>
          <a:p>
            <a:pPr>
              <a:spcBef>
                <a:spcPts val="0"/>
              </a:spcBef>
            </a:pPr>
            <a:r>
              <a:rPr lang="en-GB" sz="800" dirty="0" smtClean="0">
                <a:solidFill>
                  <a:prstClr val="black"/>
                </a:solidFill>
                <a:latin typeface="Consolas"/>
              </a:rPr>
              <a:t>            </a:t>
            </a:r>
            <a:r>
              <a:rPr lang="en-GB" sz="800" dirty="0" smtClean="0">
                <a:solidFill>
                  <a:srgbClr val="0000FF"/>
                </a:solidFill>
                <a:latin typeface="Consolas"/>
              </a:rPr>
              <a:t>AS</a:t>
            </a:r>
            <a:r>
              <a:rPr lang="en-GB" sz="800" dirty="0" smtClean="0">
                <a:solidFill>
                  <a:prstClr val="black"/>
                </a:solidFill>
                <a:latin typeface="Consolas"/>
              </a:rPr>
              <a:t> </a:t>
            </a:r>
            <a:r>
              <a:rPr lang="en-GB" sz="800" dirty="0">
                <a:solidFill>
                  <a:prstClr val="black"/>
                </a:solidFill>
                <a:latin typeface="Consolas"/>
              </a:rPr>
              <a:t>BusinessHashKeyExample3</a:t>
            </a:r>
          </a:p>
          <a:p>
            <a:pPr>
              <a:spcBef>
                <a:spcPts val="0"/>
              </a:spcBef>
            </a:pPr>
            <a:r>
              <a:rPr lang="en-GB" sz="800" dirty="0" smtClean="0">
                <a:solidFill>
                  <a:srgbClr val="0000FF"/>
                </a:solidFill>
                <a:latin typeface="Consolas"/>
              </a:rPr>
              <a:t>     FROM</a:t>
            </a:r>
            <a:endParaRPr lang="en-GB" sz="800" dirty="0">
              <a:solidFill>
                <a:prstClr val="black"/>
              </a:solidFill>
              <a:latin typeface="Consolas"/>
            </a:endParaRPr>
          </a:p>
          <a:p>
            <a:pPr>
              <a:spcBef>
                <a:spcPts val="0"/>
              </a:spcBef>
            </a:pPr>
            <a:r>
              <a:rPr lang="en-GB" sz="800" dirty="0" smtClean="0">
                <a:solidFill>
                  <a:prstClr val="black"/>
                </a:solidFill>
                <a:latin typeface="Consolas"/>
              </a:rPr>
              <a:t>        [</a:t>
            </a:r>
            <a:r>
              <a:rPr lang="en-GB" sz="800" dirty="0">
                <a:solidFill>
                  <a:prstClr val="black"/>
                </a:solidFill>
                <a:latin typeface="Consolas"/>
              </a:rPr>
              <a:t>handset]</a:t>
            </a:r>
            <a:r>
              <a:rPr lang="en-GB" sz="800" dirty="0">
                <a:solidFill>
                  <a:srgbClr val="808080"/>
                </a:solidFill>
                <a:latin typeface="Consolas"/>
              </a:rPr>
              <a:t>.</a:t>
            </a:r>
            <a:r>
              <a:rPr lang="en-GB" sz="800" dirty="0">
                <a:solidFill>
                  <a:prstClr val="black"/>
                </a:solidFill>
                <a:latin typeface="Consolas"/>
              </a:rPr>
              <a:t>[</a:t>
            </a:r>
            <a:r>
              <a:rPr lang="en-GB" sz="800" dirty="0" err="1">
                <a:solidFill>
                  <a:prstClr val="black"/>
                </a:solidFill>
                <a:latin typeface="Consolas"/>
              </a:rPr>
              <a:t>factHandsetMonthly</a:t>
            </a:r>
            <a:r>
              <a:rPr lang="en-GB" sz="800" dirty="0">
                <a:solidFill>
                  <a:prstClr val="black"/>
                </a:solidFill>
                <a:latin typeface="Consolas"/>
              </a:rPr>
              <a:t>] FHM </a:t>
            </a:r>
            <a:r>
              <a:rPr lang="en-GB" sz="800" dirty="0">
                <a:solidFill>
                  <a:srgbClr val="008000"/>
                </a:solidFill>
                <a:latin typeface="Consolas"/>
              </a:rPr>
              <a:t>-- inner join from fact table to Model / Brand / DS dimension tables using PK and FKs</a:t>
            </a:r>
            <a:endParaRPr lang="en-GB" sz="800" dirty="0">
              <a:solidFill>
                <a:prstClr val="black"/>
              </a:solidFill>
              <a:latin typeface="Consolas"/>
            </a:endParaRPr>
          </a:p>
          <a:p>
            <a:pPr>
              <a:spcBef>
                <a:spcPts val="0"/>
              </a:spcBef>
            </a:pPr>
            <a:r>
              <a:rPr lang="en-GB" sz="800" dirty="0" smtClean="0">
                <a:solidFill>
                  <a:srgbClr val="808080"/>
                </a:solidFill>
                <a:latin typeface="Consolas"/>
              </a:rPr>
              <a:t>            INNER</a:t>
            </a:r>
            <a:r>
              <a:rPr lang="en-GB" sz="800" dirty="0" smtClean="0">
                <a:solidFill>
                  <a:prstClr val="black"/>
                </a:solidFill>
                <a:latin typeface="Consolas"/>
              </a:rPr>
              <a:t> </a:t>
            </a:r>
            <a:r>
              <a:rPr lang="en-GB" sz="800" dirty="0">
                <a:solidFill>
                  <a:srgbClr val="808080"/>
                </a:solidFill>
                <a:latin typeface="Consolas"/>
              </a:rPr>
              <a:t>JOIN</a:t>
            </a:r>
            <a:r>
              <a:rPr lang="en-GB" sz="800" dirty="0">
                <a:solidFill>
                  <a:prstClr val="black"/>
                </a:solidFill>
                <a:latin typeface="Consolas"/>
              </a:rPr>
              <a:t> [handset]</a:t>
            </a:r>
            <a:r>
              <a:rPr lang="en-GB" sz="800" dirty="0">
                <a:solidFill>
                  <a:srgbClr val="808080"/>
                </a:solidFill>
                <a:latin typeface="Consolas"/>
              </a:rPr>
              <a:t>.</a:t>
            </a:r>
            <a:r>
              <a:rPr lang="en-GB" sz="800" dirty="0">
                <a:solidFill>
                  <a:prstClr val="black"/>
                </a:solidFill>
                <a:latin typeface="Consolas"/>
              </a:rPr>
              <a:t>[</a:t>
            </a:r>
            <a:r>
              <a:rPr lang="en-GB" sz="800" dirty="0" err="1">
                <a:solidFill>
                  <a:prstClr val="black"/>
                </a:solidFill>
                <a:latin typeface="Consolas"/>
              </a:rPr>
              <a:t>dimHandsetModel</a:t>
            </a:r>
            <a:r>
              <a:rPr lang="en-GB" sz="800" dirty="0">
                <a:solidFill>
                  <a:prstClr val="black"/>
                </a:solidFill>
                <a:latin typeface="Consolas"/>
              </a:rPr>
              <a:t>] HM </a:t>
            </a:r>
            <a:r>
              <a:rPr lang="en-GB" sz="800" dirty="0">
                <a:solidFill>
                  <a:srgbClr val="0000FF"/>
                </a:solidFill>
                <a:latin typeface="Consolas"/>
              </a:rPr>
              <a:t>ON</a:t>
            </a:r>
            <a:r>
              <a:rPr lang="en-GB" sz="800" dirty="0">
                <a:solidFill>
                  <a:prstClr val="black"/>
                </a:solidFill>
                <a:latin typeface="Consolas"/>
              </a:rPr>
              <a:t> </a:t>
            </a:r>
            <a:r>
              <a:rPr lang="en-GB" sz="800" dirty="0" err="1">
                <a:solidFill>
                  <a:prstClr val="black"/>
                </a:solidFill>
                <a:latin typeface="Consolas"/>
              </a:rPr>
              <a:t>FHM</a:t>
            </a:r>
            <a:r>
              <a:rPr lang="en-GB" sz="800" dirty="0" err="1">
                <a:solidFill>
                  <a:srgbClr val="808080"/>
                </a:solidFill>
                <a:latin typeface="Consolas"/>
              </a:rPr>
              <a:t>.</a:t>
            </a:r>
            <a:r>
              <a:rPr lang="en-GB" sz="800" dirty="0" err="1">
                <a:solidFill>
                  <a:prstClr val="black"/>
                </a:solidFill>
                <a:latin typeface="Consolas"/>
              </a:rPr>
              <a:t>ModelKey</a:t>
            </a:r>
            <a:r>
              <a:rPr lang="en-GB" sz="800" dirty="0">
                <a:solidFill>
                  <a:prstClr val="black"/>
                </a:solidFill>
                <a:latin typeface="Consolas"/>
              </a:rPr>
              <a:t> </a:t>
            </a:r>
            <a:r>
              <a:rPr lang="en-GB" sz="800" dirty="0">
                <a:solidFill>
                  <a:srgbClr val="808080"/>
                </a:solidFill>
                <a:latin typeface="Consolas"/>
              </a:rPr>
              <a:t>=</a:t>
            </a:r>
            <a:r>
              <a:rPr lang="en-GB" sz="800" dirty="0">
                <a:solidFill>
                  <a:prstClr val="black"/>
                </a:solidFill>
                <a:latin typeface="Consolas"/>
              </a:rPr>
              <a:t> </a:t>
            </a:r>
            <a:r>
              <a:rPr lang="en-GB" sz="800" dirty="0" err="1">
                <a:solidFill>
                  <a:prstClr val="black"/>
                </a:solidFill>
                <a:latin typeface="Consolas"/>
              </a:rPr>
              <a:t>HM</a:t>
            </a:r>
            <a:r>
              <a:rPr lang="en-GB" sz="800" dirty="0" err="1">
                <a:solidFill>
                  <a:srgbClr val="808080"/>
                </a:solidFill>
                <a:latin typeface="Consolas"/>
              </a:rPr>
              <a:t>.</a:t>
            </a:r>
            <a:r>
              <a:rPr lang="en-GB" sz="800" dirty="0" err="1">
                <a:solidFill>
                  <a:prstClr val="black"/>
                </a:solidFill>
                <a:latin typeface="Consolas"/>
              </a:rPr>
              <a:t>ModelId</a:t>
            </a:r>
            <a:r>
              <a:rPr lang="en-GB" sz="800" dirty="0">
                <a:solidFill>
                  <a:prstClr val="black"/>
                </a:solidFill>
                <a:latin typeface="Consolas"/>
              </a:rPr>
              <a:t> </a:t>
            </a:r>
            <a:r>
              <a:rPr lang="en-GB" sz="800" dirty="0">
                <a:solidFill>
                  <a:srgbClr val="008000"/>
                </a:solidFill>
                <a:latin typeface="Consolas"/>
              </a:rPr>
              <a:t>-- Inner Joins are SAFE here</a:t>
            </a:r>
            <a:endParaRPr lang="en-GB" sz="800" dirty="0">
              <a:solidFill>
                <a:prstClr val="black"/>
              </a:solidFill>
              <a:latin typeface="Consolas"/>
            </a:endParaRPr>
          </a:p>
          <a:p>
            <a:pPr>
              <a:spcBef>
                <a:spcPts val="0"/>
              </a:spcBef>
            </a:pPr>
            <a:r>
              <a:rPr lang="en-GB" sz="800" dirty="0" smtClean="0">
                <a:solidFill>
                  <a:srgbClr val="808080"/>
                </a:solidFill>
                <a:latin typeface="Consolas"/>
              </a:rPr>
              <a:t>            INNER</a:t>
            </a:r>
            <a:r>
              <a:rPr lang="en-GB" sz="800" dirty="0" smtClean="0">
                <a:solidFill>
                  <a:prstClr val="black"/>
                </a:solidFill>
                <a:latin typeface="Consolas"/>
              </a:rPr>
              <a:t> </a:t>
            </a:r>
            <a:r>
              <a:rPr lang="en-GB" sz="800" dirty="0">
                <a:solidFill>
                  <a:srgbClr val="808080"/>
                </a:solidFill>
                <a:latin typeface="Consolas"/>
              </a:rPr>
              <a:t>JOIN</a:t>
            </a:r>
            <a:r>
              <a:rPr lang="en-GB" sz="800" dirty="0">
                <a:solidFill>
                  <a:prstClr val="black"/>
                </a:solidFill>
                <a:latin typeface="Consolas"/>
              </a:rPr>
              <a:t> [handset]</a:t>
            </a:r>
            <a:r>
              <a:rPr lang="en-GB" sz="800" dirty="0">
                <a:solidFill>
                  <a:srgbClr val="808080"/>
                </a:solidFill>
                <a:latin typeface="Consolas"/>
              </a:rPr>
              <a:t>.</a:t>
            </a:r>
            <a:r>
              <a:rPr lang="en-GB" sz="800" dirty="0">
                <a:solidFill>
                  <a:prstClr val="black"/>
                </a:solidFill>
                <a:latin typeface="Consolas"/>
              </a:rPr>
              <a:t>[</a:t>
            </a:r>
            <a:r>
              <a:rPr lang="en-GB" sz="800" dirty="0" err="1">
                <a:solidFill>
                  <a:prstClr val="black"/>
                </a:solidFill>
                <a:latin typeface="Consolas"/>
              </a:rPr>
              <a:t>dimHandsetBrand</a:t>
            </a:r>
            <a:r>
              <a:rPr lang="en-GB" sz="800" dirty="0">
                <a:solidFill>
                  <a:prstClr val="black"/>
                </a:solidFill>
                <a:latin typeface="Consolas"/>
              </a:rPr>
              <a:t>] HB </a:t>
            </a:r>
            <a:r>
              <a:rPr lang="en-GB" sz="800" dirty="0">
                <a:solidFill>
                  <a:srgbClr val="0000FF"/>
                </a:solidFill>
                <a:latin typeface="Consolas"/>
              </a:rPr>
              <a:t>ON</a:t>
            </a:r>
            <a:r>
              <a:rPr lang="en-GB" sz="800" dirty="0">
                <a:solidFill>
                  <a:prstClr val="black"/>
                </a:solidFill>
                <a:latin typeface="Consolas"/>
              </a:rPr>
              <a:t> </a:t>
            </a:r>
            <a:r>
              <a:rPr lang="en-GB" sz="800" dirty="0" err="1">
                <a:solidFill>
                  <a:prstClr val="black"/>
                </a:solidFill>
                <a:latin typeface="Consolas"/>
              </a:rPr>
              <a:t>FHM</a:t>
            </a:r>
            <a:r>
              <a:rPr lang="en-GB" sz="800" dirty="0" err="1">
                <a:solidFill>
                  <a:srgbClr val="808080"/>
                </a:solidFill>
                <a:latin typeface="Consolas"/>
              </a:rPr>
              <a:t>.</a:t>
            </a:r>
            <a:r>
              <a:rPr lang="en-GB" sz="800" dirty="0" err="1">
                <a:solidFill>
                  <a:prstClr val="black"/>
                </a:solidFill>
                <a:latin typeface="Consolas"/>
              </a:rPr>
              <a:t>BrandKey</a:t>
            </a:r>
            <a:r>
              <a:rPr lang="en-GB" sz="800" dirty="0">
                <a:solidFill>
                  <a:prstClr val="black"/>
                </a:solidFill>
                <a:latin typeface="Consolas"/>
              </a:rPr>
              <a:t> </a:t>
            </a:r>
            <a:r>
              <a:rPr lang="en-GB" sz="800" dirty="0">
                <a:solidFill>
                  <a:srgbClr val="808080"/>
                </a:solidFill>
                <a:latin typeface="Consolas"/>
              </a:rPr>
              <a:t>=</a:t>
            </a:r>
            <a:r>
              <a:rPr lang="en-GB" sz="800" dirty="0">
                <a:solidFill>
                  <a:prstClr val="black"/>
                </a:solidFill>
                <a:latin typeface="Consolas"/>
              </a:rPr>
              <a:t> </a:t>
            </a:r>
            <a:r>
              <a:rPr lang="en-GB" sz="800" dirty="0" err="1">
                <a:solidFill>
                  <a:prstClr val="black"/>
                </a:solidFill>
                <a:latin typeface="Consolas"/>
              </a:rPr>
              <a:t>HB</a:t>
            </a:r>
            <a:r>
              <a:rPr lang="en-GB" sz="800" dirty="0" err="1">
                <a:solidFill>
                  <a:srgbClr val="808080"/>
                </a:solidFill>
                <a:latin typeface="Consolas"/>
              </a:rPr>
              <a:t>.</a:t>
            </a:r>
            <a:r>
              <a:rPr lang="en-GB" sz="800" dirty="0" err="1">
                <a:solidFill>
                  <a:prstClr val="black"/>
                </a:solidFill>
                <a:latin typeface="Consolas"/>
              </a:rPr>
              <a:t>BrandId</a:t>
            </a:r>
            <a:endParaRPr lang="en-GB" sz="800" dirty="0">
              <a:solidFill>
                <a:prstClr val="black"/>
              </a:solidFill>
              <a:latin typeface="Consolas"/>
            </a:endParaRPr>
          </a:p>
          <a:p>
            <a:pPr>
              <a:spcBef>
                <a:spcPts val="0"/>
              </a:spcBef>
            </a:pPr>
            <a:r>
              <a:rPr lang="en-GB" sz="800" dirty="0" smtClean="0">
                <a:solidFill>
                  <a:srgbClr val="808080"/>
                </a:solidFill>
                <a:latin typeface="Consolas"/>
              </a:rPr>
              <a:t>            INNER</a:t>
            </a:r>
            <a:r>
              <a:rPr lang="en-GB" sz="800" dirty="0" smtClean="0">
                <a:solidFill>
                  <a:prstClr val="black"/>
                </a:solidFill>
                <a:latin typeface="Consolas"/>
              </a:rPr>
              <a:t> </a:t>
            </a:r>
            <a:r>
              <a:rPr lang="en-GB" sz="800" dirty="0">
                <a:solidFill>
                  <a:srgbClr val="808080"/>
                </a:solidFill>
                <a:latin typeface="Consolas"/>
              </a:rPr>
              <a:t>JOIN</a:t>
            </a:r>
            <a:r>
              <a:rPr lang="en-GB" sz="800" dirty="0">
                <a:solidFill>
                  <a:prstClr val="black"/>
                </a:solidFill>
                <a:latin typeface="Consolas"/>
              </a:rPr>
              <a:t> [handset]</a:t>
            </a:r>
            <a:r>
              <a:rPr lang="en-GB" sz="800" dirty="0">
                <a:solidFill>
                  <a:srgbClr val="808080"/>
                </a:solidFill>
                <a:latin typeface="Consolas"/>
              </a:rPr>
              <a:t>.</a:t>
            </a:r>
            <a:r>
              <a:rPr lang="en-GB" sz="800" dirty="0">
                <a:solidFill>
                  <a:prstClr val="black"/>
                </a:solidFill>
                <a:latin typeface="Consolas"/>
              </a:rPr>
              <a:t>[</a:t>
            </a:r>
            <a:r>
              <a:rPr lang="en-GB" sz="800" dirty="0" err="1">
                <a:solidFill>
                  <a:prstClr val="black"/>
                </a:solidFill>
                <a:latin typeface="Consolas"/>
              </a:rPr>
              <a:t>dimHandsetDigitalStandard</a:t>
            </a:r>
            <a:r>
              <a:rPr lang="en-GB" sz="800" dirty="0">
                <a:solidFill>
                  <a:prstClr val="black"/>
                </a:solidFill>
                <a:latin typeface="Consolas"/>
              </a:rPr>
              <a:t>] HDS </a:t>
            </a:r>
            <a:r>
              <a:rPr lang="en-GB" sz="800" dirty="0">
                <a:solidFill>
                  <a:srgbClr val="0000FF"/>
                </a:solidFill>
                <a:latin typeface="Consolas"/>
              </a:rPr>
              <a:t>ON</a:t>
            </a:r>
            <a:r>
              <a:rPr lang="en-GB" sz="800" dirty="0">
                <a:solidFill>
                  <a:prstClr val="black"/>
                </a:solidFill>
                <a:latin typeface="Consolas"/>
              </a:rPr>
              <a:t> </a:t>
            </a:r>
            <a:r>
              <a:rPr lang="en-GB" sz="800" dirty="0" err="1">
                <a:solidFill>
                  <a:prstClr val="black"/>
                </a:solidFill>
                <a:latin typeface="Consolas"/>
              </a:rPr>
              <a:t>FHM</a:t>
            </a:r>
            <a:r>
              <a:rPr lang="en-GB" sz="800" dirty="0" err="1">
                <a:solidFill>
                  <a:srgbClr val="808080"/>
                </a:solidFill>
                <a:latin typeface="Consolas"/>
              </a:rPr>
              <a:t>.</a:t>
            </a:r>
            <a:r>
              <a:rPr lang="en-GB" sz="800" dirty="0" err="1">
                <a:solidFill>
                  <a:prstClr val="black"/>
                </a:solidFill>
                <a:latin typeface="Consolas"/>
              </a:rPr>
              <a:t>DigitalStandardKey</a:t>
            </a:r>
            <a:r>
              <a:rPr lang="en-GB" sz="800" dirty="0">
                <a:solidFill>
                  <a:prstClr val="black"/>
                </a:solidFill>
                <a:latin typeface="Consolas"/>
              </a:rPr>
              <a:t> </a:t>
            </a:r>
            <a:r>
              <a:rPr lang="en-GB" sz="800" dirty="0">
                <a:solidFill>
                  <a:srgbClr val="808080"/>
                </a:solidFill>
                <a:latin typeface="Consolas"/>
              </a:rPr>
              <a:t>=</a:t>
            </a:r>
            <a:r>
              <a:rPr lang="en-GB" sz="800" dirty="0">
                <a:solidFill>
                  <a:prstClr val="black"/>
                </a:solidFill>
                <a:latin typeface="Consolas"/>
              </a:rPr>
              <a:t> </a:t>
            </a:r>
            <a:r>
              <a:rPr lang="en-GB" sz="800" dirty="0" err="1" smtClean="0">
                <a:solidFill>
                  <a:prstClr val="black"/>
                </a:solidFill>
                <a:latin typeface="Consolas"/>
              </a:rPr>
              <a:t>HDS</a:t>
            </a:r>
            <a:r>
              <a:rPr lang="en-GB" sz="800" dirty="0" err="1" smtClean="0">
                <a:solidFill>
                  <a:srgbClr val="808080"/>
                </a:solidFill>
                <a:latin typeface="Consolas"/>
              </a:rPr>
              <a:t>.</a:t>
            </a:r>
            <a:r>
              <a:rPr lang="en-GB" sz="800" dirty="0" err="1" smtClean="0">
                <a:solidFill>
                  <a:prstClr val="black"/>
                </a:solidFill>
                <a:latin typeface="Consolas"/>
              </a:rPr>
              <a:t>DigitalStandardId</a:t>
            </a:r>
            <a:endParaRPr lang="en-GB" sz="800" dirty="0">
              <a:solidFill>
                <a:prstClr val="black"/>
              </a:solidFill>
              <a:latin typeface="Consolas"/>
            </a:endParaRPr>
          </a:p>
          <a:p>
            <a:pPr>
              <a:spcBef>
                <a:spcPts val="0"/>
              </a:spcBef>
            </a:pPr>
            <a:r>
              <a:rPr lang="en-GB" sz="800" dirty="0">
                <a:solidFill>
                  <a:srgbClr val="808080"/>
                </a:solidFill>
                <a:latin typeface="Consolas"/>
              </a:rPr>
              <a:t>)</a:t>
            </a:r>
            <a:r>
              <a:rPr lang="en-GB" sz="800" dirty="0">
                <a:solidFill>
                  <a:prstClr val="black"/>
                </a:solidFill>
                <a:latin typeface="Consolas"/>
              </a:rPr>
              <a:t> </a:t>
            </a:r>
            <a:r>
              <a:rPr lang="en-GB" sz="800" dirty="0">
                <a:solidFill>
                  <a:srgbClr val="0000FF"/>
                </a:solidFill>
                <a:latin typeface="Consolas"/>
              </a:rPr>
              <a:t>AS</a:t>
            </a:r>
            <a:r>
              <a:rPr lang="en-GB" sz="800" dirty="0">
                <a:solidFill>
                  <a:prstClr val="black"/>
                </a:solidFill>
                <a:latin typeface="Consolas"/>
              </a:rPr>
              <a:t> </a:t>
            </a:r>
            <a:r>
              <a:rPr lang="en-GB" sz="800" dirty="0" err="1">
                <a:solidFill>
                  <a:prstClr val="black"/>
                </a:solidFill>
                <a:latin typeface="Consolas"/>
              </a:rPr>
              <a:t>ConcatenationExample</a:t>
            </a:r>
            <a:r>
              <a:rPr lang="en-GB" sz="800" dirty="0">
                <a:solidFill>
                  <a:prstClr val="black"/>
                </a:solidFill>
                <a:latin typeface="Consolas"/>
              </a:rPr>
              <a:t> </a:t>
            </a:r>
            <a:r>
              <a:rPr lang="en-GB" sz="800" dirty="0">
                <a:solidFill>
                  <a:srgbClr val="008000"/>
                </a:solidFill>
                <a:latin typeface="Consolas"/>
              </a:rPr>
              <a:t>-- A Derived Table</a:t>
            </a:r>
          </a:p>
          <a:p>
            <a:endParaRPr lang="en-GB" sz="1200" dirty="0">
              <a:solidFill>
                <a:schemeClr val="tx1"/>
              </a:solidFill>
            </a:endParaRPr>
          </a:p>
        </p:txBody>
      </p:sp>
      <p:sp>
        <p:nvSpPr>
          <p:cNvPr id="4" name="Content Placeholder 2"/>
          <p:cNvSpPr txBox="1">
            <a:spLocks/>
          </p:cNvSpPr>
          <p:nvPr/>
        </p:nvSpPr>
        <p:spPr bwMode="gray">
          <a:xfrm>
            <a:off x="381000" y="888430"/>
            <a:ext cx="7525072" cy="2392033"/>
          </a:xfrm>
          <a:prstGeom prst="rect">
            <a:avLst/>
          </a:prstGeom>
        </p:spPr>
        <p:txBody>
          <a:bodyPr vert="horz" lIns="0" tIns="18000" rIns="0" bIns="0" numCol="4"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200" b="1" dirty="0" smtClean="0">
              <a:solidFill>
                <a:schemeClr val="tx1"/>
              </a:solidFill>
            </a:endParaRPr>
          </a:p>
          <a:p>
            <a:endParaRPr lang="en-GB" sz="1200" b="1" dirty="0">
              <a:solidFill>
                <a:schemeClr val="tx1"/>
              </a:solidFill>
            </a:endParaRPr>
          </a:p>
        </p:txBody>
      </p:sp>
      <p:sp>
        <p:nvSpPr>
          <p:cNvPr id="9" name="Content Placeholder 2"/>
          <p:cNvSpPr txBox="1">
            <a:spLocks/>
          </p:cNvSpPr>
          <p:nvPr/>
        </p:nvSpPr>
        <p:spPr bwMode="gray">
          <a:xfrm>
            <a:off x="304800" y="4248150"/>
            <a:ext cx="7448872" cy="533400"/>
          </a:xfrm>
          <a:prstGeom prst="rect">
            <a:avLst/>
          </a:prstGeom>
        </p:spPr>
        <p:txBody>
          <a:bodyPr vert="horz" lIns="0" tIns="18000" rIns="0" bIns="0"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200" dirty="0">
              <a:solidFill>
                <a:schemeClr val="tx1"/>
              </a:solidFill>
            </a:endParaRPr>
          </a:p>
        </p:txBody>
      </p:sp>
    </p:spTree>
    <p:extLst>
      <p:ext uri="{BB962C8B-B14F-4D97-AF65-F5344CB8AC3E}">
        <p14:creationId xmlns:p14="http://schemas.microsoft.com/office/powerpoint/2010/main" val="2364933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1" y="-92620"/>
            <a:ext cx="6408449" cy="576105"/>
          </a:xfrm>
        </p:spPr>
        <p:txBody>
          <a:bodyPr/>
          <a:lstStyle/>
          <a:p>
            <a:r>
              <a:rPr lang="en-GB" dirty="0" smtClean="0"/>
              <a:t>Querying Data Using SQL – STRING MANIPULATION</a:t>
            </a:r>
            <a:endParaRPr lang="en-GB" dirty="0"/>
          </a:p>
        </p:txBody>
      </p:sp>
      <p:sp>
        <p:nvSpPr>
          <p:cNvPr id="4" name="Content Placeholder 2"/>
          <p:cNvSpPr txBox="1">
            <a:spLocks/>
          </p:cNvSpPr>
          <p:nvPr/>
        </p:nvSpPr>
        <p:spPr bwMode="gray">
          <a:xfrm>
            <a:off x="381000" y="888430"/>
            <a:ext cx="7525072" cy="2392033"/>
          </a:xfrm>
          <a:prstGeom prst="rect">
            <a:avLst/>
          </a:prstGeom>
        </p:spPr>
        <p:txBody>
          <a:bodyPr vert="horz" lIns="0" tIns="18000" rIns="0" bIns="0" numCol="4"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200" b="1" dirty="0" smtClean="0">
              <a:solidFill>
                <a:schemeClr val="tx1"/>
              </a:solidFill>
            </a:endParaRPr>
          </a:p>
          <a:p>
            <a:endParaRPr lang="en-GB" sz="1200" b="1" dirty="0">
              <a:solidFill>
                <a:schemeClr val="tx1"/>
              </a:solidFill>
            </a:endParaRPr>
          </a:p>
        </p:txBody>
      </p:sp>
      <p:sp>
        <p:nvSpPr>
          <p:cNvPr id="9" name="Content Placeholder 2"/>
          <p:cNvSpPr txBox="1">
            <a:spLocks/>
          </p:cNvSpPr>
          <p:nvPr/>
        </p:nvSpPr>
        <p:spPr bwMode="gray">
          <a:xfrm>
            <a:off x="304800" y="4248150"/>
            <a:ext cx="7448872" cy="533400"/>
          </a:xfrm>
          <a:prstGeom prst="rect">
            <a:avLst/>
          </a:prstGeom>
        </p:spPr>
        <p:txBody>
          <a:bodyPr vert="horz" lIns="0" tIns="18000" rIns="0" bIns="0"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200" dirty="0">
              <a:solidFill>
                <a:schemeClr val="tx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72893"/>
            <a:ext cx="8210550" cy="4513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4933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1" y="-92620"/>
            <a:ext cx="6408449" cy="576105"/>
          </a:xfrm>
        </p:spPr>
        <p:txBody>
          <a:bodyPr/>
          <a:lstStyle/>
          <a:p>
            <a:r>
              <a:rPr lang="en-GB" dirty="0" smtClean="0"/>
              <a:t>Querying Data Using SQL – DATA TYPES</a:t>
            </a:r>
            <a:endParaRPr lang="en-GB" dirty="0"/>
          </a:p>
        </p:txBody>
      </p:sp>
      <p:sp>
        <p:nvSpPr>
          <p:cNvPr id="7" name="Content Placeholder 2"/>
          <p:cNvSpPr>
            <a:spLocks noGrp="1"/>
          </p:cNvSpPr>
          <p:nvPr>
            <p:ph idx="1"/>
          </p:nvPr>
        </p:nvSpPr>
        <p:spPr>
          <a:xfrm>
            <a:off x="304800" y="666750"/>
            <a:ext cx="7448872" cy="3733800"/>
          </a:xfrm>
        </p:spPr>
        <p:txBody>
          <a:bodyPr/>
          <a:lstStyle/>
          <a:p>
            <a:r>
              <a:rPr lang="en-GB" sz="1600" dirty="0" smtClean="0">
                <a:solidFill>
                  <a:schemeClr val="tx1"/>
                </a:solidFill>
              </a:rPr>
              <a:t>It’s really important to understand the different </a:t>
            </a:r>
            <a:r>
              <a:rPr lang="en-GB" sz="1600" b="1" dirty="0" smtClean="0">
                <a:solidFill>
                  <a:schemeClr val="tx1"/>
                </a:solidFill>
              </a:rPr>
              <a:t>data types</a:t>
            </a:r>
            <a:r>
              <a:rPr lang="en-GB" sz="1600" dirty="0" smtClean="0">
                <a:solidFill>
                  <a:schemeClr val="tx1"/>
                </a:solidFill>
              </a:rPr>
              <a:t> in SQL</a:t>
            </a:r>
          </a:p>
          <a:p>
            <a:r>
              <a:rPr lang="en-GB" sz="1000" dirty="0" smtClean="0">
                <a:solidFill>
                  <a:schemeClr val="tx1"/>
                </a:solidFill>
              </a:rPr>
              <a:t>Data Types – really are about storing the data as efficiently as possible and also about helping SQL to understand what sort of data is contained in each table’s field</a:t>
            </a:r>
          </a:p>
          <a:p>
            <a:r>
              <a:rPr lang="en-GB" sz="1000" dirty="0" smtClean="0">
                <a:solidFill>
                  <a:schemeClr val="tx1"/>
                </a:solidFill>
              </a:rPr>
              <a:t>When you look at a table in SSMS (SQL Server Management Studio 2012 – get it installed!) – you can clearly see the data types for each field:</a:t>
            </a:r>
          </a:p>
          <a:p>
            <a:endParaRPr lang="en-GB" sz="1000" dirty="0" smtClean="0">
              <a:solidFill>
                <a:schemeClr val="tx1"/>
              </a:solidFill>
            </a:endParaRPr>
          </a:p>
          <a:p>
            <a:endParaRPr lang="en-GB" sz="1000" dirty="0">
              <a:solidFill>
                <a:schemeClr val="tx1"/>
              </a:solidFill>
            </a:endParaRPr>
          </a:p>
          <a:p>
            <a:endParaRPr lang="en-GB" sz="1100" dirty="0">
              <a:solidFill>
                <a:srgbClr val="00B050"/>
              </a:solidFill>
            </a:endParaRPr>
          </a:p>
          <a:p>
            <a:endParaRPr lang="en-GB" sz="1200" dirty="0">
              <a:solidFill>
                <a:schemeClr val="tx1"/>
              </a:solidFill>
            </a:endParaRPr>
          </a:p>
        </p:txBody>
      </p:sp>
      <p:sp>
        <p:nvSpPr>
          <p:cNvPr id="4" name="Content Placeholder 2"/>
          <p:cNvSpPr txBox="1">
            <a:spLocks/>
          </p:cNvSpPr>
          <p:nvPr/>
        </p:nvSpPr>
        <p:spPr bwMode="gray">
          <a:xfrm>
            <a:off x="381000" y="888430"/>
            <a:ext cx="7525072" cy="2392033"/>
          </a:xfrm>
          <a:prstGeom prst="rect">
            <a:avLst/>
          </a:prstGeom>
        </p:spPr>
        <p:txBody>
          <a:bodyPr vert="horz" lIns="0" tIns="18000" rIns="0" bIns="0" numCol="4"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200" b="1" dirty="0" smtClean="0">
              <a:solidFill>
                <a:schemeClr val="tx1"/>
              </a:solidFill>
            </a:endParaRPr>
          </a:p>
          <a:p>
            <a:endParaRPr lang="en-GB" sz="1200" b="1" dirty="0">
              <a:solidFill>
                <a:schemeClr val="tx1"/>
              </a:solidFill>
            </a:endParaRPr>
          </a:p>
        </p:txBody>
      </p:sp>
      <p:sp>
        <p:nvSpPr>
          <p:cNvPr id="9" name="Content Placeholder 2"/>
          <p:cNvSpPr txBox="1">
            <a:spLocks/>
          </p:cNvSpPr>
          <p:nvPr/>
        </p:nvSpPr>
        <p:spPr bwMode="gray">
          <a:xfrm>
            <a:off x="304800" y="4248150"/>
            <a:ext cx="7448872" cy="533400"/>
          </a:xfrm>
          <a:prstGeom prst="rect">
            <a:avLst/>
          </a:prstGeom>
        </p:spPr>
        <p:txBody>
          <a:bodyPr vert="horz" lIns="0" tIns="18000" rIns="0" bIns="0"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200" dirty="0">
              <a:solidFill>
                <a:schemeClr val="tx1"/>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130" y="1733550"/>
            <a:ext cx="2956448"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200400" y="1792406"/>
            <a:ext cx="5791200" cy="3124200"/>
          </a:xfrm>
          <a:prstGeom prst="rect">
            <a:avLst/>
          </a:prstGeom>
          <a:noFill/>
        </p:spPr>
        <p:txBody>
          <a:bodyPr wrap="none" lIns="0" tIns="0" rIns="0" bIns="0" rtlCol="0">
            <a:noAutofit/>
          </a:bodyPr>
          <a:lstStyle/>
          <a:p>
            <a:r>
              <a:rPr lang="en-GB" sz="1600" dirty="0" smtClean="0"/>
              <a:t>You need to understand what data types you are working with</a:t>
            </a:r>
          </a:p>
          <a:p>
            <a:r>
              <a:rPr lang="en-GB" sz="1600" dirty="0" smtClean="0"/>
              <a:t>because:</a:t>
            </a:r>
            <a:endParaRPr lang="en-GB" sz="1600" dirty="0"/>
          </a:p>
          <a:p>
            <a:endParaRPr lang="en-GB" sz="1000" dirty="0"/>
          </a:p>
          <a:p>
            <a:pPr marL="171450" indent="-171450">
              <a:lnSpc>
                <a:spcPct val="150000"/>
              </a:lnSpc>
              <a:buFont typeface="Wingdings" panose="05000000000000000000" pitchFamily="2" charset="2"/>
              <a:buChar char="ü"/>
            </a:pPr>
            <a:r>
              <a:rPr lang="en-GB" sz="1000" dirty="0"/>
              <a:t>Trying to perform a string based function on a number may cause an </a:t>
            </a:r>
            <a:r>
              <a:rPr lang="en-GB" sz="1000" dirty="0" smtClean="0"/>
              <a:t>error</a:t>
            </a:r>
            <a:endParaRPr lang="en-GB" sz="1000" dirty="0"/>
          </a:p>
          <a:p>
            <a:pPr marL="171450" indent="-171450">
              <a:lnSpc>
                <a:spcPct val="150000"/>
              </a:lnSpc>
              <a:buFont typeface="Wingdings" panose="05000000000000000000" pitchFamily="2" charset="2"/>
              <a:buChar char="ü"/>
            </a:pPr>
            <a:r>
              <a:rPr lang="en-GB" sz="1000" dirty="0"/>
              <a:t>Trying to perform a </a:t>
            </a:r>
            <a:r>
              <a:rPr lang="en-GB" sz="1000" dirty="0" smtClean="0"/>
              <a:t>date/time </a:t>
            </a:r>
            <a:r>
              <a:rPr lang="en-GB" sz="1000" dirty="0"/>
              <a:t>based expression on a string may cause an </a:t>
            </a:r>
            <a:r>
              <a:rPr lang="en-GB" sz="1000" dirty="0" smtClean="0"/>
              <a:t>error</a:t>
            </a:r>
            <a:endParaRPr lang="en-GB" sz="1000" dirty="0"/>
          </a:p>
          <a:p>
            <a:pPr marL="171450" indent="-171450">
              <a:lnSpc>
                <a:spcPct val="150000"/>
              </a:lnSpc>
              <a:buFont typeface="Wingdings" panose="05000000000000000000" pitchFamily="2" charset="2"/>
              <a:buChar char="ü"/>
            </a:pPr>
            <a:r>
              <a:rPr lang="en-GB" sz="1000" dirty="0"/>
              <a:t>Trying to perform </a:t>
            </a:r>
            <a:r>
              <a:rPr lang="en-GB" sz="1000" dirty="0" smtClean="0"/>
              <a:t>an arithmetic calculation </a:t>
            </a:r>
            <a:r>
              <a:rPr lang="en-GB" sz="1000" dirty="0"/>
              <a:t>on a </a:t>
            </a:r>
            <a:r>
              <a:rPr lang="en-GB" sz="1000" dirty="0" smtClean="0"/>
              <a:t>text/date </a:t>
            </a:r>
            <a:r>
              <a:rPr lang="en-GB" sz="1000" dirty="0"/>
              <a:t>field – is just not going to happen </a:t>
            </a:r>
            <a:endParaRPr lang="en-GB" sz="1000" dirty="0" smtClean="0"/>
          </a:p>
          <a:p>
            <a:pPr marL="171450" indent="-171450">
              <a:lnSpc>
                <a:spcPct val="150000"/>
              </a:lnSpc>
              <a:buFont typeface="Wingdings" panose="05000000000000000000" pitchFamily="2" charset="2"/>
              <a:buChar char="ü"/>
            </a:pPr>
            <a:endParaRPr lang="en-GB" sz="1000" dirty="0"/>
          </a:p>
          <a:p>
            <a:pPr>
              <a:lnSpc>
                <a:spcPct val="150000"/>
              </a:lnSpc>
            </a:pPr>
            <a:r>
              <a:rPr lang="en-GB" sz="1000" dirty="0"/>
              <a:t>You get the message!</a:t>
            </a:r>
          </a:p>
          <a:p>
            <a:pPr>
              <a:lnSpc>
                <a:spcPct val="150000"/>
              </a:lnSpc>
            </a:pPr>
            <a:endParaRPr lang="en-GB" sz="1000" dirty="0" smtClean="0"/>
          </a:p>
          <a:p>
            <a:r>
              <a:rPr lang="en-GB" sz="1000" dirty="0" smtClean="0"/>
              <a:t>Fortunately</a:t>
            </a:r>
            <a:r>
              <a:rPr lang="en-GB" sz="1000" dirty="0"/>
              <a:t>, SQL offers many ways to </a:t>
            </a:r>
            <a:r>
              <a:rPr lang="en-GB" sz="1000" b="1" dirty="0" smtClean="0"/>
              <a:t>convert</a:t>
            </a:r>
            <a:r>
              <a:rPr lang="en-GB" sz="1000" dirty="0" smtClean="0"/>
              <a:t> (or </a:t>
            </a:r>
            <a:r>
              <a:rPr lang="en-GB" sz="1000" b="1" dirty="0" smtClean="0"/>
              <a:t>cast</a:t>
            </a:r>
            <a:r>
              <a:rPr lang="en-GB" sz="1000" dirty="0" smtClean="0"/>
              <a:t>) </a:t>
            </a:r>
            <a:r>
              <a:rPr lang="en-GB" sz="1000" dirty="0"/>
              <a:t>text to numbers/dates and numbers to text – </a:t>
            </a:r>
            <a:endParaRPr lang="en-GB" sz="1000" dirty="0" smtClean="0"/>
          </a:p>
          <a:p>
            <a:r>
              <a:rPr lang="en-GB" sz="1000" dirty="0" smtClean="0"/>
              <a:t>allowing </a:t>
            </a:r>
            <a:r>
              <a:rPr lang="en-GB" sz="1000" dirty="0"/>
              <a:t>you to perform the actions you need to perform even if the </a:t>
            </a:r>
            <a:r>
              <a:rPr lang="en-GB" sz="1000" dirty="0" smtClean="0"/>
              <a:t>source data </a:t>
            </a:r>
            <a:r>
              <a:rPr lang="en-GB" sz="1000" dirty="0"/>
              <a:t>isn’t always stored </a:t>
            </a:r>
            <a:r>
              <a:rPr lang="en-GB" sz="1000" dirty="0" smtClean="0"/>
              <a:t>as</a:t>
            </a:r>
          </a:p>
          <a:p>
            <a:r>
              <a:rPr lang="en-GB" sz="1000" dirty="0" smtClean="0"/>
              <a:t>the </a:t>
            </a:r>
            <a:r>
              <a:rPr lang="en-GB" sz="1000" dirty="0"/>
              <a:t>correct </a:t>
            </a:r>
            <a:r>
              <a:rPr lang="en-GB" sz="1000" dirty="0" smtClean="0"/>
              <a:t>or preferred data </a:t>
            </a:r>
            <a:r>
              <a:rPr lang="en-GB" sz="1000" dirty="0"/>
              <a:t>type that </a:t>
            </a:r>
            <a:r>
              <a:rPr lang="en-GB" sz="1000" dirty="0" smtClean="0"/>
              <a:t>would allow this </a:t>
            </a:r>
            <a:r>
              <a:rPr lang="en-GB" sz="1000" dirty="0" smtClean="0"/>
              <a:t>from </a:t>
            </a:r>
            <a:r>
              <a:rPr lang="en-GB" sz="1000" dirty="0"/>
              <a:t>the </a:t>
            </a:r>
            <a:r>
              <a:rPr lang="en-GB" sz="1000" dirty="0" smtClean="0"/>
              <a:t>outset.</a:t>
            </a:r>
          </a:p>
          <a:p>
            <a:pPr>
              <a:lnSpc>
                <a:spcPct val="150000"/>
              </a:lnSpc>
            </a:pPr>
            <a:endParaRPr lang="en-GB" sz="400" dirty="0" smtClean="0"/>
          </a:p>
          <a:p>
            <a:pPr>
              <a:lnSpc>
                <a:spcPct val="150000"/>
              </a:lnSpc>
            </a:pPr>
            <a:r>
              <a:rPr lang="en-GB" sz="1000" dirty="0" smtClean="0"/>
              <a:t>More info at Microsoft here: </a:t>
            </a:r>
            <a:r>
              <a:rPr lang="en-GB" sz="1000" dirty="0" smtClean="0">
                <a:solidFill>
                  <a:srgbClr val="00B050"/>
                </a:solidFill>
                <a:hlinkClick r:id="rId3"/>
              </a:rPr>
              <a:t>Click Here</a:t>
            </a:r>
            <a:endParaRPr lang="en-GB" sz="1000" dirty="0">
              <a:solidFill>
                <a:srgbClr val="00B050"/>
              </a:solidFill>
            </a:endParaRPr>
          </a:p>
          <a:p>
            <a:pPr>
              <a:spcBef>
                <a:spcPts val="300"/>
              </a:spcBef>
            </a:pPr>
            <a:endParaRPr lang="en-GB" sz="1600" dirty="0" err="1" smtClean="0">
              <a:latin typeface="Arial" pitchFamily="34" charset="0"/>
              <a:cs typeface="Arial" pitchFamily="34" charset="0"/>
            </a:endParaRPr>
          </a:p>
        </p:txBody>
      </p:sp>
    </p:spTree>
    <p:extLst>
      <p:ext uri="{BB962C8B-B14F-4D97-AF65-F5344CB8AC3E}">
        <p14:creationId xmlns:p14="http://schemas.microsoft.com/office/powerpoint/2010/main" val="20892520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361950"/>
            <a:ext cx="5077559"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323851" y="-92620"/>
            <a:ext cx="6408449" cy="576105"/>
          </a:xfrm>
        </p:spPr>
        <p:txBody>
          <a:bodyPr/>
          <a:lstStyle/>
          <a:p>
            <a:r>
              <a:rPr lang="en-GB" dirty="0" smtClean="0"/>
              <a:t>Querying Data Using SQL – DATA TYPES</a:t>
            </a:r>
            <a:endParaRPr lang="en-GB" dirty="0"/>
          </a:p>
        </p:txBody>
      </p:sp>
      <p:sp>
        <p:nvSpPr>
          <p:cNvPr id="7" name="Content Placeholder 2"/>
          <p:cNvSpPr>
            <a:spLocks noGrp="1"/>
          </p:cNvSpPr>
          <p:nvPr>
            <p:ph idx="1"/>
          </p:nvPr>
        </p:nvSpPr>
        <p:spPr>
          <a:xfrm>
            <a:off x="304800" y="514350"/>
            <a:ext cx="7448872" cy="3886200"/>
          </a:xfrm>
        </p:spPr>
        <p:txBody>
          <a:bodyPr/>
          <a:lstStyle/>
          <a:p>
            <a:endParaRPr lang="en-GB" sz="1600" dirty="0" smtClean="0">
              <a:solidFill>
                <a:schemeClr val="tx1"/>
              </a:solidFill>
            </a:endParaRPr>
          </a:p>
          <a:p>
            <a:endParaRPr lang="en-GB" sz="1100" dirty="0">
              <a:solidFill>
                <a:srgbClr val="00B050"/>
              </a:solidFill>
            </a:endParaRPr>
          </a:p>
          <a:p>
            <a:endParaRPr lang="en-GB" sz="1200" dirty="0">
              <a:solidFill>
                <a:schemeClr val="tx1"/>
              </a:solidFill>
            </a:endParaRPr>
          </a:p>
        </p:txBody>
      </p:sp>
      <p:sp>
        <p:nvSpPr>
          <p:cNvPr id="4" name="Content Placeholder 2"/>
          <p:cNvSpPr txBox="1">
            <a:spLocks/>
          </p:cNvSpPr>
          <p:nvPr/>
        </p:nvSpPr>
        <p:spPr bwMode="gray">
          <a:xfrm>
            <a:off x="381000" y="888430"/>
            <a:ext cx="7525072" cy="2392033"/>
          </a:xfrm>
          <a:prstGeom prst="rect">
            <a:avLst/>
          </a:prstGeom>
        </p:spPr>
        <p:txBody>
          <a:bodyPr vert="horz" lIns="0" tIns="18000" rIns="0" bIns="0" numCol="4"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200" b="1" dirty="0" smtClean="0">
              <a:solidFill>
                <a:schemeClr val="tx1"/>
              </a:solidFill>
            </a:endParaRPr>
          </a:p>
          <a:p>
            <a:endParaRPr lang="en-GB" sz="1200" b="1" dirty="0">
              <a:solidFill>
                <a:schemeClr val="tx1"/>
              </a:solidFill>
            </a:endParaRPr>
          </a:p>
        </p:txBody>
      </p:sp>
      <p:sp>
        <p:nvSpPr>
          <p:cNvPr id="9" name="Content Placeholder 2"/>
          <p:cNvSpPr txBox="1">
            <a:spLocks/>
          </p:cNvSpPr>
          <p:nvPr/>
        </p:nvSpPr>
        <p:spPr bwMode="gray">
          <a:xfrm>
            <a:off x="304800" y="4248150"/>
            <a:ext cx="7448872" cy="533400"/>
          </a:xfrm>
          <a:prstGeom prst="rect">
            <a:avLst/>
          </a:prstGeom>
        </p:spPr>
        <p:txBody>
          <a:bodyPr vert="horz" lIns="0" tIns="18000" rIns="0" bIns="0"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200" dirty="0">
              <a:solidFill>
                <a:schemeClr val="tx1"/>
              </a:solidFill>
            </a:endParaRPr>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237980"/>
            <a:ext cx="4114799" cy="893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Content Placeholder 2"/>
          <p:cNvSpPr txBox="1">
            <a:spLocks/>
          </p:cNvSpPr>
          <p:nvPr/>
        </p:nvSpPr>
        <p:spPr bwMode="gray">
          <a:xfrm>
            <a:off x="4953000" y="2419350"/>
            <a:ext cx="4114799" cy="2514600"/>
          </a:xfrm>
          <a:prstGeom prst="rect">
            <a:avLst/>
          </a:prstGeom>
        </p:spPr>
        <p:txBody>
          <a:bodyPr vert="horz" lIns="0" tIns="18000" rIns="0" bIns="0"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r>
              <a:rPr lang="en-GB" sz="1100" dirty="0" smtClean="0">
                <a:solidFill>
                  <a:schemeClr val="tx1"/>
                </a:solidFill>
              </a:rPr>
              <a:t>You use functions </a:t>
            </a:r>
            <a:r>
              <a:rPr lang="en-GB" sz="1100" b="1" dirty="0" smtClean="0">
                <a:solidFill>
                  <a:schemeClr val="tx1"/>
                </a:solidFill>
              </a:rPr>
              <a:t>CONVERT</a:t>
            </a:r>
            <a:r>
              <a:rPr lang="en-GB" sz="1100" dirty="0" smtClean="0">
                <a:solidFill>
                  <a:schemeClr val="tx1"/>
                </a:solidFill>
              </a:rPr>
              <a:t> or </a:t>
            </a:r>
            <a:r>
              <a:rPr lang="en-GB" sz="1100" b="1" dirty="0" smtClean="0">
                <a:solidFill>
                  <a:schemeClr val="tx1"/>
                </a:solidFill>
              </a:rPr>
              <a:t>CAST</a:t>
            </a:r>
            <a:r>
              <a:rPr lang="en-GB" sz="1100" dirty="0" smtClean="0">
                <a:solidFill>
                  <a:schemeClr val="tx1"/>
                </a:solidFill>
              </a:rPr>
              <a:t> to change data types in SQL – syntax as below:</a:t>
            </a:r>
          </a:p>
          <a:p>
            <a:endParaRPr lang="en-GB" sz="900" dirty="0" smtClean="0">
              <a:solidFill>
                <a:schemeClr val="tx1"/>
              </a:solidFill>
              <a:latin typeface="Consolas" panose="020B0609020204030204" pitchFamily="49" charset="0"/>
              <a:cs typeface="Consolas" panose="020B0609020204030204" pitchFamily="49" charset="0"/>
            </a:endParaRPr>
          </a:p>
          <a:p>
            <a:r>
              <a:rPr lang="en-GB" sz="900" dirty="0" smtClean="0">
                <a:solidFill>
                  <a:schemeClr val="tx1"/>
                </a:solidFill>
                <a:latin typeface="Consolas" panose="020B0609020204030204" pitchFamily="49" charset="0"/>
                <a:cs typeface="Consolas" panose="020B0609020204030204" pitchFamily="49" charset="0"/>
              </a:rPr>
              <a:t>CAST </a:t>
            </a:r>
            <a:r>
              <a:rPr lang="en-GB" sz="900" dirty="0">
                <a:solidFill>
                  <a:schemeClr val="tx1"/>
                </a:solidFill>
                <a:latin typeface="Consolas" panose="020B0609020204030204" pitchFamily="49" charset="0"/>
                <a:cs typeface="Consolas" panose="020B0609020204030204" pitchFamily="49" charset="0"/>
              </a:rPr>
              <a:t>( expression AS </a:t>
            </a:r>
            <a:r>
              <a:rPr lang="en-GB" sz="900" dirty="0" err="1">
                <a:solidFill>
                  <a:schemeClr val="tx1"/>
                </a:solidFill>
                <a:latin typeface="Consolas" panose="020B0609020204030204" pitchFamily="49" charset="0"/>
                <a:cs typeface="Consolas" panose="020B0609020204030204" pitchFamily="49" charset="0"/>
              </a:rPr>
              <a:t>data_type</a:t>
            </a:r>
            <a:r>
              <a:rPr lang="en-GB" sz="900" dirty="0">
                <a:solidFill>
                  <a:schemeClr val="tx1"/>
                </a:solidFill>
                <a:latin typeface="Consolas" panose="020B0609020204030204" pitchFamily="49" charset="0"/>
                <a:cs typeface="Consolas" panose="020B0609020204030204" pitchFamily="49" charset="0"/>
              </a:rPr>
              <a:t> [ ( length ) ] </a:t>
            </a:r>
            <a:r>
              <a:rPr lang="en-GB" sz="900" dirty="0" smtClean="0">
                <a:solidFill>
                  <a:schemeClr val="tx1"/>
                </a:solidFill>
                <a:latin typeface="Consolas" panose="020B0609020204030204" pitchFamily="49" charset="0"/>
                <a:cs typeface="Consolas" panose="020B0609020204030204" pitchFamily="49" charset="0"/>
              </a:rPr>
              <a:t>)</a:t>
            </a:r>
          </a:p>
          <a:p>
            <a:r>
              <a:rPr lang="en-GB" sz="900" dirty="0" smtClean="0">
                <a:solidFill>
                  <a:schemeClr val="tx1"/>
                </a:solidFill>
                <a:latin typeface="Consolas" panose="020B0609020204030204" pitchFamily="49" charset="0"/>
                <a:cs typeface="Consolas" panose="020B0609020204030204" pitchFamily="49" charset="0"/>
              </a:rPr>
              <a:t>CONVERT </a:t>
            </a:r>
            <a:r>
              <a:rPr lang="en-GB" sz="900" dirty="0">
                <a:solidFill>
                  <a:schemeClr val="tx1"/>
                </a:solidFill>
                <a:latin typeface="Consolas" panose="020B0609020204030204" pitchFamily="49" charset="0"/>
                <a:cs typeface="Consolas" panose="020B0609020204030204" pitchFamily="49" charset="0"/>
              </a:rPr>
              <a:t>( </a:t>
            </a:r>
            <a:r>
              <a:rPr lang="en-GB" sz="900" dirty="0" err="1">
                <a:solidFill>
                  <a:schemeClr val="tx1"/>
                </a:solidFill>
                <a:latin typeface="Consolas" panose="020B0609020204030204" pitchFamily="49" charset="0"/>
                <a:cs typeface="Consolas" panose="020B0609020204030204" pitchFamily="49" charset="0"/>
              </a:rPr>
              <a:t>data_type</a:t>
            </a:r>
            <a:r>
              <a:rPr lang="en-GB" sz="900" dirty="0">
                <a:solidFill>
                  <a:schemeClr val="tx1"/>
                </a:solidFill>
                <a:latin typeface="Consolas" panose="020B0609020204030204" pitchFamily="49" charset="0"/>
                <a:cs typeface="Consolas" panose="020B0609020204030204" pitchFamily="49" charset="0"/>
              </a:rPr>
              <a:t> [ ( length ) ] , expression [ , style ] </a:t>
            </a:r>
            <a:r>
              <a:rPr lang="en-GB" sz="900" dirty="0" smtClean="0">
                <a:solidFill>
                  <a:schemeClr val="tx1"/>
                </a:solidFill>
                <a:latin typeface="Consolas" panose="020B0609020204030204" pitchFamily="49" charset="0"/>
                <a:cs typeface="Consolas" panose="020B0609020204030204" pitchFamily="49" charset="0"/>
              </a:rPr>
              <a:t>)</a:t>
            </a:r>
          </a:p>
          <a:p>
            <a:endParaRPr lang="en-GB" sz="900" dirty="0">
              <a:solidFill>
                <a:schemeClr val="tx1"/>
              </a:solidFill>
              <a:latin typeface="Consolas" panose="020B0609020204030204" pitchFamily="49" charset="0"/>
              <a:cs typeface="Consolas" panose="020B0609020204030204" pitchFamily="49" charset="0"/>
            </a:endParaRPr>
          </a:p>
          <a:p>
            <a:r>
              <a:rPr lang="en-GB" sz="1100" dirty="0" smtClean="0">
                <a:solidFill>
                  <a:schemeClr val="tx1"/>
                </a:solidFill>
              </a:rPr>
              <a:t>This is quite a complex and big topic – especially when dealing with dates – a very important aspect in querying data -  so I recommend listening to the Lynda.com video </a:t>
            </a:r>
            <a:r>
              <a:rPr lang="en-GB" sz="1100" dirty="0">
                <a:solidFill>
                  <a:schemeClr val="tx1"/>
                </a:solidFill>
              </a:rPr>
              <a:t>on this: </a:t>
            </a:r>
            <a:r>
              <a:rPr lang="en-GB" sz="1100" dirty="0" smtClean="0">
                <a:solidFill>
                  <a:schemeClr val="tx1"/>
                </a:solidFill>
                <a:hlinkClick r:id="rId5"/>
              </a:rPr>
              <a:t>Click here to watch</a:t>
            </a:r>
            <a:endParaRPr lang="en-GB" sz="1100" dirty="0" smtClean="0">
              <a:solidFill>
                <a:schemeClr val="tx1"/>
              </a:solidFill>
            </a:endParaRPr>
          </a:p>
          <a:p>
            <a:endParaRPr lang="en-GB" sz="1100" dirty="0" smtClean="0">
              <a:solidFill>
                <a:schemeClr val="tx1"/>
              </a:solidFill>
            </a:endParaRPr>
          </a:p>
          <a:p>
            <a:r>
              <a:rPr lang="en-GB" sz="1100" dirty="0" smtClean="0">
                <a:solidFill>
                  <a:schemeClr val="tx1"/>
                </a:solidFill>
              </a:rPr>
              <a:t>Correct use of data types can also help boost query performance!</a:t>
            </a:r>
            <a:endParaRPr lang="en-GB" sz="1100" dirty="0">
              <a:solidFill>
                <a:schemeClr val="tx1"/>
              </a:solidFill>
            </a:endParaRPr>
          </a:p>
          <a:p>
            <a:endParaRPr lang="en-GB" sz="900" dirty="0" smtClean="0">
              <a:solidFill>
                <a:schemeClr val="tx1"/>
              </a:solidFill>
              <a:latin typeface="Consolas" panose="020B0609020204030204" pitchFamily="49" charset="0"/>
              <a:cs typeface="Consolas" panose="020B0609020204030204" pitchFamily="49" charset="0"/>
            </a:endParaRPr>
          </a:p>
          <a:p>
            <a:endParaRPr lang="en-GB" sz="1000" dirty="0" smtClean="0">
              <a:solidFill>
                <a:schemeClr val="tx1"/>
              </a:solidFill>
            </a:endParaRPr>
          </a:p>
          <a:p>
            <a:endParaRPr lang="en-GB" sz="1000" dirty="0" smtClean="0">
              <a:solidFill>
                <a:schemeClr val="tx1"/>
              </a:solidFill>
            </a:endParaRPr>
          </a:p>
          <a:p>
            <a:endParaRPr lang="en-GB" sz="1100" dirty="0" smtClean="0">
              <a:solidFill>
                <a:srgbClr val="00B050"/>
              </a:solidFill>
            </a:endParaRPr>
          </a:p>
          <a:p>
            <a:endParaRPr lang="en-GB" sz="1200" dirty="0">
              <a:solidFill>
                <a:schemeClr val="tx1"/>
              </a:solidFill>
            </a:endParaRPr>
          </a:p>
        </p:txBody>
      </p:sp>
    </p:spTree>
    <p:extLst>
      <p:ext uri="{BB962C8B-B14F-4D97-AF65-F5344CB8AC3E}">
        <p14:creationId xmlns:p14="http://schemas.microsoft.com/office/powerpoint/2010/main" val="38731572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1" y="-92620"/>
            <a:ext cx="6408449" cy="576105"/>
          </a:xfrm>
        </p:spPr>
        <p:txBody>
          <a:bodyPr/>
          <a:lstStyle/>
          <a:p>
            <a:r>
              <a:rPr lang="en-GB" dirty="0" smtClean="0"/>
              <a:t>Querying Data Using SQL - VIEWS</a:t>
            </a:r>
            <a:endParaRPr lang="en-GB" dirty="0"/>
          </a:p>
        </p:txBody>
      </p:sp>
      <p:sp>
        <p:nvSpPr>
          <p:cNvPr id="7" name="Content Placeholder 2"/>
          <p:cNvSpPr>
            <a:spLocks noGrp="1"/>
          </p:cNvSpPr>
          <p:nvPr>
            <p:ph idx="1"/>
          </p:nvPr>
        </p:nvSpPr>
        <p:spPr>
          <a:xfrm>
            <a:off x="304800" y="742950"/>
            <a:ext cx="7448872" cy="3657600"/>
          </a:xfrm>
        </p:spPr>
        <p:txBody>
          <a:bodyPr/>
          <a:lstStyle/>
          <a:p>
            <a:endParaRPr lang="en-GB" sz="1200" dirty="0">
              <a:solidFill>
                <a:schemeClr val="tx1"/>
              </a:solidFill>
            </a:endParaRPr>
          </a:p>
          <a:p>
            <a:endParaRPr lang="en-GB" sz="1200" dirty="0">
              <a:solidFill>
                <a:schemeClr val="tx1"/>
              </a:solidFill>
            </a:endParaRPr>
          </a:p>
        </p:txBody>
      </p:sp>
      <p:sp>
        <p:nvSpPr>
          <p:cNvPr id="4" name="Content Placeholder 2"/>
          <p:cNvSpPr txBox="1">
            <a:spLocks/>
          </p:cNvSpPr>
          <p:nvPr/>
        </p:nvSpPr>
        <p:spPr bwMode="gray">
          <a:xfrm>
            <a:off x="381000" y="888430"/>
            <a:ext cx="7525072" cy="2392033"/>
          </a:xfrm>
          <a:prstGeom prst="rect">
            <a:avLst/>
          </a:prstGeom>
        </p:spPr>
        <p:txBody>
          <a:bodyPr vert="horz" lIns="0" tIns="18000" rIns="0" bIns="0" numCol="4"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200" b="1" dirty="0" smtClean="0">
              <a:solidFill>
                <a:schemeClr val="tx1"/>
              </a:solidFill>
            </a:endParaRPr>
          </a:p>
          <a:p>
            <a:endParaRPr lang="en-GB" sz="1200" b="1" dirty="0">
              <a:solidFill>
                <a:schemeClr val="tx1"/>
              </a:solidFill>
            </a:endParaRPr>
          </a:p>
        </p:txBody>
      </p:sp>
      <p:sp>
        <p:nvSpPr>
          <p:cNvPr id="9" name="Content Placeholder 2"/>
          <p:cNvSpPr txBox="1">
            <a:spLocks/>
          </p:cNvSpPr>
          <p:nvPr/>
        </p:nvSpPr>
        <p:spPr bwMode="gray">
          <a:xfrm>
            <a:off x="304800" y="4248150"/>
            <a:ext cx="7448872" cy="533400"/>
          </a:xfrm>
          <a:prstGeom prst="rect">
            <a:avLst/>
          </a:prstGeom>
        </p:spPr>
        <p:txBody>
          <a:bodyPr vert="horz" lIns="0" tIns="18000" rIns="0" bIns="0"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200" dirty="0">
              <a:solidFill>
                <a:schemeClr val="tx1"/>
              </a:solidFill>
            </a:endParaRPr>
          </a:p>
        </p:txBody>
      </p:sp>
      <p:sp>
        <p:nvSpPr>
          <p:cNvPr id="6" name="Content Placeholder 2"/>
          <p:cNvSpPr txBox="1">
            <a:spLocks/>
          </p:cNvSpPr>
          <p:nvPr/>
        </p:nvSpPr>
        <p:spPr bwMode="gray">
          <a:xfrm>
            <a:off x="457200" y="888430"/>
            <a:ext cx="8153400" cy="4045520"/>
          </a:xfrm>
          <a:prstGeom prst="rect">
            <a:avLst/>
          </a:prstGeom>
        </p:spPr>
        <p:txBody>
          <a:bodyPr vert="horz" lIns="0" tIns="18000" rIns="0" bIns="0"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r>
              <a:rPr lang="en-GB" sz="1100" b="1" dirty="0" smtClean="0">
                <a:solidFill>
                  <a:schemeClr val="tx1"/>
                </a:solidFill>
              </a:rPr>
              <a:t>OK – so you’ve spent a lot of time creating the perfect query in SQL – a query that you now actually want to reuse each release for a specific XL report or client dashboard..</a:t>
            </a:r>
          </a:p>
          <a:p>
            <a:endParaRPr lang="en-GB" sz="1100" b="1" dirty="0" smtClean="0">
              <a:solidFill>
                <a:schemeClr val="tx1"/>
              </a:solidFill>
            </a:endParaRPr>
          </a:p>
          <a:p>
            <a:r>
              <a:rPr lang="en-GB" sz="1000" dirty="0" smtClean="0">
                <a:solidFill>
                  <a:schemeClr val="tx1"/>
                </a:solidFill>
              </a:rPr>
              <a:t>In this situation I’d recommend creating a </a:t>
            </a:r>
            <a:r>
              <a:rPr lang="en-GB" sz="1000" b="1" dirty="0" smtClean="0">
                <a:solidFill>
                  <a:schemeClr val="tx1"/>
                </a:solidFill>
              </a:rPr>
              <a:t>View</a:t>
            </a:r>
            <a:r>
              <a:rPr lang="en-GB" sz="1000" dirty="0" smtClean="0">
                <a:solidFill>
                  <a:schemeClr val="tx1"/>
                </a:solidFill>
              </a:rPr>
              <a:t>.. </a:t>
            </a:r>
          </a:p>
          <a:p>
            <a:endParaRPr lang="en-GB" sz="1000" dirty="0" smtClean="0">
              <a:solidFill>
                <a:schemeClr val="tx1"/>
              </a:solidFill>
            </a:endParaRPr>
          </a:p>
          <a:p>
            <a:r>
              <a:rPr lang="en-GB" sz="1000" dirty="0" smtClean="0">
                <a:solidFill>
                  <a:schemeClr val="tx1"/>
                </a:solidFill>
              </a:rPr>
              <a:t>A </a:t>
            </a:r>
            <a:r>
              <a:rPr lang="en-GB" sz="1000" b="1" dirty="0" smtClean="0">
                <a:solidFill>
                  <a:schemeClr val="tx1"/>
                </a:solidFill>
              </a:rPr>
              <a:t>View</a:t>
            </a:r>
            <a:r>
              <a:rPr lang="en-GB" sz="1000" dirty="0" smtClean="0">
                <a:solidFill>
                  <a:schemeClr val="tx1"/>
                </a:solidFill>
              </a:rPr>
              <a:t> is stored in the database and behaves a bit like a </a:t>
            </a:r>
            <a:r>
              <a:rPr lang="en-GB" sz="1000" b="1" dirty="0">
                <a:solidFill>
                  <a:schemeClr val="tx1"/>
                </a:solidFill>
              </a:rPr>
              <a:t>T</a:t>
            </a:r>
            <a:r>
              <a:rPr lang="en-GB" sz="1000" b="1" dirty="0" smtClean="0">
                <a:solidFill>
                  <a:schemeClr val="tx1"/>
                </a:solidFill>
              </a:rPr>
              <a:t>able</a:t>
            </a:r>
            <a:r>
              <a:rPr lang="en-GB" sz="1000" dirty="0" smtClean="0">
                <a:solidFill>
                  <a:schemeClr val="tx1"/>
                </a:solidFill>
              </a:rPr>
              <a:t> – but is based off a SQL query with the result being stored ready to access in rows and columns as if it were a table. SQL will also try to optimise the query by precompiling certain aspects of it – so sometimes you will also get performance benefits. However a badly written query will be slow whether it is executed as a View or a regular SQL query!</a:t>
            </a:r>
          </a:p>
          <a:p>
            <a:endParaRPr lang="en-GB" sz="1000" dirty="0" smtClean="0">
              <a:solidFill>
                <a:schemeClr val="tx1"/>
              </a:solidFill>
            </a:endParaRPr>
          </a:p>
          <a:p>
            <a:r>
              <a:rPr lang="en-GB" sz="1000" dirty="0" smtClean="0">
                <a:solidFill>
                  <a:schemeClr val="tx1"/>
                </a:solidFill>
              </a:rPr>
              <a:t>Sometimes if your SQL gets too big and convoluted – with Derived Tables, UNIONS and so on – it may be simpler to create smaller Views and then join and extend these together rather than trying to do everything in one massive piece of SQL!</a:t>
            </a:r>
          </a:p>
          <a:p>
            <a:endParaRPr lang="en-GB" sz="1000" dirty="0" smtClean="0">
              <a:solidFill>
                <a:schemeClr val="tx1"/>
              </a:solidFill>
            </a:endParaRPr>
          </a:p>
          <a:p>
            <a:r>
              <a:rPr lang="en-GB" sz="1000" dirty="0" smtClean="0">
                <a:solidFill>
                  <a:schemeClr val="tx1"/>
                </a:solidFill>
              </a:rPr>
              <a:t>At the moment we only really allow BI Dev Team and Production to create views – so please </a:t>
            </a:r>
            <a:r>
              <a:rPr lang="en-GB" sz="1000" dirty="0">
                <a:solidFill>
                  <a:schemeClr val="tx1"/>
                </a:solidFill>
              </a:rPr>
              <a:t>note you may need to ask the BI Team to deploy </a:t>
            </a:r>
            <a:r>
              <a:rPr lang="en-GB" sz="1000" dirty="0" smtClean="0">
                <a:solidFill>
                  <a:schemeClr val="tx1"/>
                </a:solidFill>
              </a:rPr>
              <a:t>a View that you create to the production server </a:t>
            </a:r>
            <a:r>
              <a:rPr lang="en-GB" sz="1000" dirty="0">
                <a:solidFill>
                  <a:schemeClr val="tx1"/>
                </a:solidFill>
              </a:rPr>
              <a:t>– as you will probably not have permissions to create the View directly on the </a:t>
            </a:r>
            <a:r>
              <a:rPr lang="en-GB" sz="1000" dirty="0" smtClean="0">
                <a:solidFill>
                  <a:schemeClr val="tx1"/>
                </a:solidFill>
              </a:rPr>
              <a:t>Server. If you do have permission the View may suddenly disappear – as it would not have been added to our code repository and a future deployment will therefore remove it!</a:t>
            </a:r>
            <a:endParaRPr lang="en-GB" sz="1000" dirty="0">
              <a:solidFill>
                <a:schemeClr val="tx1"/>
              </a:solidFill>
            </a:endParaRPr>
          </a:p>
          <a:p>
            <a:endParaRPr lang="en-GB" sz="1000" dirty="0" smtClean="0">
              <a:solidFill>
                <a:schemeClr val="tx1"/>
              </a:solidFill>
            </a:endParaRPr>
          </a:p>
          <a:p>
            <a:r>
              <a:rPr lang="en-GB" sz="1000" dirty="0" smtClean="0">
                <a:solidFill>
                  <a:schemeClr val="tx1"/>
                </a:solidFill>
              </a:rPr>
              <a:t>Getting the BI Team / Production to add your </a:t>
            </a:r>
            <a:r>
              <a:rPr lang="en-GB" sz="1000" dirty="0">
                <a:solidFill>
                  <a:schemeClr val="tx1"/>
                </a:solidFill>
              </a:rPr>
              <a:t>View </a:t>
            </a:r>
            <a:r>
              <a:rPr lang="en-GB" sz="1000" dirty="0" smtClean="0">
                <a:solidFill>
                  <a:schemeClr val="tx1"/>
                </a:solidFill>
              </a:rPr>
              <a:t>into </a:t>
            </a:r>
            <a:r>
              <a:rPr lang="en-GB" sz="1000" dirty="0">
                <a:solidFill>
                  <a:schemeClr val="tx1"/>
                </a:solidFill>
              </a:rPr>
              <a:t>our code </a:t>
            </a:r>
            <a:r>
              <a:rPr lang="en-GB" sz="1000" dirty="0" smtClean="0">
                <a:solidFill>
                  <a:schemeClr val="tx1"/>
                </a:solidFill>
              </a:rPr>
              <a:t>repository is a good thing - as it will also be checked against our coding standards (another training course is available on this!) – and be properly version </a:t>
            </a:r>
            <a:r>
              <a:rPr lang="en-GB" sz="1000" dirty="0" smtClean="0">
                <a:solidFill>
                  <a:schemeClr val="tx1"/>
                </a:solidFill>
              </a:rPr>
              <a:t>controlled and maintained…</a:t>
            </a:r>
            <a:endParaRPr lang="en-GB" sz="1000" dirty="0">
              <a:solidFill>
                <a:schemeClr val="tx1"/>
              </a:solidFill>
            </a:endParaRPr>
          </a:p>
          <a:p>
            <a:endParaRPr lang="en-GB" sz="1200" dirty="0">
              <a:solidFill>
                <a:schemeClr val="tx1"/>
              </a:solidFill>
            </a:endParaRPr>
          </a:p>
        </p:txBody>
      </p:sp>
    </p:spTree>
    <p:extLst>
      <p:ext uri="{BB962C8B-B14F-4D97-AF65-F5344CB8AC3E}">
        <p14:creationId xmlns:p14="http://schemas.microsoft.com/office/powerpoint/2010/main" val="22873676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1" y="-92620"/>
            <a:ext cx="6408449" cy="576105"/>
          </a:xfrm>
        </p:spPr>
        <p:txBody>
          <a:bodyPr/>
          <a:lstStyle/>
          <a:p>
            <a:r>
              <a:rPr lang="en-GB" dirty="0" smtClean="0"/>
              <a:t>Introduction</a:t>
            </a:r>
            <a:endParaRPr lang="en-GB" dirty="0"/>
          </a:p>
        </p:txBody>
      </p:sp>
      <p:sp>
        <p:nvSpPr>
          <p:cNvPr id="3" name="Content Placeholder 2"/>
          <p:cNvSpPr>
            <a:spLocks noGrp="1"/>
          </p:cNvSpPr>
          <p:nvPr>
            <p:ph idx="1"/>
          </p:nvPr>
        </p:nvSpPr>
        <p:spPr>
          <a:xfrm>
            <a:off x="323528" y="895350"/>
            <a:ext cx="8591872" cy="3200400"/>
          </a:xfrm>
        </p:spPr>
        <p:txBody>
          <a:bodyPr/>
          <a:lstStyle/>
          <a:p>
            <a:r>
              <a:rPr lang="en-GB" sz="1200" dirty="0" smtClean="0">
                <a:solidFill>
                  <a:schemeClr val="tx1"/>
                </a:solidFill>
              </a:rPr>
              <a:t>This training is designed for those who wish to become more familiar with SQL and for those who wish to be able to self-serve when querying data from our SQL based databases – like </a:t>
            </a:r>
            <a:r>
              <a:rPr lang="en-GB" sz="1200" b="1" dirty="0" smtClean="0">
                <a:solidFill>
                  <a:schemeClr val="tx1"/>
                </a:solidFill>
              </a:rPr>
              <a:t>DPAP</a:t>
            </a:r>
            <a:r>
              <a:rPr lang="en-GB" sz="1200" dirty="0" smtClean="0">
                <a:solidFill>
                  <a:schemeClr val="tx1"/>
                </a:solidFill>
              </a:rPr>
              <a:t> </a:t>
            </a:r>
            <a:r>
              <a:rPr lang="en-GB" sz="1200" dirty="0" err="1" smtClean="0">
                <a:solidFill>
                  <a:schemeClr val="tx1"/>
                </a:solidFill>
              </a:rPr>
              <a:t>BoutiqueDMS</a:t>
            </a:r>
            <a:r>
              <a:rPr lang="en-GB" sz="1200" dirty="0" smtClean="0">
                <a:solidFill>
                  <a:schemeClr val="tx1"/>
                </a:solidFill>
              </a:rPr>
              <a:t>, </a:t>
            </a:r>
            <a:r>
              <a:rPr lang="en-GB" sz="1200" dirty="0" err="1" smtClean="0">
                <a:solidFill>
                  <a:schemeClr val="tx1"/>
                </a:solidFill>
              </a:rPr>
              <a:t>BoutiquePrototype</a:t>
            </a:r>
            <a:r>
              <a:rPr lang="en-GB" sz="1200" dirty="0" smtClean="0">
                <a:solidFill>
                  <a:schemeClr val="tx1"/>
                </a:solidFill>
              </a:rPr>
              <a:t> and </a:t>
            </a:r>
            <a:r>
              <a:rPr lang="en-GB" sz="1200" dirty="0" err="1" smtClean="0">
                <a:solidFill>
                  <a:schemeClr val="tx1"/>
                </a:solidFill>
              </a:rPr>
              <a:t>BoutiqueSAFE</a:t>
            </a:r>
            <a:r>
              <a:rPr lang="en-GB" sz="1200" dirty="0" smtClean="0">
                <a:solidFill>
                  <a:schemeClr val="tx1"/>
                </a:solidFill>
              </a:rPr>
              <a:t>:</a:t>
            </a:r>
          </a:p>
          <a:p>
            <a:endParaRPr lang="en-GB" sz="1200" dirty="0" smtClean="0">
              <a:solidFill>
                <a:schemeClr val="tx1"/>
              </a:solidFill>
            </a:endParaRPr>
          </a:p>
          <a:p>
            <a:pPr marL="171450" indent="-171450">
              <a:buFont typeface="Arial" panose="020B0604020202020204" pitchFamily="34" charset="0"/>
              <a:buChar char="•"/>
            </a:pPr>
            <a:r>
              <a:rPr lang="en-GB" sz="1200" b="1" dirty="0" err="1" smtClean="0">
                <a:solidFill>
                  <a:schemeClr val="tx1"/>
                </a:solidFill>
              </a:rPr>
              <a:t>BoutiqueDMS</a:t>
            </a:r>
            <a:r>
              <a:rPr lang="en-GB" sz="1200" dirty="0" smtClean="0">
                <a:solidFill>
                  <a:schemeClr val="tx1"/>
                </a:solidFill>
              </a:rPr>
              <a:t> (Data Mart System) </a:t>
            </a:r>
            <a:r>
              <a:rPr lang="en-GB" sz="1100" dirty="0" smtClean="0">
                <a:solidFill>
                  <a:schemeClr val="tx1"/>
                </a:solidFill>
              </a:rPr>
              <a:t>– contains latest released data marts for </a:t>
            </a:r>
            <a:r>
              <a:rPr lang="en-GB" sz="1100" b="1" dirty="0" smtClean="0">
                <a:solidFill>
                  <a:schemeClr val="tx1"/>
                </a:solidFill>
              </a:rPr>
              <a:t>core</a:t>
            </a:r>
            <a:r>
              <a:rPr lang="en-GB" sz="1100" dirty="0" smtClean="0">
                <a:solidFill>
                  <a:schemeClr val="tx1"/>
                </a:solidFill>
              </a:rPr>
              <a:t> verticals: Handset; PC; Tablet; Television; Lens; DSC and Action CAM; </a:t>
            </a:r>
            <a:r>
              <a:rPr lang="en-GB" sz="1100" dirty="0" err="1" smtClean="0">
                <a:solidFill>
                  <a:schemeClr val="tx1"/>
                </a:solidFill>
              </a:rPr>
              <a:t>Petfood</a:t>
            </a:r>
            <a:r>
              <a:rPr lang="en-GB" sz="1100" dirty="0" smtClean="0">
                <a:solidFill>
                  <a:schemeClr val="tx1"/>
                </a:solidFill>
              </a:rPr>
              <a:t>; Printer; Product Group DM; SDMA; and </a:t>
            </a:r>
            <a:r>
              <a:rPr lang="en-GB" sz="1100" dirty="0" err="1" smtClean="0">
                <a:solidFill>
                  <a:schemeClr val="tx1"/>
                </a:solidFill>
              </a:rPr>
              <a:t>BfE</a:t>
            </a:r>
            <a:r>
              <a:rPr lang="en-GB" sz="1100" dirty="0" smtClean="0">
                <a:solidFill>
                  <a:schemeClr val="tx1"/>
                </a:solidFill>
              </a:rPr>
              <a:t> Wireless Components – for some of these there are both monthly and weekly facts (Actuals) – </a:t>
            </a:r>
            <a:r>
              <a:rPr lang="en-GB" sz="1100" i="1" dirty="0" smtClean="0">
                <a:solidFill>
                  <a:schemeClr val="tx1"/>
                </a:solidFill>
              </a:rPr>
              <a:t>these are updated for each release by Production Team</a:t>
            </a:r>
          </a:p>
          <a:p>
            <a:pPr marL="171450" indent="-171450">
              <a:buFont typeface="Arial" panose="020B0604020202020204" pitchFamily="34" charset="0"/>
              <a:buChar char="•"/>
            </a:pPr>
            <a:r>
              <a:rPr lang="en-GB" sz="1200" b="1" dirty="0" err="1" smtClean="0">
                <a:solidFill>
                  <a:schemeClr val="tx1"/>
                </a:solidFill>
              </a:rPr>
              <a:t>BoutiquePrototype</a:t>
            </a:r>
            <a:r>
              <a:rPr lang="en-GB" sz="1200" b="1" dirty="0" smtClean="0">
                <a:solidFill>
                  <a:schemeClr val="tx1"/>
                </a:solidFill>
              </a:rPr>
              <a:t> </a:t>
            </a:r>
            <a:r>
              <a:rPr lang="en-GB" sz="1100" dirty="0" smtClean="0">
                <a:solidFill>
                  <a:schemeClr val="tx1"/>
                </a:solidFill>
              </a:rPr>
              <a:t>– contains latest raw data for: Gaming Consoles; Gaming Software; PC Monitors; Navigation Devices; Optics; PC Accessories; PC and Tablet Peripherals; Printer Cartridges; Tires; Watches; Wearables; </a:t>
            </a:r>
            <a:r>
              <a:rPr lang="en-GB" sz="1100" dirty="0" err="1" smtClean="0">
                <a:solidFill>
                  <a:schemeClr val="tx1"/>
                </a:solidFill>
              </a:rPr>
              <a:t>BfS</a:t>
            </a:r>
            <a:r>
              <a:rPr lang="en-GB" sz="1100" dirty="0" smtClean="0">
                <a:solidFill>
                  <a:schemeClr val="tx1"/>
                </a:solidFill>
              </a:rPr>
              <a:t> Components – </a:t>
            </a:r>
            <a:r>
              <a:rPr lang="en-GB" sz="1100" i="1" dirty="0" smtClean="0">
                <a:solidFill>
                  <a:schemeClr val="tx1"/>
                </a:solidFill>
              </a:rPr>
              <a:t>updated each month by Production Team</a:t>
            </a:r>
          </a:p>
          <a:p>
            <a:pPr marL="171450" indent="-171450">
              <a:buFont typeface="Arial" panose="020B0604020202020204" pitchFamily="34" charset="0"/>
              <a:buChar char="•"/>
            </a:pPr>
            <a:r>
              <a:rPr lang="en-GB" sz="1200" b="1" dirty="0" err="1" smtClean="0">
                <a:solidFill>
                  <a:schemeClr val="tx1"/>
                </a:solidFill>
              </a:rPr>
              <a:t>BoutiqueSAFE</a:t>
            </a:r>
            <a:r>
              <a:rPr lang="en-GB" sz="1200" dirty="0" smtClean="0">
                <a:solidFill>
                  <a:schemeClr val="tx1"/>
                </a:solidFill>
              </a:rPr>
              <a:t> </a:t>
            </a:r>
            <a:r>
              <a:rPr lang="en-GB" sz="1100" dirty="0" smtClean="0">
                <a:solidFill>
                  <a:schemeClr val="tx1"/>
                </a:solidFill>
              </a:rPr>
              <a:t>– will start to contain published forecasts – about to go live with Handset</a:t>
            </a:r>
          </a:p>
          <a:p>
            <a:endParaRPr lang="en-GB" sz="1200" dirty="0">
              <a:solidFill>
                <a:schemeClr val="tx1"/>
              </a:solidFill>
            </a:endParaRPr>
          </a:p>
          <a:p>
            <a:r>
              <a:rPr lang="en-GB" sz="1200" dirty="0" smtClean="0">
                <a:solidFill>
                  <a:schemeClr val="tx1"/>
                </a:solidFill>
              </a:rPr>
              <a:t>The training mainly focuses on how we can </a:t>
            </a:r>
            <a:r>
              <a:rPr lang="en-GB" sz="1200" b="1" dirty="0" smtClean="0">
                <a:solidFill>
                  <a:schemeClr val="tx1"/>
                </a:solidFill>
              </a:rPr>
              <a:t>query</a:t>
            </a:r>
            <a:r>
              <a:rPr lang="en-GB" sz="1200" dirty="0" smtClean="0">
                <a:solidFill>
                  <a:schemeClr val="tx1"/>
                </a:solidFill>
              </a:rPr>
              <a:t> and </a:t>
            </a:r>
            <a:r>
              <a:rPr lang="en-GB" sz="1200" b="1" dirty="0" smtClean="0">
                <a:solidFill>
                  <a:schemeClr val="tx1"/>
                </a:solidFill>
              </a:rPr>
              <a:t>retrieve</a:t>
            </a:r>
            <a:r>
              <a:rPr lang="en-GB" sz="1200" dirty="0" smtClean="0">
                <a:solidFill>
                  <a:schemeClr val="tx1"/>
                </a:solidFill>
              </a:rPr>
              <a:t> data from a SQL database – it does not go into other aspects of the SQL language – like INSERTS, UPDATES and DELETES. It does not show how to create other T-SQL based components like Stored Procedures and User Defined Functions – this information will be available in a future more advanced training course. This training does not discuss database design or DDL / DCL Languages either</a:t>
            </a:r>
          </a:p>
          <a:p>
            <a:endParaRPr lang="en-GB" sz="1200" dirty="0" smtClean="0">
              <a:solidFill>
                <a:schemeClr val="tx1"/>
              </a:solidFill>
            </a:endParaRPr>
          </a:p>
          <a:p>
            <a:r>
              <a:rPr lang="en-GB" sz="1200" dirty="0" smtClean="0">
                <a:solidFill>
                  <a:schemeClr val="tx1"/>
                </a:solidFill>
              </a:rPr>
              <a:t>This training will be useful for any analyst who wants to know how to get the data they want out of SQL databases and at the same time manipulate what is returned to suit their specific reporting or analytical needs.</a:t>
            </a:r>
            <a:endParaRPr lang="en-GB" sz="1200" dirty="0">
              <a:solidFill>
                <a:schemeClr val="tx1"/>
              </a:solidFill>
            </a:endParaRPr>
          </a:p>
          <a:p>
            <a:endParaRPr lang="en-GB" sz="1200" dirty="0" smtClean="0">
              <a:solidFill>
                <a:schemeClr val="tx1"/>
              </a:solidFill>
            </a:endParaRPr>
          </a:p>
          <a:p>
            <a:endParaRPr lang="en-GB" sz="1200" dirty="0" smtClean="0">
              <a:solidFill>
                <a:schemeClr val="tx1"/>
              </a:solidFill>
            </a:endParaRPr>
          </a:p>
          <a:p>
            <a:endParaRPr lang="en-GB" dirty="0"/>
          </a:p>
        </p:txBody>
      </p:sp>
    </p:spTree>
    <p:extLst>
      <p:ext uri="{BB962C8B-B14F-4D97-AF65-F5344CB8AC3E}">
        <p14:creationId xmlns:p14="http://schemas.microsoft.com/office/powerpoint/2010/main" val="26754001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gray">
          <a:xfrm>
            <a:off x="342181" y="1017646"/>
            <a:ext cx="6477000" cy="2133600"/>
          </a:xfrm>
          <a:prstGeom prst="rect">
            <a:avLst/>
          </a:prstGeom>
          <a:solidFill>
            <a:srgbClr val="E9F0D8"/>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pPr>
            <a:endParaRPr lang="en-GB" sz="1600" dirty="0" err="1" smtClean="0">
              <a:solidFill>
                <a:srgbClr val="FFD600"/>
              </a:solidFill>
              <a:latin typeface="Arial" pitchFamily="34" charset="0"/>
              <a:cs typeface="Arial" pitchFamily="34" charset="0"/>
            </a:endParaRPr>
          </a:p>
        </p:txBody>
      </p:sp>
      <p:sp>
        <p:nvSpPr>
          <p:cNvPr id="2" name="Title 1"/>
          <p:cNvSpPr>
            <a:spLocks noGrp="1"/>
          </p:cNvSpPr>
          <p:nvPr>
            <p:ph type="title"/>
          </p:nvPr>
        </p:nvSpPr>
        <p:spPr>
          <a:xfrm>
            <a:off x="323851" y="-92620"/>
            <a:ext cx="6408449" cy="576105"/>
          </a:xfrm>
        </p:spPr>
        <p:txBody>
          <a:bodyPr/>
          <a:lstStyle/>
          <a:p>
            <a:r>
              <a:rPr lang="en-GB" dirty="0" smtClean="0"/>
              <a:t>Querying Data Using SQL - VIEWS</a:t>
            </a:r>
            <a:endParaRPr lang="en-GB" dirty="0"/>
          </a:p>
        </p:txBody>
      </p:sp>
      <p:sp>
        <p:nvSpPr>
          <p:cNvPr id="7" name="Content Placeholder 2"/>
          <p:cNvSpPr>
            <a:spLocks noGrp="1"/>
          </p:cNvSpPr>
          <p:nvPr>
            <p:ph idx="1"/>
          </p:nvPr>
        </p:nvSpPr>
        <p:spPr>
          <a:xfrm>
            <a:off x="293998" y="666750"/>
            <a:ext cx="7448872" cy="3657600"/>
          </a:xfrm>
        </p:spPr>
        <p:txBody>
          <a:bodyPr/>
          <a:lstStyle/>
          <a:p>
            <a:endParaRPr lang="en-GB" sz="1200" dirty="0">
              <a:solidFill>
                <a:schemeClr val="tx1"/>
              </a:solidFill>
            </a:endParaRPr>
          </a:p>
          <a:p>
            <a:endParaRPr lang="en-GB" sz="1200" dirty="0">
              <a:solidFill>
                <a:schemeClr val="tx1"/>
              </a:solidFill>
            </a:endParaRPr>
          </a:p>
        </p:txBody>
      </p:sp>
      <p:sp>
        <p:nvSpPr>
          <p:cNvPr id="4" name="Content Placeholder 2"/>
          <p:cNvSpPr txBox="1">
            <a:spLocks/>
          </p:cNvSpPr>
          <p:nvPr/>
        </p:nvSpPr>
        <p:spPr bwMode="gray">
          <a:xfrm>
            <a:off x="381000" y="888430"/>
            <a:ext cx="7525072" cy="2392033"/>
          </a:xfrm>
          <a:prstGeom prst="rect">
            <a:avLst/>
          </a:prstGeom>
        </p:spPr>
        <p:txBody>
          <a:bodyPr vert="horz" lIns="0" tIns="18000" rIns="0" bIns="0" numCol="4"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200" b="1" dirty="0" smtClean="0">
              <a:solidFill>
                <a:schemeClr val="tx1"/>
              </a:solidFill>
            </a:endParaRPr>
          </a:p>
          <a:p>
            <a:endParaRPr lang="en-GB" sz="1200" b="1" dirty="0">
              <a:solidFill>
                <a:schemeClr val="tx1"/>
              </a:solidFill>
            </a:endParaRPr>
          </a:p>
        </p:txBody>
      </p:sp>
      <p:sp>
        <p:nvSpPr>
          <p:cNvPr id="9" name="Content Placeholder 2"/>
          <p:cNvSpPr txBox="1">
            <a:spLocks/>
          </p:cNvSpPr>
          <p:nvPr/>
        </p:nvSpPr>
        <p:spPr bwMode="gray">
          <a:xfrm>
            <a:off x="304800" y="4248150"/>
            <a:ext cx="7448872" cy="533400"/>
          </a:xfrm>
          <a:prstGeom prst="rect">
            <a:avLst/>
          </a:prstGeom>
        </p:spPr>
        <p:txBody>
          <a:bodyPr vert="horz" lIns="0" tIns="18000" rIns="0" bIns="0"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200" dirty="0">
              <a:solidFill>
                <a:schemeClr val="tx1"/>
              </a:solidFill>
            </a:endParaRPr>
          </a:p>
        </p:txBody>
      </p:sp>
      <p:sp>
        <p:nvSpPr>
          <p:cNvPr id="6" name="Content Placeholder 2"/>
          <p:cNvSpPr txBox="1">
            <a:spLocks/>
          </p:cNvSpPr>
          <p:nvPr/>
        </p:nvSpPr>
        <p:spPr bwMode="gray">
          <a:xfrm>
            <a:off x="419100" y="706647"/>
            <a:ext cx="7448872" cy="3657600"/>
          </a:xfrm>
          <a:prstGeom prst="rect">
            <a:avLst/>
          </a:prstGeom>
        </p:spPr>
        <p:txBody>
          <a:bodyPr vert="horz" lIns="0" tIns="18000" rIns="0" bIns="0"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r>
              <a:rPr lang="en-GB" sz="1100" b="1" dirty="0" smtClean="0">
                <a:solidFill>
                  <a:schemeClr val="tx1"/>
                </a:solidFill>
              </a:rPr>
              <a:t>Views are Very simple to Create – here’s a simple example:</a:t>
            </a:r>
          </a:p>
          <a:p>
            <a:endParaRPr lang="en-GB" sz="1100" b="1" dirty="0">
              <a:solidFill>
                <a:schemeClr val="tx1"/>
              </a:solidFill>
            </a:endParaRPr>
          </a:p>
          <a:p>
            <a:pPr>
              <a:spcBef>
                <a:spcPts val="0"/>
              </a:spcBef>
            </a:pPr>
            <a:r>
              <a:rPr lang="en-GB" sz="900" dirty="0">
                <a:solidFill>
                  <a:srgbClr val="0000FF"/>
                </a:solidFill>
                <a:latin typeface="Consolas"/>
              </a:rPr>
              <a:t>CREATE</a:t>
            </a:r>
            <a:r>
              <a:rPr lang="en-GB" sz="900" dirty="0">
                <a:solidFill>
                  <a:prstClr val="black"/>
                </a:solidFill>
                <a:latin typeface="Consolas"/>
              </a:rPr>
              <a:t> </a:t>
            </a:r>
            <a:r>
              <a:rPr lang="en-GB" sz="900" dirty="0">
                <a:solidFill>
                  <a:srgbClr val="0000FF"/>
                </a:solidFill>
                <a:latin typeface="Consolas"/>
              </a:rPr>
              <a:t>VIEW</a:t>
            </a:r>
            <a:r>
              <a:rPr lang="en-GB" sz="900" dirty="0">
                <a:solidFill>
                  <a:prstClr val="black"/>
                </a:solidFill>
                <a:latin typeface="Consolas"/>
              </a:rPr>
              <a:t> [handset]</a:t>
            </a:r>
            <a:r>
              <a:rPr lang="en-GB" sz="900" dirty="0">
                <a:solidFill>
                  <a:srgbClr val="808080"/>
                </a:solidFill>
                <a:latin typeface="Consolas"/>
              </a:rPr>
              <a:t>.</a:t>
            </a:r>
            <a:r>
              <a:rPr lang="en-GB" sz="900" dirty="0">
                <a:solidFill>
                  <a:prstClr val="black"/>
                </a:solidFill>
                <a:latin typeface="Consolas"/>
              </a:rPr>
              <a:t>[E2SDimHandsetBrandView]</a:t>
            </a:r>
          </a:p>
          <a:p>
            <a:pPr>
              <a:spcBef>
                <a:spcPts val="0"/>
              </a:spcBef>
            </a:pPr>
            <a:r>
              <a:rPr lang="en-GB" sz="900" dirty="0">
                <a:solidFill>
                  <a:srgbClr val="0000FF"/>
                </a:solidFill>
                <a:latin typeface="Consolas"/>
              </a:rPr>
              <a:t>AS</a:t>
            </a:r>
            <a:endParaRPr lang="en-GB" sz="900" dirty="0">
              <a:solidFill>
                <a:prstClr val="black"/>
              </a:solidFill>
              <a:latin typeface="Consolas"/>
            </a:endParaRPr>
          </a:p>
          <a:p>
            <a:pPr>
              <a:spcBef>
                <a:spcPts val="0"/>
              </a:spcBef>
            </a:pPr>
            <a:endParaRPr lang="en-GB" sz="900" dirty="0">
              <a:solidFill>
                <a:prstClr val="black"/>
              </a:solidFill>
              <a:latin typeface="Consolas"/>
            </a:endParaRPr>
          </a:p>
          <a:p>
            <a:pPr>
              <a:spcBef>
                <a:spcPts val="0"/>
              </a:spcBef>
            </a:pPr>
            <a:r>
              <a:rPr lang="en-GB" sz="900" dirty="0">
                <a:solidFill>
                  <a:srgbClr val="0000FF"/>
                </a:solidFill>
                <a:latin typeface="Consolas"/>
              </a:rPr>
              <a:t>SELECT</a:t>
            </a:r>
            <a:r>
              <a:rPr lang="en-GB" sz="900" dirty="0">
                <a:solidFill>
                  <a:prstClr val="black"/>
                </a:solidFill>
                <a:latin typeface="Consolas"/>
              </a:rPr>
              <a:t> </a:t>
            </a:r>
          </a:p>
          <a:p>
            <a:pPr>
              <a:spcBef>
                <a:spcPts val="0"/>
              </a:spcBef>
            </a:pPr>
            <a:r>
              <a:rPr lang="en-GB" sz="900" dirty="0">
                <a:solidFill>
                  <a:prstClr val="black"/>
                </a:solidFill>
                <a:latin typeface="Consolas"/>
              </a:rPr>
              <a:t> </a:t>
            </a:r>
            <a:r>
              <a:rPr lang="en-GB" sz="900" dirty="0" smtClean="0">
                <a:solidFill>
                  <a:prstClr val="black"/>
                </a:solidFill>
                <a:latin typeface="Consolas"/>
              </a:rPr>
              <a:t>   </a:t>
            </a:r>
            <a:r>
              <a:rPr lang="en-GB" sz="900" dirty="0" err="1" smtClean="0">
                <a:solidFill>
                  <a:prstClr val="black"/>
                </a:solidFill>
                <a:latin typeface="Consolas"/>
              </a:rPr>
              <a:t>BR</a:t>
            </a:r>
            <a:r>
              <a:rPr lang="en-GB" sz="900" dirty="0" err="1" smtClean="0">
                <a:solidFill>
                  <a:srgbClr val="808080"/>
                </a:solidFill>
                <a:latin typeface="Consolas"/>
              </a:rPr>
              <a:t>.</a:t>
            </a:r>
            <a:r>
              <a:rPr lang="en-GB" sz="900" dirty="0" err="1" smtClean="0">
                <a:solidFill>
                  <a:prstClr val="black"/>
                </a:solidFill>
                <a:latin typeface="Consolas"/>
              </a:rPr>
              <a:t>BrandId</a:t>
            </a:r>
            <a:r>
              <a:rPr lang="en-GB" sz="900" dirty="0">
                <a:solidFill>
                  <a:srgbClr val="808080"/>
                </a:solidFill>
                <a:latin typeface="Consolas"/>
              </a:rPr>
              <a:t>,</a:t>
            </a:r>
            <a:endParaRPr lang="en-GB" sz="900" dirty="0">
              <a:solidFill>
                <a:prstClr val="black"/>
              </a:solidFill>
              <a:latin typeface="Consolas"/>
            </a:endParaRPr>
          </a:p>
          <a:p>
            <a:pPr>
              <a:spcBef>
                <a:spcPts val="0"/>
              </a:spcBef>
            </a:pPr>
            <a:r>
              <a:rPr lang="en-GB" sz="900" dirty="0" smtClean="0">
                <a:solidFill>
                  <a:prstClr val="black"/>
                </a:solidFill>
                <a:latin typeface="Consolas"/>
              </a:rPr>
              <a:t>    </a:t>
            </a:r>
            <a:r>
              <a:rPr lang="en-GB" sz="900" dirty="0" err="1" smtClean="0">
                <a:solidFill>
                  <a:prstClr val="black"/>
                </a:solidFill>
                <a:latin typeface="Consolas"/>
              </a:rPr>
              <a:t>BR</a:t>
            </a:r>
            <a:r>
              <a:rPr lang="en-GB" sz="900" dirty="0" err="1" smtClean="0">
                <a:solidFill>
                  <a:srgbClr val="808080"/>
                </a:solidFill>
                <a:latin typeface="Consolas"/>
              </a:rPr>
              <a:t>.</a:t>
            </a:r>
            <a:r>
              <a:rPr lang="en-GB" sz="900" dirty="0" err="1" smtClean="0">
                <a:solidFill>
                  <a:prstClr val="black"/>
                </a:solidFill>
                <a:latin typeface="Consolas"/>
              </a:rPr>
              <a:t>BrandName</a:t>
            </a:r>
            <a:r>
              <a:rPr lang="en-GB" sz="900" dirty="0">
                <a:solidFill>
                  <a:srgbClr val="808080"/>
                </a:solidFill>
                <a:latin typeface="Consolas"/>
              </a:rPr>
              <a:t>,</a:t>
            </a:r>
            <a:endParaRPr lang="en-GB" sz="900" dirty="0">
              <a:solidFill>
                <a:prstClr val="black"/>
              </a:solidFill>
              <a:latin typeface="Consolas"/>
            </a:endParaRPr>
          </a:p>
          <a:p>
            <a:pPr>
              <a:spcBef>
                <a:spcPts val="0"/>
              </a:spcBef>
            </a:pPr>
            <a:r>
              <a:rPr lang="en-GB" sz="900" dirty="0" smtClean="0">
                <a:solidFill>
                  <a:srgbClr val="FF00FF"/>
                </a:solidFill>
                <a:latin typeface="Consolas"/>
              </a:rPr>
              <a:t>    ISNULL</a:t>
            </a:r>
            <a:r>
              <a:rPr lang="en-GB" sz="900" dirty="0" smtClean="0">
                <a:solidFill>
                  <a:srgbClr val="808080"/>
                </a:solidFill>
                <a:latin typeface="Consolas"/>
              </a:rPr>
              <a:t>(</a:t>
            </a:r>
            <a:r>
              <a:rPr lang="en-GB" sz="900" dirty="0" err="1" smtClean="0">
                <a:solidFill>
                  <a:prstClr val="black"/>
                </a:solidFill>
                <a:latin typeface="Consolas"/>
              </a:rPr>
              <a:t>AN</a:t>
            </a:r>
            <a:r>
              <a:rPr lang="en-GB" sz="900" dirty="0" err="1" smtClean="0">
                <a:solidFill>
                  <a:srgbClr val="808080"/>
                </a:solidFill>
                <a:latin typeface="Consolas"/>
              </a:rPr>
              <a:t>.</a:t>
            </a:r>
            <a:r>
              <a:rPr lang="en-GB" sz="900" dirty="0" err="1" smtClean="0">
                <a:solidFill>
                  <a:prstClr val="black"/>
                </a:solidFill>
                <a:latin typeface="Consolas"/>
              </a:rPr>
              <a:t>NewBrandName</a:t>
            </a:r>
            <a:r>
              <a:rPr lang="en-GB" sz="900" dirty="0" err="1" smtClean="0">
                <a:solidFill>
                  <a:srgbClr val="808080"/>
                </a:solidFill>
                <a:latin typeface="Consolas"/>
              </a:rPr>
              <a:t>,</a:t>
            </a:r>
            <a:r>
              <a:rPr lang="en-GB" sz="900" dirty="0" err="1" smtClean="0">
                <a:solidFill>
                  <a:prstClr val="black"/>
                </a:solidFill>
                <a:latin typeface="Consolas"/>
              </a:rPr>
              <a:t>BR</a:t>
            </a:r>
            <a:r>
              <a:rPr lang="en-GB" sz="900" dirty="0" err="1" smtClean="0">
                <a:solidFill>
                  <a:srgbClr val="808080"/>
                </a:solidFill>
                <a:latin typeface="Consolas"/>
              </a:rPr>
              <a:t>.</a:t>
            </a:r>
            <a:r>
              <a:rPr lang="en-GB" sz="900" dirty="0" err="1" smtClean="0">
                <a:solidFill>
                  <a:prstClr val="black"/>
                </a:solidFill>
                <a:latin typeface="Consolas"/>
              </a:rPr>
              <a:t>BrandName</a:t>
            </a:r>
            <a:r>
              <a:rPr lang="en-GB" sz="900" dirty="0" smtClean="0">
                <a:solidFill>
                  <a:srgbClr val="808080"/>
                </a:solidFill>
                <a:latin typeface="Consolas"/>
              </a:rPr>
              <a:t>)    </a:t>
            </a:r>
            <a:r>
              <a:rPr lang="en-GB" sz="900" dirty="0" smtClean="0">
                <a:solidFill>
                  <a:srgbClr val="0000FF"/>
                </a:solidFill>
                <a:latin typeface="Consolas"/>
              </a:rPr>
              <a:t>AS</a:t>
            </a:r>
            <a:r>
              <a:rPr lang="en-GB" sz="900" dirty="0" smtClean="0">
                <a:solidFill>
                  <a:prstClr val="black"/>
                </a:solidFill>
                <a:latin typeface="Consolas"/>
              </a:rPr>
              <a:t> </a:t>
            </a:r>
            <a:r>
              <a:rPr lang="en-GB" sz="900" dirty="0" err="1">
                <a:solidFill>
                  <a:prstClr val="black"/>
                </a:solidFill>
                <a:latin typeface="Consolas"/>
              </a:rPr>
              <a:t>BrandReportName</a:t>
            </a:r>
            <a:r>
              <a:rPr lang="en-GB" sz="900" dirty="0">
                <a:solidFill>
                  <a:srgbClr val="808080"/>
                </a:solidFill>
                <a:latin typeface="Consolas"/>
              </a:rPr>
              <a:t>,</a:t>
            </a:r>
            <a:endParaRPr lang="en-GB" sz="900" dirty="0">
              <a:solidFill>
                <a:prstClr val="black"/>
              </a:solidFill>
              <a:latin typeface="Consolas"/>
            </a:endParaRPr>
          </a:p>
          <a:p>
            <a:pPr>
              <a:spcBef>
                <a:spcPts val="0"/>
              </a:spcBef>
            </a:pPr>
            <a:r>
              <a:rPr lang="en-GB" sz="900" dirty="0" smtClean="0">
                <a:solidFill>
                  <a:srgbClr val="FF00FF"/>
                </a:solidFill>
                <a:latin typeface="Consolas"/>
              </a:rPr>
              <a:t>    CAST</a:t>
            </a:r>
            <a:r>
              <a:rPr lang="en-GB" sz="900" dirty="0" smtClean="0">
                <a:solidFill>
                  <a:srgbClr val="808080"/>
                </a:solidFill>
                <a:latin typeface="Consolas"/>
              </a:rPr>
              <a:t>(</a:t>
            </a:r>
            <a:r>
              <a:rPr lang="en-GB" sz="900" dirty="0" err="1" smtClean="0">
                <a:solidFill>
                  <a:prstClr val="black"/>
                </a:solidFill>
                <a:latin typeface="Consolas"/>
              </a:rPr>
              <a:t>BG</a:t>
            </a:r>
            <a:r>
              <a:rPr lang="en-GB" sz="900" dirty="0" err="1" smtClean="0">
                <a:solidFill>
                  <a:srgbClr val="808080"/>
                </a:solidFill>
                <a:latin typeface="Consolas"/>
              </a:rPr>
              <a:t>.</a:t>
            </a:r>
            <a:r>
              <a:rPr lang="en-GB" sz="900" dirty="0" err="1" smtClean="0">
                <a:solidFill>
                  <a:prstClr val="black"/>
                </a:solidFill>
                <a:latin typeface="Consolas"/>
              </a:rPr>
              <a:t>BrandGroupName</a:t>
            </a:r>
            <a:r>
              <a:rPr lang="en-GB" sz="900" dirty="0" smtClean="0">
                <a:solidFill>
                  <a:prstClr val="black"/>
                </a:solidFill>
                <a:latin typeface="Consolas"/>
              </a:rPr>
              <a:t> </a:t>
            </a:r>
            <a:r>
              <a:rPr lang="en-GB" sz="900" dirty="0">
                <a:solidFill>
                  <a:srgbClr val="0000FF"/>
                </a:solidFill>
                <a:latin typeface="Consolas"/>
              </a:rPr>
              <a:t>AS</a:t>
            </a:r>
            <a:r>
              <a:rPr lang="en-GB" sz="900" dirty="0">
                <a:solidFill>
                  <a:prstClr val="black"/>
                </a:solidFill>
                <a:latin typeface="Consolas"/>
              </a:rPr>
              <a:t> </a:t>
            </a:r>
            <a:r>
              <a:rPr lang="en-GB" sz="900" dirty="0">
                <a:solidFill>
                  <a:srgbClr val="0000FF"/>
                </a:solidFill>
                <a:latin typeface="Consolas"/>
              </a:rPr>
              <a:t>NVARCHAR</a:t>
            </a:r>
            <a:r>
              <a:rPr lang="en-GB" sz="900" dirty="0">
                <a:solidFill>
                  <a:srgbClr val="808080"/>
                </a:solidFill>
                <a:latin typeface="Consolas"/>
              </a:rPr>
              <a:t>(</a:t>
            </a:r>
            <a:r>
              <a:rPr lang="en-GB" sz="900" dirty="0">
                <a:solidFill>
                  <a:prstClr val="black"/>
                </a:solidFill>
                <a:latin typeface="Consolas"/>
              </a:rPr>
              <a:t>50</a:t>
            </a:r>
            <a:r>
              <a:rPr lang="en-GB" sz="900" dirty="0">
                <a:solidFill>
                  <a:srgbClr val="808080"/>
                </a:solidFill>
                <a:latin typeface="Consolas"/>
              </a:rPr>
              <a:t>))</a:t>
            </a:r>
            <a:r>
              <a:rPr lang="en-GB" sz="900" dirty="0">
                <a:solidFill>
                  <a:prstClr val="black"/>
                </a:solidFill>
                <a:latin typeface="Consolas"/>
              </a:rPr>
              <a:t> </a:t>
            </a:r>
            <a:r>
              <a:rPr lang="en-GB" sz="900" dirty="0">
                <a:solidFill>
                  <a:srgbClr val="0000FF"/>
                </a:solidFill>
                <a:latin typeface="Consolas"/>
              </a:rPr>
              <a:t>AS</a:t>
            </a:r>
            <a:r>
              <a:rPr lang="en-GB" sz="900" dirty="0">
                <a:solidFill>
                  <a:prstClr val="black"/>
                </a:solidFill>
                <a:latin typeface="Consolas"/>
              </a:rPr>
              <a:t> </a:t>
            </a:r>
            <a:r>
              <a:rPr lang="en-GB" sz="900" dirty="0" err="1">
                <a:solidFill>
                  <a:prstClr val="black"/>
                </a:solidFill>
                <a:latin typeface="Consolas"/>
              </a:rPr>
              <a:t>BrandGroupName</a:t>
            </a:r>
            <a:r>
              <a:rPr lang="en-GB" sz="900" dirty="0">
                <a:solidFill>
                  <a:srgbClr val="808080"/>
                </a:solidFill>
                <a:latin typeface="Consolas"/>
              </a:rPr>
              <a:t>,</a:t>
            </a:r>
            <a:endParaRPr lang="en-GB" sz="900" dirty="0">
              <a:solidFill>
                <a:prstClr val="black"/>
              </a:solidFill>
              <a:latin typeface="Consolas"/>
            </a:endParaRPr>
          </a:p>
          <a:p>
            <a:pPr>
              <a:spcBef>
                <a:spcPts val="0"/>
              </a:spcBef>
            </a:pPr>
            <a:r>
              <a:rPr lang="en-GB" sz="900" dirty="0" smtClean="0">
                <a:solidFill>
                  <a:prstClr val="black"/>
                </a:solidFill>
                <a:latin typeface="Consolas"/>
              </a:rPr>
              <a:t>    </a:t>
            </a:r>
            <a:r>
              <a:rPr lang="en-GB" sz="900" dirty="0" err="1" smtClean="0">
                <a:solidFill>
                  <a:prstClr val="black"/>
                </a:solidFill>
                <a:latin typeface="Consolas"/>
              </a:rPr>
              <a:t>BR</a:t>
            </a:r>
            <a:r>
              <a:rPr lang="en-GB" sz="900" dirty="0" err="1" smtClean="0">
                <a:solidFill>
                  <a:srgbClr val="808080"/>
                </a:solidFill>
                <a:latin typeface="Consolas"/>
              </a:rPr>
              <a:t>.</a:t>
            </a:r>
            <a:r>
              <a:rPr lang="en-GB" sz="900" dirty="0" err="1" smtClean="0">
                <a:solidFill>
                  <a:prstClr val="black"/>
                </a:solidFill>
                <a:latin typeface="Consolas"/>
              </a:rPr>
              <a:t>TransactionId</a:t>
            </a:r>
            <a:r>
              <a:rPr lang="en-GB" sz="900" dirty="0" smtClean="0">
                <a:solidFill>
                  <a:prstClr val="black"/>
                </a:solidFill>
                <a:latin typeface="Consolas"/>
              </a:rPr>
              <a:t> </a:t>
            </a:r>
            <a:endParaRPr lang="en-GB" sz="900" dirty="0">
              <a:solidFill>
                <a:prstClr val="black"/>
              </a:solidFill>
              <a:latin typeface="Consolas"/>
            </a:endParaRPr>
          </a:p>
          <a:p>
            <a:pPr>
              <a:spcBef>
                <a:spcPts val="0"/>
              </a:spcBef>
            </a:pPr>
            <a:r>
              <a:rPr lang="en-GB" sz="900" dirty="0">
                <a:solidFill>
                  <a:srgbClr val="0000FF"/>
                </a:solidFill>
                <a:latin typeface="Consolas"/>
              </a:rPr>
              <a:t>FROM</a:t>
            </a:r>
            <a:endParaRPr lang="en-GB" sz="900" dirty="0">
              <a:solidFill>
                <a:prstClr val="black"/>
              </a:solidFill>
              <a:latin typeface="Consolas"/>
            </a:endParaRPr>
          </a:p>
          <a:p>
            <a:pPr>
              <a:spcBef>
                <a:spcPts val="0"/>
              </a:spcBef>
            </a:pPr>
            <a:r>
              <a:rPr lang="en-GB" sz="900" dirty="0" smtClean="0">
                <a:solidFill>
                  <a:prstClr val="black"/>
                </a:solidFill>
                <a:latin typeface="Consolas"/>
              </a:rPr>
              <a:t>    [</a:t>
            </a:r>
            <a:r>
              <a:rPr lang="en-GB" sz="900" dirty="0">
                <a:solidFill>
                  <a:prstClr val="black"/>
                </a:solidFill>
                <a:latin typeface="Consolas"/>
              </a:rPr>
              <a:t>handset]</a:t>
            </a:r>
            <a:r>
              <a:rPr lang="en-GB" sz="900" dirty="0">
                <a:solidFill>
                  <a:srgbClr val="808080"/>
                </a:solidFill>
                <a:latin typeface="Consolas"/>
              </a:rPr>
              <a:t>.</a:t>
            </a:r>
            <a:r>
              <a:rPr lang="en-GB" sz="900" dirty="0">
                <a:solidFill>
                  <a:prstClr val="black"/>
                </a:solidFill>
                <a:latin typeface="Consolas"/>
              </a:rPr>
              <a:t>[</a:t>
            </a:r>
            <a:r>
              <a:rPr lang="en-GB" sz="900" dirty="0" err="1">
                <a:solidFill>
                  <a:prstClr val="black"/>
                </a:solidFill>
                <a:latin typeface="Consolas"/>
              </a:rPr>
              <a:t>HandsetBrand</a:t>
            </a:r>
            <a:r>
              <a:rPr lang="en-GB" sz="900" dirty="0">
                <a:solidFill>
                  <a:prstClr val="black"/>
                </a:solidFill>
                <a:latin typeface="Consolas"/>
              </a:rPr>
              <a:t>] BR</a:t>
            </a:r>
            <a:r>
              <a:rPr lang="en-GB" sz="900" dirty="0">
                <a:solidFill>
                  <a:srgbClr val="0000FF"/>
                </a:solidFill>
                <a:latin typeface="Consolas"/>
              </a:rPr>
              <a:t> </a:t>
            </a:r>
            <a:r>
              <a:rPr lang="en-GB" sz="900" dirty="0">
                <a:solidFill>
                  <a:srgbClr val="808080"/>
                </a:solidFill>
                <a:latin typeface="Consolas"/>
              </a:rPr>
              <a:t>(</a:t>
            </a:r>
            <a:r>
              <a:rPr lang="en-GB" sz="900" dirty="0">
                <a:solidFill>
                  <a:srgbClr val="0000FF"/>
                </a:solidFill>
                <a:latin typeface="Consolas"/>
              </a:rPr>
              <a:t>NOLOCK</a:t>
            </a:r>
            <a:r>
              <a:rPr lang="en-GB" sz="900" dirty="0">
                <a:solidFill>
                  <a:srgbClr val="808080"/>
                </a:solidFill>
                <a:latin typeface="Consolas"/>
              </a:rPr>
              <a:t>)</a:t>
            </a:r>
            <a:endParaRPr lang="en-GB" sz="900" dirty="0">
              <a:solidFill>
                <a:prstClr val="black"/>
              </a:solidFill>
              <a:latin typeface="Consolas"/>
            </a:endParaRPr>
          </a:p>
          <a:p>
            <a:pPr>
              <a:spcBef>
                <a:spcPts val="0"/>
              </a:spcBef>
            </a:pPr>
            <a:r>
              <a:rPr lang="en-GB" sz="900" dirty="0" smtClean="0">
                <a:solidFill>
                  <a:srgbClr val="808080"/>
                </a:solidFill>
                <a:latin typeface="Consolas"/>
              </a:rPr>
              <a:t>        LEFT</a:t>
            </a:r>
            <a:r>
              <a:rPr lang="en-GB" sz="900" dirty="0" smtClean="0">
                <a:solidFill>
                  <a:prstClr val="black"/>
                </a:solidFill>
                <a:latin typeface="Consolas"/>
              </a:rPr>
              <a:t> </a:t>
            </a:r>
            <a:r>
              <a:rPr lang="en-GB" sz="900" dirty="0">
                <a:solidFill>
                  <a:srgbClr val="808080"/>
                </a:solidFill>
                <a:latin typeface="Consolas"/>
              </a:rPr>
              <a:t>JOIN</a:t>
            </a:r>
            <a:r>
              <a:rPr lang="en-GB" sz="900" dirty="0">
                <a:solidFill>
                  <a:prstClr val="black"/>
                </a:solidFill>
                <a:latin typeface="Consolas"/>
              </a:rPr>
              <a:t> [handset]</a:t>
            </a:r>
            <a:r>
              <a:rPr lang="en-GB" sz="900" dirty="0">
                <a:solidFill>
                  <a:srgbClr val="808080"/>
                </a:solidFill>
                <a:latin typeface="Consolas"/>
              </a:rPr>
              <a:t>.</a:t>
            </a:r>
            <a:r>
              <a:rPr lang="en-GB" sz="900" dirty="0">
                <a:solidFill>
                  <a:prstClr val="black"/>
                </a:solidFill>
                <a:latin typeface="Consolas"/>
              </a:rPr>
              <a:t>[</a:t>
            </a:r>
            <a:r>
              <a:rPr lang="en-GB" sz="900" dirty="0" err="1">
                <a:solidFill>
                  <a:prstClr val="black"/>
                </a:solidFill>
                <a:latin typeface="Consolas"/>
              </a:rPr>
              <a:t>HandsetBrandGroup</a:t>
            </a:r>
            <a:r>
              <a:rPr lang="en-GB" sz="900" dirty="0">
                <a:solidFill>
                  <a:prstClr val="black"/>
                </a:solidFill>
                <a:latin typeface="Consolas"/>
              </a:rPr>
              <a:t>]</a:t>
            </a:r>
            <a:r>
              <a:rPr lang="en-GB" sz="900" dirty="0">
                <a:solidFill>
                  <a:srgbClr val="808080"/>
                </a:solidFill>
                <a:latin typeface="Consolas"/>
              </a:rPr>
              <a:t>(</a:t>
            </a:r>
            <a:r>
              <a:rPr lang="en-GB" sz="900" dirty="0">
                <a:solidFill>
                  <a:srgbClr val="0000FF"/>
                </a:solidFill>
                <a:latin typeface="Consolas"/>
              </a:rPr>
              <a:t>NOLOCK</a:t>
            </a:r>
            <a:r>
              <a:rPr lang="en-GB" sz="900" dirty="0">
                <a:solidFill>
                  <a:srgbClr val="808080"/>
                </a:solidFill>
                <a:latin typeface="Consolas"/>
              </a:rPr>
              <a:t>)</a:t>
            </a:r>
            <a:r>
              <a:rPr lang="en-GB" sz="900" dirty="0">
                <a:solidFill>
                  <a:prstClr val="black"/>
                </a:solidFill>
                <a:latin typeface="Consolas"/>
              </a:rPr>
              <a:t> </a:t>
            </a:r>
            <a:r>
              <a:rPr lang="en-GB" sz="900" dirty="0" smtClean="0">
                <a:solidFill>
                  <a:prstClr val="black"/>
                </a:solidFill>
                <a:latin typeface="Consolas"/>
              </a:rPr>
              <a:t> BG  </a:t>
            </a:r>
            <a:r>
              <a:rPr lang="en-GB" sz="900" dirty="0" smtClean="0">
                <a:solidFill>
                  <a:srgbClr val="0000FF"/>
                </a:solidFill>
                <a:latin typeface="Consolas"/>
              </a:rPr>
              <a:t>ON </a:t>
            </a:r>
            <a:r>
              <a:rPr lang="en-GB" sz="900" dirty="0" smtClean="0">
                <a:solidFill>
                  <a:prstClr val="black"/>
                </a:solidFill>
                <a:latin typeface="Consolas"/>
              </a:rPr>
              <a:t> </a:t>
            </a:r>
            <a:r>
              <a:rPr lang="en-GB" sz="900" dirty="0" err="1">
                <a:solidFill>
                  <a:prstClr val="black"/>
                </a:solidFill>
                <a:latin typeface="Consolas"/>
              </a:rPr>
              <a:t>BR</a:t>
            </a:r>
            <a:r>
              <a:rPr lang="en-GB" sz="900" dirty="0" err="1">
                <a:solidFill>
                  <a:srgbClr val="808080"/>
                </a:solidFill>
                <a:latin typeface="Consolas"/>
              </a:rPr>
              <a:t>.</a:t>
            </a:r>
            <a:r>
              <a:rPr lang="en-GB" sz="900" dirty="0" err="1">
                <a:solidFill>
                  <a:prstClr val="black"/>
                </a:solidFill>
                <a:latin typeface="Consolas"/>
              </a:rPr>
              <a:t>BrandGroupKey</a:t>
            </a:r>
            <a:r>
              <a:rPr lang="en-GB" sz="900" dirty="0">
                <a:solidFill>
                  <a:prstClr val="black"/>
                </a:solidFill>
                <a:latin typeface="Consolas"/>
              </a:rPr>
              <a:t> </a:t>
            </a:r>
            <a:r>
              <a:rPr lang="en-GB" sz="900" dirty="0">
                <a:solidFill>
                  <a:srgbClr val="808080"/>
                </a:solidFill>
                <a:latin typeface="Consolas"/>
              </a:rPr>
              <a:t>=</a:t>
            </a:r>
            <a:r>
              <a:rPr lang="en-GB" sz="900" dirty="0">
                <a:solidFill>
                  <a:prstClr val="black"/>
                </a:solidFill>
                <a:latin typeface="Consolas"/>
              </a:rPr>
              <a:t> </a:t>
            </a:r>
            <a:r>
              <a:rPr lang="en-GB" sz="900" dirty="0" err="1">
                <a:solidFill>
                  <a:prstClr val="black"/>
                </a:solidFill>
                <a:latin typeface="Consolas"/>
              </a:rPr>
              <a:t>BG</a:t>
            </a:r>
            <a:r>
              <a:rPr lang="en-GB" sz="900" dirty="0" err="1">
                <a:solidFill>
                  <a:srgbClr val="808080"/>
                </a:solidFill>
                <a:latin typeface="Consolas"/>
              </a:rPr>
              <a:t>.</a:t>
            </a:r>
            <a:r>
              <a:rPr lang="en-GB" sz="900" dirty="0" err="1">
                <a:solidFill>
                  <a:prstClr val="black"/>
                </a:solidFill>
                <a:latin typeface="Consolas"/>
              </a:rPr>
              <a:t>BrandGroupId</a:t>
            </a:r>
            <a:r>
              <a:rPr lang="en-GB" sz="900" dirty="0">
                <a:solidFill>
                  <a:prstClr val="black"/>
                </a:solidFill>
                <a:latin typeface="Consolas"/>
              </a:rPr>
              <a:t> </a:t>
            </a:r>
          </a:p>
          <a:p>
            <a:pPr>
              <a:spcBef>
                <a:spcPts val="0"/>
              </a:spcBef>
            </a:pPr>
            <a:r>
              <a:rPr lang="en-GB" sz="900" dirty="0" smtClean="0">
                <a:solidFill>
                  <a:srgbClr val="808080"/>
                </a:solidFill>
                <a:latin typeface="Consolas"/>
              </a:rPr>
              <a:t>        LEFT</a:t>
            </a:r>
            <a:r>
              <a:rPr lang="en-GB" sz="900" dirty="0" smtClean="0">
                <a:solidFill>
                  <a:prstClr val="black"/>
                </a:solidFill>
                <a:latin typeface="Consolas"/>
              </a:rPr>
              <a:t> </a:t>
            </a:r>
            <a:r>
              <a:rPr lang="en-GB" sz="900" dirty="0">
                <a:solidFill>
                  <a:srgbClr val="808080"/>
                </a:solidFill>
                <a:latin typeface="Consolas"/>
              </a:rPr>
              <a:t>JOIN</a:t>
            </a:r>
            <a:r>
              <a:rPr lang="en-GB" sz="900" dirty="0">
                <a:solidFill>
                  <a:prstClr val="black"/>
                </a:solidFill>
                <a:latin typeface="Consolas"/>
              </a:rPr>
              <a:t> [adjust]</a:t>
            </a:r>
            <a:r>
              <a:rPr lang="en-GB" sz="900" dirty="0">
                <a:solidFill>
                  <a:srgbClr val="808080"/>
                </a:solidFill>
                <a:latin typeface="Consolas"/>
              </a:rPr>
              <a:t>.</a:t>
            </a:r>
            <a:r>
              <a:rPr lang="en-GB" sz="900" dirty="0">
                <a:solidFill>
                  <a:prstClr val="black"/>
                </a:solidFill>
                <a:latin typeface="Consolas"/>
              </a:rPr>
              <a:t>[</a:t>
            </a:r>
            <a:r>
              <a:rPr lang="en-GB" sz="900" dirty="0" err="1">
                <a:solidFill>
                  <a:prstClr val="black"/>
                </a:solidFill>
                <a:latin typeface="Consolas"/>
              </a:rPr>
              <a:t>HandsetBrandName</a:t>
            </a:r>
            <a:r>
              <a:rPr lang="en-GB" sz="900" dirty="0">
                <a:solidFill>
                  <a:prstClr val="black"/>
                </a:solidFill>
                <a:latin typeface="Consolas"/>
              </a:rPr>
              <a:t>]</a:t>
            </a:r>
            <a:r>
              <a:rPr lang="en-GB" sz="900" dirty="0">
                <a:solidFill>
                  <a:srgbClr val="808080"/>
                </a:solidFill>
                <a:latin typeface="Consolas"/>
              </a:rPr>
              <a:t>(</a:t>
            </a:r>
            <a:r>
              <a:rPr lang="en-GB" sz="900" dirty="0">
                <a:solidFill>
                  <a:srgbClr val="0000FF"/>
                </a:solidFill>
                <a:latin typeface="Consolas"/>
              </a:rPr>
              <a:t>NOLOCK</a:t>
            </a:r>
            <a:r>
              <a:rPr lang="en-GB" sz="900" dirty="0">
                <a:solidFill>
                  <a:srgbClr val="808080"/>
                </a:solidFill>
                <a:latin typeface="Consolas"/>
              </a:rPr>
              <a:t>)</a:t>
            </a:r>
            <a:r>
              <a:rPr lang="en-GB" sz="900" dirty="0">
                <a:solidFill>
                  <a:prstClr val="black"/>
                </a:solidFill>
                <a:latin typeface="Consolas"/>
              </a:rPr>
              <a:t> </a:t>
            </a:r>
            <a:r>
              <a:rPr lang="en-GB" sz="900" dirty="0" smtClean="0">
                <a:solidFill>
                  <a:prstClr val="black"/>
                </a:solidFill>
                <a:latin typeface="Consolas"/>
              </a:rPr>
              <a:t>   AN  </a:t>
            </a:r>
            <a:r>
              <a:rPr lang="en-GB" sz="900" dirty="0" smtClean="0">
                <a:solidFill>
                  <a:srgbClr val="0000FF"/>
                </a:solidFill>
                <a:latin typeface="Consolas"/>
              </a:rPr>
              <a:t>ON</a:t>
            </a:r>
            <a:r>
              <a:rPr lang="en-GB" sz="900" dirty="0" smtClean="0">
                <a:solidFill>
                  <a:prstClr val="black"/>
                </a:solidFill>
                <a:latin typeface="Consolas"/>
              </a:rPr>
              <a:t>  </a:t>
            </a:r>
            <a:r>
              <a:rPr lang="en-GB" sz="900" dirty="0" err="1" smtClean="0">
                <a:solidFill>
                  <a:prstClr val="black"/>
                </a:solidFill>
                <a:latin typeface="Consolas"/>
              </a:rPr>
              <a:t>BR</a:t>
            </a:r>
            <a:r>
              <a:rPr lang="en-GB" sz="900" dirty="0" err="1" smtClean="0">
                <a:solidFill>
                  <a:srgbClr val="808080"/>
                </a:solidFill>
                <a:latin typeface="Consolas"/>
              </a:rPr>
              <a:t>.</a:t>
            </a:r>
            <a:r>
              <a:rPr lang="en-GB" sz="900" dirty="0" err="1" smtClean="0">
                <a:solidFill>
                  <a:prstClr val="black"/>
                </a:solidFill>
                <a:latin typeface="Consolas"/>
              </a:rPr>
              <a:t>BrandName</a:t>
            </a:r>
            <a:r>
              <a:rPr lang="en-GB" sz="900" dirty="0" smtClean="0">
                <a:solidFill>
                  <a:prstClr val="black"/>
                </a:solidFill>
                <a:latin typeface="Consolas"/>
              </a:rPr>
              <a:t> </a:t>
            </a:r>
            <a:r>
              <a:rPr lang="en-GB" sz="900" dirty="0">
                <a:solidFill>
                  <a:srgbClr val="808080"/>
                </a:solidFill>
                <a:latin typeface="Consolas"/>
              </a:rPr>
              <a:t>=</a:t>
            </a:r>
            <a:r>
              <a:rPr lang="en-GB" sz="900" dirty="0">
                <a:solidFill>
                  <a:prstClr val="black"/>
                </a:solidFill>
                <a:latin typeface="Consolas"/>
              </a:rPr>
              <a:t> </a:t>
            </a:r>
            <a:r>
              <a:rPr lang="en-GB" sz="900" dirty="0" err="1">
                <a:solidFill>
                  <a:prstClr val="black"/>
                </a:solidFill>
                <a:latin typeface="Consolas"/>
              </a:rPr>
              <a:t>AN</a:t>
            </a:r>
            <a:r>
              <a:rPr lang="en-GB" sz="900" dirty="0" err="1">
                <a:solidFill>
                  <a:srgbClr val="808080"/>
                </a:solidFill>
                <a:latin typeface="Consolas"/>
              </a:rPr>
              <a:t>.</a:t>
            </a:r>
            <a:r>
              <a:rPr lang="en-GB" sz="900" dirty="0" err="1">
                <a:solidFill>
                  <a:prstClr val="black"/>
                </a:solidFill>
                <a:latin typeface="Consolas"/>
              </a:rPr>
              <a:t>OldBrandName</a:t>
            </a:r>
            <a:endParaRPr lang="en-GB" sz="900" dirty="0">
              <a:solidFill>
                <a:prstClr val="black"/>
              </a:solidFill>
              <a:latin typeface="Consolas"/>
            </a:endParaRPr>
          </a:p>
          <a:p>
            <a:pPr>
              <a:spcBef>
                <a:spcPts val="0"/>
              </a:spcBef>
            </a:pPr>
            <a:r>
              <a:rPr lang="en-GB" sz="900" dirty="0">
                <a:solidFill>
                  <a:srgbClr val="0000FF"/>
                </a:solidFill>
                <a:latin typeface="Consolas"/>
              </a:rPr>
              <a:t>GO</a:t>
            </a:r>
            <a:endParaRPr lang="en-GB" sz="900" dirty="0">
              <a:solidFill>
                <a:prstClr val="black"/>
              </a:solidFill>
              <a:latin typeface="Consolas"/>
            </a:endParaRPr>
          </a:p>
          <a:p>
            <a:pPr>
              <a:spcBef>
                <a:spcPts val="0"/>
              </a:spcBef>
            </a:pPr>
            <a:endParaRPr lang="en-GB" sz="700" dirty="0">
              <a:solidFill>
                <a:prstClr val="black"/>
              </a:solidFill>
              <a:latin typeface="Consolas"/>
            </a:endParaRPr>
          </a:p>
          <a:p>
            <a:pPr>
              <a:spcBef>
                <a:spcPts val="0"/>
              </a:spcBef>
            </a:pPr>
            <a:endParaRPr lang="en-GB" sz="700" dirty="0">
              <a:solidFill>
                <a:prstClr val="black"/>
              </a:solidFill>
              <a:latin typeface="Consolas"/>
            </a:endParaRPr>
          </a:p>
          <a:p>
            <a:r>
              <a:rPr lang="en-GB" sz="1000" dirty="0" smtClean="0">
                <a:solidFill>
                  <a:schemeClr val="tx1"/>
                </a:solidFill>
              </a:rPr>
              <a:t>It’s literally just adding the </a:t>
            </a:r>
            <a:r>
              <a:rPr lang="en-GB" sz="1000" b="1" dirty="0" smtClean="0">
                <a:solidFill>
                  <a:schemeClr val="tx1"/>
                </a:solidFill>
              </a:rPr>
              <a:t>CREATE VIEW </a:t>
            </a:r>
            <a:r>
              <a:rPr lang="en-GB" sz="1000" dirty="0" smtClean="0">
                <a:solidFill>
                  <a:schemeClr val="tx1"/>
                </a:solidFill>
              </a:rPr>
              <a:t>….. </a:t>
            </a:r>
            <a:r>
              <a:rPr lang="en-GB" sz="1000" b="1" dirty="0" smtClean="0">
                <a:solidFill>
                  <a:schemeClr val="tx1"/>
                </a:solidFill>
              </a:rPr>
              <a:t>AS</a:t>
            </a:r>
            <a:r>
              <a:rPr lang="en-GB" sz="1000" dirty="0" smtClean="0">
                <a:solidFill>
                  <a:schemeClr val="tx1"/>
                </a:solidFill>
              </a:rPr>
              <a:t> part at the beginning – followed by your SQL Query!</a:t>
            </a:r>
          </a:p>
          <a:p>
            <a:endParaRPr lang="en-GB" sz="1000" dirty="0" smtClean="0">
              <a:solidFill>
                <a:schemeClr val="tx1"/>
              </a:solidFill>
            </a:endParaRPr>
          </a:p>
          <a:p>
            <a:r>
              <a:rPr lang="en-GB" sz="1000" dirty="0" smtClean="0">
                <a:solidFill>
                  <a:schemeClr val="tx1"/>
                </a:solidFill>
              </a:rPr>
              <a:t>Here </a:t>
            </a:r>
            <a:r>
              <a:rPr lang="en-GB" sz="1000" dirty="0">
                <a:solidFill>
                  <a:schemeClr val="tx1"/>
                </a:solidFill>
              </a:rPr>
              <a:t>is a video on creating Views in SQL </a:t>
            </a:r>
            <a:r>
              <a:rPr lang="en-GB" sz="1000" dirty="0" smtClean="0">
                <a:solidFill>
                  <a:schemeClr val="tx1"/>
                </a:solidFill>
              </a:rPr>
              <a:t>Server – using the rather simple tool that creates SQL for you! Granted </a:t>
            </a:r>
            <a:r>
              <a:rPr lang="en-GB" sz="1000" dirty="0">
                <a:solidFill>
                  <a:schemeClr val="tx1"/>
                </a:solidFill>
              </a:rPr>
              <a:t>we </a:t>
            </a:r>
            <a:r>
              <a:rPr lang="en-GB" sz="1000" dirty="0" smtClean="0">
                <a:solidFill>
                  <a:schemeClr val="tx1"/>
                </a:solidFill>
              </a:rPr>
              <a:t>prefer to </a:t>
            </a:r>
            <a:r>
              <a:rPr lang="en-GB" sz="1000" dirty="0">
                <a:solidFill>
                  <a:schemeClr val="tx1"/>
                </a:solidFill>
              </a:rPr>
              <a:t>create </a:t>
            </a:r>
            <a:r>
              <a:rPr lang="en-GB" sz="1000" dirty="0" smtClean="0">
                <a:solidFill>
                  <a:schemeClr val="tx1"/>
                </a:solidFill>
              </a:rPr>
              <a:t>Views </a:t>
            </a:r>
            <a:r>
              <a:rPr lang="en-GB" sz="1000" dirty="0">
                <a:solidFill>
                  <a:schemeClr val="tx1"/>
                </a:solidFill>
              </a:rPr>
              <a:t>using pure SQL </a:t>
            </a:r>
            <a:r>
              <a:rPr lang="en-GB" sz="1000" dirty="0" smtClean="0">
                <a:solidFill>
                  <a:schemeClr val="tx1"/>
                </a:solidFill>
              </a:rPr>
              <a:t>like above with Joins </a:t>
            </a:r>
            <a:r>
              <a:rPr lang="en-GB" sz="1000" dirty="0">
                <a:solidFill>
                  <a:schemeClr val="tx1"/>
                </a:solidFill>
              </a:rPr>
              <a:t>– rather than this tool – but it’s still a useful video</a:t>
            </a:r>
          </a:p>
          <a:p>
            <a:r>
              <a:rPr lang="en-GB" sz="1100" dirty="0" smtClean="0">
                <a:hlinkClick r:id="rId2"/>
              </a:rPr>
              <a:t>Click Here to Watch</a:t>
            </a:r>
            <a:endParaRPr lang="en-GB" sz="1100" dirty="0"/>
          </a:p>
          <a:p>
            <a:endParaRPr lang="en-GB" sz="1100" dirty="0" smtClean="0">
              <a:solidFill>
                <a:srgbClr val="00B050"/>
              </a:solidFill>
            </a:endParaRPr>
          </a:p>
          <a:p>
            <a:endParaRPr lang="en-GB" sz="1200" dirty="0">
              <a:solidFill>
                <a:schemeClr val="tx1"/>
              </a:solidFill>
            </a:endParaRPr>
          </a:p>
        </p:txBody>
      </p:sp>
    </p:spTree>
    <p:extLst>
      <p:ext uri="{BB962C8B-B14F-4D97-AF65-F5344CB8AC3E}">
        <p14:creationId xmlns:p14="http://schemas.microsoft.com/office/powerpoint/2010/main" val="42700081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1" y="-92620"/>
            <a:ext cx="6408449" cy="576105"/>
          </a:xfrm>
        </p:spPr>
        <p:txBody>
          <a:bodyPr/>
          <a:lstStyle/>
          <a:p>
            <a:r>
              <a:rPr lang="en-GB" dirty="0" smtClean="0"/>
              <a:t>Querying Data Using SQL</a:t>
            </a:r>
            <a:endParaRPr lang="en-GB" dirty="0"/>
          </a:p>
        </p:txBody>
      </p:sp>
      <p:sp>
        <p:nvSpPr>
          <p:cNvPr id="7" name="Content Placeholder 2"/>
          <p:cNvSpPr>
            <a:spLocks noGrp="1"/>
          </p:cNvSpPr>
          <p:nvPr>
            <p:ph idx="1"/>
          </p:nvPr>
        </p:nvSpPr>
        <p:spPr>
          <a:xfrm>
            <a:off x="304800" y="742950"/>
            <a:ext cx="7448872" cy="3657600"/>
          </a:xfrm>
        </p:spPr>
        <p:txBody>
          <a:bodyPr/>
          <a:lstStyle/>
          <a:p>
            <a:endParaRPr lang="en-GB" sz="1200" dirty="0">
              <a:solidFill>
                <a:schemeClr val="tx1"/>
              </a:solidFill>
            </a:endParaRPr>
          </a:p>
          <a:p>
            <a:endParaRPr lang="en-GB" sz="1200" dirty="0">
              <a:solidFill>
                <a:schemeClr val="tx1"/>
              </a:solidFill>
            </a:endParaRPr>
          </a:p>
        </p:txBody>
      </p:sp>
      <p:sp>
        <p:nvSpPr>
          <p:cNvPr id="4" name="Content Placeholder 2"/>
          <p:cNvSpPr txBox="1">
            <a:spLocks/>
          </p:cNvSpPr>
          <p:nvPr/>
        </p:nvSpPr>
        <p:spPr bwMode="gray">
          <a:xfrm>
            <a:off x="381000" y="888430"/>
            <a:ext cx="7525072" cy="2392033"/>
          </a:xfrm>
          <a:prstGeom prst="rect">
            <a:avLst/>
          </a:prstGeom>
        </p:spPr>
        <p:txBody>
          <a:bodyPr vert="horz" lIns="0" tIns="18000" rIns="0" bIns="0" numCol="4"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200" b="1" dirty="0" smtClean="0">
              <a:solidFill>
                <a:schemeClr val="tx1"/>
              </a:solidFill>
            </a:endParaRPr>
          </a:p>
          <a:p>
            <a:endParaRPr lang="en-GB" sz="1200" b="1" dirty="0">
              <a:solidFill>
                <a:schemeClr val="tx1"/>
              </a:solidFill>
            </a:endParaRPr>
          </a:p>
        </p:txBody>
      </p:sp>
      <p:sp>
        <p:nvSpPr>
          <p:cNvPr id="9" name="Content Placeholder 2"/>
          <p:cNvSpPr txBox="1">
            <a:spLocks/>
          </p:cNvSpPr>
          <p:nvPr/>
        </p:nvSpPr>
        <p:spPr bwMode="gray">
          <a:xfrm>
            <a:off x="304800" y="4248150"/>
            <a:ext cx="7448872" cy="533400"/>
          </a:xfrm>
          <a:prstGeom prst="rect">
            <a:avLst/>
          </a:prstGeom>
        </p:spPr>
        <p:txBody>
          <a:bodyPr vert="horz" lIns="0" tIns="18000" rIns="0" bIns="0"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endParaRPr lang="en-GB" sz="1200" dirty="0">
              <a:solidFill>
                <a:schemeClr val="tx1"/>
              </a:solidFill>
            </a:endParaRPr>
          </a:p>
        </p:txBody>
      </p:sp>
      <p:sp>
        <p:nvSpPr>
          <p:cNvPr id="6" name="Content Placeholder 2"/>
          <p:cNvSpPr txBox="1">
            <a:spLocks/>
          </p:cNvSpPr>
          <p:nvPr/>
        </p:nvSpPr>
        <p:spPr bwMode="gray">
          <a:xfrm>
            <a:off x="457200" y="895350"/>
            <a:ext cx="7448872" cy="3657600"/>
          </a:xfrm>
          <a:prstGeom prst="rect">
            <a:avLst/>
          </a:prstGeom>
        </p:spPr>
        <p:txBody>
          <a:bodyPr vert="horz" lIns="0" tIns="18000" rIns="0" bIns="0" rtlCol="0" anchor="t" anchorCtr="0">
            <a:noAutofit/>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1800" kern="1200">
                <a:solidFill>
                  <a:schemeClr val="tx2"/>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600"/>
              </a:spcBef>
              <a:spcAft>
                <a:spcPts val="0"/>
              </a:spcAft>
              <a:buClrTx/>
              <a:buSzTx/>
              <a:buFont typeface="Arial" pitchFamily="34" charset="0"/>
              <a:buNone/>
              <a:tabLst/>
              <a:defRPr sz="1600" kern="1200">
                <a:solidFill>
                  <a:schemeClr val="tx1"/>
                </a:solidFill>
                <a:latin typeface="Arial" pitchFamily="34" charset="0"/>
                <a:ea typeface="+mn-ea"/>
                <a:cs typeface="Arial" pitchFamily="34" charset="0"/>
              </a:defRPr>
            </a:lvl2pPr>
            <a:lvl3pPr marL="180975"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3pPr>
            <a:lvl4pPr marL="36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4pPr>
            <a:lvl5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b="0" kern="1200" baseline="0">
                <a:solidFill>
                  <a:schemeClr val="tx1"/>
                </a:solidFill>
                <a:latin typeface="Arial" pitchFamily="34" charset="0"/>
                <a:ea typeface="+mn-ea"/>
                <a:cs typeface="Arial" pitchFamily="34" charset="0"/>
              </a:defRPr>
            </a:lvl5pPr>
            <a:lvl6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6pPr>
            <a:lvl7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7pPr>
            <a:lvl8pPr marL="542925" indent="-180975" algn="l" defTabSz="914400" rtl="0" eaLnBrk="1" latinLnBrk="0" hangingPunct="1">
              <a:spcBef>
                <a:spcPts val="300"/>
              </a:spcBef>
              <a:spcAft>
                <a:spcPts val="0"/>
              </a:spcAft>
              <a:buFont typeface="Arial" pitchFamily="34" charset="0"/>
              <a:buChar char="•"/>
              <a:defRPr sz="1600" kern="1200">
                <a:solidFill>
                  <a:schemeClr val="tx1"/>
                </a:solidFill>
                <a:latin typeface="Arial" pitchFamily="34" charset="0"/>
                <a:ea typeface="+mn-ea"/>
                <a:cs typeface="Arial" pitchFamily="34" charset="0"/>
              </a:defRPr>
            </a:lvl8pPr>
            <a:lvl9pPr marL="540000" marR="0" indent="-180975" algn="l" defTabSz="914400" rtl="0" eaLnBrk="1" fontAlgn="auto" latinLnBrk="0" hangingPunct="1">
              <a:lnSpc>
                <a:spcPct val="100000"/>
              </a:lnSpc>
              <a:spcBef>
                <a:spcPts val="3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9pPr>
          </a:lstStyle>
          <a:p>
            <a:r>
              <a:rPr lang="en-GB" sz="1200" dirty="0" smtClean="0">
                <a:solidFill>
                  <a:schemeClr val="tx1"/>
                </a:solidFill>
              </a:rPr>
              <a:t>There is an awful lot to learn – and I’ll therefore recommend doing the whole of this Lynda Course:</a:t>
            </a:r>
            <a:endParaRPr lang="en-GB" sz="1200" dirty="0">
              <a:solidFill>
                <a:schemeClr val="tx1"/>
              </a:solidFill>
            </a:endParaRPr>
          </a:p>
          <a:p>
            <a:r>
              <a:rPr lang="en-GB" sz="1200" dirty="0">
                <a:hlinkClick r:id="rId2"/>
              </a:rPr>
              <a:t>http://www.lynda.com/SQL-Server-tutorials/Querying-Microsoft-SQL-Server-2012/156769-2.html</a:t>
            </a:r>
            <a:endParaRPr lang="en-GB" sz="1200" dirty="0"/>
          </a:p>
          <a:p>
            <a:endParaRPr lang="en-GB" sz="1200" dirty="0" smtClean="0">
              <a:solidFill>
                <a:schemeClr val="tx1"/>
              </a:solidFill>
            </a:endParaRPr>
          </a:p>
          <a:p>
            <a:r>
              <a:rPr lang="en-GB" sz="1200" dirty="0" smtClean="0">
                <a:solidFill>
                  <a:schemeClr val="tx1"/>
                </a:solidFill>
              </a:rPr>
              <a:t>I also plan to do more advanced SQL courses later this year, specifically on:</a:t>
            </a:r>
          </a:p>
          <a:p>
            <a:r>
              <a:rPr lang="en-GB" sz="100" dirty="0" smtClean="0">
                <a:solidFill>
                  <a:schemeClr val="tx1"/>
                </a:solidFill>
              </a:rPr>
              <a:t> </a:t>
            </a:r>
          </a:p>
          <a:p>
            <a:pPr marL="285750" indent="-285750">
              <a:buFont typeface="Wingdings" panose="05000000000000000000" pitchFamily="2" charset="2"/>
              <a:buChar char="ü"/>
            </a:pPr>
            <a:r>
              <a:rPr lang="en-GB" sz="1200" dirty="0" smtClean="0">
                <a:solidFill>
                  <a:schemeClr val="tx1"/>
                </a:solidFill>
              </a:rPr>
              <a:t>Creating STORED PROCS / UDFS / Triggers</a:t>
            </a:r>
          </a:p>
          <a:p>
            <a:pPr marL="285750" indent="-285750">
              <a:buFont typeface="Wingdings" panose="05000000000000000000" pitchFamily="2" charset="2"/>
              <a:buChar char="ü"/>
            </a:pPr>
            <a:r>
              <a:rPr lang="en-GB" sz="1200" dirty="0" smtClean="0">
                <a:solidFill>
                  <a:schemeClr val="tx1"/>
                </a:solidFill>
              </a:rPr>
              <a:t>Dynamic SQL</a:t>
            </a:r>
          </a:p>
          <a:p>
            <a:pPr marL="285750" indent="-285750">
              <a:buFont typeface="Wingdings" panose="05000000000000000000" pitchFamily="2" charset="2"/>
              <a:buChar char="ü"/>
            </a:pPr>
            <a:r>
              <a:rPr lang="en-GB" sz="1200" dirty="0" smtClean="0">
                <a:solidFill>
                  <a:schemeClr val="tx1"/>
                </a:solidFill>
              </a:rPr>
              <a:t>Pivoting Data</a:t>
            </a:r>
          </a:p>
          <a:p>
            <a:pPr marL="285750" indent="-285750">
              <a:buFont typeface="Wingdings" panose="05000000000000000000" pitchFamily="2" charset="2"/>
              <a:buChar char="ü"/>
            </a:pPr>
            <a:r>
              <a:rPr lang="en-GB" sz="1200" dirty="0" smtClean="0">
                <a:solidFill>
                  <a:schemeClr val="tx1"/>
                </a:solidFill>
              </a:rPr>
              <a:t>More </a:t>
            </a:r>
            <a:r>
              <a:rPr lang="en-GB" sz="1200" dirty="0">
                <a:solidFill>
                  <a:schemeClr val="tx1"/>
                </a:solidFill>
              </a:rPr>
              <a:t>focus on INSERTS / UPDATES / DELETES….</a:t>
            </a:r>
          </a:p>
          <a:p>
            <a:pPr marL="285750" indent="-285750">
              <a:buFont typeface="Wingdings" panose="05000000000000000000" pitchFamily="2" charset="2"/>
              <a:buChar char="ü"/>
            </a:pPr>
            <a:r>
              <a:rPr lang="en-GB" sz="1200" dirty="0" smtClean="0">
                <a:solidFill>
                  <a:schemeClr val="tx1"/>
                </a:solidFill>
              </a:rPr>
              <a:t>Database Design – OTLP / OLAP</a:t>
            </a:r>
            <a:endParaRPr lang="en-GB" sz="1200" dirty="0">
              <a:solidFill>
                <a:schemeClr val="tx1"/>
              </a:solidFill>
            </a:endParaRPr>
          </a:p>
          <a:p>
            <a:pPr marL="285750" indent="-285750">
              <a:buFont typeface="Wingdings" panose="05000000000000000000" pitchFamily="2" charset="2"/>
              <a:buChar char="ü"/>
            </a:pPr>
            <a:r>
              <a:rPr lang="en-GB" sz="1200" dirty="0" smtClean="0">
                <a:solidFill>
                  <a:schemeClr val="tx1"/>
                </a:solidFill>
              </a:rPr>
              <a:t>Understanding Execution Plan and Trace options</a:t>
            </a:r>
          </a:p>
          <a:p>
            <a:pPr marL="285750" indent="-285750">
              <a:buFont typeface="Wingdings" panose="05000000000000000000" pitchFamily="2" charset="2"/>
              <a:buChar char="ü"/>
            </a:pPr>
            <a:r>
              <a:rPr lang="en-GB" sz="1200" dirty="0" smtClean="0">
                <a:solidFill>
                  <a:schemeClr val="tx1"/>
                </a:solidFill>
              </a:rPr>
              <a:t>DBA stuff and Maintenance Plans</a:t>
            </a:r>
          </a:p>
          <a:p>
            <a:endParaRPr lang="en-GB" sz="400" dirty="0" smtClean="0">
              <a:solidFill>
                <a:schemeClr val="tx1"/>
              </a:solidFill>
            </a:endParaRPr>
          </a:p>
          <a:p>
            <a:r>
              <a:rPr lang="en-GB" sz="1200" dirty="0" smtClean="0">
                <a:solidFill>
                  <a:schemeClr val="tx1"/>
                </a:solidFill>
              </a:rPr>
              <a:t>In the meantime there is more </a:t>
            </a:r>
            <a:r>
              <a:rPr lang="en-GB" sz="1200" dirty="0" smtClean="0">
                <a:solidFill>
                  <a:schemeClr val="tx1"/>
                </a:solidFill>
              </a:rPr>
              <a:t>advanced </a:t>
            </a:r>
            <a:r>
              <a:rPr lang="en-GB" sz="1200" dirty="0" smtClean="0">
                <a:solidFill>
                  <a:schemeClr val="tx1"/>
                </a:solidFill>
              </a:rPr>
              <a:t>SQL courses on Lynda too - SQL </a:t>
            </a:r>
            <a:r>
              <a:rPr lang="en-GB" sz="1200" dirty="0">
                <a:solidFill>
                  <a:schemeClr val="tx1"/>
                </a:solidFill>
              </a:rPr>
              <a:t>Server: Triggers, Stored Procedures, and </a:t>
            </a:r>
            <a:r>
              <a:rPr lang="en-GB" sz="1200" dirty="0" smtClean="0">
                <a:solidFill>
                  <a:schemeClr val="tx1"/>
                </a:solidFill>
              </a:rPr>
              <a:t>Functions: </a:t>
            </a:r>
            <a:r>
              <a:rPr lang="en-GB" sz="1200" dirty="0" smtClean="0">
                <a:hlinkClick r:id="rId3"/>
              </a:rPr>
              <a:t>Click here to view</a:t>
            </a:r>
            <a:endParaRPr lang="en-GB" sz="1200" dirty="0" smtClean="0"/>
          </a:p>
          <a:p>
            <a:endParaRPr lang="en-GB" sz="200" dirty="0"/>
          </a:p>
          <a:p>
            <a:r>
              <a:rPr lang="en-GB" sz="1600" dirty="0" smtClean="0">
                <a:solidFill>
                  <a:schemeClr val="tx1"/>
                </a:solidFill>
              </a:rPr>
              <a:t>THANKS FOR YOUR ATTENDANCE!!!</a:t>
            </a:r>
            <a:endParaRPr lang="en-GB" sz="1600" dirty="0">
              <a:solidFill>
                <a:schemeClr val="tx1"/>
              </a:solidFill>
            </a:endParaRPr>
          </a:p>
          <a:p>
            <a:endParaRPr lang="en-GB" sz="1100" dirty="0" smtClean="0">
              <a:solidFill>
                <a:srgbClr val="00B050"/>
              </a:solidFill>
            </a:endParaRPr>
          </a:p>
          <a:p>
            <a:endParaRPr lang="en-GB" sz="1200" dirty="0">
              <a:solidFill>
                <a:schemeClr val="tx1"/>
              </a:solidFill>
            </a:endParaRPr>
          </a:p>
        </p:txBody>
      </p:sp>
    </p:spTree>
    <p:extLst>
      <p:ext uri="{BB962C8B-B14F-4D97-AF65-F5344CB8AC3E}">
        <p14:creationId xmlns:p14="http://schemas.microsoft.com/office/powerpoint/2010/main" val="15290824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Querying </a:t>
            </a:r>
            <a:r>
              <a:rPr lang="en-US" dirty="0" err="1" smtClean="0"/>
              <a:t>DatA</a:t>
            </a:r>
            <a:r>
              <a:rPr lang="en-US" dirty="0" smtClean="0"/>
              <a:t> USING SQL</a:t>
            </a:r>
            <a:endParaRPr lang="en-US" dirty="0"/>
          </a:p>
        </p:txBody>
      </p:sp>
    </p:spTree>
    <p:extLst>
      <p:ext uri="{BB962C8B-B14F-4D97-AF65-F5344CB8AC3E}">
        <p14:creationId xmlns:p14="http://schemas.microsoft.com/office/powerpoint/2010/main" val="1062677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1" y="-92620"/>
            <a:ext cx="6408449" cy="576105"/>
          </a:xfrm>
        </p:spPr>
        <p:txBody>
          <a:bodyPr/>
          <a:lstStyle/>
          <a:p>
            <a:r>
              <a:rPr lang="en-GB" dirty="0" smtClean="0"/>
              <a:t>Querying Data Using SQL – BACKGROUND </a:t>
            </a:r>
            <a:endParaRPr lang="en-GB" dirty="0"/>
          </a:p>
        </p:txBody>
      </p:sp>
      <p:sp>
        <p:nvSpPr>
          <p:cNvPr id="7" name="Content Placeholder 2"/>
          <p:cNvSpPr>
            <a:spLocks noGrp="1"/>
          </p:cNvSpPr>
          <p:nvPr>
            <p:ph idx="1"/>
          </p:nvPr>
        </p:nvSpPr>
        <p:spPr>
          <a:xfrm>
            <a:off x="323528" y="819150"/>
            <a:ext cx="7448872" cy="3429000"/>
          </a:xfrm>
        </p:spPr>
        <p:txBody>
          <a:bodyPr/>
          <a:lstStyle/>
          <a:p>
            <a:r>
              <a:rPr lang="en-GB" sz="1100" b="1" dirty="0">
                <a:solidFill>
                  <a:schemeClr val="tx1"/>
                </a:solidFill>
              </a:rPr>
              <a:t>STRUCTURED QUERY LANGUAGE </a:t>
            </a:r>
            <a:endParaRPr lang="en-GB" sz="1100" b="1" dirty="0" smtClean="0">
              <a:solidFill>
                <a:schemeClr val="tx1"/>
              </a:solidFill>
            </a:endParaRPr>
          </a:p>
          <a:p>
            <a:endParaRPr lang="en-GB" sz="1100" b="1" dirty="0">
              <a:solidFill>
                <a:schemeClr val="tx1"/>
              </a:solidFill>
            </a:endParaRPr>
          </a:p>
          <a:p>
            <a:r>
              <a:rPr lang="en-GB" sz="1100" dirty="0">
                <a:solidFill>
                  <a:schemeClr val="tx1"/>
                </a:solidFill>
              </a:rPr>
              <a:t>Sometimes pronounced as </a:t>
            </a:r>
            <a:r>
              <a:rPr lang="en-GB" sz="1100" b="1" dirty="0">
                <a:solidFill>
                  <a:schemeClr val="tx1"/>
                </a:solidFill>
              </a:rPr>
              <a:t>SEQUEL (S</a:t>
            </a:r>
            <a:r>
              <a:rPr lang="en-GB" sz="1100" dirty="0">
                <a:solidFill>
                  <a:schemeClr val="tx1"/>
                </a:solidFill>
              </a:rPr>
              <a:t>tructured</a:t>
            </a:r>
            <a:r>
              <a:rPr lang="en-GB" sz="1100" b="1" dirty="0">
                <a:solidFill>
                  <a:schemeClr val="tx1"/>
                </a:solidFill>
              </a:rPr>
              <a:t> E</a:t>
            </a:r>
            <a:r>
              <a:rPr lang="en-GB" sz="1100" dirty="0">
                <a:solidFill>
                  <a:schemeClr val="tx1"/>
                </a:solidFill>
              </a:rPr>
              <a:t>nglish</a:t>
            </a:r>
            <a:r>
              <a:rPr lang="en-GB" sz="1100" b="1" dirty="0">
                <a:solidFill>
                  <a:schemeClr val="tx1"/>
                </a:solidFill>
              </a:rPr>
              <a:t> </a:t>
            </a:r>
            <a:r>
              <a:rPr lang="en-GB" sz="1100" b="1" dirty="0" err="1">
                <a:solidFill>
                  <a:schemeClr val="tx1"/>
                </a:solidFill>
              </a:rPr>
              <a:t>QUE</a:t>
            </a:r>
            <a:r>
              <a:rPr lang="en-GB" sz="1100" dirty="0" err="1">
                <a:solidFill>
                  <a:schemeClr val="tx1"/>
                </a:solidFill>
              </a:rPr>
              <a:t>ry</a:t>
            </a:r>
            <a:r>
              <a:rPr lang="en-GB" sz="1100" b="1" dirty="0">
                <a:solidFill>
                  <a:schemeClr val="tx1"/>
                </a:solidFill>
              </a:rPr>
              <a:t> L</a:t>
            </a:r>
            <a:r>
              <a:rPr lang="en-GB" sz="1100" dirty="0">
                <a:solidFill>
                  <a:schemeClr val="tx1"/>
                </a:solidFill>
              </a:rPr>
              <a:t>anguage</a:t>
            </a:r>
            <a:r>
              <a:rPr lang="en-GB" sz="1100" b="1" dirty="0">
                <a:solidFill>
                  <a:schemeClr val="tx1"/>
                </a:solidFill>
              </a:rPr>
              <a:t>)</a:t>
            </a:r>
          </a:p>
          <a:p>
            <a:endParaRPr lang="en-GB" sz="1200" dirty="0" smtClean="0">
              <a:solidFill>
                <a:schemeClr val="tx1"/>
              </a:solidFill>
            </a:endParaRPr>
          </a:p>
          <a:p>
            <a:r>
              <a:rPr lang="en-GB" sz="1100" dirty="0" smtClean="0">
                <a:solidFill>
                  <a:schemeClr val="tx1"/>
                </a:solidFill>
              </a:rPr>
              <a:t>Most database systems use the SQL Language for querying and manipulating the data stored in them</a:t>
            </a:r>
          </a:p>
          <a:p>
            <a:endParaRPr lang="en-GB" sz="1100" dirty="0">
              <a:solidFill>
                <a:schemeClr val="tx1"/>
              </a:solidFill>
            </a:endParaRPr>
          </a:p>
          <a:p>
            <a:r>
              <a:rPr lang="en-GB" sz="1100" dirty="0" smtClean="0">
                <a:solidFill>
                  <a:schemeClr val="tx1"/>
                </a:solidFill>
              </a:rPr>
              <a:t>SQL has been around for a while now – I started using it over 20 years ago! But it was first created by IBM in the 70’s</a:t>
            </a:r>
          </a:p>
          <a:p>
            <a:endParaRPr lang="en-GB" sz="1100" dirty="0" smtClean="0">
              <a:solidFill>
                <a:schemeClr val="tx1"/>
              </a:solidFill>
            </a:endParaRPr>
          </a:p>
          <a:p>
            <a:r>
              <a:rPr lang="en-GB" sz="1100" dirty="0">
                <a:solidFill>
                  <a:schemeClr val="tx1"/>
                </a:solidFill>
              </a:rPr>
              <a:t>Even today with more unstructured and bigger data – there </a:t>
            </a:r>
            <a:r>
              <a:rPr lang="en-GB" sz="1100" dirty="0" smtClean="0">
                <a:solidFill>
                  <a:schemeClr val="tx1"/>
                </a:solidFill>
              </a:rPr>
              <a:t>are still </a:t>
            </a:r>
            <a:r>
              <a:rPr lang="en-GB" sz="1100" dirty="0">
                <a:solidFill>
                  <a:schemeClr val="tx1"/>
                </a:solidFill>
              </a:rPr>
              <a:t>tools written for NoSQL database systems like Hadoop that allow </a:t>
            </a:r>
            <a:r>
              <a:rPr lang="en-GB" sz="1100" dirty="0" smtClean="0">
                <a:solidFill>
                  <a:schemeClr val="tx1"/>
                </a:solidFill>
              </a:rPr>
              <a:t>the querying of </a:t>
            </a:r>
            <a:r>
              <a:rPr lang="en-GB" sz="1100" dirty="0">
                <a:solidFill>
                  <a:schemeClr val="tx1"/>
                </a:solidFill>
              </a:rPr>
              <a:t>the data using </a:t>
            </a:r>
            <a:r>
              <a:rPr lang="en-GB" sz="1100" dirty="0" smtClean="0">
                <a:solidFill>
                  <a:schemeClr val="tx1"/>
                </a:solidFill>
              </a:rPr>
              <a:t>the familiar </a:t>
            </a:r>
            <a:r>
              <a:rPr lang="en-GB" sz="1100" dirty="0">
                <a:solidFill>
                  <a:schemeClr val="tx1"/>
                </a:solidFill>
              </a:rPr>
              <a:t>SQL language – an example here would be </a:t>
            </a:r>
            <a:r>
              <a:rPr lang="en-GB" sz="1100" b="1" dirty="0">
                <a:solidFill>
                  <a:schemeClr val="tx1"/>
                </a:solidFill>
              </a:rPr>
              <a:t>Hive</a:t>
            </a:r>
          </a:p>
          <a:p>
            <a:endParaRPr lang="en-GB" sz="1100" dirty="0" smtClean="0">
              <a:solidFill>
                <a:schemeClr val="tx1"/>
              </a:solidFill>
            </a:endParaRPr>
          </a:p>
          <a:p>
            <a:r>
              <a:rPr lang="en-GB" sz="1100" dirty="0" smtClean="0">
                <a:solidFill>
                  <a:schemeClr val="tx1"/>
                </a:solidFill>
              </a:rPr>
              <a:t>Whether you use MS SQL Server or MySQL or DB2 or Oracle or Sybase or Ingres…..knowing basic SQL will come in extremely useful. </a:t>
            </a:r>
          </a:p>
          <a:p>
            <a:endParaRPr lang="en-GB" sz="1100" dirty="0">
              <a:solidFill>
                <a:schemeClr val="tx1"/>
              </a:solidFill>
            </a:endParaRPr>
          </a:p>
          <a:p>
            <a:r>
              <a:rPr lang="en-GB" sz="1100" b="1" dirty="0" smtClean="0">
                <a:solidFill>
                  <a:schemeClr val="tx1"/>
                </a:solidFill>
              </a:rPr>
              <a:t>Before we look at the basics – we need to understand how data is stored in most SQL databases..</a:t>
            </a:r>
          </a:p>
          <a:p>
            <a:endParaRPr lang="en-GB" dirty="0"/>
          </a:p>
        </p:txBody>
      </p:sp>
    </p:spTree>
    <p:extLst>
      <p:ext uri="{BB962C8B-B14F-4D97-AF65-F5344CB8AC3E}">
        <p14:creationId xmlns:p14="http://schemas.microsoft.com/office/powerpoint/2010/main" val="1670239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1" y="-92620"/>
            <a:ext cx="6408449" cy="576105"/>
          </a:xfrm>
        </p:spPr>
        <p:txBody>
          <a:bodyPr/>
          <a:lstStyle/>
          <a:p>
            <a:pPr lvl="2" algn="l" rtl="0">
              <a:spcBef>
                <a:spcPct val="0"/>
              </a:spcBef>
            </a:pPr>
            <a:r>
              <a:rPr lang="en-GB" dirty="0" smtClean="0"/>
              <a:t>Querying Data Using SQL - </a:t>
            </a:r>
            <a:r>
              <a:rPr lang="en-GB" dirty="0" smtClean="0">
                <a:solidFill>
                  <a:schemeClr val="tx1"/>
                </a:solidFill>
              </a:rPr>
              <a:t>Where is the data?</a:t>
            </a:r>
            <a:endParaRPr lang="en-GB" dirty="0"/>
          </a:p>
        </p:txBody>
      </p:sp>
      <p:sp>
        <p:nvSpPr>
          <p:cNvPr id="7" name="Content Placeholder 2"/>
          <p:cNvSpPr>
            <a:spLocks noGrp="1"/>
          </p:cNvSpPr>
          <p:nvPr>
            <p:ph idx="1"/>
          </p:nvPr>
        </p:nvSpPr>
        <p:spPr>
          <a:xfrm>
            <a:off x="323528" y="742950"/>
            <a:ext cx="7448872" cy="3962400"/>
          </a:xfrm>
        </p:spPr>
        <p:txBody>
          <a:bodyPr/>
          <a:lstStyle/>
          <a:p>
            <a:r>
              <a:rPr lang="en-GB" sz="1200" dirty="0" smtClean="0">
                <a:solidFill>
                  <a:schemeClr val="tx1"/>
                </a:solidFill>
              </a:rPr>
              <a:t>Where is the data stored:</a:t>
            </a:r>
          </a:p>
          <a:p>
            <a:r>
              <a:rPr lang="en-GB" sz="1200" dirty="0" smtClean="0">
                <a:solidFill>
                  <a:schemeClr val="tx1"/>
                </a:solidFill>
              </a:rPr>
              <a:t>	</a:t>
            </a:r>
            <a:r>
              <a:rPr lang="en-GB" sz="1200" b="1" dirty="0" smtClean="0">
                <a:solidFill>
                  <a:schemeClr val="tx1"/>
                </a:solidFill>
              </a:rPr>
              <a:t>SERVER</a:t>
            </a:r>
          </a:p>
          <a:p>
            <a:endParaRPr lang="en-GB" sz="1200" dirty="0" smtClean="0">
              <a:solidFill>
                <a:schemeClr val="tx1"/>
              </a:solidFill>
            </a:endParaRPr>
          </a:p>
          <a:p>
            <a:endParaRPr lang="en-GB" sz="1200" dirty="0">
              <a:solidFill>
                <a:schemeClr val="tx1"/>
              </a:solidFill>
            </a:endParaRPr>
          </a:p>
          <a:p>
            <a:r>
              <a:rPr lang="en-GB" sz="1200" dirty="0" smtClean="0">
                <a:solidFill>
                  <a:schemeClr val="tx1"/>
                </a:solidFill>
              </a:rPr>
              <a:t>	</a:t>
            </a:r>
          </a:p>
          <a:p>
            <a:r>
              <a:rPr lang="en-GB" sz="1200" dirty="0">
                <a:solidFill>
                  <a:schemeClr val="tx1"/>
                </a:solidFill>
              </a:rPr>
              <a:t>	</a:t>
            </a:r>
            <a:r>
              <a:rPr lang="en-GB" sz="1200" dirty="0" smtClean="0">
                <a:solidFill>
                  <a:schemeClr val="tx1"/>
                </a:solidFill>
              </a:rPr>
              <a:t>	</a:t>
            </a:r>
            <a:r>
              <a:rPr lang="en-GB" sz="1200" b="1" dirty="0" smtClean="0">
                <a:solidFill>
                  <a:schemeClr val="tx1"/>
                </a:solidFill>
              </a:rPr>
              <a:t>DATABASE</a:t>
            </a:r>
          </a:p>
          <a:p>
            <a:endParaRPr lang="en-GB" sz="1200" dirty="0" smtClean="0">
              <a:solidFill>
                <a:schemeClr val="tx1"/>
              </a:solidFill>
            </a:endParaRPr>
          </a:p>
          <a:p>
            <a:endParaRPr lang="en-GB" sz="1200" dirty="0" smtClean="0">
              <a:solidFill>
                <a:schemeClr val="tx1"/>
              </a:solidFill>
            </a:endParaRPr>
          </a:p>
          <a:p>
            <a:endParaRPr lang="en-GB" sz="1200" dirty="0">
              <a:solidFill>
                <a:schemeClr val="tx1"/>
              </a:solidFill>
            </a:endParaRPr>
          </a:p>
          <a:p>
            <a:r>
              <a:rPr lang="en-GB" sz="1200" dirty="0" smtClean="0">
                <a:solidFill>
                  <a:schemeClr val="tx1"/>
                </a:solidFill>
              </a:rPr>
              <a:t>			</a:t>
            </a:r>
            <a:r>
              <a:rPr lang="en-GB" sz="1200" dirty="0" err="1" smtClean="0">
                <a:solidFill>
                  <a:schemeClr val="tx1"/>
                </a:solidFill>
              </a:rPr>
              <a:t>schema.</a:t>
            </a:r>
            <a:r>
              <a:rPr lang="en-GB" sz="1200" b="1" dirty="0" err="1" smtClean="0">
                <a:solidFill>
                  <a:schemeClr val="tx1"/>
                </a:solidFill>
              </a:rPr>
              <a:t>TABLE</a:t>
            </a:r>
            <a:r>
              <a:rPr lang="en-GB" sz="1200" dirty="0" smtClean="0">
                <a:solidFill>
                  <a:schemeClr val="tx1"/>
                </a:solidFill>
              </a:rPr>
              <a:t> – I’m in here!!!</a:t>
            </a:r>
          </a:p>
          <a:p>
            <a:pPr lvl="1"/>
            <a:r>
              <a:rPr lang="en-GB" sz="1000" dirty="0">
                <a:solidFill>
                  <a:schemeClr val="tx1"/>
                </a:solidFill>
              </a:rPr>
              <a:t>	</a:t>
            </a:r>
            <a:r>
              <a:rPr lang="en-GB" sz="1000" dirty="0" smtClean="0">
                <a:solidFill>
                  <a:schemeClr val="tx1"/>
                </a:solidFill>
              </a:rPr>
              <a:t>		Stored in </a:t>
            </a:r>
            <a:r>
              <a:rPr lang="en-GB" sz="1000" b="1" dirty="0" smtClean="0">
                <a:solidFill>
                  <a:schemeClr val="tx1"/>
                </a:solidFill>
              </a:rPr>
              <a:t>rows</a:t>
            </a:r>
            <a:r>
              <a:rPr lang="en-GB" sz="1000" dirty="0" smtClean="0">
                <a:solidFill>
                  <a:schemeClr val="tx1"/>
                </a:solidFill>
              </a:rPr>
              <a:t> and </a:t>
            </a:r>
            <a:r>
              <a:rPr lang="en-GB" sz="1000" b="1" dirty="0" smtClean="0">
                <a:solidFill>
                  <a:schemeClr val="tx1"/>
                </a:solidFill>
              </a:rPr>
              <a:t>columns</a:t>
            </a:r>
          </a:p>
          <a:p>
            <a:pPr lvl="1"/>
            <a:r>
              <a:rPr lang="en-GB" sz="1000" dirty="0" smtClean="0">
                <a:solidFill>
                  <a:schemeClr val="tx1"/>
                </a:solidFill>
              </a:rPr>
              <a:t>			</a:t>
            </a:r>
            <a:r>
              <a:rPr lang="en-GB" sz="1000" b="1" dirty="0" smtClean="0">
                <a:solidFill>
                  <a:schemeClr val="tx1"/>
                </a:solidFill>
              </a:rPr>
              <a:t>ROWS</a:t>
            </a:r>
            <a:r>
              <a:rPr lang="en-GB" sz="1000" dirty="0" smtClean="0">
                <a:solidFill>
                  <a:schemeClr val="tx1"/>
                </a:solidFill>
              </a:rPr>
              <a:t> are individual </a:t>
            </a:r>
            <a:r>
              <a:rPr lang="en-GB" sz="1000" b="1" dirty="0" smtClean="0">
                <a:solidFill>
                  <a:schemeClr val="tx1"/>
                </a:solidFill>
              </a:rPr>
              <a:t>RECORDS</a:t>
            </a:r>
          </a:p>
          <a:p>
            <a:pPr lvl="1"/>
            <a:r>
              <a:rPr lang="en-GB" sz="1000" dirty="0">
                <a:solidFill>
                  <a:schemeClr val="tx1"/>
                </a:solidFill>
              </a:rPr>
              <a:t>	</a:t>
            </a:r>
            <a:r>
              <a:rPr lang="en-GB" sz="1000" dirty="0" smtClean="0">
                <a:solidFill>
                  <a:schemeClr val="tx1"/>
                </a:solidFill>
              </a:rPr>
              <a:t>		</a:t>
            </a:r>
            <a:r>
              <a:rPr lang="en-GB" sz="1000" b="1" dirty="0" smtClean="0">
                <a:solidFill>
                  <a:schemeClr val="tx1"/>
                </a:solidFill>
              </a:rPr>
              <a:t>COLUMNS</a:t>
            </a:r>
            <a:r>
              <a:rPr lang="en-GB" sz="1000" dirty="0" smtClean="0">
                <a:solidFill>
                  <a:schemeClr val="tx1"/>
                </a:solidFill>
              </a:rPr>
              <a:t> are individual </a:t>
            </a:r>
            <a:r>
              <a:rPr lang="en-GB" sz="1000" b="1" dirty="0" smtClean="0">
                <a:solidFill>
                  <a:schemeClr val="tx1"/>
                </a:solidFill>
              </a:rPr>
              <a:t>FIELDS</a:t>
            </a:r>
          </a:p>
          <a:p>
            <a:pPr lvl="1"/>
            <a:r>
              <a:rPr lang="en-GB" sz="1000" b="1" dirty="0"/>
              <a:t>	</a:t>
            </a:r>
            <a:r>
              <a:rPr lang="en-GB" sz="1000" b="1" dirty="0" smtClean="0"/>
              <a:t>		</a:t>
            </a:r>
            <a:r>
              <a:rPr lang="en-GB" sz="1000" dirty="0" smtClean="0"/>
              <a:t>(oh and </a:t>
            </a:r>
            <a:r>
              <a:rPr lang="en-GB" sz="1000" b="1" dirty="0" smtClean="0"/>
              <a:t>Views </a:t>
            </a:r>
            <a:r>
              <a:rPr lang="en-GB" sz="1000" dirty="0" smtClean="0"/>
              <a:t>too….)</a:t>
            </a:r>
            <a:endParaRPr lang="en-GB" sz="1000" dirty="0" smtClean="0">
              <a:solidFill>
                <a:schemeClr val="tx1"/>
              </a:solidFill>
            </a:endParaRPr>
          </a:p>
          <a:p>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951062"/>
            <a:ext cx="3105150" cy="395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Down Arrow 9"/>
          <p:cNvSpPr/>
          <p:nvPr/>
        </p:nvSpPr>
        <p:spPr bwMode="gray">
          <a:xfrm>
            <a:off x="1915064" y="1247236"/>
            <a:ext cx="304800" cy="685800"/>
          </a:xfrm>
          <a:prstGeom prst="down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pPr>
            <a:endParaRPr lang="en-GB" sz="1600" dirty="0" err="1" smtClean="0">
              <a:solidFill>
                <a:schemeClr val="tx1"/>
              </a:solidFill>
              <a:latin typeface="Arial" pitchFamily="34" charset="0"/>
              <a:cs typeface="Arial" pitchFamily="34" charset="0"/>
            </a:endParaRPr>
          </a:p>
        </p:txBody>
      </p:sp>
      <p:sp>
        <p:nvSpPr>
          <p:cNvPr id="12" name="Down Arrow 11"/>
          <p:cNvSpPr/>
          <p:nvPr/>
        </p:nvSpPr>
        <p:spPr bwMode="gray">
          <a:xfrm>
            <a:off x="2990491" y="2315474"/>
            <a:ext cx="304800" cy="685800"/>
          </a:xfrm>
          <a:prstGeom prst="down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pPr>
            <a:endParaRPr lang="en-GB" sz="1600" dirty="0" err="1" smtClean="0">
              <a:solidFill>
                <a:schemeClr val="tx1"/>
              </a:solidFill>
              <a:latin typeface="Arial" pitchFamily="34" charset="0"/>
              <a:cs typeface="Arial" pitchFamily="34" charset="0"/>
            </a:endParaRPr>
          </a:p>
        </p:txBody>
      </p:sp>
      <p:cxnSp>
        <p:nvCxnSpPr>
          <p:cNvPr id="13" name="Straight Arrow Connector 12"/>
          <p:cNvCxnSpPr/>
          <p:nvPr/>
        </p:nvCxnSpPr>
        <p:spPr>
          <a:xfrm flipV="1">
            <a:off x="1915064" y="1047750"/>
            <a:ext cx="3495136" cy="76200"/>
          </a:xfrm>
          <a:prstGeom prst="straightConnector1">
            <a:avLst/>
          </a:prstGeom>
          <a:ln>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048000" y="2190750"/>
            <a:ext cx="2819400" cy="76200"/>
          </a:xfrm>
          <a:prstGeom prst="straightConnector1">
            <a:avLst/>
          </a:prstGeom>
          <a:ln>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5181600" y="3105150"/>
            <a:ext cx="838200" cy="76200"/>
          </a:xfrm>
          <a:prstGeom prst="straightConnector1">
            <a:avLst/>
          </a:prstGeom>
          <a:ln>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26784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1" y="-92620"/>
            <a:ext cx="6408449" cy="576105"/>
          </a:xfrm>
        </p:spPr>
        <p:txBody>
          <a:bodyPr/>
          <a:lstStyle/>
          <a:p>
            <a:r>
              <a:rPr lang="en-GB" dirty="0" smtClean="0"/>
              <a:t>Querying Data Using SQL - CRUD</a:t>
            </a:r>
            <a:endParaRPr lang="en-GB" dirty="0"/>
          </a:p>
        </p:txBody>
      </p:sp>
      <p:sp>
        <p:nvSpPr>
          <p:cNvPr id="7" name="Content Placeholder 2"/>
          <p:cNvSpPr>
            <a:spLocks noGrp="1"/>
          </p:cNvSpPr>
          <p:nvPr>
            <p:ph idx="1"/>
          </p:nvPr>
        </p:nvSpPr>
        <p:spPr>
          <a:xfrm>
            <a:off x="323528" y="742950"/>
            <a:ext cx="7448872" cy="3733800"/>
          </a:xfrm>
        </p:spPr>
        <p:txBody>
          <a:bodyPr/>
          <a:lstStyle/>
          <a:p>
            <a:r>
              <a:rPr lang="en-GB" b="1" dirty="0" smtClean="0">
                <a:solidFill>
                  <a:schemeClr val="tx1"/>
                </a:solidFill>
              </a:rPr>
              <a:t>CRUD </a:t>
            </a:r>
            <a:r>
              <a:rPr lang="en-GB" sz="1200" dirty="0" smtClean="0">
                <a:solidFill>
                  <a:schemeClr val="tx1"/>
                </a:solidFill>
              </a:rPr>
              <a:t>is all you need</a:t>
            </a:r>
          </a:p>
          <a:p>
            <a:endParaRPr lang="en-GB" sz="1200" dirty="0">
              <a:solidFill>
                <a:schemeClr val="tx1"/>
              </a:solidFill>
            </a:endParaRPr>
          </a:p>
          <a:p>
            <a:r>
              <a:rPr lang="en-GB" sz="1200" dirty="0" smtClean="0">
                <a:solidFill>
                  <a:schemeClr val="tx1"/>
                </a:solidFill>
              </a:rPr>
              <a:t>The 4 things you can do with data….</a:t>
            </a:r>
          </a:p>
          <a:p>
            <a:endParaRPr lang="en-GB" sz="1200" dirty="0">
              <a:solidFill>
                <a:schemeClr val="tx1"/>
              </a:solidFill>
            </a:endParaRPr>
          </a:p>
          <a:p>
            <a:r>
              <a:rPr lang="en-GB" sz="1600" b="1" dirty="0" smtClean="0">
                <a:solidFill>
                  <a:schemeClr val="tx1"/>
                </a:solidFill>
              </a:rPr>
              <a:t>C</a:t>
            </a:r>
            <a:r>
              <a:rPr lang="en-GB" sz="1200" dirty="0" smtClean="0">
                <a:solidFill>
                  <a:schemeClr val="tx1"/>
                </a:solidFill>
              </a:rPr>
              <a:t> – </a:t>
            </a:r>
            <a:r>
              <a:rPr lang="en-GB" sz="1200" b="1" dirty="0" smtClean="0">
                <a:solidFill>
                  <a:srgbClr val="00B050"/>
                </a:solidFill>
              </a:rPr>
              <a:t>CREATE</a:t>
            </a:r>
          </a:p>
          <a:p>
            <a:endParaRPr lang="en-GB" sz="1200" dirty="0">
              <a:solidFill>
                <a:schemeClr val="tx1"/>
              </a:solidFill>
            </a:endParaRPr>
          </a:p>
          <a:p>
            <a:r>
              <a:rPr lang="en-GB" sz="1600" b="1" dirty="0" smtClean="0">
                <a:solidFill>
                  <a:schemeClr val="tx1"/>
                </a:solidFill>
              </a:rPr>
              <a:t>R</a:t>
            </a:r>
            <a:r>
              <a:rPr lang="en-GB" sz="1200" dirty="0" smtClean="0">
                <a:solidFill>
                  <a:schemeClr val="tx1"/>
                </a:solidFill>
              </a:rPr>
              <a:t> – </a:t>
            </a:r>
            <a:r>
              <a:rPr lang="en-GB" sz="1200" b="1" dirty="0" smtClean="0">
                <a:solidFill>
                  <a:srgbClr val="0070C0"/>
                </a:solidFill>
              </a:rPr>
              <a:t>READ</a:t>
            </a:r>
          </a:p>
          <a:p>
            <a:endParaRPr lang="en-GB" sz="1200" dirty="0">
              <a:solidFill>
                <a:schemeClr val="tx1"/>
              </a:solidFill>
            </a:endParaRPr>
          </a:p>
          <a:p>
            <a:r>
              <a:rPr lang="en-GB" sz="1600" b="1" dirty="0" smtClean="0">
                <a:solidFill>
                  <a:schemeClr val="tx1"/>
                </a:solidFill>
              </a:rPr>
              <a:t>U</a:t>
            </a:r>
            <a:r>
              <a:rPr lang="en-GB" sz="1200" dirty="0" smtClean="0">
                <a:solidFill>
                  <a:schemeClr val="tx1"/>
                </a:solidFill>
              </a:rPr>
              <a:t> – </a:t>
            </a:r>
            <a:r>
              <a:rPr lang="en-GB" sz="1200" b="1" dirty="0" smtClean="0">
                <a:solidFill>
                  <a:srgbClr val="FFC000"/>
                </a:solidFill>
              </a:rPr>
              <a:t>UPDATE</a:t>
            </a:r>
          </a:p>
          <a:p>
            <a:endParaRPr lang="en-GB" sz="1200" dirty="0">
              <a:solidFill>
                <a:schemeClr val="tx1"/>
              </a:solidFill>
            </a:endParaRPr>
          </a:p>
          <a:p>
            <a:r>
              <a:rPr lang="en-GB" sz="1600" b="1" dirty="0" smtClean="0">
                <a:solidFill>
                  <a:schemeClr val="tx1"/>
                </a:solidFill>
              </a:rPr>
              <a:t>D</a:t>
            </a:r>
            <a:r>
              <a:rPr lang="en-GB" sz="1200" dirty="0" smtClean="0">
                <a:solidFill>
                  <a:schemeClr val="tx1"/>
                </a:solidFill>
              </a:rPr>
              <a:t> – </a:t>
            </a:r>
            <a:r>
              <a:rPr lang="en-GB" sz="1200" b="1" dirty="0" smtClean="0">
                <a:solidFill>
                  <a:srgbClr val="FF0000"/>
                </a:solidFill>
              </a:rPr>
              <a:t>DELETE</a:t>
            </a:r>
          </a:p>
          <a:p>
            <a:endParaRPr lang="en-GB" sz="1200" b="1" dirty="0" smtClean="0">
              <a:solidFill>
                <a:srgbClr val="FF0000"/>
              </a:solidFill>
            </a:endParaRPr>
          </a:p>
          <a:p>
            <a:r>
              <a:rPr lang="en-GB" sz="1200" dirty="0" smtClean="0">
                <a:solidFill>
                  <a:schemeClr val="tx1"/>
                </a:solidFill>
              </a:rPr>
              <a:t>How does this translate into the SQL Language?</a:t>
            </a:r>
            <a:endParaRPr lang="en-GB" sz="1200" dirty="0"/>
          </a:p>
        </p:txBody>
      </p:sp>
    </p:spTree>
    <p:extLst>
      <p:ext uri="{BB962C8B-B14F-4D97-AF65-F5344CB8AC3E}">
        <p14:creationId xmlns:p14="http://schemas.microsoft.com/office/powerpoint/2010/main" val="12622701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1" y="-92620"/>
            <a:ext cx="6408449" cy="576105"/>
          </a:xfrm>
        </p:spPr>
        <p:txBody>
          <a:bodyPr/>
          <a:lstStyle/>
          <a:p>
            <a:r>
              <a:rPr lang="en-GB" dirty="0" smtClean="0"/>
              <a:t>Querying Data Using SQL - CRUD</a:t>
            </a:r>
            <a:endParaRPr lang="en-GB" dirty="0"/>
          </a:p>
        </p:txBody>
      </p:sp>
      <p:sp>
        <p:nvSpPr>
          <p:cNvPr id="7" name="Content Placeholder 2"/>
          <p:cNvSpPr>
            <a:spLocks noGrp="1"/>
          </p:cNvSpPr>
          <p:nvPr>
            <p:ph idx="1"/>
          </p:nvPr>
        </p:nvSpPr>
        <p:spPr>
          <a:xfrm>
            <a:off x="323528" y="742950"/>
            <a:ext cx="7448872" cy="3733800"/>
          </a:xfrm>
        </p:spPr>
        <p:txBody>
          <a:bodyPr/>
          <a:lstStyle/>
          <a:p>
            <a:r>
              <a:rPr lang="en-GB" b="1" dirty="0">
                <a:solidFill>
                  <a:schemeClr val="tx1"/>
                </a:solidFill>
              </a:rPr>
              <a:t>CRUD </a:t>
            </a:r>
            <a:r>
              <a:rPr lang="en-GB" sz="1200" dirty="0">
                <a:solidFill>
                  <a:schemeClr val="tx1"/>
                </a:solidFill>
              </a:rPr>
              <a:t>is all you need</a:t>
            </a:r>
          </a:p>
          <a:p>
            <a:endParaRPr lang="en-GB" sz="1200" b="1" dirty="0">
              <a:solidFill>
                <a:schemeClr val="tx1"/>
              </a:solidFill>
            </a:endParaRPr>
          </a:p>
          <a:p>
            <a:r>
              <a:rPr lang="en-GB" sz="1200" dirty="0" smtClean="0">
                <a:solidFill>
                  <a:schemeClr val="tx1"/>
                </a:solidFill>
              </a:rPr>
              <a:t>In SQL, CRUD can be expressed as one of the 4 main statements:</a:t>
            </a:r>
          </a:p>
          <a:p>
            <a:endParaRPr lang="en-GB" sz="1200" dirty="0">
              <a:solidFill>
                <a:schemeClr val="tx1"/>
              </a:solidFill>
            </a:endParaRPr>
          </a:p>
          <a:p>
            <a:r>
              <a:rPr lang="en-GB" sz="1600" b="1" dirty="0" smtClean="0">
                <a:solidFill>
                  <a:schemeClr val="tx1"/>
                </a:solidFill>
              </a:rPr>
              <a:t>C</a:t>
            </a:r>
            <a:r>
              <a:rPr lang="en-GB" sz="1200" dirty="0" smtClean="0">
                <a:solidFill>
                  <a:schemeClr val="tx1"/>
                </a:solidFill>
              </a:rPr>
              <a:t> – </a:t>
            </a:r>
            <a:r>
              <a:rPr lang="en-GB" sz="1200" b="1" dirty="0" smtClean="0">
                <a:solidFill>
                  <a:srgbClr val="00B050"/>
                </a:solidFill>
              </a:rPr>
              <a:t>CREATE 	</a:t>
            </a:r>
            <a:r>
              <a:rPr lang="en-GB" sz="1200" b="1" dirty="0" smtClean="0">
                <a:solidFill>
                  <a:schemeClr val="tx1"/>
                </a:solidFill>
              </a:rPr>
              <a:t>INSERT</a:t>
            </a:r>
          </a:p>
          <a:p>
            <a:endParaRPr lang="en-GB" sz="1200" dirty="0">
              <a:solidFill>
                <a:schemeClr val="tx1"/>
              </a:solidFill>
            </a:endParaRPr>
          </a:p>
          <a:p>
            <a:r>
              <a:rPr lang="en-GB" sz="1600" b="1" dirty="0" smtClean="0">
                <a:solidFill>
                  <a:schemeClr val="tx1"/>
                </a:solidFill>
              </a:rPr>
              <a:t>R</a:t>
            </a:r>
            <a:r>
              <a:rPr lang="en-GB" sz="1200" dirty="0" smtClean="0">
                <a:solidFill>
                  <a:schemeClr val="tx1"/>
                </a:solidFill>
              </a:rPr>
              <a:t> – </a:t>
            </a:r>
            <a:r>
              <a:rPr lang="en-GB" sz="1200" b="1" dirty="0" smtClean="0">
                <a:solidFill>
                  <a:srgbClr val="0070C0"/>
                </a:solidFill>
              </a:rPr>
              <a:t>READ 		</a:t>
            </a:r>
            <a:r>
              <a:rPr lang="en-GB" sz="1200" b="1" dirty="0" smtClean="0">
                <a:solidFill>
                  <a:schemeClr val="tx1"/>
                </a:solidFill>
              </a:rPr>
              <a:t>SELECT – the FOCUS of this training!</a:t>
            </a:r>
          </a:p>
          <a:p>
            <a:endParaRPr lang="en-GB" sz="1200" dirty="0">
              <a:solidFill>
                <a:schemeClr val="tx1"/>
              </a:solidFill>
            </a:endParaRPr>
          </a:p>
          <a:p>
            <a:r>
              <a:rPr lang="en-GB" sz="1600" b="1" dirty="0" smtClean="0">
                <a:solidFill>
                  <a:schemeClr val="tx1"/>
                </a:solidFill>
              </a:rPr>
              <a:t>U</a:t>
            </a:r>
            <a:r>
              <a:rPr lang="en-GB" sz="1200" dirty="0" smtClean="0">
                <a:solidFill>
                  <a:schemeClr val="tx1"/>
                </a:solidFill>
              </a:rPr>
              <a:t> – </a:t>
            </a:r>
            <a:r>
              <a:rPr lang="en-GB" sz="1200" b="1" dirty="0" smtClean="0">
                <a:solidFill>
                  <a:srgbClr val="FFC000"/>
                </a:solidFill>
              </a:rPr>
              <a:t>UPDATE 	</a:t>
            </a:r>
            <a:r>
              <a:rPr lang="en-GB" sz="1200" b="1" dirty="0" smtClean="0">
                <a:solidFill>
                  <a:schemeClr val="tx1"/>
                </a:solidFill>
              </a:rPr>
              <a:t>UPDATE</a:t>
            </a:r>
          </a:p>
          <a:p>
            <a:endParaRPr lang="en-GB" sz="1200" dirty="0">
              <a:solidFill>
                <a:schemeClr val="tx1"/>
              </a:solidFill>
            </a:endParaRPr>
          </a:p>
          <a:p>
            <a:r>
              <a:rPr lang="en-GB" sz="1600" b="1" dirty="0" smtClean="0">
                <a:solidFill>
                  <a:schemeClr val="tx1"/>
                </a:solidFill>
              </a:rPr>
              <a:t>D</a:t>
            </a:r>
            <a:r>
              <a:rPr lang="en-GB" sz="1200" dirty="0" smtClean="0">
                <a:solidFill>
                  <a:schemeClr val="tx1"/>
                </a:solidFill>
              </a:rPr>
              <a:t> – </a:t>
            </a:r>
            <a:r>
              <a:rPr lang="en-GB" sz="1200" b="1" dirty="0" smtClean="0">
                <a:solidFill>
                  <a:srgbClr val="FF0000"/>
                </a:solidFill>
              </a:rPr>
              <a:t>DELETE 	</a:t>
            </a:r>
            <a:r>
              <a:rPr lang="en-GB" sz="1200" b="1" dirty="0" smtClean="0">
                <a:solidFill>
                  <a:schemeClr val="tx1"/>
                </a:solidFill>
              </a:rPr>
              <a:t>DELETE (or TRUNCATE)</a:t>
            </a:r>
          </a:p>
          <a:p>
            <a:endParaRPr lang="en-GB" sz="1200" b="1" dirty="0" smtClean="0">
              <a:solidFill>
                <a:srgbClr val="FF0000"/>
              </a:solidFill>
            </a:endParaRPr>
          </a:p>
          <a:p>
            <a:r>
              <a:rPr lang="en-GB" sz="1200" dirty="0" smtClean="0">
                <a:solidFill>
                  <a:schemeClr val="tx1"/>
                </a:solidFill>
              </a:rPr>
              <a:t>These are the </a:t>
            </a:r>
            <a:r>
              <a:rPr lang="en-GB" sz="1200" b="1" dirty="0" smtClean="0">
                <a:solidFill>
                  <a:schemeClr val="tx1"/>
                </a:solidFill>
              </a:rPr>
              <a:t>4</a:t>
            </a:r>
            <a:r>
              <a:rPr lang="en-GB" sz="1200" dirty="0" smtClean="0">
                <a:solidFill>
                  <a:schemeClr val="tx1"/>
                </a:solidFill>
              </a:rPr>
              <a:t> key statements you can execute in SQL – if you are thinking there are more like “CREATE”  / “ALTER” / “DROP” you are thinking DDL – and that’s another course – that will involve creating Stored Procedures and the likes!</a:t>
            </a:r>
          </a:p>
        </p:txBody>
      </p:sp>
      <p:sp>
        <p:nvSpPr>
          <p:cNvPr id="4" name="Right Arrow 3"/>
          <p:cNvSpPr/>
          <p:nvPr/>
        </p:nvSpPr>
        <p:spPr bwMode="gray">
          <a:xfrm>
            <a:off x="1447800" y="1962150"/>
            <a:ext cx="609600" cy="152400"/>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pPr>
            <a:endParaRPr lang="en-GB" sz="1600" dirty="0" err="1" smtClean="0">
              <a:solidFill>
                <a:schemeClr val="tx1"/>
              </a:solidFill>
              <a:latin typeface="Arial" pitchFamily="34" charset="0"/>
              <a:cs typeface="Arial" pitchFamily="34" charset="0"/>
            </a:endParaRPr>
          </a:p>
        </p:txBody>
      </p:sp>
      <p:sp>
        <p:nvSpPr>
          <p:cNvPr id="6" name="Right Arrow 5"/>
          <p:cNvSpPr/>
          <p:nvPr/>
        </p:nvSpPr>
        <p:spPr bwMode="gray">
          <a:xfrm>
            <a:off x="1447800" y="2538323"/>
            <a:ext cx="609600" cy="152400"/>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pPr>
            <a:endParaRPr lang="en-GB" sz="1600" dirty="0" err="1" smtClean="0">
              <a:solidFill>
                <a:schemeClr val="tx1"/>
              </a:solidFill>
              <a:latin typeface="Arial" pitchFamily="34" charset="0"/>
              <a:cs typeface="Arial" pitchFamily="34" charset="0"/>
            </a:endParaRPr>
          </a:p>
        </p:txBody>
      </p:sp>
      <p:sp>
        <p:nvSpPr>
          <p:cNvPr id="8" name="Right Arrow 7"/>
          <p:cNvSpPr/>
          <p:nvPr/>
        </p:nvSpPr>
        <p:spPr bwMode="gray">
          <a:xfrm>
            <a:off x="1447800" y="3105150"/>
            <a:ext cx="609600" cy="152400"/>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pPr>
            <a:endParaRPr lang="en-GB" sz="1600" dirty="0" err="1" smtClean="0">
              <a:solidFill>
                <a:schemeClr val="tx1"/>
              </a:solidFill>
              <a:latin typeface="Arial" pitchFamily="34" charset="0"/>
              <a:cs typeface="Arial" pitchFamily="34" charset="0"/>
            </a:endParaRPr>
          </a:p>
        </p:txBody>
      </p:sp>
      <p:sp>
        <p:nvSpPr>
          <p:cNvPr id="9" name="Right Arrow 8"/>
          <p:cNvSpPr/>
          <p:nvPr/>
        </p:nvSpPr>
        <p:spPr bwMode="gray">
          <a:xfrm>
            <a:off x="1439174" y="3694262"/>
            <a:ext cx="609600" cy="152400"/>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pPr>
            <a:endParaRPr lang="en-GB" sz="1600" dirty="0" err="1" smtClean="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14121222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VCT-BODYINDENTATION" val="0;0;0;0;0;14.25;14.09646;28.34646;28.26968;42.51968;28.26968;42.51968;28.26968;42.51968;28.26968;42.51968;28.26968;42.51968;"/>
  <p:tag name="VCT-BULLETVISIBILITY" val="G  *******"/>
</p:tagLst>
</file>

<file path=ppt/tags/tag2.xml><?xml version="1.0" encoding="utf-8"?>
<p:tagLst xmlns:a="http://schemas.openxmlformats.org/drawingml/2006/main" xmlns:r="http://schemas.openxmlformats.org/officeDocument/2006/relationships" xmlns:p="http://schemas.openxmlformats.org/presentationml/2006/main">
  <p:tag name="STYLE" val="VCT_Marker"/>
  <p:tag name="DATE" val="19.10.2011 11:04:46"/>
  <p:tag name="VCT-TEMPLATE" val="GfK Template for Office 2007-2010 4-3.potx"/>
  <p:tag name="VCTMASTER" val="GfK Master for PPT 2010 4-3"/>
  <p:tag name="VCTORDER" val="1"/>
</p:tagLst>
</file>

<file path=ppt/theme/theme1.xml><?xml version="1.0" encoding="utf-8"?>
<a:theme xmlns:a="http://schemas.openxmlformats.org/drawingml/2006/main" name="GfK Template for Office 2007-2010 4-3">
  <a:themeElements>
    <a:clrScheme name="GfK color scheme for Office 2010">
      <a:dk1>
        <a:srgbClr val="000000"/>
      </a:dk1>
      <a:lt1>
        <a:srgbClr val="FFFFFF"/>
      </a:lt1>
      <a:dk2>
        <a:srgbClr val="E95E0F"/>
      </a:dk2>
      <a:lt2>
        <a:srgbClr val="928580"/>
      </a:lt2>
      <a:accent1>
        <a:srgbClr val="004186"/>
      </a:accent1>
      <a:accent2>
        <a:srgbClr val="0087C8"/>
      </a:accent2>
      <a:accent3>
        <a:srgbClr val="A1AF00"/>
      </a:accent3>
      <a:accent4>
        <a:srgbClr val="CDC300"/>
      </a:accent4>
      <a:accent5>
        <a:srgbClr val="B50F22"/>
      </a:accent5>
      <a:accent6>
        <a:srgbClr val="E31B19"/>
      </a:accent6>
      <a:hlink>
        <a:srgbClr val="A1AF00"/>
      </a:hlink>
      <a:folHlink>
        <a:srgbClr val="CDC300"/>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bg1"/>
        </a:solidFill>
        <a:ln w="9525">
          <a:solidFill>
            <a:schemeClr val="tx1"/>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L="0" indent="0" algn="ctr">
          <a:spcBef>
            <a:spcPts val="300"/>
          </a:spcBef>
          <a:defRPr sz="1600" dirty="0" err="1"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oAutofit/>
      </a:bodyPr>
      <a:lstStyle>
        <a:defPPr>
          <a:spcBef>
            <a:spcPts val="300"/>
          </a:spcBef>
          <a:defRPr sz="1600"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GfK color scheme for Office 2010">
      <a:dk1>
        <a:srgbClr val="000000"/>
      </a:dk1>
      <a:lt1>
        <a:srgbClr val="FFFFFF"/>
      </a:lt1>
      <a:dk2>
        <a:srgbClr val="E95E0F"/>
      </a:dk2>
      <a:lt2>
        <a:srgbClr val="928580"/>
      </a:lt2>
      <a:accent1>
        <a:srgbClr val="004186"/>
      </a:accent1>
      <a:accent2>
        <a:srgbClr val="0087C8"/>
      </a:accent2>
      <a:accent3>
        <a:srgbClr val="A1AF00"/>
      </a:accent3>
      <a:accent4>
        <a:srgbClr val="CDC300"/>
      </a:accent4>
      <a:accent5>
        <a:srgbClr val="B50F22"/>
      </a:accent5>
      <a:accent6>
        <a:srgbClr val="E31B19"/>
      </a:accent6>
      <a:hlink>
        <a:srgbClr val="A1AF00"/>
      </a:hlink>
      <a:folHlink>
        <a:srgbClr val="CDC300"/>
      </a:folHlink>
    </a:clrScheme>
    <a:fontScheme name="Gf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bg1"/>
        </a:solidFill>
        <a:ln w="9525">
          <a:solidFill>
            <a:schemeClr val="tx1"/>
          </a:solidFill>
        </a:ln>
      </a:spPr>
      <a:bodyPr rtlCol="0" anchor="ctr"/>
      <a:lstStyle>
        <a:defPPr algn="ctr">
          <a:defRPr dirty="0" err="1" smtClean="0">
            <a:solidFill>
              <a:sysClr val="windowText" lastClr="00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GfK">
      <a:dk1>
        <a:sysClr val="windowText" lastClr="000000"/>
      </a:dk1>
      <a:lt1>
        <a:sysClr val="window" lastClr="FFFFFF"/>
      </a:lt1>
      <a:dk2>
        <a:srgbClr val="E95E0F"/>
      </a:dk2>
      <a:lt2>
        <a:srgbClr val="928580"/>
      </a:lt2>
      <a:accent1>
        <a:srgbClr val="E31B19"/>
      </a:accent1>
      <a:accent2>
        <a:srgbClr val="F9B200"/>
      </a:accent2>
      <a:accent3>
        <a:srgbClr val="FFD600"/>
      </a:accent3>
      <a:accent4>
        <a:srgbClr val="A1AF00"/>
      </a:accent4>
      <a:accent5>
        <a:srgbClr val="0087C8"/>
      </a:accent5>
      <a:accent6>
        <a:srgbClr val="004186"/>
      </a:accent6>
      <a:hlink>
        <a:srgbClr val="E95E0F"/>
      </a:hlink>
      <a:folHlink>
        <a:srgbClr val="928580"/>
      </a:folHlink>
    </a:clrScheme>
    <a:fontScheme name="Gf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bg1"/>
        </a:solidFill>
        <a:ln w="9525">
          <a:solidFill>
            <a:schemeClr val="tx1"/>
          </a:solidFill>
        </a:ln>
      </a:spPr>
      <a:bodyPr rtlCol="0" anchor="ctr"/>
      <a:lstStyle>
        <a:defPPr algn="ctr">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f2684793-112f-4fec-9fa7-c952a73f86d3">
      <Value>30</Value>
    </TaxCatchAll>
    <ProductsTaxHTField0 xmlns="72acfbc7-13d6-4e32-8fe0-794e2d8bf5d1">
      <Terms xmlns="http://schemas.microsoft.com/office/infopath/2007/PartnerControls"/>
    </ProductsTaxHTField0>
    <WorkspacesTaxHTField0 xmlns="72acfbc7-13d6-4e32-8fe0-794e2d8bf5d1">
      <Terms xmlns="http://schemas.microsoft.com/office/infopath/2007/PartnerControls"/>
    </WorkspacesTaxHTField0>
    <IndustriesTaxHTField0 xmlns="92833d98-8015-4e73-bff4-7fc7bdc77146">
      <Terms xmlns="http://schemas.microsoft.com/office/infopath/2007/PartnerControls"/>
    </IndustriesTaxHTField0>
    <FunctionalAreaTaxHTField0 xmlns="92833d98-8015-4e73-bff4-7fc7bdc77146">
      <Terms xmlns="http://schemas.microsoft.com/office/infopath/2007/PartnerControls"/>
    </FunctionalAreaTaxHTField0>
    <ClientsTaxHTField0 xmlns="92833d98-8015-4e73-bff4-7fc7bdc77146">
      <Terms xmlns="http://schemas.microsoft.com/office/infopath/2007/PartnerControls"/>
    </ClientsTaxHTField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WorkspaceDocumentLibrary" ma:contentTypeID="0x010100EE43D3EE2A9B4F6ABF8CBB1738D22A2B00937F95085430284F8D629F480D554FA3" ma:contentTypeVersion="12" ma:contentTypeDescription="" ma:contentTypeScope="" ma:versionID="e12f3d9120c1b0a64dc00288e5579c1e">
  <xsd:schema xmlns:xsd="http://www.w3.org/2001/XMLSchema" xmlns:xs="http://www.w3.org/2001/XMLSchema" xmlns:p="http://schemas.microsoft.com/office/2006/metadata/properties" xmlns:ns2="72acfbc7-13d6-4e32-8fe0-794e2d8bf5d1" xmlns:ns3="92833d98-8015-4e73-bff4-7fc7bdc77146" xmlns:ns4="f2684793-112f-4fec-9fa7-c952a73f86d3" targetNamespace="http://schemas.microsoft.com/office/2006/metadata/properties" ma:root="true" ma:fieldsID="d16aa7e99c7241d4cf3e00b4d8a1aa88" ns2:_="" ns3:_="" ns4:_="">
    <xsd:import namespace="72acfbc7-13d6-4e32-8fe0-794e2d8bf5d1"/>
    <xsd:import namespace="92833d98-8015-4e73-bff4-7fc7bdc77146"/>
    <xsd:import namespace="f2684793-112f-4fec-9fa7-c952a73f86d3"/>
    <xsd:element name="properties">
      <xsd:complexType>
        <xsd:sequence>
          <xsd:element name="documentManagement">
            <xsd:complexType>
              <xsd:all>
                <xsd:element ref="ns2:WorkspacesTaxHTField0" minOccurs="0"/>
                <xsd:element ref="ns3:FunctionalAreaTaxHTField0" minOccurs="0"/>
                <xsd:element ref="ns3:ClientsTaxHTField0" minOccurs="0"/>
                <xsd:element ref="ns2:ProductsTaxHTField0" minOccurs="0"/>
                <xsd:element ref="ns3:IndustriesTaxHTField0" minOccurs="0"/>
                <xsd:element ref="ns4:TaxCatchAll" minOccurs="0"/>
                <xsd:element ref="ns3: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acfbc7-13d6-4e32-8fe0-794e2d8bf5d1" elementFormDefault="qualified">
    <xsd:import namespace="http://schemas.microsoft.com/office/2006/documentManagement/types"/>
    <xsd:import namespace="http://schemas.microsoft.com/office/infopath/2007/PartnerControls"/>
    <xsd:element name="WorkspacesTaxHTField0" ma:index="9" nillable="true" ma:taxonomy="true" ma:internalName="WorkspacesTaxHTField0" ma:taxonomyFieldName="Workspaces" ma:displayName="Workspaces" ma:default="1;#Boutique BI Team|e681667e-555f-4861-8374-5ff14e45cd2f" ma:fieldId="{09627329-78ba-4c24-9885-5c924b0fb546}" ma:taxonomyMulti="true" ma:sspId="8fb135ec-df78-4771-b246-ee3879de3bc6" ma:termSetId="acd8646e-8bd0-47c6-99c4-b6ca16c845ff" ma:anchorId="00000000-0000-0000-0000-000000000000" ma:open="true" ma:isKeyword="false">
      <xsd:complexType>
        <xsd:sequence>
          <xsd:element ref="pc:Terms" minOccurs="0" maxOccurs="1"/>
        </xsd:sequence>
      </xsd:complexType>
    </xsd:element>
    <xsd:element name="ProductsTaxHTField0" ma:index="15" nillable="true" ma:taxonomy="true" ma:internalName="ProductsTaxHTField0" ma:taxonomyFieldName="Products" ma:displayName="Products" ma:default="4;#Not applicable|15480a47-f0f1-4795-a643-bf3b2e95805c" ma:fieldId="{d0bc3ba7-8911-43ef-8d13-b9b9962042ef}" ma:taxonomyMulti="true" ma:sspId="8fb135ec-df78-4771-b246-ee3879de3bc6" ma:termSetId="cbb9bdaf-82c2-446c-b699-94acba818cb2"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2833d98-8015-4e73-bff4-7fc7bdc77146" elementFormDefault="qualified">
    <xsd:import namespace="http://schemas.microsoft.com/office/2006/documentManagement/types"/>
    <xsd:import namespace="http://schemas.microsoft.com/office/infopath/2007/PartnerControls"/>
    <xsd:element name="FunctionalAreaTaxHTField0" ma:index="11" nillable="true" ma:taxonomy="true" ma:internalName="FunctionalAreaTaxHTField0" ma:taxonomyFieldName="FunctionalArea" ma:displayName="Functional Area" ma:default="2;#Functional Area|06fff59c-3323-4883-9467-fea1c5bf25c2" ma:fieldId="{5addb8ce-8b98-4715-b99a-23c7b3b4de54}" ma:taxonomyMulti="true" ma:sspId="8fb135ec-df78-4771-b246-ee3879de3bc6" ma:termSetId="034b5738-649c-45b4-805f-e334dfe59365" ma:anchorId="00000000-0000-0000-0000-000000000000" ma:open="false" ma:isKeyword="false">
      <xsd:complexType>
        <xsd:sequence>
          <xsd:element ref="pc:Terms" minOccurs="0" maxOccurs="1"/>
        </xsd:sequence>
      </xsd:complexType>
    </xsd:element>
    <xsd:element name="ClientsTaxHTField0" ma:index="13" nillable="true" ma:taxonomy="true" ma:internalName="ClientsTaxHTField0" ma:taxonomyFieldName="Clients" ma:displayName="Clients" ma:default="3;#Not applicable|457da623-78f9-49de-8564-b1618c49ba59" ma:fieldId="{5af12878-23aa-47d7-b623-ebafe040e8cf}" ma:taxonomyMulti="true" ma:sspId="8fb135ec-df78-4771-b246-ee3879de3bc6" ma:termSetId="7d4bc5b7-a2e0-4278-8bd4-f6b755a7f79f" ma:anchorId="00000000-0000-0000-0000-000000000000" ma:open="false" ma:isKeyword="false">
      <xsd:complexType>
        <xsd:sequence>
          <xsd:element ref="pc:Terms" minOccurs="0" maxOccurs="1"/>
        </xsd:sequence>
      </xsd:complexType>
    </xsd:element>
    <xsd:element name="IndustriesTaxHTField0" ma:index="17" nillable="true" ma:taxonomy="true" ma:internalName="IndustriesTaxHTField0" ma:taxonomyFieldName="Industries" ma:displayName="Industries" ma:default="5;#Not applicable|1b0d69d1-6137-41de-9ae5-e5925610d8cb" ma:fieldId="{d0887a73-b12b-4166-9bd3-ad77ad44a61f}" ma:taxonomyMulti="true" ma:sspId="8fb135ec-df78-4771-b246-ee3879de3bc6" ma:termSetId="5a885248-49da-421b-8a8b-00dd6ab23a4c" ma:anchorId="00000000-0000-0000-0000-000000000000" ma:open="false" ma:isKeyword="false">
      <xsd:complexType>
        <xsd:sequence>
          <xsd:element ref="pc:Terms" minOccurs="0" maxOccurs="1"/>
        </xsd:sequence>
      </xsd:complexType>
    </xsd:element>
    <xsd:element name="TaxCatchAllLabel" ma:index="19" nillable="true" ma:displayName="Taxonomy Catch All Column1" ma:hidden="true" ma:list="{fadf3b85-5623-4f60-b520-63821bf2f705}" ma:internalName="TaxCatchAllLabel" ma:readOnly="true" ma:showField="CatchAllDataLabel" ma:web="5cfbecc3-5e2e-4826-8e4e-c1ba1cf7cb4c">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2684793-112f-4fec-9fa7-c952a73f86d3"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internalName="TaxCatchAll" ma:showField="CatchAllDat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haredContentType xmlns="Microsoft.SharePoint.Taxonomy.ContentTypeSync" SourceId="8fb135ec-df78-4771-b246-ee3879de3bc6" ContentTypeId="0x010100EE43D3EE2A9B4F6ABF8CBB1738D22A2B" PreviousValue="false"/>
</file>

<file path=customXml/itemProps1.xml><?xml version="1.0" encoding="utf-8"?>
<ds:datastoreItem xmlns:ds="http://schemas.openxmlformats.org/officeDocument/2006/customXml" ds:itemID="{DBABD028-8B82-4EFE-B30A-8536EDC8F723}"/>
</file>

<file path=customXml/itemProps2.xml><?xml version="1.0" encoding="utf-8"?>
<ds:datastoreItem xmlns:ds="http://schemas.openxmlformats.org/officeDocument/2006/customXml" ds:itemID="{7BDD2962-2658-4D96-922E-1D5D0FA63388}"/>
</file>

<file path=customXml/itemProps3.xml><?xml version="1.0" encoding="utf-8"?>
<ds:datastoreItem xmlns:ds="http://schemas.openxmlformats.org/officeDocument/2006/customXml" ds:itemID="{B7A7F5C2-C431-4499-BCFD-DA9AAE7CE4C6}"/>
</file>

<file path=customXml/itemProps4.xml><?xml version="1.0" encoding="utf-8"?>
<ds:datastoreItem xmlns:ds="http://schemas.openxmlformats.org/officeDocument/2006/customXml" ds:itemID="{20AF8BD6-8A44-4E5F-9D7F-77900CC8612A}"/>
</file>

<file path=docProps/app.xml><?xml version="1.0" encoding="utf-8"?>
<Properties xmlns="http://schemas.openxmlformats.org/officeDocument/2006/extended-properties" xmlns:vt="http://schemas.openxmlformats.org/officeDocument/2006/docPropsVTypes">
  <Template>GfK Template for Office 2007-2010 4-3</Template>
  <TotalTime>5250</TotalTime>
  <Words>6788</Words>
  <Application>Microsoft Office PowerPoint</Application>
  <PresentationFormat>On-screen Show (16:9)</PresentationFormat>
  <Paragraphs>865</Paragraphs>
  <Slides>41</Slides>
  <Notes>6</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GfK Template for Office 2007-2010 4-3</vt:lpstr>
      <vt:lpstr>Introduction to SQL (for Querying databases)  Paul Butler</vt:lpstr>
      <vt:lpstr>Course Agenda</vt:lpstr>
      <vt:lpstr>INTRODUCTION</vt:lpstr>
      <vt:lpstr>Introduction</vt:lpstr>
      <vt:lpstr>Querying DatA USING SQL</vt:lpstr>
      <vt:lpstr>Querying Data Using SQL – BACKGROUND </vt:lpstr>
      <vt:lpstr>Querying Data Using SQL - Where is the data?</vt:lpstr>
      <vt:lpstr>Querying Data Using SQL - CRUD</vt:lpstr>
      <vt:lpstr>Querying Data Using SQL - CRUD</vt:lpstr>
      <vt:lpstr>Querying Data Using SQL - CRUD</vt:lpstr>
      <vt:lpstr>Querying Data Using SQL – CRUD, the R Part! SELECT</vt:lpstr>
      <vt:lpstr>Querying Data Using SQL – WHERE clause</vt:lpstr>
      <vt:lpstr>Querying Data Using SQL</vt:lpstr>
      <vt:lpstr>Querying Data Using SQL – WHERE Clause</vt:lpstr>
      <vt:lpstr>Querying Data Using SQL - OPERATORS</vt:lpstr>
      <vt:lpstr>Querying Data Using SQL - OPERATORS</vt:lpstr>
      <vt:lpstr>Querying Data Using SQL - OPERATORS</vt:lpstr>
      <vt:lpstr>Querying Data Using SQL - OPERATORS</vt:lpstr>
      <vt:lpstr>Querying Data Using SQL - OPERATORS</vt:lpstr>
      <vt:lpstr>Querying Data Using SQL</vt:lpstr>
      <vt:lpstr>Querying Data Using SQL</vt:lpstr>
      <vt:lpstr>Querying Data Using SQL – GROUP BY</vt:lpstr>
      <vt:lpstr>Querying Data Using SQL – GROUP BY</vt:lpstr>
      <vt:lpstr>Querying Data Using SQL - UNIONS</vt:lpstr>
      <vt:lpstr>Querying Data Using SQL – DERIVED Table</vt:lpstr>
      <vt:lpstr>Querying Data Using SQL – DISTINCT / COUNT</vt:lpstr>
      <vt:lpstr>Querying Data Using SQL - JOINS</vt:lpstr>
      <vt:lpstr>Querying Data Using SQL - JOINS</vt:lpstr>
      <vt:lpstr>Querying Data Using SQL - JOINS</vt:lpstr>
      <vt:lpstr>Querying Data Using SQL – CASE STATEMENTS</vt:lpstr>
      <vt:lpstr>Querying Data Using SQL – IF / ELSE</vt:lpstr>
      <vt:lpstr>Querying Data Using SQL – STRING MANIPULATION</vt:lpstr>
      <vt:lpstr>Querying Data Using SQL – STRING MANIPULATION</vt:lpstr>
      <vt:lpstr>Querying Data Using SQL – STRING MANIPULATION</vt:lpstr>
      <vt:lpstr>Querying Data Using SQL – STRING MANIPULATION</vt:lpstr>
      <vt:lpstr>Querying Data Using SQL – STRING MANIPULATION</vt:lpstr>
      <vt:lpstr>Querying Data Using SQL – DATA TYPES</vt:lpstr>
      <vt:lpstr>Querying Data Using SQL – DATA TYPES</vt:lpstr>
      <vt:lpstr>Querying Data Using SQL - VIEWS</vt:lpstr>
      <vt:lpstr>Querying Data Using SQL - VIEWS</vt:lpstr>
      <vt:lpstr>Querying Data Using SQL</vt:lpstr>
    </vt:vector>
  </TitlesOfParts>
  <Company>GfK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SQL Training Slides</dc:title>
  <dc:subject>[Subtitle of presentation]</dc:subject>
  <dc:creator>wing.lo</dc:creator>
  <cp:keywords>SQL Training</cp:keywords>
  <dc:description>Optimized for MS PowerPoint 2010 (optionally can be used under MS PowerPoint 2007).</dc:description>
  <cp:lastModifiedBy>Butler, Paul (GfK)</cp:lastModifiedBy>
  <cp:revision>700</cp:revision>
  <cp:lastPrinted>2015-07-09T14:52:38Z</cp:lastPrinted>
  <dcterms:created xsi:type="dcterms:W3CDTF">2012-10-01T15:51:23Z</dcterms:created>
  <dcterms:modified xsi:type="dcterms:W3CDTF">2016-03-01T08:39:41Z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0x010100EE43D3EE2A9B4F6ABF8CBB1738D22A2B00937F95085430284F8D629F480D554FA3</vt:lpwstr>
  </property>
  <property fmtid="{D5CDD505-2E9C-101B-9397-08002B2CF9AE}" pid="3" name="TaxKeyword">
    <vt:lpwstr>30;#SQL Training|e512266d-65af-4777-b8e0-75640e56a10e</vt:lpwstr>
  </property>
  <property fmtid="{D5CDD505-2E9C-101B-9397-08002B2CF9AE}" pid="4" name="Order">
    <vt:r8>2800</vt:r8>
  </property>
  <property fmtid="{D5CDD505-2E9C-101B-9397-08002B2CF9AE}" pid="6" name="_SourceUrl">
    <vt:lpwstr/>
  </property>
  <property fmtid="{D5CDD505-2E9C-101B-9397-08002B2CF9AE}" pid="7" name="_SharedFileIndex">
    <vt:lpwstr/>
  </property>
</Properties>
</file>