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63" autoAdjust="0"/>
  </p:normalViewPr>
  <p:slideViewPr>
    <p:cSldViewPr snapToGrid="0">
      <p:cViewPr varScale="1">
        <p:scale>
          <a:sx n="94" d="100"/>
          <a:sy n="94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B0DBB-3CDB-4091-8F04-0AEF5817E8AA}" type="datetimeFigureOut">
              <a:rPr lang="fr-CH" smtClean="0"/>
              <a:t>02.05.2022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77BF-AEB3-45D7-BE78-2F88C585D66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468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Différents secteurs qui ont besoin de service similaire, adapté à leur besoin.</a:t>
            </a:r>
          </a:p>
          <a:p>
            <a:pPr rtl="0"/>
            <a:endParaRPr lang="fr-FR" sz="1800" dirty="0">
              <a:effectLst/>
              <a:latin typeface="-apple-system"/>
            </a:endParaRPr>
          </a:p>
          <a:p>
            <a:pPr rtl="0"/>
            <a:r>
              <a:rPr lang="fr-FR" sz="1800" dirty="0">
                <a:effectLst/>
                <a:latin typeface="-apple-system"/>
              </a:rPr>
              <a:t>Le but de ce projet, est de synchroniser et coordonner différents systèmes de payements entre eux en centralisant toutes les différentes informations liées aux transactions d'un carte d'étudiant.</a:t>
            </a:r>
          </a:p>
          <a:p>
            <a:pPr rtl="0"/>
            <a:endParaRPr lang="fr-FR" sz="1800" dirty="0">
              <a:effectLst/>
              <a:latin typeface="-apple-system"/>
            </a:endParaRPr>
          </a:p>
          <a:p>
            <a:pPr rtl="0"/>
            <a:r>
              <a:rPr lang="fr-FR" dirty="0">
                <a:effectLst/>
                <a:latin typeface="-apple-system"/>
              </a:rPr>
              <a:t>SOAP: Simple Object Access Protocol </a:t>
            </a:r>
            <a:r>
              <a:rPr lang="fr-FR" dirty="0">
                <a:effectLst/>
                <a:latin typeface="-apple-system"/>
                <a:sym typeface="Wingdings" panose="05000000000000000000" pitchFamily="2" charset="2"/>
              </a:rPr>
              <a:t> formater les requêtes et les réponses échangées entre lient et Web Service pour le transport</a:t>
            </a:r>
            <a:endParaRPr lang="fr-FR" dirty="0">
              <a:effectLst/>
              <a:latin typeface="-apple-system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577BF-AEB3-45D7-BE78-2F88C585D66E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885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1100"/>
              </a:spcAft>
              <a:buFont typeface="Symbol" panose="05050102010706020507" pitchFamily="18" charset="2"/>
              <a:buChar char=""/>
            </a:pP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Utilisation de double en ce qui concerne la monnaie</a:t>
            </a:r>
          </a:p>
          <a:p>
            <a:pPr marL="342900" lvl="0" indent="-342900" algn="just">
              <a:lnSpc>
                <a:spcPct val="150000"/>
              </a:lnSpc>
              <a:spcAft>
                <a:spcPts val="1100"/>
              </a:spcAft>
              <a:buFont typeface="Symbol" panose="05050102010706020507" pitchFamily="18" charset="2"/>
              <a:buChar char=""/>
            </a:pP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Changement sens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getUsername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(), c’est notre API qui demande l’info à SAP et retourne un UID</a:t>
            </a:r>
          </a:p>
          <a:p>
            <a:pPr marL="342900" lvl="0" indent="-342900" algn="just">
              <a:lnSpc>
                <a:spcPct val="150000"/>
              </a:lnSpc>
              <a:spcAft>
                <a:spcPts val="1100"/>
              </a:spcAft>
              <a:buFont typeface="Symbol" panose="05050102010706020507" pitchFamily="18" charset="2"/>
              <a:buChar char=""/>
            </a:pP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NewQuotaFeuille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NewQuotaCHF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sont des renvoies d’information, confirmation que la transaction a bien été faite</a:t>
            </a:r>
          </a:p>
          <a:p>
            <a:pPr marL="342900" lvl="0" indent="-342900" algn="just">
              <a:lnSpc>
                <a:spcPct val="150000"/>
              </a:lnSpc>
              <a:spcAft>
                <a:spcPts val="1100"/>
              </a:spcAft>
              <a:buFont typeface="Symbol" panose="05050102010706020507" pitchFamily="18" charset="2"/>
              <a:buChar char=""/>
            </a:pP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MS SQL -&gt;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System :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addAmount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(string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username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float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quotas), retour d’information à la place (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NewQuotaFeuille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 push du résultat calculé (en vrai ça aurait été envoyé à un autre service, nous on fait que de l’afficher dans le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spcAft>
                <a:spcPts val="1100"/>
              </a:spcAft>
              <a:buFont typeface="Symbol" panose="05050102010706020507" pitchFamily="18" charset="2"/>
              <a:buChar char=""/>
            </a:pPr>
            <a:r>
              <a:rPr lang="en-GB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transferMoney</a:t>
            </a:r>
            <a:r>
              <a:rPr lang="en-GB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(string </a:t>
            </a:r>
            <a:r>
              <a:rPr lang="en-GB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usname</a:t>
            </a:r>
            <a:r>
              <a:rPr lang="en-GB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float amount) </a:t>
            </a:r>
            <a:r>
              <a:rPr lang="en-GB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remplacé</a:t>
            </a:r>
            <a:r>
              <a:rPr lang="en-GB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 </a:t>
            </a:r>
            <a:r>
              <a:rPr lang="en-GB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addAmount</a:t>
            </a:r>
            <a:r>
              <a:rPr lang="en-GB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</a:t>
            </a:r>
            <a:r>
              <a:rPr lang="en-GB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UID, double </a:t>
            </a:r>
            <a:r>
              <a:rPr lang="en-GB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QuotaCHF</a:t>
            </a:r>
            <a:r>
              <a:rPr lang="en-GB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fr-CH" sz="1800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100"/>
              </a:spcAft>
              <a:buFont typeface="Symbol" panose="05050102010706020507" pitchFamily="18" charset="2"/>
              <a:buChar char=""/>
            </a:pP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 3 derniers ne concernent pas notre API on a donc supprimé AD et </a:t>
            </a:r>
            <a:r>
              <a:rPr lang="fr-CH" sz="1800" dirty="0" err="1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fr-CH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MFP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577BF-AEB3-45D7-BE78-2F88C585D66E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187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Lancer la démonstration avec le client montrer ce qui fonctionne, les messages, l’historique, les entrées autorisées</a:t>
            </a:r>
          </a:p>
          <a:p>
            <a:endParaRPr lang="fr-CH" dirty="0"/>
          </a:p>
          <a:p>
            <a:r>
              <a:rPr lang="fr-CH" dirty="0"/>
              <a:t>Ensuite parlé de l’architecture mise en place, </a:t>
            </a:r>
            <a:r>
              <a:rPr lang="fr-CH" dirty="0" err="1"/>
              <a:t>mvc</a:t>
            </a:r>
            <a:r>
              <a:rPr lang="fr-CH" dirty="0"/>
              <a:t> car beaucoup plus modulable, schéma UML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577BF-AEB3-45D7-BE78-2F88C585D66E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288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55FE3-E7D3-3EBB-86F9-181C1E751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07AB8C-5ABF-75FA-93B3-3E8F6458D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D95770-9D13-CE5E-6F82-7A8E5F2B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0BD7C-D90C-7CD5-C52B-B547EB37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6094A-FA60-E26F-AF04-A60FA924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7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A861D-4643-2524-E82E-6C1056C8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655C0E-4C97-F573-3EF2-8DA3E6F98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B2D6B9-70D8-546C-1AC3-083EB50C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37E07B-C220-A71B-08DF-ECD6444F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5BB8C-1427-D3FE-B9CA-213DF869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30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71EEFB-B677-E513-4963-437347B31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85DF9C-0597-9CD2-FB89-DAA46E372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7850BF-AF6B-65F1-BCC9-7828CAC8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8B405-B66C-3636-C381-7E5A08DB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161906-4F95-C53F-C34A-62DD04AD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03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2EF36-3C0D-16C8-E788-E8FE6AD9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25B71B-5AF9-737E-7C00-F85595AC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6991F-86E8-E659-3CD3-50B001EF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AF5C4-5859-B88C-947D-8C6FE606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8F8491-93CC-BA13-6DD9-26E8BDE49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361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A1500-3C5A-0C5B-3F8E-A6B4BB35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2FD394-F9A1-7AB0-F532-E7DEC60C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AB2474-0A0C-257E-7A3A-806CB88F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C2145-2F21-0821-EB91-B7ED0F20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CE1629-EBB7-2F38-5EEE-3B4408A7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124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952FA-9B27-52B1-4A52-924E7075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ABFA65-4E3B-7CE6-29D9-6B5B47DA8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45C89E-8894-B8A7-3678-AA668A8C9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C2E808-8F0D-12F9-940D-844997EC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C5A71-8C34-9F4E-3657-BD457E98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E78215-E330-9FD4-9858-05547027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470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5B627-74BA-45D8-C3C8-A76A0CAC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6E63C-4D6D-4059-2802-970261A3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5B243D-924B-7CEF-AFED-BA274C95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6AE5A-E6BD-6D0B-90EA-CFA268320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C84D9D5-E095-6DAF-3D92-937BF6052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A98B7C-D524-7F1C-5665-C13A17F9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C9DC60D-F47F-237E-18A6-1E43EBEF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61E332-61B6-B97C-9E83-E5AFAEB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767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2A828-190D-7145-4597-BEB87024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003BD9-FD38-8E75-67F7-4D3B5211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03A123-EEA3-EEE0-7DDF-4CE01EDE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2CF76B-694C-39B5-EBCC-9F21CC64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74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AE107D8-6D43-9832-5C19-4FA1215F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2C8D7B-6AD9-027B-C74E-AC4E79DA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6496D7-EB77-38F4-4097-A4662BF4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613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09E2C-8B89-CA06-D467-2F11B759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74B258-480C-34D8-9D0C-D249AEEB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CE24CD-A5EC-A744-AE6E-2BCCE80F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D61EE5-4D69-6CBA-16B9-5CCD02BB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54654E-5BAC-C26E-8C4C-3D84F820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C47F86-9DD2-E2A6-FD58-E04EC3D1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23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F7E96-2665-E83E-D3B9-F2ADB39F4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0DA6C4E-F571-3B22-E34C-FE5FE8485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BC82C5-7232-C276-39C6-A53E9F91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4C51F-E7E9-0AB1-9059-31D05F75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B2D4FE-B659-DD6F-3AF2-8487E9AE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94A173-544B-C5A4-266E-62CA924C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643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1779AD4-3C4F-573C-1667-BCC566C7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23552C-3D34-40F4-AB22-630209374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F0335-2EDD-A34A-0723-F08CFB7BE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5/2/2022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F247AC-3EDD-00D6-C9DD-873DA47B3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B8849-314D-FF37-1158-B5DDC4762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82B8B2-A7B0-AAF8-8628-198F0C745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3485473"/>
          </a:xfrm>
        </p:spPr>
        <p:txBody>
          <a:bodyPr>
            <a:normAutofit/>
          </a:bodyPr>
          <a:lstStyle/>
          <a:p>
            <a:pPr algn="l"/>
            <a:r>
              <a:rPr lang="fr-CH" sz="4400"/>
              <a:t>624-2 Génie logiciel</a:t>
            </a:r>
            <a:br>
              <a:rPr lang="fr-CH" sz="4400"/>
            </a:br>
            <a:r>
              <a:rPr lang="fr-CH" sz="3600"/>
              <a:t>IT Service Management</a:t>
            </a:r>
            <a:endParaRPr lang="fr-CH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ED56C5-3A0E-63D7-3FD8-4BD22DB63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223208"/>
            <a:ext cx="4620584" cy="1829970"/>
          </a:xfrm>
        </p:spPr>
        <p:txBody>
          <a:bodyPr>
            <a:normAutofit/>
          </a:bodyPr>
          <a:lstStyle/>
          <a:p>
            <a:pPr algn="l"/>
            <a:r>
              <a:rPr lang="fr-CH" sz="1600"/>
              <a:t>Elias Borrajo, Jonathan Bourquin et Milena Lonfat</a:t>
            </a:r>
          </a:p>
          <a:p>
            <a:pPr algn="l"/>
            <a:r>
              <a:rPr lang="fr-CH" sz="1600"/>
              <a:t>Informatique de gestion</a:t>
            </a:r>
          </a:p>
          <a:p>
            <a:pPr algn="l"/>
            <a:r>
              <a:rPr lang="fr-CH" sz="1600"/>
              <a:t>604_3</a:t>
            </a:r>
            <a:endParaRPr lang="fr-CH" sz="1600" dirty="0"/>
          </a:p>
        </p:txBody>
      </p:sp>
      <p:pic>
        <p:nvPicPr>
          <p:cNvPr id="4" name="Picture 3" descr="Une image contenant toile&#10;&#10;Description générée automatiquement">
            <a:extLst>
              <a:ext uri="{FF2B5EF4-FFF2-40B4-BE49-F238E27FC236}">
                <a16:creationId xmlns:a16="http://schemas.microsoft.com/office/drawing/2014/main" id="{27419086-F5CC-C412-7635-EB157B0EC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54" r="362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509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32F0AC-0364-61D0-F961-29AD416A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fr-CH" sz="3600" dirty="0"/>
              <a:t>Pourquoi une API?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4FACD-AAEF-5381-DF55-94895CA67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fr-CH" sz="2000" dirty="0"/>
              <a:t>Permettre la communication et l’interaction entre différents systèmes d’information</a:t>
            </a:r>
          </a:p>
          <a:p>
            <a:r>
              <a:rPr lang="fr-CH" sz="2000" dirty="0"/>
              <a:t>Actuellement, pas de communication entre les systèmes</a:t>
            </a:r>
          </a:p>
          <a:p>
            <a:r>
              <a:rPr lang="fr-CH" sz="2000" dirty="0"/>
              <a:t>Notions d’historique pour garder une trace en cas de panne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97394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CBE5F7-7BAC-E912-82A3-8D60E882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CH" sz="3600" dirty="0"/>
              <a:t>Diagrammes de séquence – scénario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9" name="Image 1">
            <a:extLst>
              <a:ext uri="{FF2B5EF4-FFF2-40B4-BE49-F238E27FC236}">
                <a16:creationId xmlns:a16="http://schemas.microsoft.com/office/drawing/2014/main" id="{88D74B2E-EC95-F162-423C-55694992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75" y="1601464"/>
            <a:ext cx="5460583" cy="324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Image 1">
            <a:extLst>
              <a:ext uri="{FF2B5EF4-FFF2-40B4-BE49-F238E27FC236}">
                <a16:creationId xmlns:a16="http://schemas.microsoft.com/office/drawing/2014/main" id="{89678548-4EAF-5C29-59E2-958F64220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47"/>
          <a:stretch/>
        </p:blipFill>
        <p:spPr bwMode="auto">
          <a:xfrm>
            <a:off x="44042" y="2357121"/>
            <a:ext cx="6406869" cy="224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CABC63-8E53-8D04-DEB8-BA4D20A8309B}"/>
              </a:ext>
            </a:extLst>
          </p:cNvPr>
          <p:cNvSpPr/>
          <p:nvPr/>
        </p:nvSpPr>
        <p:spPr>
          <a:xfrm>
            <a:off x="327349" y="2783840"/>
            <a:ext cx="1389691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114C2-1E48-7078-49F9-CA69272E1D08}"/>
              </a:ext>
            </a:extLst>
          </p:cNvPr>
          <p:cNvSpPr/>
          <p:nvPr/>
        </p:nvSpPr>
        <p:spPr>
          <a:xfrm>
            <a:off x="6880435" y="2053524"/>
            <a:ext cx="1775885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4F6692-1628-2362-57D4-F6EF8739A6BE}"/>
              </a:ext>
            </a:extLst>
          </p:cNvPr>
          <p:cNvSpPr/>
          <p:nvPr/>
        </p:nvSpPr>
        <p:spPr>
          <a:xfrm>
            <a:off x="1613601" y="2899052"/>
            <a:ext cx="984819" cy="446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43C5-A5FC-54DD-BF30-C98D4C76B042}"/>
              </a:ext>
            </a:extLst>
          </p:cNvPr>
          <p:cNvSpPr/>
          <p:nvPr/>
        </p:nvSpPr>
        <p:spPr>
          <a:xfrm>
            <a:off x="8529145" y="2219960"/>
            <a:ext cx="1072056" cy="4364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B5388F-FA0B-DF13-8EF2-0EEC1F3B7A51}"/>
              </a:ext>
            </a:extLst>
          </p:cNvPr>
          <p:cNvSpPr/>
          <p:nvPr/>
        </p:nvSpPr>
        <p:spPr>
          <a:xfrm>
            <a:off x="8529145" y="4203234"/>
            <a:ext cx="3302513" cy="315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B5A38B-BF61-5371-6A7B-45108DE4CCFB}"/>
              </a:ext>
            </a:extLst>
          </p:cNvPr>
          <p:cNvSpPr/>
          <p:nvPr/>
        </p:nvSpPr>
        <p:spPr>
          <a:xfrm>
            <a:off x="6960089" y="2630913"/>
            <a:ext cx="3403111" cy="315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2682BE-131B-5074-922F-B095034A879A}"/>
              </a:ext>
            </a:extLst>
          </p:cNvPr>
          <p:cNvSpPr/>
          <p:nvPr/>
        </p:nvSpPr>
        <p:spPr>
          <a:xfrm>
            <a:off x="8529723" y="3502169"/>
            <a:ext cx="1775885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724924-EA4F-381B-2D46-33F0E4BC0771}"/>
              </a:ext>
            </a:extLst>
          </p:cNvPr>
          <p:cNvSpPr/>
          <p:nvPr/>
        </p:nvSpPr>
        <p:spPr>
          <a:xfrm>
            <a:off x="1596340" y="3393243"/>
            <a:ext cx="2297480" cy="2068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0605AC-4D9D-F461-D91E-1B969E23412A}"/>
              </a:ext>
            </a:extLst>
          </p:cNvPr>
          <p:cNvSpPr/>
          <p:nvPr/>
        </p:nvSpPr>
        <p:spPr>
          <a:xfrm>
            <a:off x="1613601" y="3555406"/>
            <a:ext cx="3514659" cy="168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7CACE6-68F0-5AAD-3FFA-41851F2C433E}"/>
              </a:ext>
            </a:extLst>
          </p:cNvPr>
          <p:cNvSpPr/>
          <p:nvPr/>
        </p:nvSpPr>
        <p:spPr>
          <a:xfrm>
            <a:off x="8529145" y="3664305"/>
            <a:ext cx="3302513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Signe de multiplication 30">
            <a:extLst>
              <a:ext uri="{FF2B5EF4-FFF2-40B4-BE49-F238E27FC236}">
                <a16:creationId xmlns:a16="http://schemas.microsoft.com/office/drawing/2014/main" id="{07EFDF72-F604-B2F0-B694-0CA38921AB77}"/>
              </a:ext>
            </a:extLst>
          </p:cNvPr>
          <p:cNvSpPr/>
          <p:nvPr/>
        </p:nvSpPr>
        <p:spPr>
          <a:xfrm>
            <a:off x="5990369" y="2538156"/>
            <a:ext cx="422442" cy="3456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2" name="Signe de multiplication 31">
            <a:extLst>
              <a:ext uri="{FF2B5EF4-FFF2-40B4-BE49-F238E27FC236}">
                <a16:creationId xmlns:a16="http://schemas.microsoft.com/office/drawing/2014/main" id="{D2E9EDDA-172F-2616-4B01-581190318308}"/>
              </a:ext>
            </a:extLst>
          </p:cNvPr>
          <p:cNvSpPr/>
          <p:nvPr/>
        </p:nvSpPr>
        <p:spPr>
          <a:xfrm>
            <a:off x="5516188" y="2536921"/>
            <a:ext cx="422442" cy="3456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D9ECB8-1FE9-5DCD-A19E-A0AA656439CB}"/>
              </a:ext>
            </a:extLst>
          </p:cNvPr>
          <p:cNvSpPr/>
          <p:nvPr/>
        </p:nvSpPr>
        <p:spPr>
          <a:xfrm>
            <a:off x="8478845" y="3408095"/>
            <a:ext cx="2615875" cy="315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8771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2" grpId="0" animBg="1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informatique sur un écran">
            <a:extLst>
              <a:ext uri="{FF2B5EF4-FFF2-40B4-BE49-F238E27FC236}">
                <a16:creationId xmlns:a16="http://schemas.microsoft.com/office/drawing/2014/main" id="{A9003380-1D26-566B-50EB-FF5723A645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5981" b="97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7172D09-9BEF-8D8A-6D83-97E7E037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Démonstration et présentation du code</a:t>
            </a:r>
          </a:p>
        </p:txBody>
      </p:sp>
    </p:spTree>
    <p:extLst>
      <p:ext uri="{BB962C8B-B14F-4D97-AF65-F5344CB8AC3E}">
        <p14:creationId xmlns:p14="http://schemas.microsoft.com/office/powerpoint/2010/main" val="2809052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102</TotalTime>
  <Words>291</Words>
  <Application>Microsoft Office PowerPoint</Application>
  <PresentationFormat>Grand écran</PresentationFormat>
  <Paragraphs>27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Symbol</vt:lpstr>
      <vt:lpstr>Trebuchet MS</vt:lpstr>
      <vt:lpstr>Thème Office</vt:lpstr>
      <vt:lpstr>624-2 Génie logiciel IT Service Management</vt:lpstr>
      <vt:lpstr>Pourquoi une API?</vt:lpstr>
      <vt:lpstr>Diagrammes de séquence – scénario 5</vt:lpstr>
      <vt:lpstr>Démonstration et présentation du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624-2 Génie logiciel IT Service Management</dc:title>
  <dc:creator>Lonfat Milena</dc:creator>
  <cp:lastModifiedBy>Lonfat Milena</cp:lastModifiedBy>
  <cp:revision>14</cp:revision>
  <dcterms:created xsi:type="dcterms:W3CDTF">2022-05-02T12:34:33Z</dcterms:created>
  <dcterms:modified xsi:type="dcterms:W3CDTF">2022-05-02T14:27:43Z</dcterms:modified>
</cp:coreProperties>
</file>