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1" r:id="rId22"/>
    <p:sldId id="278" r:id="rId23"/>
    <p:sldId id="279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6" r:id="rId34"/>
    <p:sldId id="267" r:id="rId35"/>
    <p:sldId id="268" r:id="rId36"/>
    <p:sldId id="269" r:id="rId37"/>
    <p:sldId id="280" r:id="rId38"/>
    <p:sldId id="295" r:id="rId39"/>
    <p:sldId id="294" r:id="rId40"/>
    <p:sldId id="298" r:id="rId41"/>
    <p:sldId id="299" r:id="rId42"/>
  </p:sldIdLst>
  <p:sldSz cx="9144000" cy="6858000" type="screen4x3"/>
  <p:notesSz cx="9144000" cy="6858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>
      <p:cViewPr>
        <p:scale>
          <a:sx n="70" d="100"/>
          <a:sy n="70" d="100"/>
        </p:scale>
        <p:origin x="1482" y="-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7725-5EDB-41F5-A46F-5A56193C9E7D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7BA0-D211-4D14-B618-47FE69715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67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095"/>
              </a:lnSpc>
            </a:pPr>
            <a:r>
              <a:rPr spc="10" dirty="0"/>
              <a:t>Kendall </a:t>
            </a:r>
            <a:r>
              <a:rPr spc="80" dirty="0"/>
              <a:t>&amp;</a:t>
            </a:r>
            <a:r>
              <a:rPr spc="-80" dirty="0"/>
              <a:t> </a:t>
            </a:r>
            <a:r>
              <a:rPr spc="10" dirty="0"/>
              <a:t>Kendall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92710">
              <a:lnSpc>
                <a:spcPts val="1095"/>
              </a:lnSpc>
            </a:pPr>
            <a:r>
              <a:rPr spc="10" dirty="0"/>
              <a:t>3-</a:t>
            </a: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E370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095"/>
              </a:lnSpc>
            </a:pPr>
            <a:r>
              <a:rPr spc="10" dirty="0"/>
              <a:t>Kendall </a:t>
            </a:r>
            <a:r>
              <a:rPr spc="80" dirty="0"/>
              <a:t>&amp;</a:t>
            </a:r>
            <a:r>
              <a:rPr spc="-80" dirty="0"/>
              <a:t> </a:t>
            </a:r>
            <a:r>
              <a:rPr spc="10" dirty="0"/>
              <a:t>Kendall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92710">
              <a:lnSpc>
                <a:spcPts val="1095"/>
              </a:lnSpc>
            </a:pPr>
            <a:r>
              <a:rPr spc="10" dirty="0"/>
              <a:t>3-</a:t>
            </a: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E370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095"/>
              </a:lnSpc>
            </a:pPr>
            <a:r>
              <a:rPr spc="10" dirty="0"/>
              <a:t>Kendall </a:t>
            </a:r>
            <a:r>
              <a:rPr spc="80" dirty="0"/>
              <a:t>&amp;</a:t>
            </a:r>
            <a:r>
              <a:rPr spc="-80" dirty="0"/>
              <a:t> </a:t>
            </a:r>
            <a:r>
              <a:rPr spc="10" dirty="0"/>
              <a:t>Kendall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92710">
              <a:lnSpc>
                <a:spcPts val="1095"/>
              </a:lnSpc>
            </a:pPr>
            <a:r>
              <a:rPr spc="10" dirty="0"/>
              <a:t>3-</a:t>
            </a: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E370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095"/>
              </a:lnSpc>
            </a:pPr>
            <a:r>
              <a:rPr spc="10" dirty="0"/>
              <a:t>Kendall </a:t>
            </a:r>
            <a:r>
              <a:rPr spc="80" dirty="0"/>
              <a:t>&amp;</a:t>
            </a:r>
            <a:r>
              <a:rPr spc="-80" dirty="0"/>
              <a:t> </a:t>
            </a:r>
            <a:r>
              <a:rPr spc="10" dirty="0"/>
              <a:t>Kendall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92710">
              <a:lnSpc>
                <a:spcPts val="1095"/>
              </a:lnSpc>
            </a:pPr>
            <a:r>
              <a:rPr spc="10" dirty="0"/>
              <a:t>3-</a:t>
            </a: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095"/>
              </a:lnSpc>
            </a:pPr>
            <a:r>
              <a:rPr spc="10" dirty="0"/>
              <a:t>Kendall </a:t>
            </a:r>
            <a:r>
              <a:rPr spc="80" dirty="0"/>
              <a:t>&amp;</a:t>
            </a:r>
            <a:r>
              <a:rPr spc="-80" dirty="0"/>
              <a:t> </a:t>
            </a:r>
            <a:r>
              <a:rPr spc="10" dirty="0"/>
              <a:t>Kendall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92710">
              <a:lnSpc>
                <a:spcPts val="1095"/>
              </a:lnSpc>
            </a:pPr>
            <a:r>
              <a:rPr spc="10" dirty="0"/>
              <a:t>3-</a:t>
            </a: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21969" y="1797685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1750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2609" y="1797685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1750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3250" y="1797685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175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43890" y="179768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1750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3259" y="1797685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175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39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45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518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45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8518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2583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6646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0583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4648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8711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12776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6713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0776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24841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28905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32841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36906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4097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5033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49098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5303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7098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61163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65227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69163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7322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7729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81356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8529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8935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93421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97485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0142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05486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0955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13613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17551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2161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25678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2974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33807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37743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4180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4587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49936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5387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5793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2001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6065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7000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74066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7800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8206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86131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90195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9413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98196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30226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306323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10261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31432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318388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32245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326517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33045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3451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3858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342645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34658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5064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35471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358775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6271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36677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7084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74904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37884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8290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38696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391032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39497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9903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40309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40716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411225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41516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41922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42329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427355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43129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43535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43942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443484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44742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45148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45554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459612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46355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46761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47167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475742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7967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8374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48780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91870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9580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49987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50393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50800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512064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51600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52006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52412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528192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53213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53619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54025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544322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54825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55232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55638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560450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56438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56845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57251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576580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58051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58458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58864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59270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596772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60071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60477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60883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612902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61683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620902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62496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629030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632967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637032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64109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645160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649097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65316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65722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661289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66522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66929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67335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677418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68135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68541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89483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693546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697610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701548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705611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70967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713740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717676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72174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72580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729869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73380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73787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74193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745998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74993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75399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758063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762126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76606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770128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774191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77825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782320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786256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79032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79438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798449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33020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802385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806450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81051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8145780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81851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822579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826643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830706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834644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838708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842771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8468359" y="179832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33020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850773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854836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39" y="0"/>
                </a:lnTo>
              </a:path>
            </a:pathLst>
          </a:custGeom>
          <a:ln w="33020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8589009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8629650" y="1798320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640" y="0"/>
                </a:lnTo>
              </a:path>
            </a:pathLst>
          </a:custGeom>
          <a:ln w="33020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535" y="137159"/>
            <a:ext cx="8202929" cy="1355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E370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464" y="1968245"/>
            <a:ext cx="8561070" cy="362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1869" y="6595440"/>
            <a:ext cx="11430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095"/>
              </a:lnSpc>
            </a:pPr>
            <a:r>
              <a:rPr spc="10" dirty="0"/>
              <a:t>Kendall </a:t>
            </a:r>
            <a:r>
              <a:rPr spc="80" dirty="0"/>
              <a:t>&amp;</a:t>
            </a:r>
            <a:r>
              <a:rPr spc="-80" dirty="0"/>
              <a:t> </a:t>
            </a:r>
            <a:r>
              <a:rPr spc="10" dirty="0"/>
              <a:t>Kendall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98290" y="6620774"/>
            <a:ext cx="140588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6909" y="6595440"/>
            <a:ext cx="32639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92710">
              <a:lnSpc>
                <a:spcPts val="1095"/>
              </a:lnSpc>
            </a:pPr>
            <a:r>
              <a:rPr spc="10" dirty="0"/>
              <a:t>3-</a:t>
            </a: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550920"/>
            <a:ext cx="81534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280" y="591452"/>
            <a:ext cx="83058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4000" spc="4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Proyectos:</a:t>
            </a:r>
            <a:endParaRPr sz="4000" spc="15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700" marR="5080">
              <a:lnSpc>
                <a:spcPct val="100000"/>
              </a:lnSpc>
            </a:pPr>
            <a:r>
              <a:rPr lang="es-ES" sz="2400" spc="65" dirty="0"/>
              <a:t>- Definición de un proyecto de sistema software.</a:t>
            </a:r>
            <a:br>
              <a:rPr lang="es-ES" sz="2400" spc="65" dirty="0"/>
            </a:br>
            <a:r>
              <a:rPr lang="es-ES" sz="2400" spc="65" dirty="0"/>
              <a:t>- Identificación de las necesidades.</a:t>
            </a:r>
            <a:br>
              <a:rPr lang="es-ES" sz="2400" spc="65" dirty="0"/>
            </a:br>
            <a:r>
              <a:rPr lang="es-ES" sz="2400" spc="65" dirty="0"/>
              <a:t>- Objetivos de Planificación de Proyecto.</a:t>
            </a:r>
            <a:br>
              <a:rPr lang="es-ES" sz="2400" spc="65" dirty="0"/>
            </a:br>
            <a:r>
              <a:rPr lang="es-ES" sz="2400" spc="65" dirty="0"/>
              <a:t>- Estudio de la viabilidad.</a:t>
            </a:r>
            <a:br>
              <a:rPr lang="es-ES" sz="2400" spc="65" dirty="0"/>
            </a:br>
            <a:r>
              <a:rPr lang="es-ES" sz="2400" spc="65" dirty="0"/>
              <a:t>- Recursos aplicados en la especificación de proyecto software</a:t>
            </a:r>
            <a:r>
              <a:rPr lang="es-ES" sz="2800" spc="65" dirty="0"/>
              <a:t>.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62280" y="4343400"/>
            <a:ext cx="8143240" cy="17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</a:pPr>
            <a:r>
              <a:rPr sz="3200" spc="20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Análisis </a:t>
            </a:r>
            <a:r>
              <a:rPr sz="3200" spc="220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y </a:t>
            </a:r>
            <a:r>
              <a:rPr sz="3200" spc="45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Diseño </a:t>
            </a:r>
            <a:r>
              <a:rPr sz="3200" spc="95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de</a:t>
            </a:r>
            <a:r>
              <a:rPr sz="3200" spc="-280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 </a:t>
            </a:r>
            <a:r>
              <a:rPr sz="3200" spc="110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Sistemas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/>
              <a:cs typeface="Lucida Sans"/>
            </a:endParaRPr>
          </a:p>
          <a:p>
            <a:pPr marL="3321050" marR="5080" indent="-800100" algn="r">
              <a:lnSpc>
                <a:spcPts val="4640"/>
              </a:lnSpc>
              <a:spcBef>
                <a:spcPts val="275"/>
              </a:spcBef>
            </a:pPr>
            <a:r>
              <a:rPr sz="3200" spc="30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Kendall </a:t>
            </a:r>
            <a:r>
              <a:rPr sz="3200" spc="260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&amp;</a:t>
            </a:r>
            <a:r>
              <a:rPr sz="3200" spc="-110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 </a:t>
            </a:r>
            <a:r>
              <a:rPr sz="3200" spc="30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Kendall  </a:t>
            </a:r>
            <a:endParaRPr lang="es-ES" sz="3200" spc="30" dirty="0">
              <a:solidFill>
                <a:srgbClr val="0071E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/>
              <a:cs typeface="Lucida Sans"/>
            </a:endParaRPr>
          </a:p>
          <a:p>
            <a:pPr marL="3321050" marR="5080" indent="-800100" algn="r">
              <a:lnSpc>
                <a:spcPts val="4640"/>
              </a:lnSpc>
              <a:spcBef>
                <a:spcPts val="275"/>
              </a:spcBef>
            </a:pPr>
            <a:r>
              <a:rPr lang="es-ES" sz="3200" spc="120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8va.</a:t>
            </a:r>
            <a:r>
              <a:rPr sz="3200" spc="-75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 </a:t>
            </a:r>
            <a:r>
              <a:rPr sz="3200" spc="55" dirty="0" err="1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Edición</a:t>
            </a:r>
            <a:r>
              <a:rPr lang="es-ES" sz="3200" spc="55" dirty="0">
                <a:solidFill>
                  <a:srgbClr val="0071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 – Capítulo 3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/>
              <a:cs typeface="Lucida San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997994-D8C6-4C17-7D14-4850FACE1DB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8305800" cy="2215991"/>
          </a:xfrm>
        </p:spPr>
        <p:txBody>
          <a:bodyPr/>
          <a:lstStyle/>
          <a:p>
            <a:r>
              <a:rPr lang="es-E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Instrumentos o medios que ayudan a Planificar un Proyecto.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F4AE89-EFC1-8DE9-2A2C-1095472630D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  <p:extLst>
      <p:ext uri="{BB962C8B-B14F-4D97-AF65-F5344CB8AC3E}">
        <p14:creationId xmlns:p14="http://schemas.microsoft.com/office/powerpoint/2010/main" val="130057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34" y="65469"/>
            <a:ext cx="8561070" cy="1600438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z="4800" spc="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Cuadrícula </a:t>
            </a:r>
            <a:r>
              <a:rPr sz="4800" spc="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sz="4800" spc="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impácto</a:t>
            </a:r>
            <a:r>
              <a:rPr sz="4800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800" spc="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 </a:t>
            </a:r>
            <a:r>
              <a:rPr sz="4800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viabilidad</a:t>
            </a:r>
            <a:r>
              <a:rPr sz="48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800" spc="1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(CIV)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1464" y="1968245"/>
            <a:ext cx="8740140" cy="3893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245" marR="295275" indent="-342900">
              <a:lnSpc>
                <a:spcPct val="98600"/>
              </a:lnSpc>
            </a:pPr>
            <a:r>
              <a:rPr sz="6600" spc="-254" baseline="-1388" dirty="0">
                <a:solidFill>
                  <a:srgbClr val="3398FF"/>
                </a:solidFill>
              </a:rPr>
              <a:t>• </a:t>
            </a:r>
            <a:r>
              <a:rPr sz="3600" spc="114" dirty="0"/>
              <a:t>Una </a:t>
            </a:r>
            <a:r>
              <a:rPr sz="3600" spc="65" dirty="0"/>
              <a:t>cuadricula </a:t>
            </a:r>
            <a:r>
              <a:rPr sz="3600" spc="95" dirty="0"/>
              <a:t>de </a:t>
            </a:r>
            <a:r>
              <a:rPr sz="3600" spc="65" dirty="0"/>
              <a:t>impacto </a:t>
            </a:r>
            <a:r>
              <a:rPr sz="3600" spc="95" dirty="0"/>
              <a:t>de  </a:t>
            </a:r>
            <a:r>
              <a:rPr sz="3600" spc="50" dirty="0"/>
              <a:t>viabilidad </a:t>
            </a:r>
            <a:r>
              <a:rPr sz="3600" spc="110" dirty="0"/>
              <a:t>(CIV) se </a:t>
            </a:r>
            <a:r>
              <a:rPr sz="3600" dirty="0"/>
              <a:t>utiliza </a:t>
            </a:r>
            <a:r>
              <a:rPr sz="3600" spc="100" dirty="0"/>
              <a:t>para  </a:t>
            </a:r>
            <a:r>
              <a:rPr sz="3600" spc="114" dirty="0"/>
              <a:t>evaluar </a:t>
            </a:r>
            <a:r>
              <a:rPr sz="3600" spc="70" dirty="0"/>
              <a:t>el </a:t>
            </a:r>
            <a:r>
              <a:rPr sz="3600" spc="65" dirty="0"/>
              <a:t>impacto </a:t>
            </a:r>
            <a:r>
              <a:rPr sz="3600" spc="90" dirty="0"/>
              <a:t>de </a:t>
            </a:r>
            <a:r>
              <a:rPr sz="3600" spc="65" dirty="0"/>
              <a:t>las</a:t>
            </a:r>
            <a:r>
              <a:rPr sz="3600" spc="-310" dirty="0"/>
              <a:t> </a:t>
            </a:r>
            <a:r>
              <a:rPr sz="3600" spc="65" dirty="0"/>
              <a:t>mejoras  </a:t>
            </a:r>
            <a:r>
              <a:rPr sz="3600" spc="80" dirty="0"/>
              <a:t>al </a:t>
            </a:r>
            <a:r>
              <a:rPr sz="3600" spc="85" dirty="0"/>
              <a:t>sistema</a:t>
            </a:r>
            <a:r>
              <a:rPr sz="3600" spc="-105" dirty="0"/>
              <a:t> </a:t>
            </a:r>
            <a:r>
              <a:rPr sz="3600" spc="60" dirty="0"/>
              <a:t>existente.</a:t>
            </a:r>
            <a:endParaRPr sz="3600" dirty="0"/>
          </a:p>
          <a:p>
            <a:pPr marL="1325245" marR="5080" indent="-342900">
              <a:lnSpc>
                <a:spcPts val="3840"/>
              </a:lnSpc>
              <a:spcBef>
                <a:spcPts val="925"/>
              </a:spcBef>
            </a:pPr>
            <a:r>
              <a:rPr sz="6600" spc="-254" baseline="-1388" dirty="0">
                <a:solidFill>
                  <a:srgbClr val="3398FF"/>
                </a:solidFill>
              </a:rPr>
              <a:t>•</a:t>
            </a:r>
            <a:r>
              <a:rPr sz="6600" spc="-1387" baseline="-1388" dirty="0">
                <a:solidFill>
                  <a:srgbClr val="3398FF"/>
                </a:solidFill>
              </a:rPr>
              <a:t> </a:t>
            </a:r>
            <a:r>
              <a:rPr sz="3600" spc="114" dirty="0"/>
              <a:t>Puede</a:t>
            </a:r>
            <a:r>
              <a:rPr sz="3600" dirty="0"/>
              <a:t> </a:t>
            </a:r>
            <a:r>
              <a:rPr sz="3600" spc="105" dirty="0"/>
              <a:t>aumentar</a:t>
            </a:r>
            <a:r>
              <a:rPr sz="3600" dirty="0"/>
              <a:t> </a:t>
            </a:r>
            <a:r>
              <a:rPr sz="3600" spc="75" dirty="0"/>
              <a:t>la</a:t>
            </a:r>
            <a:r>
              <a:rPr sz="3600" spc="15" dirty="0"/>
              <a:t> </a:t>
            </a:r>
            <a:r>
              <a:rPr sz="3600" spc="95" dirty="0"/>
              <a:t>ganancia</a:t>
            </a:r>
            <a:r>
              <a:rPr sz="3600" spc="15" dirty="0"/>
              <a:t> </a:t>
            </a:r>
            <a:r>
              <a:rPr sz="3600" spc="95" dirty="0"/>
              <a:t>de</a:t>
            </a:r>
            <a:r>
              <a:rPr sz="3600" spc="10" dirty="0"/>
              <a:t> </a:t>
            </a:r>
            <a:r>
              <a:rPr sz="3600" spc="-10" dirty="0"/>
              <a:t>los  </a:t>
            </a:r>
            <a:r>
              <a:rPr sz="3600" spc="60" dirty="0"/>
              <a:t>impactos </a:t>
            </a:r>
            <a:r>
              <a:rPr sz="3600" spc="40" dirty="0"/>
              <a:t>sobre </a:t>
            </a:r>
            <a:r>
              <a:rPr sz="3600" spc="-5" dirty="0"/>
              <a:t>los </a:t>
            </a:r>
            <a:r>
              <a:rPr sz="3600" spc="40" dirty="0" err="1"/>
              <a:t>objetivos</a:t>
            </a:r>
            <a:r>
              <a:rPr sz="3600" spc="40" dirty="0"/>
              <a:t>  </a:t>
            </a:r>
            <a:r>
              <a:rPr sz="3600" spc="50" dirty="0" err="1"/>
              <a:t>corporativos</a:t>
            </a:r>
            <a:r>
              <a:rPr lang="es-ES" sz="3600" spc="50" dirty="0"/>
              <a:t>.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769" y="179255"/>
            <a:ext cx="820292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313" marR="5080" algn="ctr">
              <a:lnSpc>
                <a:spcPct val="100000"/>
              </a:lnSpc>
            </a:pPr>
            <a:r>
              <a:rPr lang="es-ES" spc="70" dirty="0"/>
              <a:t>Cuadrícula de </a:t>
            </a:r>
            <a:r>
              <a:rPr spc="70" dirty="0" err="1"/>
              <a:t>viabilidad</a:t>
            </a:r>
            <a:r>
              <a:rPr spc="-35" dirty="0"/>
              <a:t> </a:t>
            </a:r>
            <a:r>
              <a:rPr spc="145" dirty="0"/>
              <a:t>(CIV</a:t>
            </a:r>
            <a:r>
              <a:rPr lang="es-ES" spc="145" dirty="0"/>
              <a:t>)</a:t>
            </a:r>
            <a:endParaRPr spc="9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86854" y="2050927"/>
            <a:ext cx="8380946" cy="350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820" marR="155575" indent="-325120">
              <a:lnSpc>
                <a:spcPts val="3640"/>
              </a:lnSpc>
            </a:pPr>
            <a:r>
              <a:rPr sz="5625" spc="-217" baseline="-2962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625" spc="-1620" baseline="-2962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3000" spc="55" dirty="0">
                <a:latin typeface="Lucida Sans"/>
                <a:cs typeface="Lucida Sans"/>
              </a:rPr>
              <a:t>Los </a:t>
            </a:r>
            <a:r>
              <a:rPr sz="3000" spc="90" dirty="0">
                <a:latin typeface="Lucida Sans"/>
                <a:cs typeface="Lucida Sans"/>
              </a:rPr>
              <a:t>sistemas </a:t>
            </a:r>
            <a:r>
              <a:rPr sz="3000" spc="105" dirty="0">
                <a:latin typeface="Lucida Sans"/>
                <a:cs typeface="Lucida Sans"/>
              </a:rPr>
              <a:t>actuales </a:t>
            </a:r>
            <a:r>
              <a:rPr sz="3000" spc="15" dirty="0">
                <a:latin typeface="Lucida Sans"/>
                <a:cs typeface="Lucida Sans"/>
              </a:rPr>
              <a:t>o </a:t>
            </a:r>
            <a:r>
              <a:rPr sz="3000" spc="50" dirty="0">
                <a:latin typeface="Lucida Sans"/>
                <a:cs typeface="Lucida Sans"/>
              </a:rPr>
              <a:t>propuestos  </a:t>
            </a:r>
            <a:r>
              <a:rPr sz="3000" spc="125" dirty="0">
                <a:latin typeface="Lucida Sans"/>
                <a:cs typeface="Lucida Sans"/>
              </a:rPr>
              <a:t>se </a:t>
            </a:r>
            <a:r>
              <a:rPr sz="3000" spc="70" dirty="0">
                <a:latin typeface="Lucida Sans"/>
                <a:cs typeface="Lucida Sans"/>
              </a:rPr>
              <a:t>enlistan </a:t>
            </a:r>
            <a:r>
              <a:rPr sz="3000" spc="204" dirty="0">
                <a:latin typeface="Lucida Sans"/>
                <a:cs typeface="Lucida Sans"/>
              </a:rPr>
              <a:t>a </a:t>
            </a:r>
            <a:r>
              <a:rPr sz="3000" spc="90" dirty="0">
                <a:latin typeface="Lucida Sans"/>
                <a:cs typeface="Lucida Sans"/>
              </a:rPr>
              <a:t>la</a:t>
            </a:r>
            <a:r>
              <a:rPr sz="3000" spc="-434" dirty="0">
                <a:latin typeface="Lucida Sans"/>
                <a:cs typeface="Lucida Sans"/>
              </a:rPr>
              <a:t> </a:t>
            </a:r>
            <a:r>
              <a:rPr sz="3000" spc="35" dirty="0">
                <a:latin typeface="Lucida Sans"/>
                <a:cs typeface="Lucida Sans"/>
              </a:rPr>
              <a:t>izquierda.</a:t>
            </a:r>
            <a:endParaRPr sz="3000" dirty="0">
              <a:latin typeface="Lucida Sans"/>
              <a:cs typeface="Lucida Sans"/>
            </a:endParaRPr>
          </a:p>
          <a:p>
            <a:pPr marL="337820" marR="770890" indent="-325120">
              <a:lnSpc>
                <a:spcPts val="3650"/>
              </a:lnSpc>
              <a:spcBef>
                <a:spcPts val="750"/>
              </a:spcBef>
            </a:pPr>
            <a:r>
              <a:rPr sz="5625" spc="-217" baseline="-3703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625" spc="-1297" baseline="-3703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3000" spc="55" dirty="0">
                <a:latin typeface="Lucida Sans"/>
                <a:cs typeface="Lucida Sans"/>
              </a:rPr>
              <a:t>Los</a:t>
            </a:r>
            <a:r>
              <a:rPr sz="3000" spc="-5" dirty="0">
                <a:latin typeface="Lucida Sans"/>
                <a:cs typeface="Lucida Sans"/>
              </a:rPr>
              <a:t> </a:t>
            </a:r>
            <a:r>
              <a:rPr sz="3000" spc="55" dirty="0">
                <a:latin typeface="Lucida Sans"/>
                <a:cs typeface="Lucida Sans"/>
              </a:rPr>
              <a:t>objetivos</a:t>
            </a:r>
            <a:r>
              <a:rPr sz="3000" spc="5" dirty="0">
                <a:latin typeface="Lucida Sans"/>
                <a:cs typeface="Lucida Sans"/>
              </a:rPr>
              <a:t> </a:t>
            </a:r>
            <a:r>
              <a:rPr sz="3000" spc="120" dirty="0">
                <a:latin typeface="Lucida Sans"/>
                <a:cs typeface="Lucida Sans"/>
              </a:rPr>
              <a:t>se</a:t>
            </a:r>
            <a:r>
              <a:rPr sz="3000" dirty="0">
                <a:latin typeface="Lucida Sans"/>
                <a:cs typeface="Lucida Sans"/>
              </a:rPr>
              <a:t> </a:t>
            </a:r>
            <a:r>
              <a:rPr sz="3000" spc="114" dirty="0">
                <a:latin typeface="Lucida Sans"/>
                <a:cs typeface="Lucida Sans"/>
              </a:rPr>
              <a:t>enumeran</a:t>
            </a:r>
            <a:r>
              <a:rPr sz="3000" spc="-10" dirty="0">
                <a:latin typeface="Lucida Sans"/>
                <a:cs typeface="Lucida Sans"/>
              </a:rPr>
              <a:t> </a:t>
            </a:r>
            <a:r>
              <a:rPr sz="3000" spc="125" dirty="0">
                <a:latin typeface="Lucida Sans"/>
                <a:cs typeface="Lucida Sans"/>
              </a:rPr>
              <a:t>en</a:t>
            </a:r>
            <a:r>
              <a:rPr sz="3000" spc="-5" dirty="0">
                <a:latin typeface="Lucida Sans"/>
                <a:cs typeface="Lucida Sans"/>
              </a:rPr>
              <a:t> </a:t>
            </a:r>
            <a:r>
              <a:rPr sz="3000" spc="85" dirty="0">
                <a:latin typeface="Lucida Sans"/>
                <a:cs typeface="Lucida Sans"/>
              </a:rPr>
              <a:t>la  </a:t>
            </a:r>
            <a:r>
              <a:rPr sz="3000" spc="75" dirty="0" err="1">
                <a:latin typeface="Lucida Sans"/>
                <a:cs typeface="Lucida Sans"/>
              </a:rPr>
              <a:t>parte</a:t>
            </a:r>
            <a:r>
              <a:rPr sz="3000" spc="-50" dirty="0">
                <a:latin typeface="Lucida Sans"/>
                <a:cs typeface="Lucida Sans"/>
              </a:rPr>
              <a:t> </a:t>
            </a:r>
            <a:r>
              <a:rPr sz="3000" spc="15" dirty="0">
                <a:latin typeface="Lucida Sans"/>
                <a:cs typeface="Lucida Sans"/>
              </a:rPr>
              <a:t>superior</a:t>
            </a:r>
            <a:r>
              <a:rPr lang="es-ES" sz="3000" spc="15" dirty="0">
                <a:latin typeface="Lucida Sans"/>
                <a:cs typeface="Lucida Sans"/>
              </a:rPr>
              <a:t>.</a:t>
            </a:r>
          </a:p>
          <a:p>
            <a:pPr marL="337820" marR="5080" indent="-325120">
              <a:lnSpc>
                <a:spcPts val="3650"/>
              </a:lnSpc>
              <a:spcBef>
                <a:spcPts val="750"/>
              </a:spcBef>
            </a:pPr>
            <a:r>
              <a:rPr lang="es-ES" sz="6000" spc="-217" baseline="-2962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lang="es-ES" sz="6000" spc="-1297" baseline="-2962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lang="es-ES" sz="3200" spc="90" baseline="-2962" dirty="0">
                <a:solidFill>
                  <a:srgbClr val="3398FF"/>
                </a:solidFill>
                <a:latin typeface="Lucida Sans"/>
                <a:cs typeface="Lucida Sans"/>
              </a:rPr>
              <a:t>Se marca con un “X” las actividades que serán desarrollados por cada objetivo y proceso de automatización.</a:t>
            </a:r>
            <a:endParaRPr lang="es-ES" sz="32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821C2C-B7FB-6485-952F-0C754243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2" y="110226"/>
            <a:ext cx="8575303" cy="6366774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BAE72-AA4D-F239-C256-A35103C63C6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  <p:extLst>
      <p:ext uri="{BB962C8B-B14F-4D97-AF65-F5344CB8AC3E}">
        <p14:creationId xmlns:p14="http://schemas.microsoft.com/office/powerpoint/2010/main" val="390292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114" dirty="0"/>
              <a:t>Planeación </a:t>
            </a:r>
            <a:r>
              <a:rPr spc="140" dirty="0"/>
              <a:t>de</a:t>
            </a:r>
            <a:r>
              <a:rPr spc="-95" dirty="0"/>
              <a:t> </a:t>
            </a:r>
            <a:r>
              <a:rPr spc="120" dirty="0"/>
              <a:t>actividades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10234" y="1981200"/>
            <a:ext cx="8382000" cy="3941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204470">
              <a:spcBef>
                <a:spcPts val="355"/>
              </a:spcBef>
              <a:buClr>
                <a:srgbClr val="CE3708"/>
              </a:buClr>
              <a:buSzPct val="125000"/>
              <a:tabLst>
                <a:tab pos="755650" algn="l"/>
              </a:tabLst>
            </a:pPr>
            <a:r>
              <a:rPr lang="es-ES" sz="3200" spc="70" dirty="0">
                <a:latin typeface="Lucida Sans"/>
              </a:rPr>
              <a:t>Incluye:</a:t>
            </a:r>
            <a:endParaRPr sz="3200" spc="70" dirty="0">
              <a:latin typeface="Lucida Sans"/>
            </a:endParaRPr>
          </a:p>
          <a:p>
            <a:pPr marL="1041400" marR="204470" indent="-571500">
              <a:lnSpc>
                <a:spcPts val="2520"/>
              </a:lnSpc>
              <a:spcBef>
                <a:spcPts val="760"/>
              </a:spcBef>
              <a:buClr>
                <a:srgbClr val="CE3708"/>
              </a:buClr>
              <a:buSzPct val="12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s-PY" sz="3200" spc="70" dirty="0">
                <a:latin typeface="Lucida Sans"/>
              </a:rPr>
              <a:t>Seleccionar un equipo del Análisis de Sistemas.</a:t>
            </a:r>
          </a:p>
          <a:p>
            <a:pPr marL="1041400" marR="204470" indent="-571500">
              <a:lnSpc>
                <a:spcPts val="2520"/>
              </a:lnSpc>
              <a:spcBef>
                <a:spcPts val="760"/>
              </a:spcBef>
              <a:buClr>
                <a:srgbClr val="CE3708"/>
              </a:buClr>
              <a:buSzPct val="12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sz="3200" spc="70" dirty="0" err="1">
                <a:latin typeface="Lucida Sans"/>
              </a:rPr>
              <a:t>Estimar</a:t>
            </a:r>
            <a:r>
              <a:rPr sz="3200" spc="70" dirty="0">
                <a:latin typeface="Lucida Sans"/>
              </a:rPr>
              <a:t> el tiempo requerido para </a:t>
            </a:r>
            <a:r>
              <a:rPr lang="es-PY" sz="3200" spc="70" dirty="0">
                <a:latin typeface="Lucida Sans"/>
              </a:rPr>
              <a:t> </a:t>
            </a:r>
            <a:r>
              <a:rPr sz="3200" spc="70" dirty="0" err="1">
                <a:latin typeface="Lucida Sans"/>
              </a:rPr>
              <a:t>terminar</a:t>
            </a:r>
            <a:r>
              <a:rPr sz="3200" spc="70" dirty="0">
                <a:latin typeface="Lucida Sans"/>
              </a:rPr>
              <a:t> </a:t>
            </a:r>
            <a:r>
              <a:rPr sz="3200" spc="70" dirty="0" err="1">
                <a:latin typeface="Lucida Sans"/>
              </a:rPr>
              <a:t>cada</a:t>
            </a:r>
            <a:r>
              <a:rPr sz="3200" spc="70" dirty="0">
                <a:latin typeface="Lucida Sans"/>
              </a:rPr>
              <a:t> tarea.</a:t>
            </a:r>
          </a:p>
          <a:p>
            <a:pPr marL="1041400" indent="-571500">
              <a:lnSpc>
                <a:spcPct val="100000"/>
              </a:lnSpc>
              <a:spcBef>
                <a:spcPts val="355"/>
              </a:spcBef>
              <a:buClr>
                <a:srgbClr val="CE3708"/>
              </a:buClr>
              <a:buSzPct val="125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sz="3200" spc="70" dirty="0">
                <a:latin typeface="Lucida Sans"/>
              </a:rPr>
              <a:t>Programación del proyecto.</a:t>
            </a:r>
          </a:p>
          <a:p>
            <a:pPr marL="355600" marR="5080" indent="-342900">
              <a:lnSpc>
                <a:spcPct val="89000"/>
              </a:lnSpc>
              <a:spcBef>
                <a:spcPts val="750"/>
              </a:spcBef>
              <a:buClr>
                <a:srgbClr val="3398FF"/>
              </a:buClr>
              <a:buSzPct val="125000"/>
              <a:buChar char="•"/>
              <a:tabLst>
                <a:tab pos="355600" algn="l"/>
              </a:tabLst>
            </a:pPr>
            <a:r>
              <a:rPr lang="es-ES" sz="3200" spc="70" dirty="0">
                <a:latin typeface="Lucida Sans"/>
              </a:rPr>
              <a:t>Otras</a:t>
            </a:r>
            <a:r>
              <a:rPr sz="3200" spc="70" dirty="0">
                <a:latin typeface="Lucida Sans"/>
              </a:rPr>
              <a:t> </a:t>
            </a:r>
            <a:r>
              <a:rPr sz="3200" spc="70" dirty="0" err="1">
                <a:latin typeface="Lucida Sans"/>
              </a:rPr>
              <a:t>herramientas</a:t>
            </a:r>
            <a:r>
              <a:rPr sz="3200" spc="70" dirty="0">
                <a:latin typeface="Lucida Sans"/>
              </a:rPr>
              <a:t> </a:t>
            </a:r>
            <a:r>
              <a:rPr lang="es-ES" sz="3200" spc="70" dirty="0">
                <a:latin typeface="Lucida Sans"/>
              </a:rPr>
              <a:t>más </a:t>
            </a:r>
            <a:r>
              <a:rPr sz="3200" spc="70" dirty="0">
                <a:latin typeface="Lucida Sans"/>
              </a:rPr>
              <a:t>para </a:t>
            </a:r>
            <a:r>
              <a:rPr sz="3200" spc="70" dirty="0" err="1">
                <a:latin typeface="Lucida Sans"/>
              </a:rPr>
              <a:t>el</a:t>
            </a:r>
            <a:r>
              <a:rPr lang="es-PY" sz="3200" spc="70" dirty="0">
                <a:latin typeface="Lucida Sans"/>
              </a:rPr>
              <a:t> </a:t>
            </a:r>
            <a:r>
              <a:rPr sz="3200" spc="70" dirty="0" err="1">
                <a:latin typeface="Lucida Sans"/>
              </a:rPr>
              <a:t>planeamiento</a:t>
            </a:r>
            <a:r>
              <a:rPr sz="3200" spc="70" dirty="0">
                <a:latin typeface="Lucida Sans"/>
              </a:rPr>
              <a:t>  </a:t>
            </a:r>
            <a:r>
              <a:rPr sz="3200" spc="190" dirty="0">
                <a:latin typeface="Lucida Sans"/>
                <a:cs typeface="Lucida Sans"/>
              </a:rPr>
              <a:t>y </a:t>
            </a:r>
            <a:r>
              <a:rPr sz="3200" spc="60" dirty="0">
                <a:latin typeface="Lucida Sans"/>
                <a:cs typeface="Lucida Sans"/>
              </a:rPr>
              <a:t>el </a:t>
            </a:r>
            <a:r>
              <a:rPr sz="3200" spc="15" dirty="0">
                <a:latin typeface="Lucida Sans"/>
                <a:cs typeface="Lucida Sans"/>
              </a:rPr>
              <a:t>control </a:t>
            </a:r>
            <a:r>
              <a:rPr sz="3200" spc="85" dirty="0">
                <a:latin typeface="Lucida Sans"/>
                <a:cs typeface="Lucida Sans"/>
              </a:rPr>
              <a:t>de </a:t>
            </a:r>
            <a:r>
              <a:rPr sz="3200" spc="55" dirty="0">
                <a:latin typeface="Lucida Sans"/>
                <a:cs typeface="Lucida Sans"/>
              </a:rPr>
              <a:t>proyectos </a:t>
            </a:r>
            <a:r>
              <a:rPr sz="3200" spc="15" dirty="0">
                <a:latin typeface="Lucida Sans"/>
                <a:cs typeface="Lucida Sans"/>
              </a:rPr>
              <a:t>son </a:t>
            </a:r>
            <a:r>
              <a:rPr lang="es-ES" sz="3200" spc="-10" dirty="0">
                <a:latin typeface="Lucida Sans"/>
                <a:cs typeface="Lucida Sans"/>
              </a:rPr>
              <a:t>los siguientes:</a:t>
            </a:r>
            <a:endParaRPr sz="32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125" dirty="0"/>
              <a:t>Diagramas </a:t>
            </a:r>
            <a:r>
              <a:rPr spc="135" dirty="0"/>
              <a:t>de</a:t>
            </a:r>
            <a:r>
              <a:rPr spc="-155" dirty="0"/>
              <a:t> </a:t>
            </a:r>
            <a:r>
              <a:rPr spc="140" dirty="0"/>
              <a:t>Gantt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2344">
              <a:lnSpc>
                <a:spcPts val="4720"/>
              </a:lnSpc>
            </a:pPr>
            <a:r>
              <a:rPr sz="6000" spc="-254" baseline="-1388" dirty="0">
                <a:solidFill>
                  <a:srgbClr val="3398FF"/>
                </a:solidFill>
              </a:rPr>
              <a:t>•</a:t>
            </a:r>
            <a:r>
              <a:rPr sz="6000" spc="-1395" baseline="-1388" dirty="0">
                <a:solidFill>
                  <a:srgbClr val="3398FF"/>
                </a:solidFill>
              </a:rPr>
              <a:t> </a:t>
            </a:r>
            <a:r>
              <a:rPr sz="3200" spc="75" dirty="0"/>
              <a:t>Fácil</a:t>
            </a:r>
            <a:r>
              <a:rPr sz="3200" spc="-5" dirty="0"/>
              <a:t> </a:t>
            </a:r>
            <a:r>
              <a:rPr sz="3200" spc="90" dirty="0"/>
              <a:t>de</a:t>
            </a:r>
            <a:r>
              <a:rPr sz="3200" dirty="0"/>
              <a:t> </a:t>
            </a:r>
            <a:r>
              <a:rPr sz="3200" spc="25" dirty="0"/>
              <a:t>construir</a:t>
            </a:r>
            <a:r>
              <a:rPr sz="3200" dirty="0"/>
              <a:t> </a:t>
            </a:r>
            <a:r>
              <a:rPr sz="3200" spc="220" dirty="0"/>
              <a:t>y</a:t>
            </a:r>
            <a:r>
              <a:rPr sz="3200" spc="5" dirty="0"/>
              <a:t> </a:t>
            </a:r>
            <a:r>
              <a:rPr sz="3200" spc="55" dirty="0"/>
              <a:t>usar.</a:t>
            </a:r>
            <a:endParaRPr sz="3200"/>
          </a:p>
          <a:p>
            <a:pPr marL="1325245" marR="5080" indent="-342900">
              <a:lnSpc>
                <a:spcPct val="96500"/>
              </a:lnSpc>
              <a:spcBef>
                <a:spcPts val="85"/>
              </a:spcBef>
            </a:pPr>
            <a:r>
              <a:rPr sz="6000" spc="-254" baseline="-1388" dirty="0">
                <a:solidFill>
                  <a:srgbClr val="3398FF"/>
                </a:solidFill>
              </a:rPr>
              <a:t>•</a:t>
            </a:r>
            <a:r>
              <a:rPr sz="6000" spc="-1395" baseline="-1388" dirty="0">
                <a:solidFill>
                  <a:srgbClr val="3398FF"/>
                </a:solidFill>
              </a:rPr>
              <a:t> </a:t>
            </a:r>
            <a:r>
              <a:rPr sz="3200" spc="70" dirty="0"/>
              <a:t>Muestras</a:t>
            </a:r>
            <a:r>
              <a:rPr sz="3200" spc="-5" dirty="0"/>
              <a:t> </a:t>
            </a:r>
            <a:r>
              <a:rPr sz="3200" spc="65" dirty="0"/>
              <a:t>las</a:t>
            </a:r>
            <a:r>
              <a:rPr sz="3200" spc="-15" dirty="0"/>
              <a:t> </a:t>
            </a:r>
            <a:r>
              <a:rPr sz="3200" spc="90" dirty="0"/>
              <a:t>actividades</a:t>
            </a:r>
            <a:r>
              <a:rPr sz="3200" spc="-5" dirty="0"/>
              <a:t> </a:t>
            </a:r>
            <a:r>
              <a:rPr sz="3200" spc="100" dirty="0"/>
              <a:t>para</a:t>
            </a:r>
            <a:r>
              <a:rPr sz="3200" dirty="0"/>
              <a:t> </a:t>
            </a:r>
            <a:r>
              <a:rPr sz="3200" spc="130" dirty="0"/>
              <a:t>cada  </a:t>
            </a:r>
            <a:r>
              <a:rPr sz="3200" spc="20" dirty="0"/>
              <a:t>período </a:t>
            </a:r>
            <a:r>
              <a:rPr sz="3200" spc="95" dirty="0"/>
              <a:t>de</a:t>
            </a:r>
            <a:r>
              <a:rPr sz="3200" spc="-65" dirty="0"/>
              <a:t> </a:t>
            </a:r>
            <a:r>
              <a:rPr sz="3200" spc="45" dirty="0"/>
              <a:t>tiempo.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75809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135" dirty="0"/>
              <a:t>Diagrama de</a:t>
            </a:r>
            <a:r>
              <a:rPr spc="-170" dirty="0"/>
              <a:t> </a:t>
            </a:r>
            <a:r>
              <a:rPr spc="140" dirty="0"/>
              <a:t>Gantt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060450"/>
            <a:ext cx="7934959" cy="5396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0059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807720"/>
            <a:ext cx="454850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14675" algn="l"/>
              </a:tabLst>
            </a:pPr>
            <a:r>
              <a:rPr spc="30" dirty="0"/>
              <a:t>D</a:t>
            </a:r>
            <a:r>
              <a:rPr spc="15" dirty="0"/>
              <a:t>i</a:t>
            </a:r>
            <a:r>
              <a:rPr spc="270" dirty="0"/>
              <a:t>a</a:t>
            </a:r>
            <a:r>
              <a:rPr spc="30" dirty="0"/>
              <a:t>g</a:t>
            </a:r>
            <a:r>
              <a:rPr spc="25" dirty="0"/>
              <a:t>r</a:t>
            </a:r>
            <a:r>
              <a:rPr spc="254" dirty="0"/>
              <a:t>a</a:t>
            </a:r>
            <a:r>
              <a:rPr spc="185" dirty="0"/>
              <a:t>m</a:t>
            </a:r>
            <a:r>
              <a:rPr spc="265" dirty="0"/>
              <a:t>a</a:t>
            </a:r>
            <a:r>
              <a:rPr dirty="0"/>
              <a:t>	</a:t>
            </a:r>
            <a:r>
              <a:rPr spc="215" dirty="0"/>
              <a:t>P</a:t>
            </a:r>
            <a:r>
              <a:rPr spc="400" dirty="0"/>
              <a:t>E</a:t>
            </a:r>
            <a:r>
              <a:rPr spc="275" dirty="0"/>
              <a:t>R</a:t>
            </a:r>
            <a:r>
              <a:rPr spc="-95"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1110" y="2068829"/>
            <a:ext cx="7606030" cy="273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85" dirty="0">
                <a:latin typeface="Lucida Sans"/>
                <a:cs typeface="Lucida Sans"/>
              </a:rPr>
              <a:t>PERT-Program </a:t>
            </a:r>
            <a:r>
              <a:rPr sz="2000" spc="75" dirty="0">
                <a:latin typeface="Lucida Sans"/>
                <a:cs typeface="Lucida Sans"/>
              </a:rPr>
              <a:t>Evaluation and </a:t>
            </a:r>
            <a:r>
              <a:rPr sz="2000" spc="120" dirty="0">
                <a:latin typeface="Lucida Sans"/>
                <a:cs typeface="Lucida Sans"/>
              </a:rPr>
              <a:t>Review</a:t>
            </a:r>
            <a:r>
              <a:rPr sz="2000" spc="-175" dirty="0">
                <a:latin typeface="Lucida Sans"/>
                <a:cs typeface="Lucida Sans"/>
              </a:rPr>
              <a:t> </a:t>
            </a:r>
            <a:r>
              <a:rPr sz="2000" spc="55" dirty="0">
                <a:latin typeface="Lucida Sans"/>
                <a:cs typeface="Lucida Sans"/>
              </a:rPr>
              <a:t>Technique</a:t>
            </a:r>
            <a:endParaRPr sz="2000">
              <a:latin typeface="Lucida Sans"/>
              <a:cs typeface="Lucida Sans"/>
            </a:endParaRPr>
          </a:p>
          <a:p>
            <a:pPr marL="643890" marR="125730" indent="-242570" algn="just">
              <a:lnSpc>
                <a:spcPct val="91500"/>
              </a:lnSpc>
              <a:spcBef>
                <a:spcPts val="505"/>
              </a:spcBef>
              <a:buClr>
                <a:srgbClr val="CE3708"/>
              </a:buClr>
              <a:buSzPct val="125000"/>
              <a:buChar char="•"/>
              <a:tabLst>
                <a:tab pos="643890" algn="l"/>
              </a:tabLst>
            </a:pPr>
            <a:r>
              <a:rPr sz="2000" spc="40" dirty="0">
                <a:latin typeface="Lucida Sans"/>
                <a:cs typeface="Lucida Sans"/>
              </a:rPr>
              <a:t>Los </a:t>
            </a:r>
            <a:r>
              <a:rPr sz="2000" spc="70" dirty="0">
                <a:latin typeface="Lucida Sans"/>
                <a:cs typeface="Lucida Sans"/>
              </a:rPr>
              <a:t>diagramas </a:t>
            </a:r>
            <a:r>
              <a:rPr sz="2000" spc="55" dirty="0">
                <a:latin typeface="Lucida Sans"/>
                <a:cs typeface="Lucida Sans"/>
              </a:rPr>
              <a:t>del </a:t>
            </a:r>
            <a:r>
              <a:rPr sz="2000" spc="114" dirty="0">
                <a:latin typeface="Lucida Sans"/>
                <a:cs typeface="Lucida Sans"/>
              </a:rPr>
              <a:t>PERT </a:t>
            </a:r>
            <a:r>
              <a:rPr sz="2000" spc="75" dirty="0">
                <a:latin typeface="Lucida Sans"/>
                <a:cs typeface="Lucida Sans"/>
              </a:rPr>
              <a:t>muestran </a:t>
            </a:r>
            <a:r>
              <a:rPr sz="2000" spc="65" dirty="0">
                <a:latin typeface="Lucida Sans"/>
                <a:cs typeface="Lucida Sans"/>
              </a:rPr>
              <a:t>la </a:t>
            </a:r>
            <a:r>
              <a:rPr sz="2000" spc="35" dirty="0">
                <a:latin typeface="Lucida Sans"/>
                <a:cs typeface="Lucida Sans"/>
              </a:rPr>
              <a:t>prioridades,</a:t>
            </a:r>
            <a:r>
              <a:rPr sz="2000" spc="-270" dirty="0">
                <a:latin typeface="Lucida Sans"/>
                <a:cs typeface="Lucida Sans"/>
              </a:rPr>
              <a:t> </a:t>
            </a:r>
            <a:r>
              <a:rPr sz="2000" spc="55" dirty="0">
                <a:latin typeface="Lucida Sans"/>
                <a:cs typeface="Lucida Sans"/>
              </a:rPr>
              <a:t>las  </a:t>
            </a:r>
            <a:r>
              <a:rPr sz="2000" spc="75" dirty="0">
                <a:latin typeface="Lucida Sans"/>
                <a:cs typeface="Lucida Sans"/>
              </a:rPr>
              <a:t>actividades </a:t>
            </a:r>
            <a:r>
              <a:rPr sz="2000" spc="70" dirty="0">
                <a:latin typeface="Lucida Sans"/>
                <a:cs typeface="Lucida Sans"/>
              </a:rPr>
              <a:t>que </a:t>
            </a:r>
            <a:r>
              <a:rPr sz="2000" spc="80" dirty="0">
                <a:latin typeface="Lucida Sans"/>
                <a:cs typeface="Lucida Sans"/>
              </a:rPr>
              <a:t>deben </a:t>
            </a:r>
            <a:r>
              <a:rPr sz="2000" spc="70" dirty="0">
                <a:latin typeface="Lucida Sans"/>
                <a:cs typeface="Lucida Sans"/>
              </a:rPr>
              <a:t>ser terminadas </a:t>
            </a:r>
            <a:r>
              <a:rPr sz="2000" spc="85" dirty="0">
                <a:latin typeface="Lucida Sans"/>
                <a:cs typeface="Lucida Sans"/>
              </a:rPr>
              <a:t>antes </a:t>
            </a:r>
            <a:r>
              <a:rPr sz="2000" spc="80" dirty="0">
                <a:latin typeface="Lucida Sans"/>
                <a:cs typeface="Lucida Sans"/>
              </a:rPr>
              <a:t>de </a:t>
            </a:r>
            <a:r>
              <a:rPr sz="2000" spc="70" dirty="0">
                <a:latin typeface="Lucida Sans"/>
                <a:cs typeface="Lucida Sans"/>
              </a:rPr>
              <a:t>que  </a:t>
            </a:r>
            <a:r>
              <a:rPr sz="2000" spc="90" dirty="0">
                <a:latin typeface="Lucida Sans"/>
                <a:cs typeface="Lucida Sans"/>
              </a:rPr>
              <a:t>se </a:t>
            </a:r>
            <a:r>
              <a:rPr sz="2000" spc="35" dirty="0">
                <a:latin typeface="Lucida Sans"/>
                <a:cs typeface="Lucida Sans"/>
              </a:rPr>
              <a:t>inicie </a:t>
            </a:r>
            <a:r>
              <a:rPr sz="2000" spc="60" dirty="0">
                <a:latin typeface="Lucida Sans"/>
                <a:cs typeface="Lucida Sans"/>
              </a:rPr>
              <a:t>la </a:t>
            </a:r>
            <a:r>
              <a:rPr sz="2000" spc="55" dirty="0">
                <a:latin typeface="Lucida Sans"/>
                <a:cs typeface="Lucida Sans"/>
              </a:rPr>
              <a:t>siguiente</a:t>
            </a:r>
            <a:r>
              <a:rPr sz="2000" spc="-185" dirty="0">
                <a:latin typeface="Lucida Sans"/>
                <a:cs typeface="Lucida Sans"/>
              </a:rPr>
              <a:t> </a:t>
            </a:r>
            <a:r>
              <a:rPr sz="2000" spc="15" dirty="0">
                <a:latin typeface="Lucida Sans"/>
                <a:cs typeface="Lucida Sans"/>
              </a:rPr>
              <a:t>.</a:t>
            </a:r>
            <a:endParaRPr sz="2000">
              <a:latin typeface="Lucida Sans"/>
              <a:cs typeface="Lucida Sans"/>
            </a:endParaRPr>
          </a:p>
          <a:p>
            <a:pPr marL="643890" marR="5080" indent="-242570">
              <a:lnSpc>
                <a:spcPct val="90400"/>
              </a:lnSpc>
              <a:spcBef>
                <a:spcPts val="540"/>
              </a:spcBef>
              <a:buClr>
                <a:srgbClr val="CE3708"/>
              </a:buClr>
              <a:buSzPct val="125000"/>
              <a:buChar char="•"/>
              <a:tabLst>
                <a:tab pos="643890" algn="l"/>
              </a:tabLst>
            </a:pPr>
            <a:r>
              <a:rPr sz="2000" spc="95" dirty="0">
                <a:latin typeface="Lucida Sans"/>
                <a:cs typeface="Lucida Sans"/>
              </a:rPr>
              <a:t>Una </a:t>
            </a:r>
            <a:r>
              <a:rPr sz="2000" spc="80" dirty="0">
                <a:latin typeface="Lucida Sans"/>
                <a:cs typeface="Lucida Sans"/>
              </a:rPr>
              <a:t>vez </a:t>
            </a:r>
            <a:r>
              <a:rPr sz="2000" spc="70" dirty="0">
                <a:latin typeface="Lucida Sans"/>
                <a:cs typeface="Lucida Sans"/>
              </a:rPr>
              <a:t>que </a:t>
            </a:r>
            <a:r>
              <a:rPr sz="2000" spc="90" dirty="0">
                <a:latin typeface="Lucida Sans"/>
                <a:cs typeface="Lucida Sans"/>
              </a:rPr>
              <a:t>se </a:t>
            </a:r>
            <a:r>
              <a:rPr sz="2000" spc="30" dirty="0">
                <a:latin typeface="Lucida Sans"/>
                <a:cs typeface="Lucida Sans"/>
              </a:rPr>
              <a:t>dibuje </a:t>
            </a:r>
            <a:r>
              <a:rPr sz="2000" spc="50" dirty="0">
                <a:latin typeface="Lucida Sans"/>
                <a:cs typeface="Lucida Sans"/>
              </a:rPr>
              <a:t>un </a:t>
            </a:r>
            <a:r>
              <a:rPr sz="2000" spc="75" dirty="0">
                <a:latin typeface="Lucida Sans"/>
                <a:cs typeface="Lucida Sans"/>
              </a:rPr>
              <a:t>diagrama </a:t>
            </a:r>
            <a:r>
              <a:rPr sz="2000" spc="90" dirty="0">
                <a:latin typeface="Lucida Sans"/>
                <a:cs typeface="Lucida Sans"/>
              </a:rPr>
              <a:t>es </a:t>
            </a:r>
            <a:r>
              <a:rPr sz="2000" spc="30" dirty="0">
                <a:latin typeface="Lucida Sans"/>
                <a:cs typeface="Lucida Sans"/>
              </a:rPr>
              <a:t>posible  </a:t>
            </a:r>
            <a:r>
              <a:rPr sz="2000" spc="40" dirty="0">
                <a:latin typeface="Lucida Sans"/>
                <a:cs typeface="Lucida Sans"/>
              </a:rPr>
              <a:t>identificar </a:t>
            </a:r>
            <a:r>
              <a:rPr sz="2000" spc="60" dirty="0">
                <a:latin typeface="Lucida Sans"/>
                <a:cs typeface="Lucida Sans"/>
              </a:rPr>
              <a:t>la </a:t>
            </a:r>
            <a:r>
              <a:rPr sz="2000" spc="65" dirty="0">
                <a:latin typeface="Lucida Sans"/>
                <a:cs typeface="Lucida Sans"/>
              </a:rPr>
              <a:t>ruta </a:t>
            </a:r>
            <a:r>
              <a:rPr sz="2000" spc="45" dirty="0">
                <a:latin typeface="Lucida Sans"/>
                <a:cs typeface="Lucida Sans"/>
              </a:rPr>
              <a:t>crítica, </a:t>
            </a:r>
            <a:r>
              <a:rPr sz="2000" spc="60" dirty="0">
                <a:latin typeface="Lucida Sans"/>
                <a:cs typeface="Lucida Sans"/>
              </a:rPr>
              <a:t>la </a:t>
            </a:r>
            <a:r>
              <a:rPr sz="2000" spc="75" dirty="0">
                <a:latin typeface="Lucida Sans"/>
                <a:cs typeface="Lucida Sans"/>
              </a:rPr>
              <a:t>trayectoria </a:t>
            </a:r>
            <a:r>
              <a:rPr sz="2000" spc="100" dirty="0">
                <a:latin typeface="Lucida Sans"/>
                <a:cs typeface="Lucida Sans"/>
              </a:rPr>
              <a:t>más </a:t>
            </a:r>
            <a:r>
              <a:rPr sz="2000" spc="65" dirty="0">
                <a:latin typeface="Lucida Sans"/>
                <a:cs typeface="Lucida Sans"/>
              </a:rPr>
              <a:t>larga</a:t>
            </a:r>
            <a:r>
              <a:rPr sz="2000" spc="-335" dirty="0">
                <a:latin typeface="Lucida Sans"/>
                <a:cs typeface="Lucida Sans"/>
              </a:rPr>
              <a:t> </a:t>
            </a:r>
            <a:r>
              <a:rPr sz="2000" spc="70" dirty="0">
                <a:latin typeface="Lucida Sans"/>
                <a:cs typeface="Lucida Sans"/>
              </a:rPr>
              <a:t>que  </a:t>
            </a:r>
            <a:r>
              <a:rPr sz="2000" spc="35" dirty="0">
                <a:latin typeface="Lucida Sans"/>
                <a:cs typeface="Lucida Sans"/>
              </a:rPr>
              <a:t>recorren </a:t>
            </a:r>
            <a:r>
              <a:rPr sz="2000" spc="30" dirty="0">
                <a:latin typeface="Lucida Sans"/>
                <a:cs typeface="Lucida Sans"/>
              </a:rPr>
              <a:t>las</a:t>
            </a:r>
            <a:r>
              <a:rPr sz="2000" spc="-20" dirty="0">
                <a:latin typeface="Lucida Sans"/>
                <a:cs typeface="Lucida Sans"/>
              </a:rPr>
              <a:t> </a:t>
            </a:r>
            <a:r>
              <a:rPr sz="2000" spc="40" dirty="0">
                <a:latin typeface="Lucida Sans"/>
                <a:cs typeface="Lucida Sans"/>
              </a:rPr>
              <a:t>actividades.</a:t>
            </a:r>
            <a:endParaRPr sz="2000">
              <a:latin typeface="Lucida Sans"/>
              <a:cs typeface="Lucida Sans"/>
            </a:endParaRPr>
          </a:p>
          <a:p>
            <a:pPr marL="643890" marR="506095" indent="-242570">
              <a:lnSpc>
                <a:spcPts val="2190"/>
              </a:lnSpc>
              <a:spcBef>
                <a:spcPts val="545"/>
              </a:spcBef>
              <a:buClr>
                <a:srgbClr val="CE3708"/>
              </a:buClr>
              <a:buSzPct val="125000"/>
              <a:buChar char="•"/>
              <a:tabLst>
                <a:tab pos="643890" algn="l"/>
              </a:tabLst>
            </a:pPr>
            <a:r>
              <a:rPr sz="2000" spc="45" dirty="0">
                <a:latin typeface="Lucida Sans"/>
                <a:cs typeface="Lucida Sans"/>
              </a:rPr>
              <a:t>Monitoreando </a:t>
            </a:r>
            <a:r>
              <a:rPr sz="2000" spc="65" dirty="0">
                <a:latin typeface="Lucida Sans"/>
                <a:cs typeface="Lucida Sans"/>
              </a:rPr>
              <a:t>la ruta </a:t>
            </a:r>
            <a:r>
              <a:rPr sz="2000" spc="50" dirty="0">
                <a:latin typeface="Lucida Sans"/>
                <a:cs typeface="Lucida Sans"/>
              </a:rPr>
              <a:t>crítica identificará </a:t>
            </a:r>
            <a:r>
              <a:rPr sz="2000" spc="60" dirty="0">
                <a:latin typeface="Lucida Sans"/>
                <a:cs typeface="Lucida Sans"/>
              </a:rPr>
              <a:t>el</a:t>
            </a:r>
            <a:r>
              <a:rPr sz="2000" spc="-195" dirty="0">
                <a:latin typeface="Lucida Sans"/>
                <a:cs typeface="Lucida Sans"/>
              </a:rPr>
              <a:t> </a:t>
            </a:r>
            <a:r>
              <a:rPr sz="2000" spc="55" dirty="0">
                <a:latin typeface="Lucida Sans"/>
                <a:cs typeface="Lucida Sans"/>
              </a:rPr>
              <a:t>tiempo  </a:t>
            </a:r>
            <a:r>
              <a:rPr sz="2000" spc="65" dirty="0">
                <a:latin typeface="Lucida Sans"/>
                <a:cs typeface="Lucida Sans"/>
              </a:rPr>
              <a:t>más </a:t>
            </a:r>
            <a:r>
              <a:rPr sz="2000" spc="10" dirty="0">
                <a:latin typeface="Lucida Sans"/>
                <a:cs typeface="Lucida Sans"/>
              </a:rPr>
              <a:t>corto </a:t>
            </a:r>
            <a:r>
              <a:rPr sz="2000" spc="55" dirty="0">
                <a:latin typeface="Lucida Sans"/>
                <a:cs typeface="Lucida Sans"/>
              </a:rPr>
              <a:t>para </a:t>
            </a:r>
            <a:r>
              <a:rPr sz="2000" spc="35" dirty="0">
                <a:latin typeface="Lucida Sans"/>
                <a:cs typeface="Lucida Sans"/>
              </a:rPr>
              <a:t>completar </a:t>
            </a:r>
            <a:r>
              <a:rPr sz="2000" spc="45" dirty="0">
                <a:latin typeface="Lucida Sans"/>
                <a:cs typeface="Lucida Sans"/>
              </a:rPr>
              <a:t>el</a:t>
            </a:r>
            <a:r>
              <a:rPr sz="2000" spc="-80" dirty="0">
                <a:latin typeface="Lucida Sans"/>
                <a:cs typeface="Lucida Sans"/>
              </a:rPr>
              <a:t> </a:t>
            </a:r>
            <a:r>
              <a:rPr sz="2000" spc="30" dirty="0">
                <a:latin typeface="Lucida Sans"/>
                <a:cs typeface="Lucida Sans"/>
              </a:rPr>
              <a:t>proyecto.</a:t>
            </a:r>
            <a:endParaRPr sz="200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522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z="4000" spc="80" dirty="0"/>
              <a:t>Ejemplo </a:t>
            </a:r>
            <a:r>
              <a:rPr sz="4000" spc="60" dirty="0"/>
              <a:t>del </a:t>
            </a:r>
            <a:r>
              <a:rPr sz="4000" spc="110" dirty="0"/>
              <a:t>diagrama</a:t>
            </a:r>
            <a:r>
              <a:rPr sz="4000" spc="-155" dirty="0"/>
              <a:t> </a:t>
            </a:r>
            <a:r>
              <a:rPr sz="4000" spc="60" dirty="0"/>
              <a:t>del  </a:t>
            </a:r>
            <a:r>
              <a:rPr sz="4000" spc="170" dirty="0"/>
              <a:t>PERT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6880" y="1600200"/>
            <a:ext cx="863727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71710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52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z="4000" spc="110" dirty="0"/>
              <a:t>Ventajas </a:t>
            </a:r>
            <a:r>
              <a:rPr sz="4000" spc="60" dirty="0"/>
              <a:t>del </a:t>
            </a:r>
            <a:r>
              <a:rPr sz="4000" spc="110" dirty="0"/>
              <a:t>diagrama</a:t>
            </a:r>
            <a:r>
              <a:rPr sz="4000" spc="-215" dirty="0"/>
              <a:t> </a:t>
            </a:r>
            <a:r>
              <a:rPr sz="4000" spc="170" dirty="0"/>
              <a:t>PERT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1110" y="2079243"/>
            <a:ext cx="7538084" cy="4070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828675" indent="-335280">
              <a:lnSpc>
                <a:spcPts val="3760"/>
              </a:lnSpc>
            </a:pPr>
            <a:r>
              <a:rPr sz="5850" spc="-254" baseline="-2136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850" spc="-1350" baseline="-2136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3100" spc="85" dirty="0">
                <a:latin typeface="Lucida Sans"/>
                <a:cs typeface="Lucida Sans"/>
              </a:rPr>
              <a:t>Fácil</a:t>
            </a:r>
            <a:r>
              <a:rPr sz="3100" dirty="0">
                <a:latin typeface="Lucida Sans"/>
                <a:cs typeface="Lucida Sans"/>
              </a:rPr>
              <a:t> </a:t>
            </a:r>
            <a:r>
              <a:rPr sz="3100" spc="55" dirty="0">
                <a:latin typeface="Lucida Sans"/>
                <a:cs typeface="Lucida Sans"/>
              </a:rPr>
              <a:t>identificación</a:t>
            </a:r>
            <a:r>
              <a:rPr sz="3100" spc="-10" dirty="0">
                <a:latin typeface="Lucida Sans"/>
                <a:cs typeface="Lucida Sans"/>
              </a:rPr>
              <a:t> </a:t>
            </a:r>
            <a:r>
              <a:rPr sz="3100" spc="70" dirty="0">
                <a:latin typeface="Lucida Sans"/>
                <a:cs typeface="Lucida Sans"/>
              </a:rPr>
              <a:t>del</a:t>
            </a:r>
            <a:r>
              <a:rPr sz="3100" dirty="0">
                <a:latin typeface="Lucida Sans"/>
                <a:cs typeface="Lucida Sans"/>
              </a:rPr>
              <a:t> </a:t>
            </a:r>
            <a:r>
              <a:rPr sz="3100" spc="65" dirty="0">
                <a:latin typeface="Lucida Sans"/>
                <a:cs typeface="Lucida Sans"/>
              </a:rPr>
              <a:t>orden</a:t>
            </a:r>
            <a:r>
              <a:rPr sz="3100" spc="-5" dirty="0">
                <a:latin typeface="Lucida Sans"/>
                <a:cs typeface="Lucida Sans"/>
              </a:rPr>
              <a:t> </a:t>
            </a:r>
            <a:r>
              <a:rPr sz="3100" spc="114" dirty="0">
                <a:latin typeface="Lucida Sans"/>
                <a:cs typeface="Lucida Sans"/>
              </a:rPr>
              <a:t>de  </a:t>
            </a:r>
            <a:r>
              <a:rPr sz="3100" spc="110" dirty="0" err="1">
                <a:latin typeface="Lucida Sans"/>
                <a:cs typeface="Lucida Sans"/>
              </a:rPr>
              <a:t>precedencia</a:t>
            </a:r>
            <a:r>
              <a:rPr lang="es-ES" sz="3100" spc="110" dirty="0">
                <a:latin typeface="Lucida Sans"/>
                <a:cs typeface="Lucida Sans"/>
              </a:rPr>
              <a:t>.</a:t>
            </a:r>
            <a:endParaRPr sz="3100" dirty="0">
              <a:latin typeface="Lucida Sans"/>
              <a:cs typeface="Lucida Sans"/>
            </a:endParaRPr>
          </a:p>
          <a:p>
            <a:pPr marL="347980" marR="75565" indent="-335280">
              <a:lnSpc>
                <a:spcPts val="3760"/>
              </a:lnSpc>
              <a:spcBef>
                <a:spcPts val="790"/>
              </a:spcBef>
            </a:pPr>
            <a:r>
              <a:rPr sz="5850" spc="-254" baseline="-2136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850" spc="-1350" baseline="-2136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3100" spc="85" dirty="0">
                <a:latin typeface="Lucida Sans"/>
                <a:cs typeface="Lucida Sans"/>
              </a:rPr>
              <a:t>Fácil</a:t>
            </a:r>
            <a:r>
              <a:rPr sz="3100" spc="5" dirty="0">
                <a:latin typeface="Lucida Sans"/>
                <a:cs typeface="Lucida Sans"/>
              </a:rPr>
              <a:t> </a:t>
            </a:r>
            <a:r>
              <a:rPr sz="3100" spc="55" dirty="0">
                <a:latin typeface="Lucida Sans"/>
                <a:cs typeface="Lucida Sans"/>
              </a:rPr>
              <a:t>identificación</a:t>
            </a:r>
            <a:r>
              <a:rPr sz="3100" spc="-5" dirty="0">
                <a:latin typeface="Lucida Sans"/>
                <a:cs typeface="Lucida Sans"/>
              </a:rPr>
              <a:t> </a:t>
            </a:r>
            <a:r>
              <a:rPr sz="3100" spc="120" dirty="0">
                <a:latin typeface="Lucida Sans"/>
                <a:cs typeface="Lucida Sans"/>
              </a:rPr>
              <a:t>de</a:t>
            </a:r>
            <a:r>
              <a:rPr sz="3100" spc="5" dirty="0">
                <a:latin typeface="Lucida Sans"/>
                <a:cs typeface="Lucida Sans"/>
              </a:rPr>
              <a:t> </a:t>
            </a:r>
            <a:r>
              <a:rPr sz="3100" spc="90" dirty="0">
                <a:latin typeface="Lucida Sans"/>
                <a:cs typeface="Lucida Sans"/>
              </a:rPr>
              <a:t>la</a:t>
            </a:r>
            <a:r>
              <a:rPr sz="3100" dirty="0">
                <a:latin typeface="Lucida Sans"/>
                <a:cs typeface="Lucida Sans"/>
              </a:rPr>
              <a:t> </a:t>
            </a:r>
            <a:r>
              <a:rPr sz="3100" spc="85" dirty="0">
                <a:latin typeface="Lucida Sans"/>
                <a:cs typeface="Lucida Sans"/>
              </a:rPr>
              <a:t>ruta</a:t>
            </a:r>
            <a:r>
              <a:rPr sz="3100" spc="-10" dirty="0">
                <a:latin typeface="Lucida Sans"/>
                <a:cs typeface="Lucida Sans"/>
              </a:rPr>
              <a:t> </a:t>
            </a:r>
            <a:r>
              <a:rPr sz="3100" spc="70" dirty="0">
                <a:latin typeface="Lucida Sans"/>
                <a:cs typeface="Lucida Sans"/>
              </a:rPr>
              <a:t>crítica  </a:t>
            </a:r>
            <a:r>
              <a:rPr sz="3100" spc="204" dirty="0">
                <a:latin typeface="Lucida Sans"/>
                <a:cs typeface="Lucida Sans"/>
              </a:rPr>
              <a:t>y </a:t>
            </a:r>
            <a:r>
              <a:rPr sz="3100" spc="60" dirty="0">
                <a:latin typeface="Lucida Sans"/>
                <a:cs typeface="Lucida Sans"/>
              </a:rPr>
              <a:t>las </a:t>
            </a:r>
            <a:r>
              <a:rPr sz="3100" spc="75" dirty="0" err="1">
                <a:latin typeface="Lucida Sans"/>
                <a:cs typeface="Lucida Sans"/>
              </a:rPr>
              <a:t>actividades</a:t>
            </a:r>
            <a:r>
              <a:rPr sz="3100" spc="-260" dirty="0">
                <a:latin typeface="Lucida Sans"/>
                <a:cs typeface="Lucida Sans"/>
              </a:rPr>
              <a:t> </a:t>
            </a:r>
            <a:r>
              <a:rPr sz="3100" spc="45" dirty="0" err="1">
                <a:latin typeface="Lucida Sans"/>
                <a:cs typeface="Lucida Sans"/>
              </a:rPr>
              <a:t>críticas</a:t>
            </a:r>
            <a:r>
              <a:rPr lang="es-ES" sz="3100" spc="45" dirty="0">
                <a:latin typeface="Lucida Sans"/>
                <a:cs typeface="Lucida Sans"/>
              </a:rPr>
              <a:t>.</a:t>
            </a:r>
            <a:endParaRPr sz="3100" dirty="0">
              <a:latin typeface="Lucida Sans"/>
              <a:cs typeface="Lucida Sans"/>
            </a:endParaRPr>
          </a:p>
          <a:p>
            <a:pPr marL="12700">
              <a:lnSpc>
                <a:spcPts val="4490"/>
              </a:lnSpc>
            </a:pPr>
            <a:r>
              <a:rPr sz="5850" spc="-254" baseline="-2136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850" spc="-1350" baseline="-2136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3100" spc="85" dirty="0">
                <a:latin typeface="Lucida Sans"/>
                <a:cs typeface="Lucida Sans"/>
              </a:rPr>
              <a:t>Fácil</a:t>
            </a:r>
            <a:r>
              <a:rPr sz="3100" spc="10" dirty="0">
                <a:latin typeface="Lucida Sans"/>
                <a:cs typeface="Lucida Sans"/>
              </a:rPr>
              <a:t> </a:t>
            </a:r>
            <a:r>
              <a:rPr sz="3100" spc="80" dirty="0" err="1">
                <a:latin typeface="Lucida Sans"/>
                <a:cs typeface="Lucida Sans"/>
              </a:rPr>
              <a:t>determinación</a:t>
            </a:r>
            <a:r>
              <a:rPr sz="3100" dirty="0">
                <a:latin typeface="Lucida Sans"/>
                <a:cs typeface="Lucida Sans"/>
              </a:rPr>
              <a:t> </a:t>
            </a:r>
            <a:r>
              <a:rPr sz="3100" spc="120" dirty="0">
                <a:latin typeface="Lucida Sans"/>
                <a:cs typeface="Lucida Sans"/>
              </a:rPr>
              <a:t>de</a:t>
            </a:r>
            <a:r>
              <a:rPr sz="3100" spc="85" dirty="0">
                <a:latin typeface="Lucida Sans"/>
                <a:cs typeface="Lucida Sans"/>
              </a:rPr>
              <a:t>l</a:t>
            </a:r>
            <a:r>
              <a:rPr sz="3100" spc="10" dirty="0">
                <a:latin typeface="Lucida Sans"/>
                <a:cs typeface="Lucida Sans"/>
              </a:rPr>
              <a:t> </a:t>
            </a:r>
            <a:r>
              <a:rPr sz="3100" spc="75" dirty="0">
                <a:latin typeface="Lucida Sans"/>
                <a:cs typeface="Lucida Sans"/>
              </a:rPr>
              <a:t>tiempo</a:t>
            </a:r>
            <a:r>
              <a:rPr sz="3100" spc="10" dirty="0">
                <a:latin typeface="Lucida Sans"/>
                <a:cs typeface="Lucida Sans"/>
              </a:rPr>
              <a:t> </a:t>
            </a:r>
            <a:r>
              <a:rPr sz="3100" spc="114" dirty="0">
                <a:latin typeface="Lucida Sans"/>
                <a:cs typeface="Lucida Sans"/>
              </a:rPr>
              <a:t>de</a:t>
            </a:r>
            <a:endParaRPr sz="3100" dirty="0">
              <a:latin typeface="Lucida Sans"/>
              <a:cs typeface="Lucida Sans"/>
            </a:endParaRPr>
          </a:p>
          <a:p>
            <a:pPr marL="347980" marR="734695" algn="just">
              <a:lnSpc>
                <a:spcPts val="3760"/>
              </a:lnSpc>
              <a:spcBef>
                <a:spcPts val="60"/>
              </a:spcBef>
            </a:pPr>
            <a:r>
              <a:rPr sz="3100" spc="20" dirty="0">
                <a:latin typeface="Lucida Sans"/>
                <a:cs typeface="Lucida Sans"/>
              </a:rPr>
              <a:t>holgura, </a:t>
            </a:r>
            <a:r>
              <a:rPr sz="3100" spc="65" dirty="0">
                <a:latin typeface="Lucida Sans"/>
                <a:cs typeface="Lucida Sans"/>
              </a:rPr>
              <a:t>el </a:t>
            </a:r>
            <a:r>
              <a:rPr sz="3100" spc="80" dirty="0">
                <a:latin typeface="Lucida Sans"/>
                <a:cs typeface="Lucida Sans"/>
              </a:rPr>
              <a:t>margen </a:t>
            </a:r>
            <a:r>
              <a:rPr sz="3100" spc="90" dirty="0">
                <a:latin typeface="Lucida Sans"/>
                <a:cs typeface="Lucida Sans"/>
              </a:rPr>
              <a:t>de </a:t>
            </a:r>
            <a:r>
              <a:rPr sz="3100" spc="50" dirty="0">
                <a:latin typeface="Lucida Sans"/>
                <a:cs typeface="Lucida Sans"/>
              </a:rPr>
              <a:t>maniobra  </a:t>
            </a:r>
            <a:r>
              <a:rPr sz="3100" spc="114" dirty="0">
                <a:latin typeface="Lucida Sans"/>
                <a:cs typeface="Lucida Sans"/>
              </a:rPr>
              <a:t>para </a:t>
            </a:r>
            <a:r>
              <a:rPr sz="3100" spc="75" dirty="0">
                <a:latin typeface="Lucida Sans"/>
                <a:cs typeface="Lucida Sans"/>
              </a:rPr>
              <a:t>retrasos </a:t>
            </a:r>
            <a:r>
              <a:rPr sz="3100" spc="130" dirty="0">
                <a:latin typeface="Lucida Sans"/>
                <a:cs typeface="Lucida Sans"/>
              </a:rPr>
              <a:t>en </a:t>
            </a:r>
            <a:r>
              <a:rPr sz="3100" spc="10" dirty="0">
                <a:latin typeface="Lucida Sans"/>
                <a:cs typeface="Lucida Sans"/>
              </a:rPr>
              <a:t>los </a:t>
            </a:r>
            <a:r>
              <a:rPr sz="3100" spc="85" dirty="0">
                <a:latin typeface="Lucida Sans"/>
                <a:cs typeface="Lucida Sans"/>
              </a:rPr>
              <a:t>caminos </a:t>
            </a:r>
            <a:r>
              <a:rPr sz="3100" spc="35" dirty="0">
                <a:latin typeface="Lucida Sans"/>
                <a:cs typeface="Lucida Sans"/>
              </a:rPr>
              <a:t>no  </a:t>
            </a:r>
            <a:r>
              <a:rPr sz="3100" spc="20" dirty="0">
                <a:latin typeface="Lucida Sans"/>
                <a:cs typeface="Lucida Sans"/>
              </a:rPr>
              <a:t>críticos.</a:t>
            </a:r>
            <a:endParaRPr sz="31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1379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7159"/>
            <a:ext cx="7987664" cy="1354217"/>
          </a:xfrm>
        </p:spPr>
        <p:txBody>
          <a:bodyPr/>
          <a:lstStyle/>
          <a:p>
            <a:r>
              <a:rPr lang="es-PY" dirty="0">
                <a:solidFill>
                  <a:srgbClr val="00B0F0"/>
                </a:solidFill>
              </a:rPr>
              <a:t>Edición del Libro a ser utilizado en clase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4999"/>
            <a:ext cx="4285483" cy="31110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1260" t="16666" r="32430" b="5209"/>
          <a:stretch/>
        </p:blipFill>
        <p:spPr>
          <a:xfrm>
            <a:off x="4870704" y="1909549"/>
            <a:ext cx="3968496" cy="480060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8234E4-28DC-7D62-51F2-E0702BBB346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  <p:extLst>
      <p:ext uri="{BB962C8B-B14F-4D97-AF65-F5344CB8AC3E}">
        <p14:creationId xmlns:p14="http://schemas.microsoft.com/office/powerpoint/2010/main" val="227120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156" y="175478"/>
            <a:ext cx="8098156" cy="1354217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11505" marR="5080" algn="l">
              <a:lnSpc>
                <a:spcPct val="100000"/>
              </a:lnSpc>
            </a:pPr>
            <a:r>
              <a:rPr sz="40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Timeboxing </a:t>
            </a:r>
            <a:r>
              <a:rPr sz="40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(Punto</a:t>
            </a:r>
            <a:r>
              <a:rPr sz="4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spc="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 </a:t>
            </a:r>
            <a:r>
              <a:rPr sz="4000" spc="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entrega)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1110" y="2077465"/>
            <a:ext cx="7313930" cy="314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5080" indent="-298450">
              <a:lnSpc>
                <a:spcPts val="3340"/>
              </a:lnSpc>
            </a:pPr>
            <a:r>
              <a:rPr sz="5175" spc="-217" baseline="-6441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175" spc="-1177" baseline="-6441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2750" spc="114" dirty="0">
                <a:latin typeface="Lucida Sans"/>
                <a:cs typeface="Lucida Sans"/>
              </a:rPr>
              <a:t>Establece</a:t>
            </a:r>
            <a:r>
              <a:rPr sz="2750" spc="25" dirty="0">
                <a:latin typeface="Lucida Sans"/>
                <a:cs typeface="Lucida Sans"/>
              </a:rPr>
              <a:t> </a:t>
            </a:r>
            <a:r>
              <a:rPr sz="2750" spc="95" dirty="0">
                <a:latin typeface="Lucida Sans"/>
                <a:cs typeface="Lucida Sans"/>
              </a:rPr>
              <a:t>una</a:t>
            </a:r>
            <a:r>
              <a:rPr sz="2750" spc="10" dirty="0">
                <a:latin typeface="Lucida Sans"/>
                <a:cs typeface="Lucida Sans"/>
              </a:rPr>
              <a:t> </a:t>
            </a:r>
            <a:r>
              <a:rPr sz="2750" spc="100" dirty="0">
                <a:latin typeface="Lucida Sans"/>
                <a:cs typeface="Lucida Sans"/>
              </a:rPr>
              <a:t>fecha</a:t>
            </a:r>
            <a:r>
              <a:rPr sz="2750" spc="10" dirty="0">
                <a:latin typeface="Lucida Sans"/>
                <a:cs typeface="Lucida Sans"/>
              </a:rPr>
              <a:t> </a:t>
            </a:r>
            <a:r>
              <a:rPr sz="2750" spc="100" dirty="0">
                <a:latin typeface="Lucida Sans"/>
                <a:cs typeface="Lucida Sans"/>
              </a:rPr>
              <a:t>de</a:t>
            </a:r>
            <a:r>
              <a:rPr sz="2750" spc="25" dirty="0">
                <a:latin typeface="Lucida Sans"/>
                <a:cs typeface="Lucida Sans"/>
              </a:rPr>
              <a:t> </a:t>
            </a:r>
            <a:r>
              <a:rPr sz="2750" spc="85" dirty="0">
                <a:latin typeface="Lucida Sans"/>
                <a:cs typeface="Lucida Sans"/>
              </a:rPr>
              <a:t>vencimiento</a:t>
            </a:r>
            <a:r>
              <a:rPr sz="2750" spc="15" dirty="0">
                <a:latin typeface="Lucida Sans"/>
                <a:cs typeface="Lucida Sans"/>
              </a:rPr>
              <a:t> </a:t>
            </a:r>
            <a:r>
              <a:rPr sz="2750" spc="105" dirty="0">
                <a:latin typeface="Lucida Sans"/>
                <a:cs typeface="Lucida Sans"/>
              </a:rPr>
              <a:t>de  </a:t>
            </a:r>
            <a:r>
              <a:rPr sz="2750" spc="100" dirty="0">
                <a:latin typeface="Lucida Sans"/>
                <a:cs typeface="Lucida Sans"/>
              </a:rPr>
              <a:t>entrega </a:t>
            </a:r>
            <a:r>
              <a:rPr sz="2750" spc="65" dirty="0">
                <a:latin typeface="Lucida Sans"/>
                <a:cs typeface="Lucida Sans"/>
              </a:rPr>
              <a:t>absoluta </a:t>
            </a:r>
            <a:r>
              <a:rPr sz="2750" spc="60" dirty="0">
                <a:latin typeface="Lucida Sans"/>
                <a:cs typeface="Lucida Sans"/>
              </a:rPr>
              <a:t>del</a:t>
            </a:r>
            <a:r>
              <a:rPr sz="2750" spc="-130" dirty="0">
                <a:latin typeface="Lucida Sans"/>
                <a:cs typeface="Lucida Sans"/>
              </a:rPr>
              <a:t> </a:t>
            </a:r>
            <a:r>
              <a:rPr sz="2750" spc="70" dirty="0">
                <a:latin typeface="Lucida Sans"/>
                <a:cs typeface="Lucida Sans"/>
              </a:rPr>
              <a:t>proyecto.</a:t>
            </a:r>
            <a:endParaRPr sz="2750">
              <a:latin typeface="Lucida Sans"/>
              <a:cs typeface="Lucida Sans"/>
            </a:endParaRPr>
          </a:p>
          <a:p>
            <a:pPr marL="311150" marR="33020" indent="-298450">
              <a:lnSpc>
                <a:spcPts val="3340"/>
              </a:lnSpc>
              <a:spcBef>
                <a:spcPts val="690"/>
              </a:spcBef>
            </a:pPr>
            <a:r>
              <a:rPr sz="5175" spc="-217" baseline="-6441" dirty="0">
                <a:solidFill>
                  <a:srgbClr val="3398FF"/>
                </a:solidFill>
                <a:latin typeface="Lucida Sans"/>
                <a:cs typeface="Lucida Sans"/>
              </a:rPr>
              <a:t>• </a:t>
            </a:r>
            <a:r>
              <a:rPr sz="2750" spc="100" dirty="0">
                <a:latin typeface="Lucida Sans"/>
                <a:cs typeface="Lucida Sans"/>
              </a:rPr>
              <a:t>Las </a:t>
            </a:r>
            <a:r>
              <a:rPr sz="2750" spc="50" dirty="0">
                <a:latin typeface="Lucida Sans"/>
                <a:cs typeface="Lucida Sans"/>
              </a:rPr>
              <a:t>principales </a:t>
            </a:r>
            <a:r>
              <a:rPr sz="2750" spc="85" dirty="0">
                <a:latin typeface="Lucida Sans"/>
                <a:cs typeface="Lucida Sans"/>
              </a:rPr>
              <a:t>características </a:t>
            </a:r>
            <a:r>
              <a:rPr sz="2750" spc="60" dirty="0">
                <a:latin typeface="Lucida Sans"/>
                <a:cs typeface="Lucida Sans"/>
              </a:rPr>
              <a:t>del  </a:t>
            </a:r>
            <a:r>
              <a:rPr sz="2750" spc="75" dirty="0">
                <a:latin typeface="Lucida Sans"/>
                <a:cs typeface="Lucida Sans"/>
              </a:rPr>
              <a:t>proyecto </a:t>
            </a:r>
            <a:r>
              <a:rPr sz="2750" spc="110" dirty="0">
                <a:latin typeface="Lucida Sans"/>
                <a:cs typeface="Lucida Sans"/>
              </a:rPr>
              <a:t>se </a:t>
            </a:r>
            <a:r>
              <a:rPr sz="2750" spc="60" dirty="0">
                <a:latin typeface="Lucida Sans"/>
                <a:cs typeface="Lucida Sans"/>
              </a:rPr>
              <a:t>desarrollan </a:t>
            </a:r>
            <a:r>
              <a:rPr sz="2750" spc="50" dirty="0">
                <a:latin typeface="Lucida Sans"/>
                <a:cs typeface="Lucida Sans"/>
              </a:rPr>
              <a:t>primero </a:t>
            </a:r>
            <a:r>
              <a:rPr sz="2750" spc="204" dirty="0">
                <a:latin typeface="Lucida Sans"/>
                <a:cs typeface="Lucida Sans"/>
              </a:rPr>
              <a:t>y </a:t>
            </a:r>
            <a:r>
              <a:rPr sz="2750" spc="110" dirty="0">
                <a:latin typeface="Lucida Sans"/>
                <a:cs typeface="Lucida Sans"/>
              </a:rPr>
              <a:t>se  </a:t>
            </a:r>
            <a:r>
              <a:rPr sz="2750" spc="65" dirty="0">
                <a:latin typeface="Lucida Sans"/>
                <a:cs typeface="Lucida Sans"/>
              </a:rPr>
              <a:t>ponen </a:t>
            </a:r>
            <a:r>
              <a:rPr sz="2750" spc="110" dirty="0">
                <a:latin typeface="Lucida Sans"/>
                <a:cs typeface="Lucida Sans"/>
              </a:rPr>
              <a:t>en </a:t>
            </a:r>
            <a:r>
              <a:rPr sz="2750" spc="65" dirty="0">
                <a:latin typeface="Lucida Sans"/>
                <a:cs typeface="Lucida Sans"/>
              </a:rPr>
              <a:t>ejecución </a:t>
            </a:r>
            <a:r>
              <a:rPr sz="2750" spc="110" dirty="0">
                <a:latin typeface="Lucida Sans"/>
                <a:cs typeface="Lucida Sans"/>
              </a:rPr>
              <a:t>en </a:t>
            </a:r>
            <a:r>
              <a:rPr sz="2750" spc="70" dirty="0">
                <a:latin typeface="Lucida Sans"/>
                <a:cs typeface="Lucida Sans"/>
              </a:rPr>
              <a:t>la </a:t>
            </a:r>
            <a:r>
              <a:rPr sz="2750" spc="105" dirty="0">
                <a:latin typeface="Lucida Sans"/>
                <a:cs typeface="Lucida Sans"/>
              </a:rPr>
              <a:t>fecha</a:t>
            </a:r>
            <a:r>
              <a:rPr sz="2750" spc="-285" dirty="0">
                <a:latin typeface="Lucida Sans"/>
                <a:cs typeface="Lucida Sans"/>
              </a:rPr>
              <a:t> </a:t>
            </a:r>
            <a:r>
              <a:rPr sz="2750" spc="60" dirty="0">
                <a:latin typeface="Lucida Sans"/>
                <a:cs typeface="Lucida Sans"/>
              </a:rPr>
              <a:t>debida.</a:t>
            </a:r>
            <a:endParaRPr sz="2750">
              <a:latin typeface="Lucida Sans"/>
              <a:cs typeface="Lucida Sans"/>
            </a:endParaRPr>
          </a:p>
          <a:p>
            <a:pPr marL="311150" marR="269240" indent="-298450">
              <a:lnSpc>
                <a:spcPct val="101200"/>
              </a:lnSpc>
              <a:spcBef>
                <a:spcPts val="580"/>
              </a:spcBef>
              <a:buClr>
                <a:srgbClr val="3398FF"/>
              </a:buClr>
              <a:buSzPct val="125454"/>
              <a:buChar char="•"/>
              <a:tabLst>
                <a:tab pos="424180" algn="l"/>
              </a:tabLst>
            </a:pPr>
            <a:r>
              <a:rPr sz="2750" spc="70" dirty="0">
                <a:latin typeface="Lucida Sans"/>
                <a:cs typeface="Lucida Sans"/>
              </a:rPr>
              <a:t>Otras </a:t>
            </a:r>
            <a:r>
              <a:rPr sz="2750" spc="85" dirty="0">
                <a:latin typeface="Lucida Sans"/>
                <a:cs typeface="Lucida Sans"/>
              </a:rPr>
              <a:t>características </a:t>
            </a:r>
            <a:r>
              <a:rPr sz="2750" spc="110" dirty="0">
                <a:latin typeface="Lucida Sans"/>
                <a:cs typeface="Lucida Sans"/>
              </a:rPr>
              <a:t>se </a:t>
            </a:r>
            <a:r>
              <a:rPr sz="2750" spc="100" dirty="0">
                <a:latin typeface="Lucida Sans"/>
                <a:cs typeface="Lucida Sans"/>
              </a:rPr>
              <a:t>agregan</a:t>
            </a:r>
            <a:r>
              <a:rPr sz="2750" spc="-240" dirty="0">
                <a:latin typeface="Lucida Sans"/>
                <a:cs typeface="Lucida Sans"/>
              </a:rPr>
              <a:t> </a:t>
            </a:r>
            <a:r>
              <a:rPr sz="2750" spc="120" dirty="0">
                <a:latin typeface="Lucida Sans"/>
                <a:cs typeface="Lucida Sans"/>
              </a:rPr>
              <a:t>más  </a:t>
            </a:r>
            <a:r>
              <a:rPr sz="2750" spc="95" dirty="0">
                <a:latin typeface="Lucida Sans"/>
                <a:cs typeface="Lucida Sans"/>
              </a:rPr>
              <a:t>adelante.</a:t>
            </a:r>
            <a:endParaRPr sz="275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7926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pc="55" dirty="0"/>
              <a:t>Cálculo </a:t>
            </a:r>
            <a:r>
              <a:rPr spc="75" dirty="0"/>
              <a:t>del</a:t>
            </a:r>
            <a:r>
              <a:rPr spc="-75" dirty="0"/>
              <a:t> </a:t>
            </a:r>
            <a:r>
              <a:rPr spc="75" dirty="0"/>
              <a:t>tiempo  </a:t>
            </a:r>
            <a:r>
              <a:rPr spc="60" dirty="0"/>
              <a:t>requerido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1110" y="1990090"/>
            <a:ext cx="7510780" cy="385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98FF"/>
              </a:buClr>
              <a:buSzPct val="125000"/>
              <a:buChar char="•"/>
              <a:tabLst>
                <a:tab pos="355600" algn="l"/>
              </a:tabLst>
            </a:pPr>
            <a:r>
              <a:rPr sz="4200" spc="157" baseline="1984" dirty="0">
                <a:latin typeface="Lucida Sans"/>
                <a:cs typeface="Lucida Sans"/>
              </a:rPr>
              <a:t>El </a:t>
            </a:r>
            <a:r>
              <a:rPr sz="4200" spc="89" baseline="1984" dirty="0">
                <a:latin typeface="Lucida Sans"/>
                <a:cs typeface="Lucida Sans"/>
              </a:rPr>
              <a:t>proyecto </a:t>
            </a:r>
            <a:r>
              <a:rPr sz="4200" spc="135" baseline="1984" dirty="0">
                <a:latin typeface="Lucida Sans"/>
                <a:cs typeface="Lucida Sans"/>
              </a:rPr>
              <a:t>se </a:t>
            </a:r>
            <a:r>
              <a:rPr sz="4200" spc="75" baseline="1984" dirty="0">
                <a:latin typeface="Lucida Sans"/>
                <a:cs typeface="Lucida Sans"/>
              </a:rPr>
              <a:t>divide </a:t>
            </a:r>
            <a:r>
              <a:rPr sz="4200" spc="135" baseline="1984" dirty="0">
                <a:latin typeface="Lucida Sans"/>
                <a:cs typeface="Lucida Sans"/>
              </a:rPr>
              <a:t>en </a:t>
            </a:r>
            <a:r>
              <a:rPr sz="4200" spc="15" baseline="1984" dirty="0">
                <a:latin typeface="Lucida Sans"/>
                <a:cs typeface="Lucida Sans"/>
              </a:rPr>
              <a:t>dos</a:t>
            </a:r>
            <a:r>
              <a:rPr sz="4200" spc="-637" baseline="1984" dirty="0">
                <a:latin typeface="Lucida Sans"/>
                <a:cs typeface="Lucida Sans"/>
              </a:rPr>
              <a:t> </a:t>
            </a:r>
            <a:r>
              <a:rPr sz="4200" spc="75" baseline="1984" dirty="0">
                <a:latin typeface="Lucida Sans"/>
                <a:cs typeface="Lucida Sans"/>
              </a:rPr>
              <a:t>fases.</a:t>
            </a:r>
            <a:endParaRPr sz="4200" baseline="1984" dirty="0">
              <a:latin typeface="Lucida Sans"/>
              <a:cs typeface="Lucida Sans"/>
            </a:endParaRPr>
          </a:p>
          <a:p>
            <a:pPr marL="355600" marR="5080" indent="-342900">
              <a:lnSpc>
                <a:spcPct val="77400"/>
              </a:lnSpc>
              <a:spcBef>
                <a:spcPts val="780"/>
              </a:spcBef>
              <a:buClr>
                <a:srgbClr val="3398FF"/>
              </a:buClr>
              <a:buSzPct val="125000"/>
              <a:buChar char="•"/>
              <a:tabLst>
                <a:tab pos="355600" algn="l"/>
              </a:tabLst>
            </a:pPr>
            <a:r>
              <a:rPr sz="4200" spc="67" baseline="1984" dirty="0">
                <a:latin typeface="Lucida Sans"/>
                <a:cs typeface="Lucida Sans"/>
              </a:rPr>
              <a:t>Adicionalmente </a:t>
            </a:r>
            <a:r>
              <a:rPr sz="4200" spc="89" baseline="1984" dirty="0">
                <a:latin typeface="Lucida Sans"/>
                <a:cs typeface="Lucida Sans"/>
              </a:rPr>
              <a:t>el proyecto </a:t>
            </a:r>
            <a:r>
              <a:rPr sz="4200" spc="142" baseline="1984" dirty="0">
                <a:latin typeface="Lucida Sans"/>
                <a:cs typeface="Lucida Sans"/>
              </a:rPr>
              <a:t>se </a:t>
            </a:r>
            <a:r>
              <a:rPr sz="4200" spc="75" baseline="1984" dirty="0">
                <a:latin typeface="Lucida Sans"/>
                <a:cs typeface="Lucida Sans"/>
              </a:rPr>
              <a:t>divide</a:t>
            </a:r>
            <a:r>
              <a:rPr sz="4200" spc="-412" baseline="1984" dirty="0">
                <a:latin typeface="Lucida Sans"/>
                <a:cs typeface="Lucida Sans"/>
              </a:rPr>
              <a:t> </a:t>
            </a:r>
            <a:r>
              <a:rPr sz="4200" spc="142" baseline="1984" dirty="0">
                <a:latin typeface="Lucida Sans"/>
                <a:cs typeface="Lucida Sans"/>
              </a:rPr>
              <a:t>en  </a:t>
            </a:r>
            <a:r>
              <a:rPr sz="2800" spc="90" dirty="0">
                <a:latin typeface="Lucida Sans"/>
                <a:cs typeface="Lucida Sans"/>
              </a:rPr>
              <a:t>tareas </a:t>
            </a:r>
            <a:r>
              <a:rPr sz="2800" spc="-10" dirty="0">
                <a:latin typeface="Lucida Sans"/>
                <a:cs typeface="Lucida Sans"/>
              </a:rPr>
              <a:t>o</a:t>
            </a:r>
            <a:r>
              <a:rPr sz="2800" spc="-120" dirty="0">
                <a:latin typeface="Lucida Sans"/>
                <a:cs typeface="Lucida Sans"/>
              </a:rPr>
              <a:t> </a:t>
            </a:r>
            <a:r>
              <a:rPr sz="2800" spc="65" dirty="0">
                <a:latin typeface="Lucida Sans"/>
                <a:cs typeface="Lucida Sans"/>
              </a:rPr>
              <a:t>actividades.</a:t>
            </a:r>
            <a:endParaRPr sz="2800" dirty="0">
              <a:latin typeface="Lucida Sans"/>
              <a:cs typeface="Lucida Sans"/>
            </a:endParaRPr>
          </a:p>
          <a:p>
            <a:pPr marL="355600" marR="780415" indent="-342900">
              <a:lnSpc>
                <a:spcPct val="78700"/>
              </a:lnSpc>
              <a:spcBef>
                <a:spcPts val="825"/>
              </a:spcBef>
              <a:buClr>
                <a:srgbClr val="3398FF"/>
              </a:buClr>
              <a:buSzPct val="125000"/>
              <a:buChar char="•"/>
              <a:tabLst>
                <a:tab pos="355600" algn="l"/>
              </a:tabLst>
            </a:pPr>
            <a:r>
              <a:rPr sz="4200" spc="112" baseline="1984" dirty="0">
                <a:latin typeface="Lucida Sans"/>
                <a:cs typeface="Lucida Sans"/>
              </a:rPr>
              <a:t>Finalmente </a:t>
            </a:r>
            <a:r>
              <a:rPr sz="4200" spc="89" baseline="1984" dirty="0">
                <a:latin typeface="Lucida Sans"/>
                <a:cs typeface="Lucida Sans"/>
              </a:rPr>
              <a:t>el proyecto </a:t>
            </a:r>
            <a:r>
              <a:rPr sz="4200" spc="135" baseline="1984" dirty="0">
                <a:latin typeface="Lucida Sans"/>
                <a:cs typeface="Lucida Sans"/>
              </a:rPr>
              <a:t>se </a:t>
            </a:r>
            <a:r>
              <a:rPr sz="4200" spc="75" baseline="1984" dirty="0">
                <a:latin typeface="Lucida Sans"/>
                <a:cs typeface="Lucida Sans"/>
              </a:rPr>
              <a:t>divide</a:t>
            </a:r>
            <a:r>
              <a:rPr sz="4200" spc="-532" baseline="1984" dirty="0">
                <a:latin typeface="Lucida Sans"/>
                <a:cs typeface="Lucida Sans"/>
              </a:rPr>
              <a:t> </a:t>
            </a:r>
            <a:r>
              <a:rPr sz="4200" spc="142" baseline="1984" dirty="0">
                <a:latin typeface="Lucida Sans"/>
                <a:cs typeface="Lucida Sans"/>
              </a:rPr>
              <a:t>en  </a:t>
            </a:r>
            <a:r>
              <a:rPr sz="2800" spc="45" dirty="0">
                <a:latin typeface="Lucida Sans"/>
                <a:cs typeface="Lucida Sans"/>
              </a:rPr>
              <a:t>pasos </a:t>
            </a:r>
            <a:r>
              <a:rPr sz="2800" spc="-10" dirty="0">
                <a:latin typeface="Lucida Sans"/>
                <a:cs typeface="Lucida Sans"/>
              </a:rPr>
              <a:t>o </a:t>
            </a:r>
            <a:r>
              <a:rPr sz="2800" spc="15" dirty="0">
                <a:latin typeface="Lucida Sans"/>
                <a:cs typeface="Lucida Sans"/>
              </a:rPr>
              <a:t>incluso </a:t>
            </a:r>
            <a:r>
              <a:rPr sz="2800" spc="90" dirty="0">
                <a:latin typeface="Lucida Sans"/>
                <a:cs typeface="Lucida Sans"/>
              </a:rPr>
              <a:t>en </a:t>
            </a:r>
            <a:r>
              <a:rPr sz="2800" spc="50" dirty="0">
                <a:latin typeface="Lucida Sans"/>
                <a:cs typeface="Lucida Sans"/>
              </a:rPr>
              <a:t>unidades </a:t>
            </a:r>
            <a:r>
              <a:rPr sz="2800" spc="100" dirty="0">
                <a:latin typeface="Lucida Sans"/>
                <a:cs typeface="Lucida Sans"/>
              </a:rPr>
              <a:t>más  </a:t>
            </a:r>
            <a:r>
              <a:rPr sz="2800" spc="65" dirty="0">
                <a:latin typeface="Lucida Sans"/>
                <a:cs typeface="Lucida Sans"/>
              </a:rPr>
              <a:t>pequeñas.</a:t>
            </a:r>
            <a:endParaRPr sz="2800" dirty="0">
              <a:latin typeface="Lucida Sans"/>
              <a:cs typeface="Lucida Sans"/>
            </a:endParaRPr>
          </a:p>
          <a:p>
            <a:pPr marL="355600" marR="424180" indent="-342900">
              <a:lnSpc>
                <a:spcPct val="77400"/>
              </a:lnSpc>
              <a:spcBef>
                <a:spcPts val="870"/>
              </a:spcBef>
              <a:buClr>
                <a:srgbClr val="3398FF"/>
              </a:buClr>
              <a:buSzPct val="125000"/>
              <a:buChar char="•"/>
              <a:tabLst>
                <a:tab pos="355600" algn="l"/>
              </a:tabLst>
            </a:pPr>
            <a:r>
              <a:rPr sz="4200" spc="179" baseline="1984" dirty="0">
                <a:latin typeface="Lucida Sans"/>
                <a:cs typeface="Lucida Sans"/>
              </a:rPr>
              <a:t>Para </a:t>
            </a:r>
            <a:r>
              <a:rPr sz="4200" spc="165" baseline="1984" dirty="0">
                <a:latin typeface="Lucida Sans"/>
                <a:cs typeface="Lucida Sans"/>
              </a:rPr>
              <a:t>cada </a:t>
            </a:r>
            <a:r>
              <a:rPr sz="4200" spc="157" baseline="1984" dirty="0">
                <a:latin typeface="Lucida Sans"/>
                <a:cs typeface="Lucida Sans"/>
              </a:rPr>
              <a:t>tarea </a:t>
            </a:r>
            <a:r>
              <a:rPr sz="4200" spc="-15" baseline="1984" dirty="0">
                <a:latin typeface="Lucida Sans"/>
                <a:cs typeface="Lucida Sans"/>
              </a:rPr>
              <a:t>o </a:t>
            </a:r>
            <a:r>
              <a:rPr sz="4200" spc="104" baseline="1984" dirty="0">
                <a:latin typeface="Lucida Sans"/>
                <a:cs typeface="Lucida Sans"/>
              </a:rPr>
              <a:t>actividad </a:t>
            </a:r>
            <a:r>
              <a:rPr sz="4200" spc="135" baseline="1984" dirty="0">
                <a:latin typeface="Lucida Sans"/>
                <a:cs typeface="Lucida Sans"/>
              </a:rPr>
              <a:t>se</a:t>
            </a:r>
            <a:r>
              <a:rPr sz="4200" spc="-667" baseline="1984" dirty="0">
                <a:latin typeface="Lucida Sans"/>
                <a:cs typeface="Lucida Sans"/>
              </a:rPr>
              <a:t> </a:t>
            </a:r>
            <a:r>
              <a:rPr sz="4200" spc="112" baseline="1984" dirty="0">
                <a:latin typeface="Lucida Sans"/>
                <a:cs typeface="Lucida Sans"/>
              </a:rPr>
              <a:t>estima  </a:t>
            </a:r>
            <a:r>
              <a:rPr sz="2800" spc="35" dirty="0">
                <a:latin typeface="Lucida Sans"/>
                <a:cs typeface="Lucida Sans"/>
              </a:rPr>
              <a:t>un</a:t>
            </a:r>
            <a:r>
              <a:rPr sz="2800" spc="-70" dirty="0">
                <a:latin typeface="Lucida Sans"/>
                <a:cs typeface="Lucida Sans"/>
              </a:rPr>
              <a:t> </a:t>
            </a:r>
            <a:r>
              <a:rPr sz="2800" spc="35" dirty="0">
                <a:latin typeface="Lucida Sans"/>
                <a:cs typeface="Lucida Sans"/>
              </a:rPr>
              <a:t>tiempo.</a:t>
            </a:r>
            <a:endParaRPr sz="2800" dirty="0">
              <a:latin typeface="Lucida Sans"/>
              <a:cs typeface="Lucida Sans"/>
            </a:endParaRPr>
          </a:p>
          <a:p>
            <a:pPr marL="355600" marR="1437005" indent="-342900">
              <a:lnSpc>
                <a:spcPct val="77400"/>
              </a:lnSpc>
              <a:spcBef>
                <a:spcPts val="870"/>
              </a:spcBef>
              <a:buClr>
                <a:srgbClr val="3398FF"/>
              </a:buClr>
              <a:buSzPct val="125000"/>
              <a:buChar char="•"/>
              <a:tabLst>
                <a:tab pos="355600" algn="l"/>
              </a:tabLst>
            </a:pPr>
            <a:r>
              <a:rPr sz="4200" spc="44" baseline="1984" dirty="0">
                <a:latin typeface="Lucida Sans"/>
                <a:cs typeface="Lucida Sans"/>
              </a:rPr>
              <a:t>Los </a:t>
            </a:r>
            <a:r>
              <a:rPr sz="4200" spc="150" baseline="1984" dirty="0">
                <a:latin typeface="Lucida Sans"/>
                <a:cs typeface="Lucida Sans"/>
              </a:rPr>
              <a:t>mas </a:t>
            </a:r>
            <a:r>
              <a:rPr sz="4200" spc="52" baseline="1984" dirty="0">
                <a:latin typeface="Lucida Sans"/>
                <a:cs typeface="Lucida Sans"/>
              </a:rPr>
              <a:t>probables, </a:t>
            </a:r>
            <a:r>
              <a:rPr sz="4200" spc="67" baseline="1984" dirty="0">
                <a:latin typeface="Lucida Sans"/>
                <a:cs typeface="Lucida Sans"/>
              </a:rPr>
              <a:t>pesimista,</a:t>
            </a:r>
            <a:r>
              <a:rPr sz="4200" spc="-382" baseline="1984" dirty="0">
                <a:latin typeface="Lucida Sans"/>
                <a:cs typeface="Lucida Sans"/>
              </a:rPr>
              <a:t> </a:t>
            </a:r>
            <a:r>
              <a:rPr sz="4200" spc="284" baseline="1984" dirty="0">
                <a:latin typeface="Lucida Sans"/>
                <a:cs typeface="Lucida Sans"/>
              </a:rPr>
              <a:t>y </a:t>
            </a:r>
            <a:r>
              <a:rPr lang="es-PY" sz="2800" spc="30" dirty="0">
                <a:latin typeface="Lucida Sans"/>
                <a:cs typeface="Lucida Sans"/>
              </a:rPr>
              <a:t>optimista</a:t>
            </a:r>
            <a:r>
              <a:rPr sz="2800" spc="30" dirty="0">
                <a:latin typeface="Lucida Sans"/>
                <a:cs typeface="Lucida Sans"/>
              </a:rPr>
              <a:t>.</a:t>
            </a:r>
            <a:endParaRPr sz="28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pc="55" dirty="0"/>
              <a:t>Administradores </a:t>
            </a:r>
            <a:r>
              <a:rPr spc="140" dirty="0"/>
              <a:t>de  </a:t>
            </a:r>
            <a:r>
              <a:rPr spc="45" dirty="0"/>
              <a:t>información </a:t>
            </a:r>
            <a:r>
              <a:rPr spc="75" dirty="0"/>
              <a:t>personal</a:t>
            </a:r>
            <a:r>
              <a:rPr spc="-55" dirty="0"/>
              <a:t> </a:t>
            </a:r>
            <a:r>
              <a:rPr spc="165" dirty="0"/>
              <a:t>(PIM)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41071" y="1905000"/>
            <a:ext cx="8202929" cy="396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828675" algn="l"/>
              </a:tabLst>
            </a:pPr>
            <a:r>
              <a:rPr sz="3200" spc="35" dirty="0">
                <a:latin typeface="Lucida Sans"/>
                <a:cs typeface="Lucida Sans"/>
              </a:rPr>
              <a:t>Los	</a:t>
            </a:r>
            <a:r>
              <a:rPr sz="3200" spc="40" dirty="0">
                <a:latin typeface="Lucida Sans"/>
                <a:cs typeface="Lucida Sans"/>
              </a:rPr>
              <a:t>Administradores</a:t>
            </a:r>
            <a:r>
              <a:rPr sz="3200" spc="-15" dirty="0">
                <a:latin typeface="Lucida Sans"/>
                <a:cs typeface="Lucida Sans"/>
              </a:rPr>
              <a:t> </a:t>
            </a:r>
            <a:r>
              <a:rPr sz="3200" spc="95" dirty="0">
                <a:latin typeface="Lucida Sans"/>
                <a:cs typeface="Lucida Sans"/>
              </a:rPr>
              <a:t>de</a:t>
            </a:r>
            <a:r>
              <a:rPr sz="3200" spc="-25" dirty="0">
                <a:latin typeface="Lucida Sans"/>
                <a:cs typeface="Lucida Sans"/>
              </a:rPr>
              <a:t> </a:t>
            </a:r>
            <a:r>
              <a:rPr sz="3200" spc="35" dirty="0">
                <a:latin typeface="Lucida Sans"/>
                <a:cs typeface="Lucida Sans"/>
              </a:rPr>
              <a:t>información </a:t>
            </a:r>
            <a:r>
              <a:rPr sz="3200" spc="20" dirty="0">
                <a:latin typeface="Lucida Sans"/>
                <a:cs typeface="Lucida Sans"/>
              </a:rPr>
              <a:t> </a:t>
            </a:r>
            <a:r>
              <a:rPr sz="3200" spc="50" dirty="0">
                <a:latin typeface="Lucida Sans"/>
                <a:cs typeface="Lucida Sans"/>
              </a:rPr>
              <a:t>personal </a:t>
            </a:r>
            <a:r>
              <a:rPr sz="3200" spc="120" dirty="0">
                <a:latin typeface="Lucida Sans"/>
                <a:cs typeface="Lucida Sans"/>
              </a:rPr>
              <a:t>(PIM) </a:t>
            </a:r>
            <a:r>
              <a:rPr sz="3200" spc="110" dirty="0">
                <a:latin typeface="Lucida Sans"/>
                <a:cs typeface="Lucida Sans"/>
              </a:rPr>
              <a:t>es </a:t>
            </a:r>
            <a:r>
              <a:rPr sz="3200" spc="5" dirty="0">
                <a:latin typeface="Lucida Sans"/>
                <a:cs typeface="Lucida Sans"/>
              </a:rPr>
              <a:t>útil </a:t>
            </a:r>
            <a:r>
              <a:rPr sz="3200" spc="105" dirty="0">
                <a:latin typeface="Lucida Sans"/>
                <a:cs typeface="Lucida Sans"/>
              </a:rPr>
              <a:t>para </a:t>
            </a:r>
            <a:r>
              <a:rPr sz="3200" spc="65" dirty="0" err="1">
                <a:latin typeface="Lucida Sans"/>
                <a:cs typeface="Lucida Sans"/>
              </a:rPr>
              <a:t>programar</a:t>
            </a:r>
            <a:r>
              <a:rPr sz="3200" spc="65" dirty="0">
                <a:latin typeface="Lucida Sans"/>
                <a:cs typeface="Lucida Sans"/>
              </a:rPr>
              <a:t> </a:t>
            </a:r>
            <a:r>
              <a:rPr sz="3200" spc="90" dirty="0">
                <a:latin typeface="Lucida Sans"/>
                <a:cs typeface="Lucida Sans"/>
              </a:rPr>
              <a:t>actividades </a:t>
            </a:r>
            <a:r>
              <a:rPr sz="3200" spc="185" dirty="0">
                <a:latin typeface="Lucida Sans"/>
                <a:cs typeface="Lucida Sans"/>
              </a:rPr>
              <a:t>e </a:t>
            </a:r>
            <a:r>
              <a:rPr sz="3200" spc="75" dirty="0" err="1">
                <a:latin typeface="Lucida Sans"/>
                <a:cs typeface="Lucida Sans"/>
              </a:rPr>
              <a:t>incluye</a:t>
            </a:r>
            <a:r>
              <a:rPr sz="3200" spc="75" dirty="0">
                <a:latin typeface="Lucida Sans"/>
                <a:cs typeface="Lucida Sans"/>
              </a:rPr>
              <a:t> </a:t>
            </a:r>
            <a:r>
              <a:rPr lang="es-ES" sz="3200" spc="85" dirty="0">
                <a:latin typeface="Lucida Sans"/>
                <a:cs typeface="Lucida Sans"/>
              </a:rPr>
              <a:t>características</a:t>
            </a:r>
            <a:r>
              <a:rPr sz="3200" spc="85" dirty="0">
                <a:latin typeface="Lucida Sans"/>
                <a:cs typeface="Lucida Sans"/>
              </a:rPr>
              <a:t> </a:t>
            </a:r>
            <a:r>
              <a:rPr sz="3200" dirty="0">
                <a:latin typeface="Lucida Sans"/>
                <a:cs typeface="Lucida Sans"/>
              </a:rPr>
              <a:t>por</a:t>
            </a:r>
            <a:r>
              <a:rPr sz="3200" spc="-150" dirty="0">
                <a:latin typeface="Lucida Sans"/>
                <a:cs typeface="Lucida Sans"/>
              </a:rPr>
              <a:t> </a:t>
            </a:r>
            <a:r>
              <a:rPr sz="3200" spc="55" dirty="0">
                <a:latin typeface="Lucida Sans"/>
                <a:cs typeface="Lucida Sans"/>
              </a:rPr>
              <a:t>ejemplo:</a:t>
            </a:r>
            <a:endParaRPr sz="3200" dirty="0">
              <a:latin typeface="Lucida Sans"/>
              <a:cs typeface="Lucida Sans"/>
            </a:endParaRPr>
          </a:p>
          <a:p>
            <a:pPr marL="755650" marR="129539" indent="-285750">
              <a:lnSpc>
                <a:spcPts val="3270"/>
              </a:lnSpc>
              <a:spcBef>
                <a:spcPts val="969"/>
              </a:spcBef>
              <a:buClr>
                <a:srgbClr val="CE3708"/>
              </a:buClr>
              <a:buSzPct val="125000"/>
              <a:buChar char="•"/>
              <a:tabLst>
                <a:tab pos="868680" algn="l"/>
              </a:tabLst>
            </a:pPr>
            <a:r>
              <a:rPr sz="4200" spc="67" baseline="1984" dirty="0">
                <a:latin typeface="Lucida Sans"/>
                <a:cs typeface="Lucida Sans"/>
              </a:rPr>
              <a:t>Listas </a:t>
            </a:r>
            <a:r>
              <a:rPr sz="4200" spc="60" baseline="1984" dirty="0">
                <a:latin typeface="Lucida Sans"/>
                <a:cs typeface="Lucida Sans"/>
              </a:rPr>
              <a:t>del </a:t>
            </a:r>
            <a:r>
              <a:rPr sz="4200" spc="75" baseline="1984" dirty="0">
                <a:latin typeface="Lucida Sans"/>
                <a:cs typeface="Lucida Sans"/>
              </a:rPr>
              <a:t>números </a:t>
            </a:r>
            <a:r>
              <a:rPr sz="4200" spc="120" baseline="1984" dirty="0">
                <a:latin typeface="Lucida Sans"/>
                <a:cs typeface="Lucida Sans"/>
              </a:rPr>
              <a:t>de </a:t>
            </a:r>
            <a:r>
              <a:rPr sz="4200" spc="52" baseline="1984" dirty="0">
                <a:latin typeface="Lucida Sans"/>
                <a:cs typeface="Lucida Sans"/>
              </a:rPr>
              <a:t>teléfono </a:t>
            </a:r>
            <a:r>
              <a:rPr sz="4200" spc="284" baseline="1984" dirty="0">
                <a:latin typeface="Lucida Sans"/>
                <a:cs typeface="Lucida Sans"/>
              </a:rPr>
              <a:t>y</a:t>
            </a:r>
            <a:r>
              <a:rPr sz="4200" spc="-419" baseline="1984" dirty="0">
                <a:latin typeface="Lucida Sans"/>
                <a:cs typeface="Lucida Sans"/>
              </a:rPr>
              <a:t> </a:t>
            </a:r>
            <a:r>
              <a:rPr sz="4200" spc="127" baseline="1984" dirty="0">
                <a:latin typeface="Lucida Sans"/>
                <a:cs typeface="Lucida Sans"/>
              </a:rPr>
              <a:t>de  </a:t>
            </a:r>
            <a:r>
              <a:rPr sz="2800" spc="15" dirty="0">
                <a:latin typeface="Lucida Sans"/>
                <a:cs typeface="Lucida Sans"/>
              </a:rPr>
              <a:t>fax.</a:t>
            </a:r>
            <a:endParaRPr sz="2800" dirty="0">
              <a:latin typeface="Lucida Sans"/>
              <a:cs typeface="Lucida Sans"/>
            </a:endParaRPr>
          </a:p>
          <a:p>
            <a:pPr marL="868680" indent="-398780">
              <a:lnSpc>
                <a:spcPct val="100000"/>
              </a:lnSpc>
              <a:spcBef>
                <a:spcPts val="685"/>
              </a:spcBef>
              <a:buClr>
                <a:srgbClr val="CE3708"/>
              </a:buClr>
              <a:buSzPct val="125000"/>
              <a:buChar char="•"/>
              <a:tabLst>
                <a:tab pos="868680" algn="l"/>
              </a:tabLst>
            </a:pPr>
            <a:r>
              <a:rPr sz="4200" spc="67" baseline="1984" dirty="0">
                <a:latin typeface="Lucida Sans"/>
                <a:cs typeface="Lucida Sans"/>
              </a:rPr>
              <a:t>Listas </a:t>
            </a:r>
            <a:r>
              <a:rPr sz="4200" spc="60" baseline="1984" dirty="0">
                <a:latin typeface="Lucida Sans"/>
                <a:cs typeface="Lucida Sans"/>
              </a:rPr>
              <a:t>del </a:t>
            </a:r>
            <a:r>
              <a:rPr sz="4200" spc="89" baseline="1984" dirty="0" err="1">
                <a:latin typeface="Lucida Sans"/>
                <a:cs typeface="Lucida Sans"/>
              </a:rPr>
              <a:t>cosas</a:t>
            </a:r>
            <a:r>
              <a:rPr sz="4200" spc="-157" baseline="1984" dirty="0">
                <a:latin typeface="Lucida Sans"/>
                <a:cs typeface="Lucida Sans"/>
              </a:rPr>
              <a:t> </a:t>
            </a:r>
            <a:r>
              <a:rPr sz="4200" spc="75" baseline="1984" dirty="0" err="1">
                <a:latin typeface="Lucida Sans"/>
                <a:cs typeface="Lucida Sans"/>
              </a:rPr>
              <a:t>pendientes</a:t>
            </a:r>
            <a:r>
              <a:rPr sz="4200" spc="75" baseline="1984" dirty="0">
                <a:latin typeface="Lucida Sans"/>
                <a:cs typeface="Lucida Sans"/>
              </a:rPr>
              <a:t>.</a:t>
            </a:r>
            <a:endParaRPr lang="es-PY" sz="4200" baseline="1984" dirty="0">
              <a:latin typeface="Lucida Sans"/>
              <a:cs typeface="Lucida Sans"/>
            </a:endParaRPr>
          </a:p>
          <a:p>
            <a:pPr marL="868680" indent="-398780">
              <a:lnSpc>
                <a:spcPct val="100000"/>
              </a:lnSpc>
              <a:spcBef>
                <a:spcPts val="685"/>
              </a:spcBef>
              <a:buClr>
                <a:srgbClr val="CE3708"/>
              </a:buClr>
              <a:buSzPct val="125000"/>
              <a:buChar char="•"/>
              <a:tabLst>
                <a:tab pos="868680" algn="l"/>
              </a:tabLst>
            </a:pPr>
            <a:r>
              <a:rPr sz="4200" spc="67" baseline="1984" dirty="0" err="1">
                <a:latin typeface="Lucida Sans"/>
                <a:cs typeface="Lucida Sans"/>
              </a:rPr>
              <a:t>Calendarios</a:t>
            </a:r>
            <a:r>
              <a:rPr sz="4200" spc="67" baseline="1984" dirty="0">
                <a:latin typeface="Lucida Sans"/>
                <a:cs typeface="Lucida Sans"/>
              </a:rPr>
              <a:t> </a:t>
            </a:r>
            <a:r>
              <a:rPr sz="4200" spc="142" baseline="1984" dirty="0">
                <a:latin typeface="Lucida Sans"/>
                <a:cs typeface="Lucida Sans"/>
              </a:rPr>
              <a:t>en</a:t>
            </a:r>
            <a:r>
              <a:rPr sz="4200" spc="-202" baseline="1984" dirty="0">
                <a:latin typeface="Lucida Sans"/>
                <a:cs typeface="Lucida Sans"/>
              </a:rPr>
              <a:t> </a:t>
            </a:r>
            <a:r>
              <a:rPr sz="4200" spc="75" baseline="1984" dirty="0">
                <a:latin typeface="Lucida Sans"/>
                <a:cs typeface="Lucida Sans"/>
              </a:rPr>
              <a:t>línea.</a:t>
            </a:r>
            <a:endParaRPr sz="4200" baseline="1984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5510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50" dirty="0"/>
              <a:t>Administración </a:t>
            </a:r>
            <a:r>
              <a:rPr spc="140" dirty="0"/>
              <a:t>de</a:t>
            </a:r>
            <a:r>
              <a:rPr spc="-95" dirty="0"/>
              <a:t> </a:t>
            </a:r>
            <a:r>
              <a:rPr spc="50" dirty="0"/>
              <a:t>equipos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981200"/>
            <a:ext cx="8077200" cy="328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10" indent="-308610">
              <a:lnSpc>
                <a:spcPct val="100000"/>
              </a:lnSpc>
              <a:buClr>
                <a:srgbClr val="3398FF"/>
              </a:buClr>
              <a:buSzPct val="124000"/>
              <a:buChar char="•"/>
              <a:tabLst>
                <a:tab pos="321310" algn="l"/>
              </a:tabLst>
            </a:pPr>
            <a:r>
              <a:rPr sz="2500" spc="35" dirty="0">
                <a:latin typeface="Lucida Sans"/>
                <a:cs typeface="Lucida Sans"/>
              </a:rPr>
              <a:t>Los equipos </a:t>
            </a:r>
            <a:r>
              <a:rPr sz="2500" spc="65" dirty="0">
                <a:latin typeface="Lucida Sans"/>
                <a:cs typeface="Lucida Sans"/>
              </a:rPr>
              <a:t>tienen </a:t>
            </a:r>
            <a:r>
              <a:rPr sz="2500" spc="160" dirty="0">
                <a:latin typeface="Lucida Sans"/>
                <a:cs typeface="Lucida Sans"/>
              </a:rPr>
              <a:t>a </a:t>
            </a:r>
            <a:r>
              <a:rPr sz="2500" spc="60" dirty="0">
                <a:latin typeface="Lucida Sans"/>
                <a:cs typeface="Lucida Sans"/>
              </a:rPr>
              <a:t>menudo </a:t>
            </a:r>
            <a:r>
              <a:rPr sz="2500" spc="15" dirty="0">
                <a:latin typeface="Lucida Sans"/>
                <a:cs typeface="Lucida Sans"/>
              </a:rPr>
              <a:t>dos</a:t>
            </a:r>
            <a:r>
              <a:rPr sz="2500" spc="-310" dirty="0">
                <a:latin typeface="Lucida Sans"/>
                <a:cs typeface="Lucida Sans"/>
              </a:rPr>
              <a:t> </a:t>
            </a:r>
            <a:r>
              <a:rPr sz="2500" spc="40" dirty="0">
                <a:latin typeface="Lucida Sans"/>
                <a:cs typeface="Lucida Sans"/>
              </a:rPr>
              <a:t>líderes:</a:t>
            </a:r>
            <a:endParaRPr sz="2500" dirty="0">
              <a:latin typeface="Lucida Sans"/>
              <a:cs typeface="Lucida Sans"/>
            </a:endParaRPr>
          </a:p>
          <a:p>
            <a:pPr marL="680720" marR="5080" lvl="1" indent="-256540">
              <a:lnSpc>
                <a:spcPct val="100000"/>
              </a:lnSpc>
              <a:spcBef>
                <a:spcPts val="550"/>
              </a:spcBef>
              <a:buClr>
                <a:srgbClr val="CE3708"/>
              </a:buClr>
              <a:buSzPct val="125581"/>
              <a:buChar char="•"/>
              <a:tabLst>
                <a:tab pos="768350" algn="l"/>
              </a:tabLst>
            </a:pPr>
            <a:r>
              <a:rPr sz="2150" spc="40" dirty="0">
                <a:latin typeface="Lucida Sans"/>
                <a:cs typeface="Lucida Sans"/>
              </a:rPr>
              <a:t>Uno </a:t>
            </a:r>
            <a:r>
              <a:rPr sz="2150" spc="35" dirty="0">
                <a:latin typeface="Lucida Sans"/>
                <a:cs typeface="Lucida Sans"/>
              </a:rPr>
              <a:t>quien </a:t>
            </a:r>
            <a:r>
              <a:rPr sz="2150" spc="40" dirty="0">
                <a:latin typeface="Lucida Sans"/>
                <a:cs typeface="Lucida Sans"/>
              </a:rPr>
              <a:t>lidera </a:t>
            </a:r>
            <a:r>
              <a:rPr sz="2150" spc="135" dirty="0">
                <a:latin typeface="Lucida Sans"/>
                <a:cs typeface="Lucida Sans"/>
              </a:rPr>
              <a:t>a </a:t>
            </a:r>
            <a:r>
              <a:rPr sz="2150" dirty="0">
                <a:latin typeface="Lucida Sans"/>
                <a:cs typeface="Lucida Sans"/>
              </a:rPr>
              <a:t>los </a:t>
            </a:r>
            <a:r>
              <a:rPr sz="2150" spc="40" dirty="0">
                <a:latin typeface="Lucida Sans"/>
                <a:cs typeface="Lucida Sans"/>
              </a:rPr>
              <a:t>miembros </a:t>
            </a:r>
            <a:r>
              <a:rPr sz="2150" spc="135" dirty="0">
                <a:latin typeface="Lucida Sans"/>
                <a:cs typeface="Lucida Sans"/>
              </a:rPr>
              <a:t>a</a:t>
            </a:r>
            <a:r>
              <a:rPr sz="2150" spc="-365" dirty="0">
                <a:latin typeface="Lucida Sans"/>
                <a:cs typeface="Lucida Sans"/>
              </a:rPr>
              <a:t> </a:t>
            </a:r>
            <a:r>
              <a:rPr sz="2150" spc="25" dirty="0">
                <a:latin typeface="Lucida Sans"/>
                <a:cs typeface="Lucida Sans"/>
              </a:rPr>
              <a:t>cumplir </a:t>
            </a:r>
            <a:r>
              <a:rPr sz="2150" spc="45" dirty="0">
                <a:latin typeface="Lucida Sans"/>
                <a:cs typeface="Lucida Sans"/>
              </a:rPr>
              <a:t>las  </a:t>
            </a:r>
            <a:r>
              <a:rPr sz="2150" spc="65" dirty="0">
                <a:latin typeface="Lucida Sans"/>
                <a:cs typeface="Lucida Sans"/>
              </a:rPr>
              <a:t>tareas.</a:t>
            </a:r>
            <a:endParaRPr sz="2150" dirty="0">
              <a:latin typeface="Lucida Sans"/>
              <a:cs typeface="Lucida Sans"/>
            </a:endParaRPr>
          </a:p>
          <a:p>
            <a:pPr marL="680720" lvl="1" indent="-256540">
              <a:lnSpc>
                <a:spcPct val="100000"/>
              </a:lnSpc>
              <a:spcBef>
                <a:spcPts val="540"/>
              </a:spcBef>
              <a:buClr>
                <a:srgbClr val="CE3708"/>
              </a:buClr>
              <a:buSzPct val="123255"/>
              <a:buChar char="•"/>
              <a:tabLst>
                <a:tab pos="680720" algn="l"/>
              </a:tabLst>
            </a:pPr>
            <a:r>
              <a:rPr sz="2150" spc="40" dirty="0">
                <a:latin typeface="Lucida Sans"/>
                <a:cs typeface="Lucida Sans"/>
              </a:rPr>
              <a:t>Uno </a:t>
            </a:r>
            <a:r>
              <a:rPr sz="2150" spc="55" dirty="0">
                <a:latin typeface="Lucida Sans"/>
                <a:cs typeface="Lucida Sans"/>
              </a:rPr>
              <a:t>que </a:t>
            </a:r>
            <a:r>
              <a:rPr sz="2150" spc="80" dirty="0">
                <a:latin typeface="Lucida Sans"/>
                <a:cs typeface="Lucida Sans"/>
              </a:rPr>
              <a:t>se </a:t>
            </a:r>
            <a:r>
              <a:rPr sz="2150" spc="45" dirty="0">
                <a:latin typeface="Lucida Sans"/>
                <a:cs typeface="Lucida Sans"/>
              </a:rPr>
              <a:t>refiere </a:t>
            </a:r>
            <a:r>
              <a:rPr sz="2150" spc="135" dirty="0">
                <a:latin typeface="Lucida Sans"/>
                <a:cs typeface="Lucida Sans"/>
              </a:rPr>
              <a:t>a </a:t>
            </a:r>
            <a:r>
              <a:rPr sz="2150" spc="45" dirty="0">
                <a:latin typeface="Lucida Sans"/>
                <a:cs typeface="Lucida Sans"/>
              </a:rPr>
              <a:t>las </a:t>
            </a:r>
            <a:r>
              <a:rPr sz="2150" spc="50" dirty="0">
                <a:latin typeface="Lucida Sans"/>
                <a:cs typeface="Lucida Sans"/>
              </a:rPr>
              <a:t>relaciones</a:t>
            </a:r>
            <a:r>
              <a:rPr sz="2150" spc="-425" dirty="0">
                <a:latin typeface="Lucida Sans"/>
                <a:cs typeface="Lucida Sans"/>
              </a:rPr>
              <a:t> </a:t>
            </a:r>
            <a:r>
              <a:rPr sz="2150" spc="45" dirty="0">
                <a:latin typeface="Lucida Sans"/>
                <a:cs typeface="Lucida Sans"/>
              </a:rPr>
              <a:t>sociales</a:t>
            </a:r>
            <a:endParaRPr sz="2150" dirty="0">
              <a:latin typeface="Lucida Sans"/>
              <a:cs typeface="Lucida Sans"/>
            </a:endParaRPr>
          </a:p>
          <a:p>
            <a:pPr marL="321310" indent="-308610">
              <a:lnSpc>
                <a:spcPct val="100000"/>
              </a:lnSpc>
              <a:spcBef>
                <a:spcPts val="750"/>
              </a:spcBef>
              <a:buClr>
                <a:srgbClr val="3398FF"/>
              </a:buClr>
              <a:buSzPct val="124000"/>
              <a:buChar char="•"/>
              <a:tabLst>
                <a:tab pos="321310" algn="l"/>
              </a:tabLst>
            </a:pPr>
            <a:r>
              <a:rPr sz="2500" spc="100" dirty="0">
                <a:latin typeface="Lucida Sans"/>
                <a:cs typeface="Lucida Sans"/>
              </a:rPr>
              <a:t>El </a:t>
            </a:r>
            <a:r>
              <a:rPr sz="2500" spc="70" dirty="0">
                <a:latin typeface="Lucida Sans"/>
                <a:cs typeface="Lucida Sans"/>
              </a:rPr>
              <a:t>analista </a:t>
            </a:r>
            <a:r>
              <a:rPr sz="2500" spc="90" dirty="0">
                <a:latin typeface="Lucida Sans"/>
                <a:cs typeface="Lucida Sans"/>
              </a:rPr>
              <a:t>de </a:t>
            </a:r>
            <a:r>
              <a:rPr sz="2500" spc="65" dirty="0">
                <a:latin typeface="Lucida Sans"/>
                <a:cs typeface="Lucida Sans"/>
              </a:rPr>
              <a:t>sistemas </a:t>
            </a:r>
            <a:r>
              <a:rPr sz="2500" spc="85" dirty="0">
                <a:latin typeface="Lucida Sans"/>
                <a:cs typeface="Lucida Sans"/>
              </a:rPr>
              <a:t>debe</a:t>
            </a:r>
            <a:r>
              <a:rPr sz="2500" spc="-300" dirty="0">
                <a:latin typeface="Lucida Sans"/>
                <a:cs typeface="Lucida Sans"/>
              </a:rPr>
              <a:t> </a:t>
            </a:r>
            <a:r>
              <a:rPr sz="2500" spc="50" dirty="0">
                <a:latin typeface="Lucida Sans"/>
                <a:cs typeface="Lucida Sans"/>
              </a:rPr>
              <a:t>administrar</a:t>
            </a:r>
            <a:r>
              <a:rPr sz="2850" spc="50" dirty="0">
                <a:latin typeface="Lucida Sans"/>
                <a:cs typeface="Lucida Sans"/>
              </a:rPr>
              <a:t>:</a:t>
            </a:r>
            <a:endParaRPr sz="2850" dirty="0">
              <a:latin typeface="Lucida Sans"/>
              <a:cs typeface="Lucida Sans"/>
            </a:endParaRPr>
          </a:p>
          <a:p>
            <a:pPr marL="768350" lvl="1" indent="-344170">
              <a:lnSpc>
                <a:spcPct val="100000"/>
              </a:lnSpc>
              <a:spcBef>
                <a:spcPts val="550"/>
              </a:spcBef>
              <a:buClr>
                <a:srgbClr val="CE3708"/>
              </a:buClr>
              <a:buSzPct val="125581"/>
              <a:buChar char="•"/>
              <a:tabLst>
                <a:tab pos="768350" algn="l"/>
              </a:tabLst>
            </a:pPr>
            <a:r>
              <a:rPr sz="2150" spc="25" dirty="0">
                <a:latin typeface="Lucida Sans"/>
                <a:cs typeface="Lucida Sans"/>
              </a:rPr>
              <a:t>Los </a:t>
            </a:r>
            <a:r>
              <a:rPr sz="2150" spc="40" dirty="0">
                <a:latin typeface="Lucida Sans"/>
                <a:cs typeface="Lucida Sans"/>
              </a:rPr>
              <a:t>miembros del</a:t>
            </a:r>
            <a:r>
              <a:rPr sz="2150" spc="-114" dirty="0">
                <a:latin typeface="Lucida Sans"/>
                <a:cs typeface="Lucida Sans"/>
              </a:rPr>
              <a:t> </a:t>
            </a:r>
            <a:r>
              <a:rPr sz="2150" spc="20" dirty="0">
                <a:latin typeface="Lucida Sans"/>
                <a:cs typeface="Lucida Sans"/>
              </a:rPr>
              <a:t>equipo.</a:t>
            </a:r>
            <a:endParaRPr sz="2150" dirty="0">
              <a:latin typeface="Lucida Sans"/>
              <a:cs typeface="Lucida Sans"/>
            </a:endParaRPr>
          </a:p>
          <a:p>
            <a:pPr marL="680720" lvl="1" indent="-256540">
              <a:lnSpc>
                <a:spcPct val="100000"/>
              </a:lnSpc>
              <a:spcBef>
                <a:spcPts val="550"/>
              </a:spcBef>
              <a:buClr>
                <a:srgbClr val="CE3708"/>
              </a:buClr>
              <a:buSzPct val="125581"/>
              <a:buChar char="•"/>
              <a:tabLst>
                <a:tab pos="680720" algn="l"/>
              </a:tabLst>
            </a:pPr>
            <a:r>
              <a:rPr lang="es-ES" sz="2150" spc="90" dirty="0">
                <a:latin typeface="Lucida Sans"/>
                <a:cs typeface="Lucida Sans"/>
              </a:rPr>
              <a:t> </a:t>
            </a:r>
            <a:r>
              <a:rPr sz="2150" spc="90" dirty="0" err="1">
                <a:latin typeface="Lucida Sans"/>
                <a:cs typeface="Lucida Sans"/>
              </a:rPr>
              <a:t>Sus</a:t>
            </a:r>
            <a:r>
              <a:rPr sz="2150" spc="-55" dirty="0">
                <a:latin typeface="Lucida Sans"/>
                <a:cs typeface="Lucida Sans"/>
              </a:rPr>
              <a:t> </a:t>
            </a:r>
            <a:r>
              <a:rPr sz="2150" spc="55" dirty="0">
                <a:latin typeface="Lucida Sans"/>
                <a:cs typeface="Lucida Sans"/>
              </a:rPr>
              <a:t>actividades.</a:t>
            </a:r>
            <a:endParaRPr sz="2150" dirty="0">
              <a:latin typeface="Lucida Sans"/>
              <a:cs typeface="Lucida Sans"/>
            </a:endParaRPr>
          </a:p>
          <a:p>
            <a:pPr marL="680720" lvl="1" indent="-256540">
              <a:lnSpc>
                <a:spcPct val="100000"/>
              </a:lnSpc>
              <a:spcBef>
                <a:spcPts val="550"/>
              </a:spcBef>
              <a:buClr>
                <a:srgbClr val="CE3708"/>
              </a:buClr>
              <a:buSzPct val="125581"/>
              <a:buChar char="•"/>
              <a:tabLst>
                <a:tab pos="680720" algn="l"/>
              </a:tabLst>
            </a:pPr>
            <a:r>
              <a:rPr lang="es-ES" sz="2150" spc="90" dirty="0">
                <a:latin typeface="Lucida Sans"/>
                <a:cs typeface="Lucida Sans"/>
              </a:rPr>
              <a:t> </a:t>
            </a:r>
            <a:r>
              <a:rPr sz="2150" spc="90" dirty="0" err="1">
                <a:latin typeface="Lucida Sans"/>
                <a:cs typeface="Lucida Sans"/>
              </a:rPr>
              <a:t>Sus</a:t>
            </a:r>
            <a:r>
              <a:rPr sz="2150" spc="90" dirty="0">
                <a:latin typeface="Lucida Sans"/>
                <a:cs typeface="Lucida Sans"/>
              </a:rPr>
              <a:t> </a:t>
            </a:r>
            <a:r>
              <a:rPr sz="2150" spc="40" dirty="0">
                <a:latin typeface="Lucida Sans"/>
                <a:cs typeface="Lucida Sans"/>
              </a:rPr>
              <a:t>tiempos </a:t>
            </a:r>
            <a:r>
              <a:rPr sz="2150" spc="155" dirty="0">
                <a:latin typeface="Lucida Sans"/>
                <a:cs typeface="Lucida Sans"/>
              </a:rPr>
              <a:t>y</a:t>
            </a:r>
            <a:r>
              <a:rPr sz="2150" spc="-204" dirty="0">
                <a:latin typeface="Lucida Sans"/>
                <a:cs typeface="Lucida Sans"/>
              </a:rPr>
              <a:t> </a:t>
            </a:r>
            <a:r>
              <a:rPr sz="2150" spc="35" dirty="0">
                <a:latin typeface="Lucida Sans"/>
                <a:cs typeface="Lucida Sans"/>
              </a:rPr>
              <a:t>recursos.</a:t>
            </a:r>
            <a:endParaRPr sz="215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95" dirty="0"/>
              <a:t>Programación</a:t>
            </a:r>
            <a:r>
              <a:rPr spc="-55" dirty="0"/>
              <a:t> </a:t>
            </a:r>
            <a:r>
              <a:rPr spc="135" dirty="0"/>
              <a:t>extrema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1464" y="1968245"/>
            <a:ext cx="8561070" cy="17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2344" marR="5080">
              <a:lnSpc>
                <a:spcPct val="120800"/>
              </a:lnSpc>
            </a:pPr>
            <a:r>
              <a:rPr spc="135" dirty="0"/>
              <a:t>La </a:t>
            </a:r>
            <a:r>
              <a:rPr spc="70" dirty="0"/>
              <a:t>Programación </a:t>
            </a:r>
            <a:r>
              <a:rPr spc="100" dirty="0"/>
              <a:t>extrema </a:t>
            </a:r>
            <a:r>
              <a:rPr spc="190" dirty="0"/>
              <a:t>(XP)</a:t>
            </a:r>
            <a:r>
              <a:rPr spc="-345" dirty="0"/>
              <a:t> </a:t>
            </a:r>
            <a:r>
              <a:rPr spc="90" dirty="0"/>
              <a:t>toma  </a:t>
            </a:r>
            <a:r>
              <a:rPr spc="85" dirty="0"/>
              <a:t>buenas </a:t>
            </a:r>
            <a:r>
              <a:rPr spc="80" dirty="0"/>
              <a:t>prácticas </a:t>
            </a:r>
            <a:r>
              <a:rPr spc="95" dirty="0"/>
              <a:t>de</a:t>
            </a:r>
            <a:r>
              <a:rPr spc="-210" dirty="0"/>
              <a:t> </a:t>
            </a:r>
            <a:r>
              <a:rPr lang="es-PY" spc="35" dirty="0"/>
              <a:t>desarrollo </a:t>
            </a:r>
            <a:r>
              <a:rPr lang="es-PY" spc="65" dirty="0"/>
              <a:t>extremo </a:t>
            </a:r>
            <a:r>
              <a:rPr spc="95" dirty="0"/>
              <a:t>de</a:t>
            </a:r>
            <a:r>
              <a:rPr spc="-65" dirty="0"/>
              <a:t> </a:t>
            </a:r>
            <a:r>
              <a:rPr spc="70" dirty="0"/>
              <a:t>sistemas.</a:t>
            </a:r>
          </a:p>
        </p:txBody>
      </p:sp>
    </p:spTree>
    <p:extLst>
      <p:ext uri="{BB962C8B-B14F-4D97-AF65-F5344CB8AC3E}">
        <p14:creationId xmlns:p14="http://schemas.microsoft.com/office/powerpoint/2010/main" val="73353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z="4000" spc="90" dirty="0"/>
              <a:t>Variables </a:t>
            </a:r>
            <a:r>
              <a:rPr sz="4000" spc="120" dirty="0"/>
              <a:t>de</a:t>
            </a:r>
            <a:r>
              <a:rPr sz="4000" spc="-125" dirty="0"/>
              <a:t> </a:t>
            </a:r>
            <a:r>
              <a:rPr sz="4000" spc="65" dirty="0"/>
              <a:t>programación  </a:t>
            </a:r>
            <a:r>
              <a:rPr sz="4000" spc="120" dirty="0"/>
              <a:t>extrema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761999" y="2057400"/>
            <a:ext cx="8202929" cy="4362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 marR="443865" indent="-314960">
              <a:lnSpc>
                <a:spcPct val="101000"/>
              </a:lnSpc>
              <a:buClr>
                <a:srgbClr val="3398FF"/>
              </a:buClr>
              <a:buSzPct val="125490"/>
              <a:buChar char="•"/>
              <a:tabLst>
                <a:tab pos="327660" algn="l"/>
              </a:tabLst>
            </a:pPr>
            <a:r>
              <a:rPr sz="3200" spc="114" dirty="0">
                <a:latin typeface="Lucida Sans"/>
                <a:cs typeface="Lucida Sans"/>
              </a:rPr>
              <a:t>La </a:t>
            </a:r>
            <a:r>
              <a:rPr sz="3200" spc="50" dirty="0">
                <a:latin typeface="Lucida Sans"/>
                <a:cs typeface="Lucida Sans"/>
              </a:rPr>
              <a:t>programación </a:t>
            </a:r>
            <a:r>
              <a:rPr sz="3200" spc="85" dirty="0">
                <a:latin typeface="Lucida Sans"/>
                <a:cs typeface="Lucida Sans"/>
              </a:rPr>
              <a:t>extrema </a:t>
            </a:r>
            <a:r>
              <a:rPr sz="3200" spc="75" dirty="0" err="1">
                <a:latin typeface="Lucida Sans"/>
                <a:cs typeface="Lucida Sans"/>
              </a:rPr>
              <a:t>tiene</a:t>
            </a:r>
            <a:r>
              <a:rPr sz="3200" spc="-235" dirty="0">
                <a:latin typeface="Lucida Sans"/>
                <a:cs typeface="Lucida Sans"/>
              </a:rPr>
              <a:t> </a:t>
            </a:r>
            <a:r>
              <a:rPr lang="es-ES" sz="3200" spc="65" dirty="0">
                <a:latin typeface="Lucida Sans"/>
                <a:cs typeface="Lucida Sans"/>
              </a:rPr>
              <a:t>tres </a:t>
            </a:r>
            <a:r>
              <a:rPr sz="3200" spc="75" dirty="0">
                <a:latin typeface="Lucida Sans"/>
                <a:cs typeface="Lucida Sans"/>
              </a:rPr>
              <a:t>variables que </a:t>
            </a:r>
            <a:r>
              <a:rPr sz="3200" spc="70" dirty="0">
                <a:latin typeface="Lucida Sans"/>
                <a:cs typeface="Lucida Sans"/>
              </a:rPr>
              <a:t>el </a:t>
            </a:r>
            <a:r>
              <a:rPr sz="3200" spc="40" dirty="0">
                <a:latin typeface="Lucida Sans"/>
                <a:cs typeface="Lucida Sans"/>
              </a:rPr>
              <a:t>desarrollador </a:t>
            </a:r>
            <a:r>
              <a:rPr sz="3200" spc="80" dirty="0">
                <a:latin typeface="Lucida Sans"/>
                <a:cs typeface="Lucida Sans"/>
              </a:rPr>
              <a:t>puede  </a:t>
            </a:r>
            <a:r>
              <a:rPr sz="3200" spc="40" dirty="0">
                <a:latin typeface="Lucida Sans"/>
                <a:cs typeface="Lucida Sans"/>
              </a:rPr>
              <a:t>controlar:</a:t>
            </a:r>
            <a:endParaRPr sz="3200" dirty="0">
              <a:latin typeface="Lucida Sans"/>
              <a:cs typeface="Lucida Sans"/>
            </a:endParaRPr>
          </a:p>
          <a:p>
            <a:pPr marL="890270" lvl="1" indent="-457200">
              <a:lnSpc>
                <a:spcPct val="100000"/>
              </a:lnSpc>
              <a:spcBef>
                <a:spcPts val="660"/>
              </a:spcBef>
              <a:buClr>
                <a:srgbClr val="CE3708"/>
              </a:buClr>
              <a:buSzPct val="125490"/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sz="3200" spc="30" dirty="0" err="1">
                <a:latin typeface="Lucida Sans"/>
                <a:cs typeface="Lucida Sans"/>
              </a:rPr>
              <a:t>Tiempo</a:t>
            </a:r>
            <a:r>
              <a:rPr sz="3200" spc="30" dirty="0">
                <a:latin typeface="Lucida Sans"/>
                <a:cs typeface="Lucida Sans"/>
              </a:rPr>
              <a:t>.</a:t>
            </a:r>
            <a:endParaRPr lang="es-PY" sz="3200" dirty="0">
              <a:latin typeface="Lucida Sans"/>
              <a:cs typeface="Lucida Sans"/>
            </a:endParaRPr>
          </a:p>
          <a:p>
            <a:pPr marL="890270" lvl="1" indent="-457200">
              <a:lnSpc>
                <a:spcPct val="100000"/>
              </a:lnSpc>
              <a:spcBef>
                <a:spcPts val="660"/>
              </a:spcBef>
              <a:buClr>
                <a:srgbClr val="CE3708"/>
              </a:buClr>
              <a:buSzPct val="125490"/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sz="3200" spc="45" dirty="0">
                <a:latin typeface="Lucida Sans"/>
                <a:cs typeface="Lucida Sans"/>
              </a:rPr>
              <a:t>Cost</a:t>
            </a:r>
            <a:r>
              <a:rPr lang="es-ES" sz="3200" spc="45" dirty="0">
                <a:latin typeface="Lucida Sans"/>
                <a:cs typeface="Lucida Sans"/>
              </a:rPr>
              <a:t>o</a:t>
            </a:r>
            <a:r>
              <a:rPr sz="3200" spc="45" dirty="0">
                <a:latin typeface="Lucida Sans"/>
                <a:cs typeface="Lucida Sans"/>
              </a:rPr>
              <a:t>.</a:t>
            </a:r>
            <a:endParaRPr lang="es-PY" sz="3200" dirty="0">
              <a:latin typeface="Lucida Sans"/>
              <a:cs typeface="Lucida Sans"/>
            </a:endParaRPr>
          </a:p>
          <a:p>
            <a:pPr marL="890270" lvl="1" indent="-457200">
              <a:lnSpc>
                <a:spcPct val="100000"/>
              </a:lnSpc>
              <a:spcBef>
                <a:spcPts val="660"/>
              </a:spcBef>
              <a:buClr>
                <a:srgbClr val="CE3708"/>
              </a:buClr>
              <a:buSzPct val="125490"/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sz="3200" spc="40" dirty="0" err="1">
                <a:latin typeface="Lucida Sans"/>
                <a:cs typeface="Lucida Sans"/>
              </a:rPr>
              <a:t>Calidad</a:t>
            </a:r>
            <a:r>
              <a:rPr sz="3200" spc="40" dirty="0">
                <a:latin typeface="Lucida Sans"/>
                <a:cs typeface="Lucida Sans"/>
              </a:rPr>
              <a:t>.</a:t>
            </a:r>
            <a:endParaRPr lang="es-PY" sz="3200" dirty="0">
              <a:latin typeface="Lucida Sans"/>
              <a:cs typeface="Lucida Sans"/>
            </a:endParaRPr>
          </a:p>
          <a:p>
            <a:pPr marL="327660" marR="5080" indent="-314960">
              <a:lnSpc>
                <a:spcPct val="100000"/>
              </a:lnSpc>
              <a:spcBef>
                <a:spcPts val="630"/>
              </a:spcBef>
              <a:buClr>
                <a:srgbClr val="3398FF"/>
              </a:buClr>
              <a:buSzPct val="125490"/>
              <a:buChar char="•"/>
              <a:tabLst>
                <a:tab pos="327660" algn="l"/>
              </a:tabLst>
            </a:pPr>
            <a:r>
              <a:rPr sz="3200" spc="105" dirty="0" err="1">
                <a:latin typeface="Lucida Sans"/>
                <a:cs typeface="Lucida Sans"/>
              </a:rPr>
              <a:t>Estas</a:t>
            </a:r>
            <a:r>
              <a:rPr sz="3200" spc="105" dirty="0">
                <a:latin typeface="Lucida Sans"/>
                <a:cs typeface="Lucida Sans"/>
              </a:rPr>
              <a:t> </a:t>
            </a:r>
            <a:r>
              <a:rPr sz="3200" spc="75" dirty="0">
                <a:latin typeface="Lucida Sans"/>
                <a:cs typeface="Lucida Sans"/>
              </a:rPr>
              <a:t>variables </a:t>
            </a:r>
            <a:r>
              <a:rPr sz="3200" spc="100" dirty="0">
                <a:latin typeface="Lucida Sans"/>
                <a:cs typeface="Lucida Sans"/>
              </a:rPr>
              <a:t>se </a:t>
            </a:r>
            <a:r>
              <a:rPr sz="3200" spc="80" dirty="0">
                <a:latin typeface="Lucida Sans"/>
                <a:cs typeface="Lucida Sans"/>
              </a:rPr>
              <a:t>deben </a:t>
            </a:r>
            <a:r>
              <a:rPr sz="3200" spc="30" dirty="0">
                <a:latin typeface="Lucida Sans"/>
                <a:cs typeface="Lucida Sans"/>
              </a:rPr>
              <a:t>equilibrar </a:t>
            </a:r>
            <a:r>
              <a:rPr sz="3200" spc="100" dirty="0">
                <a:latin typeface="Lucida Sans"/>
                <a:cs typeface="Lucida Sans"/>
              </a:rPr>
              <a:t>en</a:t>
            </a:r>
            <a:r>
              <a:rPr sz="3200" spc="-335" dirty="0">
                <a:latin typeface="Lucida Sans"/>
                <a:cs typeface="Lucida Sans"/>
              </a:rPr>
              <a:t> </a:t>
            </a:r>
            <a:r>
              <a:rPr sz="3200" spc="50" dirty="0">
                <a:latin typeface="Lucida Sans"/>
                <a:cs typeface="Lucida Sans"/>
              </a:rPr>
              <a:t>un  </a:t>
            </a:r>
            <a:r>
              <a:rPr sz="3200" spc="60" dirty="0">
                <a:latin typeface="Lucida Sans"/>
                <a:cs typeface="Lucida Sans"/>
              </a:rPr>
              <a:t>proyecto</a:t>
            </a:r>
            <a:r>
              <a:rPr sz="3600" spc="60" dirty="0">
                <a:latin typeface="Lucida Sans"/>
                <a:cs typeface="Lucida Sans"/>
              </a:rPr>
              <a:t>.</a:t>
            </a:r>
            <a:endParaRPr sz="36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676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z="4000" spc="85" dirty="0"/>
              <a:t>Actividades </a:t>
            </a:r>
            <a:r>
              <a:rPr sz="4000" spc="120" dirty="0"/>
              <a:t>de</a:t>
            </a:r>
            <a:r>
              <a:rPr sz="4000" spc="-130" dirty="0"/>
              <a:t> </a:t>
            </a:r>
            <a:r>
              <a:rPr sz="4000" spc="65" dirty="0"/>
              <a:t>programación  </a:t>
            </a:r>
            <a:r>
              <a:rPr sz="4000" spc="120" dirty="0"/>
              <a:t>extrema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18260" y="1732002"/>
            <a:ext cx="2876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0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endParaRPr sz="3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1660" y="1828800"/>
            <a:ext cx="698754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85" dirty="0">
                <a:latin typeface="Lucida Sans"/>
                <a:cs typeface="Lucida Sans"/>
              </a:rPr>
              <a:t>Las </a:t>
            </a:r>
            <a:r>
              <a:rPr sz="3200" spc="75" dirty="0">
                <a:latin typeface="Lucida Sans"/>
                <a:cs typeface="Lucida Sans"/>
              </a:rPr>
              <a:t>actividades </a:t>
            </a:r>
            <a:r>
              <a:rPr sz="3200" spc="85" dirty="0">
                <a:latin typeface="Lucida Sans"/>
                <a:cs typeface="Lucida Sans"/>
              </a:rPr>
              <a:t>de </a:t>
            </a:r>
            <a:r>
              <a:rPr sz="3200" spc="65" dirty="0">
                <a:latin typeface="Lucida Sans"/>
                <a:cs typeface="Lucida Sans"/>
              </a:rPr>
              <a:t>la</a:t>
            </a:r>
            <a:r>
              <a:rPr sz="3200" spc="-290" dirty="0">
                <a:latin typeface="Lucida Sans"/>
                <a:cs typeface="Lucida Sans"/>
              </a:rPr>
              <a:t> </a:t>
            </a:r>
            <a:r>
              <a:rPr sz="3200" spc="45" dirty="0">
                <a:latin typeface="Lucida Sans"/>
                <a:cs typeface="Lucida Sans"/>
              </a:rPr>
              <a:t>programación  </a:t>
            </a:r>
            <a:r>
              <a:rPr sz="3200" spc="80" dirty="0">
                <a:latin typeface="Lucida Sans"/>
                <a:cs typeface="Lucida Sans"/>
              </a:rPr>
              <a:t>extrema</a:t>
            </a:r>
            <a:r>
              <a:rPr sz="3200" spc="-90" dirty="0">
                <a:latin typeface="Lucida Sans"/>
                <a:cs typeface="Lucida Sans"/>
              </a:rPr>
              <a:t> </a:t>
            </a:r>
            <a:r>
              <a:rPr sz="3200" spc="25" dirty="0">
                <a:latin typeface="Lucida Sans"/>
                <a:cs typeface="Lucida Sans"/>
              </a:rPr>
              <a:t>son: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310" y="2927350"/>
            <a:ext cx="287655" cy="209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endParaRPr sz="3600">
              <a:latin typeface="Lucida Sans"/>
              <a:cs typeface="Lucida Sans"/>
            </a:endParaRPr>
          </a:p>
          <a:p>
            <a:pPr marL="12700">
              <a:lnSpc>
                <a:spcPts val="4060"/>
              </a:lnSpc>
            </a:pPr>
            <a:r>
              <a:rPr sz="3600" spc="-15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endParaRPr sz="3600">
              <a:latin typeface="Lucida Sans"/>
              <a:cs typeface="Lucida Sans"/>
            </a:endParaRPr>
          </a:p>
          <a:p>
            <a:pPr marL="12700">
              <a:lnSpc>
                <a:spcPts val="4054"/>
              </a:lnSpc>
            </a:pPr>
            <a:r>
              <a:rPr sz="3600" spc="-15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endParaRPr sz="3600">
              <a:latin typeface="Lucida Sans"/>
              <a:cs typeface="Lucida Sans"/>
            </a:endParaRPr>
          </a:p>
          <a:p>
            <a:pPr marL="12700">
              <a:lnSpc>
                <a:spcPts val="4125"/>
              </a:lnSpc>
            </a:pPr>
            <a:r>
              <a:rPr sz="3600" spc="-15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1710" y="2916062"/>
            <a:ext cx="2396490" cy="232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180">
              <a:lnSpc>
                <a:spcPct val="120800"/>
              </a:lnSpc>
            </a:pPr>
            <a:r>
              <a:rPr sz="3200" spc="20" dirty="0">
                <a:latin typeface="Lucida Sans"/>
                <a:cs typeface="Lucida Sans"/>
              </a:rPr>
              <a:t>C</a:t>
            </a:r>
            <a:r>
              <a:rPr sz="3200" spc="-5" dirty="0">
                <a:latin typeface="Lucida Sans"/>
                <a:cs typeface="Lucida Sans"/>
              </a:rPr>
              <a:t>o</a:t>
            </a:r>
            <a:r>
              <a:rPr sz="3200" dirty="0">
                <a:latin typeface="Lucida Sans"/>
                <a:cs typeface="Lucida Sans"/>
              </a:rPr>
              <a:t>d</a:t>
            </a:r>
            <a:r>
              <a:rPr sz="3200" spc="-35" dirty="0">
                <a:latin typeface="Lucida Sans"/>
                <a:cs typeface="Lucida Sans"/>
              </a:rPr>
              <a:t>i</a:t>
            </a:r>
            <a:r>
              <a:rPr sz="3200" spc="-55" dirty="0">
                <a:latin typeface="Lucida Sans"/>
                <a:cs typeface="Lucida Sans"/>
              </a:rPr>
              <a:t>f</a:t>
            </a:r>
            <a:r>
              <a:rPr sz="3200" spc="-35" dirty="0">
                <a:latin typeface="Lucida Sans"/>
                <a:cs typeface="Lucida Sans"/>
              </a:rPr>
              <a:t>i</a:t>
            </a:r>
            <a:r>
              <a:rPr sz="3200" spc="105" dirty="0">
                <a:latin typeface="Lucida Sans"/>
                <a:cs typeface="Lucida Sans"/>
              </a:rPr>
              <a:t>c</a:t>
            </a:r>
            <a:r>
              <a:rPr sz="3200" spc="160" dirty="0">
                <a:latin typeface="Lucida Sans"/>
                <a:cs typeface="Lucida Sans"/>
              </a:rPr>
              <a:t>a</a:t>
            </a:r>
            <a:r>
              <a:rPr sz="3200" spc="10" dirty="0">
                <a:latin typeface="Lucida Sans"/>
                <a:cs typeface="Lucida Sans"/>
              </a:rPr>
              <a:t>r</a:t>
            </a:r>
            <a:r>
              <a:rPr sz="3200" dirty="0">
                <a:latin typeface="Lucida Sans"/>
                <a:cs typeface="Lucida Sans"/>
              </a:rPr>
              <a:t>.  </a:t>
            </a:r>
            <a:r>
              <a:rPr sz="3200" spc="45" dirty="0">
                <a:latin typeface="Lucida Sans"/>
                <a:cs typeface="Lucida Sans"/>
              </a:rPr>
              <a:t>Probar.</a:t>
            </a:r>
            <a:endParaRPr sz="3200" dirty="0">
              <a:latin typeface="Lucida Sans"/>
              <a:cs typeface="Lucida Sans"/>
            </a:endParaRPr>
          </a:p>
          <a:p>
            <a:pPr marL="12700" marR="5080">
              <a:lnSpc>
                <a:spcPct val="120500"/>
              </a:lnSpc>
              <a:spcBef>
                <a:spcPts val="10"/>
              </a:spcBef>
            </a:pPr>
            <a:r>
              <a:rPr sz="3200" spc="240" dirty="0">
                <a:latin typeface="Lucida Sans"/>
                <a:cs typeface="Lucida Sans"/>
              </a:rPr>
              <a:t>E</a:t>
            </a:r>
            <a:r>
              <a:rPr sz="3200" spc="30" dirty="0">
                <a:latin typeface="Lucida Sans"/>
                <a:cs typeface="Lucida Sans"/>
              </a:rPr>
              <a:t>s</a:t>
            </a:r>
            <a:r>
              <a:rPr sz="3200" spc="90" dirty="0">
                <a:latin typeface="Lucida Sans"/>
                <a:cs typeface="Lucida Sans"/>
              </a:rPr>
              <a:t>c</a:t>
            </a:r>
            <a:r>
              <a:rPr sz="3200" spc="40" dirty="0">
                <a:latin typeface="Lucida Sans"/>
                <a:cs typeface="Lucida Sans"/>
              </a:rPr>
              <a:t>u</a:t>
            </a:r>
            <a:r>
              <a:rPr sz="3200" spc="90" dirty="0">
                <a:latin typeface="Lucida Sans"/>
                <a:cs typeface="Lucida Sans"/>
              </a:rPr>
              <a:t>c</a:t>
            </a:r>
            <a:r>
              <a:rPr sz="3200" spc="40" dirty="0">
                <a:latin typeface="Lucida Sans"/>
                <a:cs typeface="Lucida Sans"/>
              </a:rPr>
              <a:t>h</a:t>
            </a:r>
            <a:r>
              <a:rPr sz="3200" spc="165" dirty="0">
                <a:latin typeface="Lucida Sans"/>
                <a:cs typeface="Lucida Sans"/>
              </a:rPr>
              <a:t>a</a:t>
            </a:r>
            <a:r>
              <a:rPr sz="3200" spc="-5" dirty="0">
                <a:latin typeface="Lucida Sans"/>
                <a:cs typeface="Lucida Sans"/>
              </a:rPr>
              <a:t>r.  </a:t>
            </a:r>
            <a:r>
              <a:rPr sz="3200" spc="45" dirty="0">
                <a:latin typeface="Lucida Sans"/>
                <a:cs typeface="Lucida Sans"/>
              </a:rPr>
              <a:t>Diseñar.</a:t>
            </a:r>
            <a:endParaRPr sz="32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06887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pc="130" dirty="0"/>
              <a:t>Prácticas </a:t>
            </a:r>
            <a:r>
              <a:rPr spc="135" dirty="0"/>
              <a:t>de</a:t>
            </a:r>
            <a:r>
              <a:rPr spc="-180" dirty="0"/>
              <a:t> </a:t>
            </a:r>
            <a:r>
              <a:rPr spc="80" dirty="0"/>
              <a:t>programación  </a:t>
            </a:r>
            <a:r>
              <a:rPr spc="125" dirty="0"/>
              <a:t>extremas </a:t>
            </a:r>
            <a:r>
              <a:rPr spc="135" dirty="0"/>
              <a:t>de </a:t>
            </a:r>
            <a:r>
              <a:rPr spc="105" dirty="0"/>
              <a:t>la</a:t>
            </a:r>
            <a:r>
              <a:rPr spc="-300" dirty="0"/>
              <a:t> </a:t>
            </a:r>
            <a:r>
              <a:rPr spc="150" dirty="0"/>
              <a:t>base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0534" y="1830357"/>
            <a:ext cx="8673466" cy="3874394"/>
          </a:xfrm>
          <a:prstGeom prst="rect">
            <a:avLst/>
          </a:prstGeom>
        </p:spPr>
        <p:txBody>
          <a:bodyPr vert="horz" wrap="square" lIns="0" tIns="95504" rIns="0" bIns="0" rtlCol="0">
            <a:spAutoFit/>
          </a:bodyPr>
          <a:lstStyle/>
          <a:p>
            <a:pPr marL="900113" marR="5080">
              <a:lnSpc>
                <a:spcPct val="100000"/>
              </a:lnSpc>
            </a:pPr>
            <a:r>
              <a:rPr sz="3600" spc="70" dirty="0"/>
              <a:t>Existen cuatro </a:t>
            </a:r>
            <a:r>
              <a:rPr sz="3600" spc="80" dirty="0"/>
              <a:t>prácticas</a:t>
            </a:r>
            <a:r>
              <a:rPr sz="3600" spc="-175" dirty="0"/>
              <a:t> </a:t>
            </a:r>
            <a:r>
              <a:rPr sz="3600" spc="90" dirty="0"/>
              <a:t>esenciales  </a:t>
            </a:r>
            <a:r>
              <a:rPr sz="3600" spc="110" dirty="0"/>
              <a:t>en </a:t>
            </a:r>
            <a:r>
              <a:rPr sz="3600" spc="70" dirty="0"/>
              <a:t>la </a:t>
            </a:r>
            <a:r>
              <a:rPr sz="3600" spc="55" dirty="0"/>
              <a:t>programación</a:t>
            </a:r>
            <a:r>
              <a:rPr sz="3600" spc="-185" dirty="0"/>
              <a:t> </a:t>
            </a:r>
            <a:r>
              <a:rPr sz="3600" spc="95" dirty="0"/>
              <a:t>extrema:</a:t>
            </a:r>
          </a:p>
          <a:p>
            <a:pPr marL="1439545">
              <a:lnSpc>
                <a:spcPts val="4130"/>
              </a:lnSpc>
              <a:spcBef>
                <a:spcPts val="80"/>
              </a:spcBef>
            </a:pPr>
            <a:r>
              <a:rPr sz="3600" spc="45" dirty="0">
                <a:solidFill>
                  <a:srgbClr val="CE3708"/>
                </a:solidFill>
              </a:rPr>
              <a:t>•</a:t>
            </a:r>
            <a:r>
              <a:rPr sz="4400" spc="67" baseline="1984" dirty="0"/>
              <a:t>Liberación</a:t>
            </a:r>
            <a:r>
              <a:rPr sz="4400" spc="-112" baseline="1984" dirty="0"/>
              <a:t> </a:t>
            </a:r>
            <a:r>
              <a:rPr sz="4400" spc="112" baseline="1984" dirty="0"/>
              <a:t>temprana.</a:t>
            </a:r>
            <a:endParaRPr sz="4400" baseline="1984" dirty="0"/>
          </a:p>
          <a:p>
            <a:pPr marL="1439545">
              <a:lnSpc>
                <a:spcPts val="4060"/>
              </a:lnSpc>
            </a:pPr>
            <a:r>
              <a:rPr sz="3600" spc="130" dirty="0">
                <a:solidFill>
                  <a:srgbClr val="CE3708"/>
                </a:solidFill>
              </a:rPr>
              <a:t>•</a:t>
            </a:r>
            <a:r>
              <a:rPr sz="4400" spc="195" baseline="1984" dirty="0"/>
              <a:t>Semana </a:t>
            </a:r>
            <a:r>
              <a:rPr sz="4400" spc="127" baseline="1984" dirty="0"/>
              <a:t>de </a:t>
            </a:r>
            <a:r>
              <a:rPr sz="4400" spc="67" baseline="1984" dirty="0"/>
              <a:t>trabajo </a:t>
            </a:r>
            <a:r>
              <a:rPr sz="4400" spc="120" baseline="1984" dirty="0"/>
              <a:t>de </a:t>
            </a:r>
            <a:r>
              <a:rPr sz="4400" baseline="1984" dirty="0"/>
              <a:t>40</a:t>
            </a:r>
            <a:r>
              <a:rPr sz="4400" spc="-562" baseline="1984" dirty="0"/>
              <a:t> </a:t>
            </a:r>
            <a:r>
              <a:rPr sz="4400" spc="52" baseline="1984" dirty="0"/>
              <a:t>horas.</a:t>
            </a:r>
            <a:endParaRPr sz="4400" baseline="1984" dirty="0"/>
          </a:p>
          <a:p>
            <a:pPr marL="1439545">
              <a:lnSpc>
                <a:spcPts val="4054"/>
              </a:lnSpc>
            </a:pPr>
            <a:r>
              <a:rPr sz="3600" spc="45" dirty="0">
                <a:solidFill>
                  <a:srgbClr val="CE3708"/>
                </a:solidFill>
              </a:rPr>
              <a:t>•</a:t>
            </a:r>
            <a:r>
              <a:rPr sz="4400" spc="67" baseline="1984" dirty="0"/>
              <a:t>Cliente </a:t>
            </a:r>
            <a:r>
              <a:rPr sz="4400" spc="142" baseline="1984" dirty="0"/>
              <a:t>en </a:t>
            </a:r>
            <a:r>
              <a:rPr sz="4400" spc="89" baseline="1984" dirty="0"/>
              <a:t>el</a:t>
            </a:r>
            <a:r>
              <a:rPr sz="4400" spc="-322" baseline="1984" dirty="0"/>
              <a:t> </a:t>
            </a:r>
            <a:r>
              <a:rPr sz="4400" baseline="1984" dirty="0"/>
              <a:t>sitio.</a:t>
            </a:r>
          </a:p>
          <a:p>
            <a:pPr marL="1439545">
              <a:lnSpc>
                <a:spcPts val="4125"/>
              </a:lnSpc>
            </a:pPr>
            <a:r>
              <a:rPr sz="3600" spc="55" dirty="0">
                <a:solidFill>
                  <a:srgbClr val="CE3708"/>
                </a:solidFill>
              </a:rPr>
              <a:t>•</a:t>
            </a:r>
            <a:r>
              <a:rPr sz="4400" spc="82" baseline="1984" dirty="0"/>
              <a:t>Programación </a:t>
            </a:r>
            <a:r>
              <a:rPr sz="4400" spc="142" baseline="1984" dirty="0"/>
              <a:t>en</a:t>
            </a:r>
            <a:r>
              <a:rPr sz="4400" spc="-150" baseline="1984" dirty="0"/>
              <a:t> </a:t>
            </a:r>
            <a:r>
              <a:rPr sz="4400" spc="82" baseline="1984" dirty="0"/>
              <a:t>parejas.</a:t>
            </a:r>
            <a:endParaRPr sz="4400" baseline="1984" dirty="0"/>
          </a:p>
        </p:txBody>
      </p:sp>
    </p:spTree>
    <p:extLst>
      <p:ext uri="{BB962C8B-B14F-4D97-AF65-F5344CB8AC3E}">
        <p14:creationId xmlns:p14="http://schemas.microsoft.com/office/powerpoint/2010/main" val="88503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pc="145" dirty="0"/>
              <a:t>Papeles </a:t>
            </a:r>
            <a:r>
              <a:rPr spc="155" dirty="0"/>
              <a:t>en </a:t>
            </a:r>
            <a:r>
              <a:rPr spc="110" dirty="0"/>
              <a:t>la  </a:t>
            </a:r>
            <a:r>
              <a:rPr spc="80" dirty="0"/>
              <a:t>programación</a:t>
            </a:r>
            <a:r>
              <a:rPr spc="-55" dirty="0"/>
              <a:t> </a:t>
            </a:r>
            <a:r>
              <a:rPr spc="135" dirty="0"/>
              <a:t>extrema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1447800"/>
            <a:ext cx="4671059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62200" y="6712093"/>
            <a:ext cx="31242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8789">
              <a:lnSpc>
                <a:spcPct val="100000"/>
              </a:lnSpc>
            </a:pPr>
            <a:r>
              <a:rPr sz="800" spc="5" dirty="0">
                <a:latin typeface="Lucida Sans"/>
                <a:cs typeface="Lucida Sans"/>
              </a:rPr>
              <a:t>2005 </a:t>
            </a:r>
            <a:r>
              <a:rPr sz="800" spc="20" dirty="0">
                <a:latin typeface="Lucida Sans"/>
                <a:cs typeface="Lucida Sans"/>
              </a:rPr>
              <a:t>Pearson Prentice</a:t>
            </a:r>
            <a:r>
              <a:rPr sz="800" spc="-90" dirty="0">
                <a:latin typeface="Lucida Sans"/>
                <a:cs typeface="Lucida Sans"/>
              </a:rPr>
              <a:t> </a:t>
            </a:r>
            <a:r>
              <a:rPr sz="800" spc="10" dirty="0">
                <a:latin typeface="Lucida Sans"/>
                <a:cs typeface="Lucida Sans"/>
              </a:rPr>
              <a:t>Hall</a:t>
            </a:r>
            <a:endParaRPr sz="800" dirty="0">
              <a:latin typeface="Lucida Sans"/>
              <a:cs typeface="Lucida Sans"/>
            </a:endParaRP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806FE0-12EA-CB78-DF39-EBA2C548084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  <p:extLst>
      <p:ext uri="{BB962C8B-B14F-4D97-AF65-F5344CB8AC3E}">
        <p14:creationId xmlns:p14="http://schemas.microsoft.com/office/powerpoint/2010/main" val="413161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pc="145" dirty="0"/>
              <a:t>Papeles </a:t>
            </a:r>
            <a:r>
              <a:rPr spc="155" dirty="0"/>
              <a:t>en </a:t>
            </a:r>
            <a:r>
              <a:rPr spc="110" dirty="0"/>
              <a:t>la  </a:t>
            </a:r>
            <a:r>
              <a:rPr spc="80" dirty="0"/>
              <a:t>programación</a:t>
            </a:r>
            <a:r>
              <a:rPr spc="-55" dirty="0"/>
              <a:t> </a:t>
            </a:r>
            <a:r>
              <a:rPr spc="135" dirty="0"/>
              <a:t>extrema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10234" y="1753217"/>
            <a:ext cx="8382000" cy="4607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3200" spc="55" dirty="0">
                <a:latin typeface="Lucida Sans"/>
                <a:cs typeface="Lucida Sans"/>
              </a:rPr>
              <a:t>Existen </a:t>
            </a:r>
            <a:r>
              <a:rPr sz="3200" spc="70" dirty="0">
                <a:latin typeface="Lucida Sans"/>
                <a:cs typeface="Lucida Sans"/>
              </a:rPr>
              <a:t>siete </a:t>
            </a:r>
            <a:r>
              <a:rPr sz="3200" spc="25" dirty="0">
                <a:latin typeface="Lucida Sans"/>
                <a:cs typeface="Lucida Sans"/>
              </a:rPr>
              <a:t>roles </a:t>
            </a:r>
            <a:r>
              <a:rPr sz="3200" spc="95" dirty="0">
                <a:latin typeface="Lucida Sans"/>
                <a:cs typeface="Lucida Sans"/>
              </a:rPr>
              <a:t>en</a:t>
            </a:r>
            <a:r>
              <a:rPr sz="3200" spc="-204" dirty="0">
                <a:latin typeface="Lucida Sans"/>
                <a:cs typeface="Lucida Sans"/>
              </a:rPr>
              <a:t> </a:t>
            </a:r>
            <a:r>
              <a:rPr sz="3200" spc="120" dirty="0">
                <a:latin typeface="Lucida Sans"/>
                <a:cs typeface="Lucida Sans"/>
              </a:rPr>
              <a:t>XP:  </a:t>
            </a:r>
            <a:endParaRPr lang="es-ES" sz="3200" spc="120" dirty="0">
              <a:latin typeface="Lucida Sans"/>
              <a:cs typeface="Lucida Sans"/>
            </a:endParaRPr>
          </a:p>
          <a:p>
            <a:pPr marL="755650" marR="5080" indent="-285750">
              <a:spcBef>
                <a:spcPts val="670"/>
              </a:spcBef>
              <a:buClr>
                <a:srgbClr val="CE3708"/>
              </a:buClr>
              <a:buSzPct val="125000"/>
              <a:buChar char="•"/>
              <a:tabLst>
                <a:tab pos="755650" algn="l"/>
              </a:tabLst>
            </a:pPr>
            <a:r>
              <a:rPr sz="4800" spc="52" baseline="2314" dirty="0" err="1">
                <a:latin typeface="Lucida Sans"/>
              </a:rPr>
              <a:t>Programador</a:t>
            </a:r>
            <a:r>
              <a:rPr sz="4800" spc="52" baseline="2314" dirty="0">
                <a:latin typeface="Lucida Sans"/>
              </a:rPr>
              <a:t>.</a:t>
            </a:r>
          </a:p>
          <a:p>
            <a:pPr marL="755650" indent="-285750">
              <a:lnSpc>
                <a:spcPct val="100000"/>
              </a:lnSpc>
              <a:spcBef>
                <a:spcPts val="670"/>
              </a:spcBef>
              <a:buClr>
                <a:srgbClr val="CE3708"/>
              </a:buClr>
              <a:buSzPct val="125000"/>
              <a:buChar char="•"/>
              <a:tabLst>
                <a:tab pos="755650" algn="l"/>
              </a:tabLst>
            </a:pPr>
            <a:r>
              <a:rPr sz="4800" spc="52" baseline="2314" dirty="0">
                <a:latin typeface="Lucida Sans"/>
                <a:cs typeface="Lucida Sans"/>
              </a:rPr>
              <a:t>Cliente.</a:t>
            </a:r>
            <a:endParaRPr sz="4800" baseline="2314" dirty="0">
              <a:latin typeface="Lucida Sans"/>
              <a:cs typeface="Lucida Sans"/>
            </a:endParaRPr>
          </a:p>
          <a:p>
            <a:pPr marL="755650" indent="-285750">
              <a:lnSpc>
                <a:spcPct val="100000"/>
              </a:lnSpc>
              <a:spcBef>
                <a:spcPts val="590"/>
              </a:spcBef>
              <a:buClr>
                <a:srgbClr val="CE3708"/>
              </a:buClr>
              <a:buSzPct val="125000"/>
              <a:buChar char="•"/>
              <a:tabLst>
                <a:tab pos="755650" algn="l"/>
              </a:tabLst>
            </a:pPr>
            <a:r>
              <a:rPr sz="4800" spc="60" baseline="1157" dirty="0">
                <a:latin typeface="Lucida Sans"/>
                <a:cs typeface="Lucida Sans"/>
              </a:rPr>
              <a:t>Testeador.</a:t>
            </a:r>
            <a:endParaRPr sz="4800" baseline="1157" dirty="0">
              <a:latin typeface="Lucida Sans"/>
              <a:cs typeface="Lucida Sans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Clr>
                <a:srgbClr val="CE3708"/>
              </a:buClr>
              <a:buSzPct val="125000"/>
              <a:buChar char="•"/>
              <a:tabLst>
                <a:tab pos="755650" algn="l"/>
              </a:tabLst>
            </a:pPr>
            <a:r>
              <a:rPr lang="es-ES" sz="4800" spc="89" baseline="1157" dirty="0">
                <a:latin typeface="Lucida Sans"/>
                <a:cs typeface="Lucida Sans"/>
              </a:rPr>
              <a:t>Supervisor.</a:t>
            </a:r>
            <a:endParaRPr sz="4800" baseline="1157" dirty="0">
              <a:latin typeface="Lucida Sans"/>
              <a:cs typeface="Lucida Sans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Clr>
                <a:srgbClr val="CE3708"/>
              </a:buClr>
              <a:buSzPct val="125000"/>
              <a:buChar char="•"/>
              <a:tabLst>
                <a:tab pos="755650" algn="l"/>
              </a:tabLst>
            </a:pPr>
            <a:r>
              <a:rPr sz="4800" spc="89" baseline="1157" dirty="0">
                <a:latin typeface="Lucida Sans"/>
                <a:cs typeface="Lucida Sans"/>
              </a:rPr>
              <a:t>Entrenador</a:t>
            </a:r>
            <a:endParaRPr sz="4800" baseline="1157" dirty="0">
              <a:latin typeface="Lucida Sans"/>
              <a:cs typeface="Lucida Sans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Clr>
                <a:srgbClr val="CE3708"/>
              </a:buClr>
              <a:buSzPct val="125000"/>
              <a:buChar char="•"/>
              <a:tabLst>
                <a:tab pos="755650" algn="l"/>
              </a:tabLst>
            </a:pPr>
            <a:r>
              <a:rPr sz="4800" spc="7" baseline="1157" dirty="0">
                <a:latin typeface="Lucida Sans"/>
                <a:cs typeface="Lucida Sans"/>
              </a:rPr>
              <a:t>Consultor.</a:t>
            </a:r>
            <a:endParaRPr sz="4800" baseline="1157" dirty="0">
              <a:latin typeface="Lucida Sans"/>
              <a:cs typeface="Lucida Sans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Clr>
                <a:srgbClr val="CE3708"/>
              </a:buClr>
              <a:buSzPct val="125000"/>
              <a:buChar char="•"/>
              <a:tabLst>
                <a:tab pos="755650" algn="l"/>
              </a:tabLst>
            </a:pPr>
            <a:r>
              <a:rPr sz="4800" spc="195" baseline="2314" dirty="0">
                <a:latin typeface="Lucida Sans"/>
                <a:cs typeface="Lucida Sans"/>
              </a:rPr>
              <a:t>E</a:t>
            </a:r>
            <a:r>
              <a:rPr lang="es-ES" sz="4800" spc="195" baseline="2314" dirty="0">
                <a:latin typeface="Lucida Sans"/>
                <a:cs typeface="Lucida Sans"/>
              </a:rPr>
              <a:t>l </a:t>
            </a:r>
            <a:r>
              <a:rPr sz="4800" spc="75" baseline="2314" dirty="0">
                <a:latin typeface="Lucida Sans"/>
                <a:cs typeface="Lucida Sans"/>
              </a:rPr>
              <a:t>gran</a:t>
            </a:r>
            <a:r>
              <a:rPr sz="4800" spc="-292" baseline="2314" dirty="0">
                <a:latin typeface="Lucida Sans"/>
                <a:cs typeface="Lucida Sans"/>
              </a:rPr>
              <a:t> </a:t>
            </a:r>
            <a:r>
              <a:rPr sz="4800" spc="44" baseline="2314" dirty="0">
                <a:latin typeface="Lucida Sans"/>
                <a:cs typeface="Lucida Sans"/>
              </a:rPr>
              <a:t>jefe.</a:t>
            </a:r>
            <a:endParaRPr sz="4000" baseline="2314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1405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35" dirty="0"/>
              <a:t>Asuntos</a:t>
            </a:r>
            <a:r>
              <a:rPr spc="-50" dirty="0"/>
              <a:t> </a:t>
            </a:r>
            <a:r>
              <a:rPr spc="85" dirty="0"/>
              <a:t>importantes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1110" y="1929129"/>
            <a:ext cx="7412354" cy="4199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75" spc="-209" baseline="-4566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475" spc="-1560" baseline="-4566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2900" spc="55" dirty="0">
                <a:latin typeface="Lucida Sans"/>
                <a:cs typeface="Lucida Sans"/>
              </a:rPr>
              <a:t>Iniciación </a:t>
            </a:r>
            <a:r>
              <a:rPr sz="2900" spc="70" dirty="0">
                <a:latin typeface="Lucida Sans"/>
                <a:cs typeface="Lucida Sans"/>
              </a:rPr>
              <a:t>del </a:t>
            </a:r>
            <a:r>
              <a:rPr sz="2900" spc="90" dirty="0">
                <a:latin typeface="Lucida Sans"/>
                <a:cs typeface="Lucida Sans"/>
              </a:rPr>
              <a:t>Proyecto</a:t>
            </a:r>
            <a:r>
              <a:rPr lang="es-ES" sz="2900" spc="90" dirty="0">
                <a:latin typeface="Lucida Sans"/>
                <a:cs typeface="Lucida Sans"/>
              </a:rPr>
              <a:t>.</a:t>
            </a:r>
            <a:endParaRPr sz="2900" dirty="0">
              <a:latin typeface="Lucida Sans"/>
              <a:cs typeface="Lucida Sans"/>
            </a:endParaRPr>
          </a:p>
          <a:p>
            <a:pPr marL="327660" marR="336550" indent="-314960">
              <a:lnSpc>
                <a:spcPts val="3170"/>
              </a:lnSpc>
              <a:spcBef>
                <a:spcPts val="645"/>
              </a:spcBef>
              <a:buClr>
                <a:srgbClr val="3398FF"/>
              </a:buClr>
              <a:buSzPct val="125862"/>
              <a:buChar char="•"/>
              <a:tabLst>
                <a:tab pos="447040" algn="l"/>
              </a:tabLst>
            </a:pPr>
            <a:r>
              <a:rPr sz="2900" spc="65" dirty="0">
                <a:latin typeface="Lucida Sans"/>
                <a:cs typeface="Lucida Sans"/>
              </a:rPr>
              <a:t>Determinación </a:t>
            </a:r>
            <a:r>
              <a:rPr sz="2900" spc="100" dirty="0">
                <a:latin typeface="Lucida Sans"/>
                <a:cs typeface="Lucida Sans"/>
              </a:rPr>
              <a:t>de </a:t>
            </a:r>
            <a:r>
              <a:rPr sz="2900" spc="40" dirty="0">
                <a:latin typeface="Lucida Sans"/>
                <a:cs typeface="Lucida Sans"/>
              </a:rPr>
              <a:t>viabilidad </a:t>
            </a:r>
            <a:r>
              <a:rPr sz="2900" spc="45" dirty="0">
                <a:latin typeface="Lucida Sans"/>
                <a:cs typeface="Lucida Sans"/>
              </a:rPr>
              <a:t>del  </a:t>
            </a:r>
            <a:r>
              <a:rPr sz="2900" spc="60" dirty="0">
                <a:latin typeface="Lucida Sans"/>
                <a:cs typeface="Lucida Sans"/>
              </a:rPr>
              <a:t>Proyecto</a:t>
            </a:r>
            <a:r>
              <a:rPr lang="es-ES" sz="2900" spc="60" dirty="0">
                <a:latin typeface="Lucida Sans"/>
                <a:cs typeface="Lucida Sans"/>
              </a:rPr>
              <a:t>.</a:t>
            </a:r>
            <a:endParaRPr sz="2900" dirty="0">
              <a:latin typeface="Lucida Sans"/>
              <a:cs typeface="Lucida Sans"/>
            </a:endParaRPr>
          </a:p>
          <a:p>
            <a:pPr marL="327025" marR="1391920" indent="-314960">
              <a:lnSpc>
                <a:spcPct val="88400"/>
              </a:lnSpc>
              <a:spcBef>
                <a:spcPts val="135"/>
              </a:spcBef>
            </a:pPr>
            <a:r>
              <a:rPr sz="5475" spc="-209" baseline="-4566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475" spc="-1282" baseline="-4566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2900" spc="70" dirty="0">
                <a:latin typeface="Lucida Sans"/>
                <a:cs typeface="Lucida Sans"/>
              </a:rPr>
              <a:t>Planeación</a:t>
            </a:r>
            <a:r>
              <a:rPr sz="2900" dirty="0">
                <a:latin typeface="Lucida Sans"/>
                <a:cs typeface="Lucida Sans"/>
              </a:rPr>
              <a:t> </a:t>
            </a:r>
            <a:r>
              <a:rPr sz="2900" spc="195" dirty="0">
                <a:latin typeface="Lucida Sans"/>
                <a:cs typeface="Lucida Sans"/>
              </a:rPr>
              <a:t>y</a:t>
            </a:r>
            <a:r>
              <a:rPr sz="2900" dirty="0">
                <a:latin typeface="Lucida Sans"/>
                <a:cs typeface="Lucida Sans"/>
              </a:rPr>
              <a:t> </a:t>
            </a:r>
            <a:r>
              <a:rPr sz="2900" spc="15" dirty="0">
                <a:latin typeface="Lucida Sans"/>
                <a:cs typeface="Lucida Sans"/>
              </a:rPr>
              <a:t>control</a:t>
            </a:r>
            <a:r>
              <a:rPr sz="2900" spc="-5" dirty="0">
                <a:latin typeface="Lucida Sans"/>
                <a:cs typeface="Lucida Sans"/>
              </a:rPr>
              <a:t> </a:t>
            </a:r>
            <a:r>
              <a:rPr sz="2900" spc="85" dirty="0">
                <a:latin typeface="Lucida Sans"/>
                <a:cs typeface="Lucida Sans"/>
              </a:rPr>
              <a:t>de</a:t>
            </a:r>
            <a:r>
              <a:rPr sz="2900" spc="5" dirty="0">
                <a:latin typeface="Lucida Sans"/>
                <a:cs typeface="Lucida Sans"/>
              </a:rPr>
              <a:t> </a:t>
            </a:r>
            <a:r>
              <a:rPr sz="2900" spc="50" dirty="0">
                <a:latin typeface="Lucida Sans"/>
                <a:cs typeface="Lucida Sans"/>
              </a:rPr>
              <a:t>las</a:t>
            </a:r>
            <a:r>
              <a:rPr lang="es-ES" sz="2900" spc="50" dirty="0">
                <a:latin typeface="Lucida Sans"/>
                <a:cs typeface="Lucida Sans"/>
              </a:rPr>
              <a:t> </a:t>
            </a:r>
            <a:r>
              <a:rPr lang="es-ES" sz="2900" spc="70" dirty="0">
                <a:latin typeface="Lucida Sans"/>
                <a:cs typeface="Lucida Sans"/>
              </a:rPr>
              <a:t>actividades.</a:t>
            </a:r>
            <a:endParaRPr sz="2900" dirty="0">
              <a:latin typeface="Lucida Sans"/>
              <a:cs typeface="Lucida Sans"/>
            </a:endParaRPr>
          </a:p>
          <a:p>
            <a:pPr marL="327025" marR="182880" indent="-314960">
              <a:lnSpc>
                <a:spcPct val="89700"/>
              </a:lnSpc>
              <a:spcBef>
                <a:spcPts val="120"/>
              </a:spcBef>
            </a:pPr>
            <a:r>
              <a:rPr sz="5475" spc="-209" baseline="-4566" dirty="0">
                <a:solidFill>
                  <a:srgbClr val="3398FF"/>
                </a:solidFill>
                <a:latin typeface="Lucida Sans"/>
                <a:cs typeface="Lucida Sans"/>
              </a:rPr>
              <a:t>• </a:t>
            </a:r>
            <a:r>
              <a:rPr sz="2900" spc="25" dirty="0">
                <a:latin typeface="Lucida Sans"/>
                <a:cs typeface="Lucida Sans"/>
              </a:rPr>
              <a:t>Administración </a:t>
            </a:r>
            <a:r>
              <a:rPr sz="2900" spc="85" dirty="0">
                <a:latin typeface="Lucida Sans"/>
                <a:cs typeface="Lucida Sans"/>
              </a:rPr>
              <a:t>de </a:t>
            </a:r>
            <a:r>
              <a:rPr sz="2900" spc="70" dirty="0">
                <a:latin typeface="Lucida Sans"/>
                <a:cs typeface="Lucida Sans"/>
              </a:rPr>
              <a:t>actividades </a:t>
            </a:r>
            <a:r>
              <a:rPr sz="2900" spc="90" dirty="0">
                <a:latin typeface="Lucida Sans"/>
                <a:cs typeface="Lucida Sans"/>
              </a:rPr>
              <a:t>de  </a:t>
            </a:r>
            <a:r>
              <a:rPr sz="2900" spc="60" dirty="0">
                <a:latin typeface="Lucida Sans"/>
                <a:cs typeface="Lucida Sans"/>
              </a:rPr>
              <a:t>análisis </a:t>
            </a:r>
            <a:r>
              <a:rPr sz="2900" spc="220" dirty="0">
                <a:latin typeface="Lucida Sans"/>
                <a:cs typeface="Lucida Sans"/>
              </a:rPr>
              <a:t>y</a:t>
            </a:r>
            <a:r>
              <a:rPr sz="2900" spc="-110" dirty="0">
                <a:latin typeface="Lucida Sans"/>
                <a:cs typeface="Lucida Sans"/>
              </a:rPr>
              <a:t> </a:t>
            </a:r>
            <a:r>
              <a:rPr sz="2900" spc="50" dirty="0">
                <a:latin typeface="Lucida Sans"/>
                <a:cs typeface="Lucida Sans"/>
              </a:rPr>
              <a:t>diseño.</a:t>
            </a:r>
            <a:endParaRPr sz="2900" dirty="0">
              <a:latin typeface="Lucida Sans"/>
              <a:cs typeface="Lucida Sans"/>
            </a:endParaRPr>
          </a:p>
          <a:p>
            <a:pPr marL="327025" marR="5080" indent="-314960">
              <a:lnSpc>
                <a:spcPct val="89500"/>
              </a:lnSpc>
              <a:spcBef>
                <a:spcPts val="140"/>
              </a:spcBef>
            </a:pPr>
            <a:r>
              <a:rPr sz="5475" spc="-209" baseline="-4566" dirty="0">
                <a:solidFill>
                  <a:srgbClr val="3398FF"/>
                </a:solidFill>
                <a:latin typeface="Lucida Sans"/>
                <a:cs typeface="Lucida Sans"/>
              </a:rPr>
              <a:t>• </a:t>
            </a:r>
            <a:r>
              <a:rPr lang="es-ES" sz="2900" spc="20" dirty="0">
                <a:latin typeface="Lucida Sans"/>
                <a:cs typeface="Lucida Sans"/>
              </a:rPr>
              <a:t>M</a:t>
            </a:r>
            <a:r>
              <a:rPr sz="2900" spc="45" dirty="0" err="1">
                <a:latin typeface="Lucida Sans"/>
                <a:cs typeface="Lucida Sans"/>
              </a:rPr>
              <a:t>iembros</a:t>
            </a:r>
            <a:r>
              <a:rPr sz="2900" spc="45" dirty="0">
                <a:latin typeface="Lucida Sans"/>
                <a:cs typeface="Lucida Sans"/>
              </a:rPr>
              <a:t> del  </a:t>
            </a:r>
            <a:r>
              <a:rPr sz="2900" spc="55" dirty="0">
                <a:latin typeface="Lucida Sans"/>
                <a:cs typeface="Lucida Sans"/>
              </a:rPr>
              <a:t>equipo </a:t>
            </a:r>
            <a:r>
              <a:rPr sz="2900" spc="114" dirty="0">
                <a:latin typeface="Lucida Sans"/>
                <a:cs typeface="Lucida Sans"/>
              </a:rPr>
              <a:t>de </a:t>
            </a:r>
            <a:r>
              <a:rPr lang="es-ES" sz="2900" spc="55" dirty="0">
                <a:latin typeface="Lucida Sans"/>
                <a:cs typeface="Lucida Sans"/>
              </a:rPr>
              <a:t>análisis</a:t>
            </a:r>
            <a:r>
              <a:rPr sz="2900" spc="55" dirty="0">
                <a:latin typeface="Lucida Sans"/>
                <a:cs typeface="Lucida Sans"/>
              </a:rPr>
              <a:t> </a:t>
            </a:r>
            <a:r>
              <a:rPr sz="2900" spc="114" dirty="0">
                <a:latin typeface="Lucida Sans"/>
                <a:cs typeface="Lucida Sans"/>
              </a:rPr>
              <a:t>de</a:t>
            </a:r>
            <a:r>
              <a:rPr lang="es-ES" sz="2900" spc="-155" dirty="0">
                <a:latin typeface="Lucida Sans"/>
                <a:cs typeface="Lucida Sans"/>
              </a:rPr>
              <a:t> </a:t>
            </a:r>
            <a:r>
              <a:rPr sz="2900" spc="90" dirty="0" err="1">
                <a:latin typeface="Lucida Sans"/>
                <a:cs typeface="Lucida Sans"/>
              </a:rPr>
              <a:t>sistemas</a:t>
            </a:r>
            <a:r>
              <a:rPr lang="es-ES" sz="2900" spc="90" dirty="0">
                <a:latin typeface="Lucida Sans"/>
                <a:cs typeface="Lucida Sans"/>
              </a:rPr>
              <a:t>.</a:t>
            </a:r>
            <a:endParaRPr sz="29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170" dirty="0"/>
              <a:t>El </a:t>
            </a:r>
            <a:r>
              <a:rPr spc="45" dirty="0"/>
              <a:t>juego </a:t>
            </a:r>
            <a:r>
              <a:rPr spc="140" dirty="0"/>
              <a:t>de </a:t>
            </a:r>
            <a:r>
              <a:rPr spc="110" dirty="0"/>
              <a:t>la</a:t>
            </a:r>
            <a:r>
              <a:rPr spc="-370" dirty="0"/>
              <a:t> </a:t>
            </a:r>
            <a:r>
              <a:rPr spc="100" dirty="0"/>
              <a:t>planeación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788671" y="2062977"/>
            <a:ext cx="8202929" cy="425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marR="5080" indent="-322580">
              <a:lnSpc>
                <a:spcPct val="90900"/>
              </a:lnSpc>
              <a:buClr>
                <a:srgbClr val="3398FF"/>
              </a:buClr>
              <a:buSzPct val="125000"/>
              <a:buChar char="•"/>
              <a:tabLst>
                <a:tab pos="335280" algn="l"/>
              </a:tabLst>
            </a:pPr>
            <a:r>
              <a:rPr sz="2800" spc="105" dirty="0">
                <a:latin typeface="Lucida Sans"/>
                <a:cs typeface="Lucida Sans"/>
              </a:rPr>
              <a:t>El </a:t>
            </a:r>
            <a:r>
              <a:rPr sz="2800" spc="40" dirty="0">
                <a:latin typeface="Lucida Sans"/>
                <a:cs typeface="Lucida Sans"/>
              </a:rPr>
              <a:t>juego </a:t>
            </a:r>
            <a:r>
              <a:rPr sz="2800" spc="100" dirty="0">
                <a:latin typeface="Lucida Sans"/>
                <a:cs typeface="Lucida Sans"/>
              </a:rPr>
              <a:t>de </a:t>
            </a:r>
            <a:r>
              <a:rPr sz="2800" spc="75" dirty="0">
                <a:latin typeface="Lucida Sans"/>
                <a:cs typeface="Lucida Sans"/>
              </a:rPr>
              <a:t>la </a:t>
            </a:r>
            <a:r>
              <a:rPr sz="2800" spc="70" dirty="0">
                <a:latin typeface="Lucida Sans"/>
                <a:cs typeface="Lucida Sans"/>
              </a:rPr>
              <a:t>planeación </a:t>
            </a:r>
            <a:r>
              <a:rPr sz="2800" spc="90" dirty="0">
                <a:latin typeface="Lucida Sans"/>
                <a:cs typeface="Lucida Sans"/>
              </a:rPr>
              <a:t>plantea </a:t>
            </a:r>
            <a:r>
              <a:rPr sz="2800" spc="65" dirty="0">
                <a:latin typeface="Lucida Sans"/>
                <a:cs typeface="Lucida Sans"/>
              </a:rPr>
              <a:t>reglas  </a:t>
            </a:r>
            <a:r>
              <a:rPr sz="2800" spc="80" dirty="0">
                <a:latin typeface="Lucida Sans"/>
                <a:cs typeface="Lucida Sans"/>
              </a:rPr>
              <a:t>que </a:t>
            </a:r>
            <a:r>
              <a:rPr sz="2800" spc="85" dirty="0">
                <a:latin typeface="Lucida Sans"/>
                <a:cs typeface="Lucida Sans"/>
              </a:rPr>
              <a:t>pueden </a:t>
            </a:r>
            <a:r>
              <a:rPr sz="2800" spc="105" dirty="0">
                <a:latin typeface="Lucida Sans"/>
                <a:cs typeface="Lucida Sans"/>
              </a:rPr>
              <a:t>ayudar </a:t>
            </a:r>
            <a:r>
              <a:rPr sz="2800" spc="175" dirty="0">
                <a:latin typeface="Lucida Sans"/>
                <a:cs typeface="Lucida Sans"/>
              </a:rPr>
              <a:t>a </a:t>
            </a:r>
            <a:r>
              <a:rPr sz="2800" spc="90" dirty="0">
                <a:latin typeface="Lucida Sans"/>
                <a:cs typeface="Lucida Sans"/>
              </a:rPr>
              <a:t>establecer </a:t>
            </a:r>
            <a:r>
              <a:rPr sz="2800" spc="60" dirty="0">
                <a:latin typeface="Lucida Sans"/>
                <a:cs typeface="Lucida Sans"/>
              </a:rPr>
              <a:t>las  </a:t>
            </a:r>
            <a:r>
              <a:rPr sz="2800" spc="65" dirty="0">
                <a:latin typeface="Lucida Sans"/>
                <a:cs typeface="Lucida Sans"/>
              </a:rPr>
              <a:t>relaciones </a:t>
            </a:r>
            <a:r>
              <a:rPr sz="2800" spc="60" dirty="0">
                <a:latin typeface="Lucida Sans"/>
                <a:cs typeface="Lucida Sans"/>
              </a:rPr>
              <a:t>del </a:t>
            </a:r>
            <a:r>
              <a:rPr sz="2800" spc="45" dirty="0">
                <a:latin typeface="Lucida Sans"/>
                <a:cs typeface="Lucida Sans"/>
              </a:rPr>
              <a:t>equipo </a:t>
            </a:r>
            <a:r>
              <a:rPr sz="2800" spc="95" dirty="0">
                <a:latin typeface="Lucida Sans"/>
                <a:cs typeface="Lucida Sans"/>
              </a:rPr>
              <a:t>de </a:t>
            </a:r>
            <a:r>
              <a:rPr sz="2800" spc="40" dirty="0">
                <a:latin typeface="Lucida Sans"/>
                <a:cs typeface="Lucida Sans"/>
              </a:rPr>
              <a:t>desarrollo </a:t>
            </a:r>
            <a:r>
              <a:rPr sz="2800" spc="100" dirty="0">
                <a:latin typeface="Lucida Sans"/>
                <a:cs typeface="Lucida Sans"/>
              </a:rPr>
              <a:t>de</a:t>
            </a:r>
            <a:r>
              <a:rPr sz="2800" spc="-229" dirty="0">
                <a:latin typeface="Lucida Sans"/>
                <a:cs typeface="Lucida Sans"/>
              </a:rPr>
              <a:t> </a:t>
            </a:r>
            <a:r>
              <a:rPr sz="2800" spc="155" dirty="0">
                <a:latin typeface="Lucida Sans"/>
                <a:cs typeface="Lucida Sans"/>
              </a:rPr>
              <a:t>XP  </a:t>
            </a:r>
            <a:r>
              <a:rPr sz="2800" spc="50" dirty="0">
                <a:latin typeface="Lucida Sans"/>
                <a:cs typeface="Lucida Sans"/>
              </a:rPr>
              <a:t>con </a:t>
            </a:r>
            <a:r>
              <a:rPr sz="2800" spc="45" dirty="0">
                <a:latin typeface="Lucida Sans"/>
                <a:cs typeface="Lucida Sans"/>
              </a:rPr>
              <a:t>sus </a:t>
            </a:r>
            <a:r>
              <a:rPr sz="2800" spc="65" dirty="0">
                <a:latin typeface="Lucida Sans"/>
                <a:cs typeface="Lucida Sans"/>
              </a:rPr>
              <a:t>clientes </a:t>
            </a:r>
            <a:r>
              <a:rPr sz="2800" spc="100" dirty="0">
                <a:latin typeface="Lucida Sans"/>
                <a:cs typeface="Lucida Sans"/>
              </a:rPr>
              <a:t>de</a:t>
            </a:r>
            <a:r>
              <a:rPr sz="2800" spc="-120" dirty="0">
                <a:latin typeface="Lucida Sans"/>
                <a:cs typeface="Lucida Sans"/>
              </a:rPr>
              <a:t> </a:t>
            </a:r>
            <a:r>
              <a:rPr sz="2800" spc="45" dirty="0">
                <a:latin typeface="Lucida Sans"/>
                <a:cs typeface="Lucida Sans"/>
              </a:rPr>
              <a:t>negocios.</a:t>
            </a:r>
            <a:endParaRPr sz="2800" dirty="0">
              <a:latin typeface="Lucida Sans"/>
              <a:cs typeface="Lucida Sans"/>
            </a:endParaRPr>
          </a:p>
          <a:p>
            <a:pPr marL="335280" marR="599440" indent="-322580">
              <a:lnSpc>
                <a:spcPts val="2830"/>
              </a:lnSpc>
              <a:spcBef>
                <a:spcPts val="715"/>
              </a:spcBef>
              <a:buClr>
                <a:srgbClr val="3398FF"/>
              </a:buClr>
              <a:buSzPct val="125000"/>
              <a:buChar char="•"/>
              <a:tabLst>
                <a:tab pos="335280" algn="l"/>
              </a:tabLst>
            </a:pPr>
            <a:r>
              <a:rPr sz="2800" spc="55" dirty="0">
                <a:latin typeface="Lucida Sans"/>
                <a:cs typeface="Lucida Sans"/>
              </a:rPr>
              <a:t>Limitar </a:t>
            </a:r>
            <a:r>
              <a:rPr sz="2800" spc="75" dirty="0">
                <a:latin typeface="Lucida Sans"/>
                <a:cs typeface="Lucida Sans"/>
              </a:rPr>
              <a:t>la </a:t>
            </a:r>
            <a:r>
              <a:rPr sz="2800" spc="60" dirty="0">
                <a:latin typeface="Lucida Sans"/>
                <a:cs typeface="Lucida Sans"/>
              </a:rPr>
              <a:t>incertidumbre </a:t>
            </a:r>
            <a:r>
              <a:rPr sz="2800" spc="45" dirty="0">
                <a:latin typeface="Lucida Sans"/>
                <a:cs typeface="Lucida Sans"/>
              </a:rPr>
              <a:t>(minimizar</a:t>
            </a:r>
            <a:r>
              <a:rPr sz="2800" spc="-175" dirty="0">
                <a:latin typeface="Lucida Sans"/>
                <a:cs typeface="Lucida Sans"/>
              </a:rPr>
              <a:t> </a:t>
            </a:r>
            <a:r>
              <a:rPr sz="2800" spc="70" dirty="0">
                <a:latin typeface="Lucida Sans"/>
                <a:cs typeface="Lucida Sans"/>
              </a:rPr>
              <a:t>el  </a:t>
            </a:r>
            <a:r>
              <a:rPr sz="2800" spc="55" dirty="0">
                <a:latin typeface="Lucida Sans"/>
                <a:cs typeface="Lucida Sans"/>
              </a:rPr>
              <a:t>riesgo).</a:t>
            </a:r>
            <a:endParaRPr sz="2800" dirty="0">
              <a:latin typeface="Lucida Sans"/>
              <a:cs typeface="Lucida Sans"/>
            </a:endParaRPr>
          </a:p>
          <a:p>
            <a:pPr marL="335280" marR="136525" indent="-322580">
              <a:lnSpc>
                <a:spcPct val="101299"/>
              </a:lnSpc>
              <a:spcBef>
                <a:spcPts val="600"/>
              </a:spcBef>
              <a:buClr>
                <a:srgbClr val="3398FF"/>
              </a:buClr>
              <a:buSzPct val="125000"/>
              <a:buChar char="•"/>
              <a:tabLst>
                <a:tab pos="335280" algn="l"/>
              </a:tabLst>
            </a:pPr>
            <a:r>
              <a:rPr sz="2800" spc="140" dirty="0">
                <a:latin typeface="Lucida Sans"/>
                <a:cs typeface="Lucida Sans"/>
              </a:rPr>
              <a:t>Hay </a:t>
            </a:r>
            <a:r>
              <a:rPr sz="2800" spc="30" dirty="0">
                <a:latin typeface="Lucida Sans"/>
                <a:cs typeface="Lucida Sans"/>
              </a:rPr>
              <a:t>dos </a:t>
            </a:r>
            <a:r>
              <a:rPr sz="2800" spc="50" dirty="0">
                <a:latin typeface="Lucida Sans"/>
                <a:cs typeface="Lucida Sans"/>
              </a:rPr>
              <a:t>jugadores principales: </a:t>
            </a:r>
            <a:r>
              <a:rPr sz="2800" spc="70" dirty="0">
                <a:latin typeface="Lucida Sans"/>
                <a:cs typeface="Lucida Sans"/>
              </a:rPr>
              <a:t>el</a:t>
            </a:r>
            <a:r>
              <a:rPr sz="2800" spc="-235" dirty="0">
                <a:latin typeface="Lucida Sans"/>
                <a:cs typeface="Lucida Sans"/>
              </a:rPr>
              <a:t> </a:t>
            </a:r>
            <a:r>
              <a:rPr sz="2800" spc="45" dirty="0">
                <a:latin typeface="Lucida Sans"/>
                <a:cs typeface="Lucida Sans"/>
              </a:rPr>
              <a:t>equipo  </a:t>
            </a:r>
            <a:r>
              <a:rPr sz="2800" spc="95" dirty="0">
                <a:latin typeface="Lucida Sans"/>
                <a:cs typeface="Lucida Sans"/>
              </a:rPr>
              <a:t>de </a:t>
            </a:r>
            <a:r>
              <a:rPr sz="2800" spc="40" dirty="0">
                <a:latin typeface="Lucida Sans"/>
                <a:cs typeface="Lucida Sans"/>
              </a:rPr>
              <a:t>desarrollo </a:t>
            </a:r>
            <a:r>
              <a:rPr sz="2800" spc="195" dirty="0">
                <a:latin typeface="Lucida Sans"/>
                <a:cs typeface="Lucida Sans"/>
              </a:rPr>
              <a:t>y </a:t>
            </a:r>
            <a:r>
              <a:rPr sz="2800" spc="70" dirty="0">
                <a:latin typeface="Lucida Sans"/>
                <a:cs typeface="Lucida Sans"/>
              </a:rPr>
              <a:t>el cliente </a:t>
            </a:r>
            <a:r>
              <a:rPr sz="2800" spc="100" dirty="0">
                <a:latin typeface="Lucida Sans"/>
                <a:cs typeface="Lucida Sans"/>
              </a:rPr>
              <a:t>de</a:t>
            </a:r>
            <a:r>
              <a:rPr sz="2800" spc="-400" dirty="0">
                <a:latin typeface="Lucida Sans"/>
                <a:cs typeface="Lucida Sans"/>
              </a:rPr>
              <a:t> </a:t>
            </a:r>
            <a:r>
              <a:rPr sz="2800" spc="45" dirty="0">
                <a:latin typeface="Lucida Sans"/>
                <a:cs typeface="Lucida Sans"/>
              </a:rPr>
              <a:t>negocios.</a:t>
            </a:r>
            <a:endParaRPr sz="2800" dirty="0">
              <a:latin typeface="Lucida Sans"/>
              <a:cs typeface="Lucida Sans"/>
            </a:endParaRPr>
          </a:p>
          <a:p>
            <a:pPr marL="335280" marR="225425" indent="-322580">
              <a:lnSpc>
                <a:spcPct val="101000"/>
              </a:lnSpc>
              <a:spcBef>
                <a:spcPts val="655"/>
              </a:spcBef>
              <a:buClr>
                <a:srgbClr val="3398FF"/>
              </a:buClr>
              <a:buSzPct val="125000"/>
              <a:buChar char="•"/>
              <a:tabLst>
                <a:tab pos="335280" algn="l"/>
              </a:tabLst>
            </a:pPr>
            <a:r>
              <a:rPr sz="2800" spc="40" dirty="0">
                <a:latin typeface="Lucida Sans"/>
                <a:cs typeface="Lucida Sans"/>
              </a:rPr>
              <a:t>Los </a:t>
            </a:r>
            <a:r>
              <a:rPr sz="2800" spc="65" dirty="0">
                <a:latin typeface="Lucida Sans"/>
                <a:cs typeface="Lucida Sans"/>
              </a:rPr>
              <a:t>clientes </a:t>
            </a:r>
            <a:r>
              <a:rPr sz="2800" spc="75" dirty="0">
                <a:latin typeface="Lucida Sans"/>
                <a:cs typeface="Lucida Sans"/>
              </a:rPr>
              <a:t>deciden </a:t>
            </a:r>
            <a:r>
              <a:rPr sz="2800" spc="-5" dirty="0">
                <a:latin typeface="Lucida Sans"/>
                <a:cs typeface="Lucida Sans"/>
              </a:rPr>
              <a:t>lo </a:t>
            </a:r>
            <a:r>
              <a:rPr sz="2800" spc="85" dirty="0">
                <a:latin typeface="Lucida Sans"/>
                <a:cs typeface="Lucida Sans"/>
              </a:rPr>
              <a:t>que </a:t>
            </a:r>
            <a:r>
              <a:rPr sz="2800" spc="70" dirty="0">
                <a:latin typeface="Lucida Sans"/>
                <a:cs typeface="Lucida Sans"/>
              </a:rPr>
              <a:t>el </a:t>
            </a:r>
            <a:r>
              <a:rPr sz="2800" spc="45" dirty="0">
                <a:latin typeface="Lucida Sans"/>
                <a:cs typeface="Lucida Sans"/>
              </a:rPr>
              <a:t>equipo</a:t>
            </a:r>
            <a:r>
              <a:rPr sz="2800" spc="-254" dirty="0">
                <a:latin typeface="Lucida Sans"/>
                <a:cs typeface="Lucida Sans"/>
              </a:rPr>
              <a:t> </a:t>
            </a:r>
            <a:r>
              <a:rPr sz="2800" spc="95" dirty="0">
                <a:latin typeface="Lucida Sans"/>
                <a:cs typeface="Lucida Sans"/>
              </a:rPr>
              <a:t>de  </a:t>
            </a:r>
            <a:r>
              <a:rPr sz="2800" spc="40" dirty="0">
                <a:latin typeface="Lucida Sans"/>
                <a:cs typeface="Lucida Sans"/>
              </a:rPr>
              <a:t>desarrollo </a:t>
            </a:r>
            <a:r>
              <a:rPr sz="2800" spc="100" dirty="0">
                <a:latin typeface="Lucida Sans"/>
                <a:cs typeface="Lucida Sans"/>
              </a:rPr>
              <a:t>debe </a:t>
            </a:r>
            <a:r>
              <a:rPr sz="2800" spc="110" dirty="0">
                <a:latin typeface="Lucida Sans"/>
                <a:cs typeface="Lucida Sans"/>
              </a:rPr>
              <a:t>atacar</a:t>
            </a:r>
            <a:r>
              <a:rPr sz="2800" spc="-155" dirty="0">
                <a:latin typeface="Lucida Sans"/>
                <a:cs typeface="Lucida Sans"/>
              </a:rPr>
              <a:t> </a:t>
            </a:r>
            <a:r>
              <a:rPr sz="2800" spc="45" dirty="0">
                <a:latin typeface="Lucida Sans"/>
                <a:cs typeface="Lucida Sans"/>
              </a:rPr>
              <a:t>primero.</a:t>
            </a:r>
            <a:endParaRPr sz="28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23541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807720"/>
            <a:ext cx="7671434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0" dirty="0"/>
              <a:t>El </a:t>
            </a:r>
            <a:r>
              <a:rPr spc="70" dirty="0"/>
              <a:t>proceso </a:t>
            </a:r>
            <a:r>
              <a:rPr spc="140" dirty="0"/>
              <a:t>de </a:t>
            </a:r>
            <a:r>
              <a:rPr spc="45" dirty="0"/>
              <a:t>desarrollo</a:t>
            </a:r>
            <a:r>
              <a:rPr spc="-355" dirty="0"/>
              <a:t> </a:t>
            </a:r>
            <a:r>
              <a:rPr spc="235" dirty="0"/>
              <a:t>XP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724534" y="1992161"/>
            <a:ext cx="8153400" cy="4129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955" marR="570865" indent="-262890">
              <a:lnSpc>
                <a:spcPts val="3090"/>
              </a:lnSpc>
            </a:pPr>
            <a:r>
              <a:rPr sz="6000" spc="52" baseline="-434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3200" spc="35" dirty="0">
                <a:latin typeface="Lucida Sans"/>
                <a:cs typeface="Lucida Sans"/>
              </a:rPr>
              <a:t>Los </a:t>
            </a:r>
            <a:r>
              <a:rPr sz="3200" spc="60" dirty="0">
                <a:latin typeface="Lucida Sans"/>
                <a:cs typeface="Lucida Sans"/>
              </a:rPr>
              <a:t>proyectos </a:t>
            </a:r>
            <a:r>
              <a:rPr sz="3200" spc="95" dirty="0">
                <a:latin typeface="Lucida Sans"/>
                <a:cs typeface="Lucida Sans"/>
              </a:rPr>
              <a:t>de </a:t>
            </a:r>
            <a:r>
              <a:rPr sz="3200" spc="145" dirty="0">
                <a:latin typeface="Lucida Sans"/>
                <a:cs typeface="Lucida Sans"/>
              </a:rPr>
              <a:t>XP </a:t>
            </a:r>
            <a:r>
              <a:rPr sz="3200" spc="30" dirty="0">
                <a:latin typeface="Lucida Sans"/>
                <a:cs typeface="Lucida Sans"/>
              </a:rPr>
              <a:t>son </a:t>
            </a:r>
            <a:r>
              <a:rPr sz="3200" spc="60" dirty="0">
                <a:latin typeface="Lucida Sans"/>
                <a:cs typeface="Lucida Sans"/>
              </a:rPr>
              <a:t>interactivos</a:t>
            </a:r>
            <a:r>
              <a:rPr sz="3200" spc="-300" dirty="0">
                <a:latin typeface="Lucida Sans"/>
                <a:cs typeface="Lucida Sans"/>
              </a:rPr>
              <a:t> </a:t>
            </a:r>
            <a:r>
              <a:rPr sz="3200" spc="160" dirty="0">
                <a:latin typeface="Lucida Sans"/>
                <a:cs typeface="Lucida Sans"/>
              </a:rPr>
              <a:t>e  </a:t>
            </a:r>
            <a:r>
              <a:rPr sz="3200" spc="70" dirty="0">
                <a:latin typeface="Lucida Sans"/>
                <a:cs typeface="Lucida Sans"/>
              </a:rPr>
              <a:t>incrementales.</a:t>
            </a:r>
            <a:endParaRPr sz="3200" dirty="0">
              <a:latin typeface="Lucida Sans"/>
              <a:cs typeface="Lucida Sans"/>
            </a:endParaRPr>
          </a:p>
          <a:p>
            <a:pPr marL="12700">
              <a:lnSpc>
                <a:spcPts val="3690"/>
              </a:lnSpc>
            </a:pPr>
            <a:r>
              <a:rPr sz="6000" spc="112" baseline="-434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3200" spc="75" dirty="0">
                <a:latin typeface="Lucida Sans"/>
                <a:cs typeface="Lucida Sans"/>
              </a:rPr>
              <a:t>Las </a:t>
            </a:r>
            <a:r>
              <a:rPr sz="3200" spc="45" dirty="0">
                <a:latin typeface="Lucida Sans"/>
                <a:cs typeface="Lucida Sans"/>
              </a:rPr>
              <a:t>cinco </a:t>
            </a:r>
            <a:r>
              <a:rPr sz="3200" spc="100" dirty="0">
                <a:latin typeface="Lucida Sans"/>
                <a:cs typeface="Lucida Sans"/>
              </a:rPr>
              <a:t>etapas </a:t>
            </a:r>
            <a:r>
              <a:rPr sz="3200" spc="50" dirty="0">
                <a:latin typeface="Lucida Sans"/>
                <a:cs typeface="Lucida Sans"/>
              </a:rPr>
              <a:t>del </a:t>
            </a:r>
            <a:r>
              <a:rPr sz="3200" spc="35" dirty="0">
                <a:latin typeface="Lucida Sans"/>
                <a:cs typeface="Lucida Sans"/>
              </a:rPr>
              <a:t>desarrollo </a:t>
            </a:r>
            <a:r>
              <a:rPr sz="3200" spc="90" dirty="0">
                <a:latin typeface="Lucida Sans"/>
                <a:cs typeface="Lucida Sans"/>
              </a:rPr>
              <a:t>de </a:t>
            </a:r>
            <a:r>
              <a:rPr sz="3200" spc="145" dirty="0">
                <a:latin typeface="Lucida Sans"/>
                <a:cs typeface="Lucida Sans"/>
              </a:rPr>
              <a:t>XP</a:t>
            </a:r>
            <a:r>
              <a:rPr sz="3200" spc="-365" dirty="0">
                <a:latin typeface="Lucida Sans"/>
                <a:cs typeface="Lucida Sans"/>
              </a:rPr>
              <a:t> </a:t>
            </a:r>
            <a:r>
              <a:rPr sz="3200" spc="35" dirty="0">
                <a:latin typeface="Lucida Sans"/>
                <a:cs typeface="Lucida Sans"/>
              </a:rPr>
              <a:t>son:</a:t>
            </a:r>
            <a:endParaRPr sz="3200" dirty="0">
              <a:latin typeface="Lucida Sans"/>
              <a:cs typeface="Lucida Sans"/>
            </a:endParaRPr>
          </a:p>
          <a:p>
            <a:pPr marL="469900" lvl="1">
              <a:lnSpc>
                <a:spcPts val="3725"/>
              </a:lnSpc>
            </a:pPr>
            <a:r>
              <a:rPr sz="6000" spc="60" baseline="-434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3200" spc="40" dirty="0">
                <a:latin typeface="Lucida Sans"/>
                <a:cs typeface="Lucida Sans"/>
              </a:rPr>
              <a:t>Exploración.</a:t>
            </a:r>
            <a:endParaRPr sz="3200" dirty="0">
              <a:latin typeface="Lucida Sans"/>
              <a:cs typeface="Lucida Sans"/>
            </a:endParaRPr>
          </a:p>
          <a:p>
            <a:pPr marL="469900" lvl="1">
              <a:lnSpc>
                <a:spcPts val="3729"/>
              </a:lnSpc>
            </a:pPr>
            <a:r>
              <a:rPr sz="6000" spc="97" baseline="-434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3200" spc="65" dirty="0">
                <a:latin typeface="Lucida Sans"/>
                <a:cs typeface="Lucida Sans"/>
              </a:rPr>
              <a:t>Planeación.</a:t>
            </a:r>
            <a:endParaRPr sz="3200" dirty="0">
              <a:latin typeface="Lucida Sans"/>
              <a:cs typeface="Lucida Sans"/>
            </a:endParaRPr>
          </a:p>
          <a:p>
            <a:pPr marL="469900" lvl="1">
              <a:lnSpc>
                <a:spcPts val="3729"/>
              </a:lnSpc>
            </a:pPr>
            <a:r>
              <a:rPr sz="6000" spc="89" baseline="-434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3200" spc="60" dirty="0">
                <a:latin typeface="Lucida Sans"/>
                <a:cs typeface="Lucida Sans"/>
              </a:rPr>
              <a:t>Interaciones </a:t>
            </a:r>
            <a:r>
              <a:rPr sz="3200" spc="165" dirty="0">
                <a:latin typeface="Lucida Sans"/>
                <a:cs typeface="Lucida Sans"/>
              </a:rPr>
              <a:t>a </a:t>
            </a:r>
            <a:r>
              <a:rPr sz="3200" spc="65" dirty="0">
                <a:latin typeface="Lucida Sans"/>
                <a:cs typeface="Lucida Sans"/>
              </a:rPr>
              <a:t>la primera</a:t>
            </a:r>
            <a:r>
              <a:rPr sz="3200" spc="-325" dirty="0">
                <a:latin typeface="Lucida Sans"/>
                <a:cs typeface="Lucida Sans"/>
              </a:rPr>
              <a:t> </a:t>
            </a:r>
            <a:r>
              <a:rPr sz="3200" spc="55" dirty="0">
                <a:latin typeface="Lucida Sans"/>
                <a:cs typeface="Lucida Sans"/>
              </a:rPr>
              <a:t>versión.</a:t>
            </a:r>
            <a:endParaRPr sz="3200" dirty="0">
              <a:latin typeface="Lucida Sans"/>
              <a:cs typeface="Lucida Sans"/>
            </a:endParaRPr>
          </a:p>
          <a:p>
            <a:pPr marL="469900" lvl="1">
              <a:lnSpc>
                <a:spcPts val="3725"/>
              </a:lnSpc>
            </a:pPr>
            <a:r>
              <a:rPr sz="6000" spc="135" baseline="-434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3200" spc="90" dirty="0">
                <a:latin typeface="Lucida Sans"/>
                <a:cs typeface="Lucida Sans"/>
              </a:rPr>
              <a:t>Puesta </a:t>
            </a:r>
            <a:r>
              <a:rPr sz="3200" spc="105" dirty="0">
                <a:latin typeface="Lucida Sans"/>
                <a:cs typeface="Lucida Sans"/>
              </a:rPr>
              <a:t>en</a:t>
            </a:r>
            <a:r>
              <a:rPr sz="3200" spc="-140" dirty="0">
                <a:latin typeface="Lucida Sans"/>
                <a:cs typeface="Lucida Sans"/>
              </a:rPr>
              <a:t> </a:t>
            </a:r>
            <a:r>
              <a:rPr sz="3200" spc="30" dirty="0">
                <a:latin typeface="Lucida Sans"/>
                <a:cs typeface="Lucida Sans"/>
              </a:rPr>
              <a:t>producción.</a:t>
            </a:r>
            <a:endParaRPr sz="3200" dirty="0">
              <a:latin typeface="Lucida Sans"/>
              <a:cs typeface="Lucida Sans"/>
            </a:endParaRPr>
          </a:p>
          <a:p>
            <a:pPr marL="469900" lvl="1">
              <a:lnSpc>
                <a:spcPts val="3779"/>
              </a:lnSpc>
            </a:pPr>
            <a:r>
              <a:rPr sz="6000" spc="82" baseline="-434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3200" spc="55" dirty="0">
                <a:latin typeface="Lucida Sans"/>
                <a:cs typeface="Lucida Sans"/>
              </a:rPr>
              <a:t>Mantenimiento.</a:t>
            </a:r>
            <a:endParaRPr sz="32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3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085" y="6472552"/>
            <a:ext cx="4953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Lucida Sans"/>
                <a:cs typeface="Lucida Sans"/>
              </a:rPr>
              <a:t>Kendall</a:t>
            </a:r>
            <a:endParaRPr sz="1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3840" y="685800"/>
            <a:ext cx="6182360" cy="6209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596515" algn="l"/>
              </a:tabLst>
            </a:pPr>
            <a:r>
              <a:rPr sz="1500" spc="120" baseline="2777" dirty="0">
                <a:latin typeface="Lucida Sans"/>
                <a:cs typeface="Lucida Sans"/>
              </a:rPr>
              <a:t>&amp;</a:t>
            </a:r>
            <a:r>
              <a:rPr sz="1500" spc="-7" baseline="2777" dirty="0">
                <a:latin typeface="Lucida Sans"/>
                <a:cs typeface="Lucida Sans"/>
              </a:rPr>
              <a:t> </a:t>
            </a:r>
            <a:r>
              <a:rPr sz="1500" spc="15" baseline="2777" dirty="0">
                <a:latin typeface="Lucida Sans"/>
                <a:cs typeface="Lucida Sans"/>
              </a:rPr>
              <a:t>Kendall	</a:t>
            </a:r>
            <a:r>
              <a:rPr sz="800" spc="5" dirty="0">
                <a:latin typeface="Lucida Sans"/>
                <a:cs typeface="Lucida Sans"/>
              </a:rPr>
              <a:t>2005 </a:t>
            </a:r>
            <a:r>
              <a:rPr sz="800" spc="20" dirty="0">
                <a:latin typeface="Lucida Sans"/>
                <a:cs typeface="Lucida Sans"/>
              </a:rPr>
              <a:t>Pearson Prentice</a:t>
            </a:r>
            <a:r>
              <a:rPr sz="800" spc="-90" dirty="0">
                <a:latin typeface="Lucida Sans"/>
                <a:cs typeface="Lucida Sans"/>
              </a:rPr>
              <a:t> </a:t>
            </a:r>
            <a:r>
              <a:rPr sz="800" spc="10" dirty="0">
                <a:latin typeface="Lucida Sans"/>
                <a:cs typeface="Lucida Sans"/>
              </a:rPr>
              <a:t>Hall</a:t>
            </a:r>
            <a:endParaRPr sz="8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6909" y="6477000"/>
            <a:ext cx="3136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Lucida Sans"/>
                <a:cs typeface="Lucida Sans"/>
              </a:rPr>
              <a:t>3</a:t>
            </a:r>
            <a:r>
              <a:rPr sz="1000" spc="30" dirty="0">
                <a:latin typeface="Lucida Sans"/>
                <a:cs typeface="Lucida Sans"/>
              </a:rPr>
              <a:t>-</a:t>
            </a:r>
            <a:r>
              <a:rPr sz="1000" dirty="0">
                <a:latin typeface="Lucida Sans"/>
                <a:cs typeface="Lucida Sans"/>
              </a:rPr>
              <a:t>37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988" y="73205"/>
            <a:ext cx="744855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254" dirty="0">
                <a:solidFill>
                  <a:srgbClr val="CE3708"/>
                </a:solidFill>
                <a:latin typeface="Lucida Sans"/>
                <a:cs typeface="Lucida Sans"/>
              </a:rPr>
              <a:t>X</a:t>
            </a:r>
            <a:r>
              <a:rPr sz="4400" spc="220" dirty="0">
                <a:solidFill>
                  <a:srgbClr val="CE3708"/>
                </a:solidFill>
                <a:latin typeface="Lucida Sans"/>
                <a:cs typeface="Lucida Sans"/>
              </a:rPr>
              <a:t>P</a:t>
            </a:r>
            <a:endParaRPr sz="44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3840" y="685800"/>
            <a:ext cx="6403340" cy="5744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57D406-727A-06D2-A173-401C7827F14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  <p:extLst>
      <p:ext uri="{BB962C8B-B14F-4D97-AF65-F5344CB8AC3E}">
        <p14:creationId xmlns:p14="http://schemas.microsoft.com/office/powerpoint/2010/main" val="26884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35" y="137159"/>
            <a:ext cx="8202929" cy="1508105"/>
          </a:xfrm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z="54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Viabilidad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99769" y="1873577"/>
            <a:ext cx="8291831" cy="4563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280">
              <a:lnSpc>
                <a:spcPct val="98600"/>
              </a:lnSpc>
            </a:pPr>
            <a:r>
              <a:rPr sz="3600" spc="-254" baseline="-2136" dirty="0">
                <a:solidFill>
                  <a:srgbClr val="3398FF"/>
                </a:solidFill>
                <a:latin typeface="Lucida Sans"/>
                <a:cs typeface="Lucida Sans"/>
              </a:rPr>
              <a:t>• </a:t>
            </a:r>
            <a:r>
              <a:rPr sz="3600" spc="140" dirty="0">
                <a:latin typeface="Lucida Sans"/>
                <a:cs typeface="Lucida Sans"/>
              </a:rPr>
              <a:t>El </a:t>
            </a:r>
            <a:r>
              <a:rPr sz="3600" spc="55" dirty="0">
                <a:latin typeface="Lucida Sans"/>
                <a:cs typeface="Lucida Sans"/>
              </a:rPr>
              <a:t>estudio </a:t>
            </a:r>
            <a:r>
              <a:rPr sz="3600" spc="120" dirty="0">
                <a:latin typeface="Lucida Sans"/>
                <a:cs typeface="Lucida Sans"/>
              </a:rPr>
              <a:t>de </a:t>
            </a:r>
            <a:r>
              <a:rPr sz="3600" spc="65" dirty="0">
                <a:latin typeface="Lucida Sans"/>
                <a:cs typeface="Lucida Sans"/>
              </a:rPr>
              <a:t>viabilidad </a:t>
            </a:r>
            <a:r>
              <a:rPr sz="3600" spc="145" dirty="0">
                <a:latin typeface="Lucida Sans"/>
                <a:cs typeface="Lucida Sans"/>
              </a:rPr>
              <a:t>evalúa </a:t>
            </a:r>
            <a:r>
              <a:rPr sz="3600" spc="80" dirty="0">
                <a:latin typeface="Lucida Sans"/>
                <a:cs typeface="Lucida Sans"/>
              </a:rPr>
              <a:t>tres  </a:t>
            </a:r>
            <a:r>
              <a:rPr sz="3600" spc="50" dirty="0">
                <a:latin typeface="Lucida Sans"/>
                <a:cs typeface="Lucida Sans"/>
              </a:rPr>
              <a:t>criterios: </a:t>
            </a:r>
            <a:r>
              <a:rPr sz="3600" spc="70" dirty="0">
                <a:latin typeface="Lucida Sans"/>
                <a:cs typeface="Lucida Sans"/>
              </a:rPr>
              <a:t>operacional, </a:t>
            </a:r>
            <a:r>
              <a:rPr sz="3600" spc="75" dirty="0">
                <a:latin typeface="Lucida Sans"/>
                <a:cs typeface="Lucida Sans"/>
              </a:rPr>
              <a:t>técnico, </a:t>
            </a:r>
            <a:r>
              <a:rPr sz="3600" spc="235" dirty="0">
                <a:latin typeface="Lucida Sans"/>
                <a:cs typeface="Lucida Sans"/>
              </a:rPr>
              <a:t>y  </a:t>
            </a:r>
            <a:r>
              <a:rPr sz="3600" spc="40" dirty="0">
                <a:latin typeface="Lucida Sans"/>
                <a:cs typeface="Lucida Sans"/>
              </a:rPr>
              <a:t>económico, </a:t>
            </a:r>
            <a:r>
              <a:rPr sz="3600" spc="45" dirty="0">
                <a:latin typeface="Lucida Sans"/>
                <a:cs typeface="Lucida Sans"/>
              </a:rPr>
              <a:t>del </a:t>
            </a:r>
            <a:r>
              <a:rPr sz="3600" spc="60" dirty="0">
                <a:latin typeface="Lucida Sans"/>
                <a:cs typeface="Lucida Sans"/>
              </a:rPr>
              <a:t>proyecto</a:t>
            </a:r>
            <a:r>
              <a:rPr sz="3600" spc="-70" dirty="0">
                <a:latin typeface="Lucida Sans"/>
                <a:cs typeface="Lucida Sans"/>
              </a:rPr>
              <a:t> </a:t>
            </a:r>
            <a:r>
              <a:rPr sz="3600" spc="20" dirty="0">
                <a:latin typeface="Lucida Sans"/>
                <a:cs typeface="Lucida Sans"/>
              </a:rPr>
              <a:t>propuesto.</a:t>
            </a:r>
            <a:endParaRPr sz="3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600" spc="-254" baseline="-2136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3600" spc="-1350" baseline="-2136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3600" spc="140" dirty="0">
                <a:latin typeface="Lucida Sans"/>
                <a:cs typeface="Lucida Sans"/>
              </a:rPr>
              <a:t>Hay</a:t>
            </a:r>
            <a:r>
              <a:rPr sz="3600" spc="-10" dirty="0">
                <a:latin typeface="Lucida Sans"/>
                <a:cs typeface="Lucida Sans"/>
              </a:rPr>
              <a:t> </a:t>
            </a:r>
            <a:r>
              <a:rPr sz="3600" spc="80" dirty="0">
                <a:latin typeface="Lucida Sans"/>
                <a:cs typeface="Lucida Sans"/>
              </a:rPr>
              <a:t>tres</a:t>
            </a:r>
            <a:r>
              <a:rPr sz="3600" spc="5" dirty="0">
                <a:latin typeface="Lucida Sans"/>
                <a:cs typeface="Lucida Sans"/>
              </a:rPr>
              <a:t> tipos </a:t>
            </a:r>
            <a:r>
              <a:rPr sz="3600" spc="85" dirty="0">
                <a:latin typeface="Lucida Sans"/>
                <a:cs typeface="Lucida Sans"/>
              </a:rPr>
              <a:t>de</a:t>
            </a:r>
            <a:r>
              <a:rPr sz="3600" spc="10" dirty="0">
                <a:latin typeface="Lucida Sans"/>
                <a:cs typeface="Lucida Sans"/>
              </a:rPr>
              <a:t> </a:t>
            </a:r>
            <a:r>
              <a:rPr sz="3600" spc="40" dirty="0">
                <a:latin typeface="Lucida Sans"/>
                <a:cs typeface="Lucida Sans"/>
              </a:rPr>
              <a:t>viabilidad:</a:t>
            </a:r>
            <a:endParaRPr sz="3600" dirty="0">
              <a:latin typeface="Lucida Sans"/>
              <a:cs typeface="Lucida Sans"/>
            </a:endParaRPr>
          </a:p>
          <a:p>
            <a:pPr marL="852169" indent="-391160">
              <a:lnSpc>
                <a:spcPct val="100000"/>
              </a:lnSpc>
              <a:spcBef>
                <a:spcPts val="520"/>
              </a:spcBef>
              <a:buClr>
                <a:srgbClr val="CE3708"/>
              </a:buClr>
              <a:buSzPct val="125925"/>
              <a:buChar char="•"/>
              <a:tabLst>
                <a:tab pos="852169" algn="l"/>
              </a:tabLst>
            </a:pPr>
            <a:r>
              <a:rPr sz="3600" spc="25" dirty="0">
                <a:latin typeface="Lucida Sans"/>
                <a:cs typeface="Lucida Sans"/>
              </a:rPr>
              <a:t>Viabilidad</a:t>
            </a:r>
            <a:r>
              <a:rPr sz="3600" spc="5" dirty="0">
                <a:latin typeface="Lucida Sans"/>
                <a:cs typeface="Lucida Sans"/>
              </a:rPr>
              <a:t> </a:t>
            </a:r>
            <a:r>
              <a:rPr sz="3600" spc="65" dirty="0">
                <a:latin typeface="Lucida Sans"/>
                <a:cs typeface="Lucida Sans"/>
              </a:rPr>
              <a:t>técnica.</a:t>
            </a:r>
            <a:endParaRPr sz="3600" dirty="0">
              <a:latin typeface="Lucida Sans"/>
              <a:cs typeface="Lucida Sans"/>
            </a:endParaRPr>
          </a:p>
          <a:p>
            <a:pPr marL="852169" indent="-391160">
              <a:lnSpc>
                <a:spcPct val="100000"/>
              </a:lnSpc>
              <a:spcBef>
                <a:spcPts val="680"/>
              </a:spcBef>
              <a:buClr>
                <a:srgbClr val="CE3708"/>
              </a:buClr>
              <a:buSzPct val="125925"/>
              <a:buChar char="•"/>
              <a:tabLst>
                <a:tab pos="852169" algn="l"/>
              </a:tabLst>
            </a:pPr>
            <a:r>
              <a:rPr sz="3600" spc="25" dirty="0">
                <a:latin typeface="Lucida Sans"/>
                <a:cs typeface="Lucida Sans"/>
              </a:rPr>
              <a:t>Viabilidad</a:t>
            </a:r>
            <a:r>
              <a:rPr sz="3600" spc="5" dirty="0">
                <a:latin typeface="Lucida Sans"/>
                <a:cs typeface="Lucida Sans"/>
              </a:rPr>
              <a:t> </a:t>
            </a:r>
            <a:r>
              <a:rPr sz="3600" spc="55" dirty="0">
                <a:latin typeface="Lucida Sans"/>
                <a:cs typeface="Lucida Sans"/>
              </a:rPr>
              <a:t>económica.</a:t>
            </a:r>
            <a:endParaRPr sz="3600" dirty="0">
              <a:latin typeface="Lucida Sans"/>
              <a:cs typeface="Lucida Sans"/>
            </a:endParaRPr>
          </a:p>
          <a:p>
            <a:pPr marL="461009">
              <a:lnSpc>
                <a:spcPct val="100000"/>
              </a:lnSpc>
              <a:spcBef>
                <a:spcPts val="20"/>
              </a:spcBef>
            </a:pPr>
            <a:r>
              <a:rPr sz="3600" spc="44" baseline="-245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lang="es-ES" sz="3600" spc="44" baseline="-2450" dirty="0">
                <a:solidFill>
                  <a:srgbClr val="CE3708"/>
                </a:solidFill>
                <a:latin typeface="Lucida Sans"/>
                <a:cs typeface="Lucida Sans"/>
              </a:rPr>
              <a:t> </a:t>
            </a:r>
            <a:r>
              <a:rPr sz="3600" spc="30" dirty="0" err="1">
                <a:latin typeface="Lucida Sans"/>
                <a:cs typeface="Lucida Sans"/>
              </a:rPr>
              <a:t>Viabilidad</a:t>
            </a:r>
            <a:r>
              <a:rPr sz="3600" spc="-25" dirty="0">
                <a:latin typeface="Lucida Sans"/>
                <a:cs typeface="Lucida Sans"/>
              </a:rPr>
              <a:t> </a:t>
            </a:r>
            <a:r>
              <a:rPr sz="3600" spc="40" dirty="0">
                <a:latin typeface="Lucida Sans"/>
                <a:cs typeface="Lucida Sans"/>
              </a:rPr>
              <a:t>operacional.</a:t>
            </a:r>
            <a:endParaRPr sz="36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Viabilidad</a:t>
            </a:r>
            <a:r>
              <a:rPr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1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761999" y="1974342"/>
            <a:ext cx="8202929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8000"/>
              </a:lnSpc>
            </a:pPr>
            <a:r>
              <a:rPr sz="6000" spc="-254" baseline="-1388" dirty="0">
                <a:solidFill>
                  <a:srgbClr val="3398FF"/>
                </a:solidFill>
                <a:latin typeface="Lucida Sans"/>
                <a:cs typeface="Lucida Sans"/>
              </a:rPr>
              <a:t>• </a:t>
            </a:r>
            <a:r>
              <a:rPr sz="3200" spc="135" dirty="0">
                <a:latin typeface="Lucida Sans"/>
                <a:cs typeface="Lucida Sans"/>
              </a:rPr>
              <a:t>La </a:t>
            </a:r>
            <a:r>
              <a:rPr sz="3200" spc="50" dirty="0">
                <a:latin typeface="Lucida Sans"/>
                <a:cs typeface="Lucida Sans"/>
              </a:rPr>
              <a:t>viabilidad </a:t>
            </a:r>
            <a:r>
              <a:rPr sz="3200" spc="100" dirty="0">
                <a:latin typeface="Lucida Sans"/>
                <a:cs typeface="Lucida Sans"/>
              </a:rPr>
              <a:t>técnica </a:t>
            </a:r>
            <a:r>
              <a:rPr sz="3200" spc="135" dirty="0">
                <a:latin typeface="Lucida Sans"/>
                <a:cs typeface="Lucida Sans"/>
              </a:rPr>
              <a:t>evalúa </a:t>
            </a:r>
            <a:r>
              <a:rPr sz="3200" dirty="0">
                <a:latin typeface="Lucida Sans"/>
                <a:cs typeface="Lucida Sans"/>
              </a:rPr>
              <a:t>si </a:t>
            </a:r>
            <a:r>
              <a:rPr sz="3200" spc="-10" dirty="0">
                <a:latin typeface="Lucida Sans"/>
                <a:cs typeface="Lucida Sans"/>
              </a:rPr>
              <a:t>los  </a:t>
            </a:r>
            <a:r>
              <a:rPr sz="3200" spc="50" dirty="0">
                <a:latin typeface="Lucida Sans"/>
                <a:cs typeface="Lucida Sans"/>
              </a:rPr>
              <a:t>recursos </a:t>
            </a:r>
            <a:r>
              <a:rPr sz="3200" spc="65" dirty="0">
                <a:latin typeface="Lucida Sans"/>
                <a:cs typeface="Lucida Sans"/>
              </a:rPr>
              <a:t>técnicos </a:t>
            </a:r>
            <a:r>
              <a:rPr sz="3200" spc="100" dirty="0">
                <a:latin typeface="Lucida Sans"/>
                <a:cs typeface="Lucida Sans"/>
              </a:rPr>
              <a:t>actuales </a:t>
            </a:r>
            <a:r>
              <a:rPr sz="3200" spc="20" dirty="0">
                <a:latin typeface="Lucida Sans"/>
                <a:cs typeface="Lucida Sans"/>
              </a:rPr>
              <a:t>son  </a:t>
            </a:r>
            <a:r>
              <a:rPr sz="3200" spc="50" dirty="0">
                <a:latin typeface="Lucida Sans"/>
                <a:cs typeface="Lucida Sans"/>
              </a:rPr>
              <a:t>suficientes </a:t>
            </a:r>
            <a:r>
              <a:rPr sz="3200" spc="100" dirty="0">
                <a:latin typeface="Lucida Sans"/>
                <a:cs typeface="Lucida Sans"/>
              </a:rPr>
              <a:t>para </a:t>
            </a:r>
            <a:r>
              <a:rPr sz="3200" spc="75" dirty="0">
                <a:latin typeface="Lucida Sans"/>
                <a:cs typeface="Lucida Sans"/>
              </a:rPr>
              <a:t>el </a:t>
            </a:r>
            <a:r>
              <a:rPr sz="3200" spc="95" dirty="0">
                <a:latin typeface="Lucida Sans"/>
                <a:cs typeface="Lucida Sans"/>
              </a:rPr>
              <a:t>nuevo</a:t>
            </a:r>
            <a:r>
              <a:rPr sz="3200" spc="-229" dirty="0">
                <a:latin typeface="Lucida Sans"/>
                <a:cs typeface="Lucida Sans"/>
              </a:rPr>
              <a:t> </a:t>
            </a:r>
            <a:r>
              <a:rPr sz="3200" spc="75" dirty="0">
                <a:latin typeface="Lucida Sans"/>
                <a:cs typeface="Lucida Sans"/>
              </a:rPr>
              <a:t>sistema.</a:t>
            </a:r>
            <a:endParaRPr sz="3200" dirty="0">
              <a:latin typeface="Lucida Sans"/>
              <a:cs typeface="Lucida Sans"/>
            </a:endParaRPr>
          </a:p>
          <a:p>
            <a:pPr marL="355600" marR="15875" indent="-342900">
              <a:lnSpc>
                <a:spcPct val="100000"/>
              </a:lnSpc>
              <a:spcBef>
                <a:spcPts val="800"/>
              </a:spcBef>
              <a:buClr>
                <a:srgbClr val="3398FF"/>
              </a:buClr>
              <a:buSzPct val="125000"/>
              <a:buChar char="•"/>
              <a:tabLst>
                <a:tab pos="485140" algn="l"/>
              </a:tabLst>
            </a:pPr>
            <a:r>
              <a:rPr sz="3200" spc="130" dirty="0">
                <a:latin typeface="Lucida Sans"/>
                <a:cs typeface="Lucida Sans"/>
              </a:rPr>
              <a:t>Si </a:t>
            </a:r>
            <a:r>
              <a:rPr sz="3200" spc="25" dirty="0">
                <a:latin typeface="Lucida Sans"/>
                <a:cs typeface="Lucida Sans"/>
              </a:rPr>
              <a:t>ellos </a:t>
            </a:r>
            <a:r>
              <a:rPr sz="3200" spc="10" dirty="0">
                <a:latin typeface="Lucida Sans"/>
                <a:cs typeface="Lucida Sans"/>
              </a:rPr>
              <a:t>no </a:t>
            </a:r>
            <a:r>
              <a:rPr sz="3200" spc="-25" dirty="0">
                <a:latin typeface="Lucida Sans"/>
                <a:cs typeface="Lucida Sans"/>
              </a:rPr>
              <a:t>lo </a:t>
            </a:r>
            <a:r>
              <a:rPr sz="3200" spc="85" dirty="0">
                <a:latin typeface="Lucida Sans"/>
                <a:cs typeface="Lucida Sans"/>
              </a:rPr>
              <a:t>están, </a:t>
            </a:r>
            <a:r>
              <a:rPr sz="3200" spc="75" dirty="0">
                <a:latin typeface="Lucida Sans"/>
                <a:cs typeface="Lucida Sans"/>
              </a:rPr>
              <a:t>pueden ser  </a:t>
            </a:r>
            <a:r>
              <a:rPr sz="3200" spc="50" dirty="0">
                <a:latin typeface="Lucida Sans"/>
                <a:cs typeface="Lucida Sans"/>
              </a:rPr>
              <a:t>actualizados </a:t>
            </a:r>
            <a:r>
              <a:rPr sz="3200" spc="105" dirty="0">
                <a:latin typeface="Lucida Sans"/>
                <a:cs typeface="Lucida Sans"/>
              </a:rPr>
              <a:t>para </a:t>
            </a:r>
            <a:r>
              <a:rPr sz="3200" spc="85" dirty="0">
                <a:latin typeface="Lucida Sans"/>
                <a:cs typeface="Lucida Sans"/>
              </a:rPr>
              <a:t>proveer </a:t>
            </a:r>
            <a:r>
              <a:rPr sz="3200" spc="75" dirty="0">
                <a:latin typeface="Lucida Sans"/>
                <a:cs typeface="Lucida Sans"/>
              </a:rPr>
              <a:t>el nivel  </a:t>
            </a:r>
            <a:r>
              <a:rPr sz="3200" spc="80" dirty="0">
                <a:latin typeface="Lucida Sans"/>
                <a:cs typeface="Lucida Sans"/>
              </a:rPr>
              <a:t>necesario </a:t>
            </a:r>
            <a:r>
              <a:rPr sz="3200" spc="95" dirty="0">
                <a:latin typeface="Lucida Sans"/>
                <a:cs typeface="Lucida Sans"/>
              </a:rPr>
              <a:t>de </a:t>
            </a:r>
            <a:r>
              <a:rPr sz="3200" spc="50" dirty="0">
                <a:latin typeface="Lucida Sans"/>
                <a:cs typeface="Lucida Sans"/>
              </a:rPr>
              <a:t>tecnología</a:t>
            </a:r>
            <a:r>
              <a:rPr sz="3200" spc="-180" dirty="0">
                <a:latin typeface="Lucida Sans"/>
                <a:cs typeface="Lucida Sans"/>
              </a:rPr>
              <a:t> </a:t>
            </a:r>
            <a:r>
              <a:rPr sz="3200" spc="80" dirty="0">
                <a:latin typeface="Lucida Sans"/>
                <a:cs typeface="Lucida Sans"/>
              </a:rPr>
              <a:t>necesario  </a:t>
            </a:r>
            <a:r>
              <a:rPr sz="3200" spc="105" dirty="0">
                <a:latin typeface="Lucida Sans"/>
                <a:cs typeface="Lucida Sans"/>
              </a:rPr>
              <a:t>para </a:t>
            </a:r>
            <a:r>
              <a:rPr sz="3200" spc="75" dirty="0">
                <a:latin typeface="Lucida Sans"/>
                <a:cs typeface="Lucida Sans"/>
              </a:rPr>
              <a:t>el </a:t>
            </a:r>
            <a:r>
              <a:rPr sz="3200" spc="95" dirty="0">
                <a:latin typeface="Lucida Sans"/>
                <a:cs typeface="Lucida Sans"/>
              </a:rPr>
              <a:t>nuevo</a:t>
            </a:r>
            <a:r>
              <a:rPr sz="3200" spc="-229" dirty="0">
                <a:latin typeface="Lucida Sans"/>
                <a:cs typeface="Lucida Sans"/>
              </a:rPr>
              <a:t> </a:t>
            </a:r>
            <a:r>
              <a:rPr sz="3200" spc="75" dirty="0">
                <a:latin typeface="Lucida Sans"/>
                <a:cs typeface="Lucida Sans"/>
              </a:rPr>
              <a:t>sistema.</a:t>
            </a:r>
            <a:endParaRPr sz="32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Viabilidad</a:t>
            </a:r>
            <a:r>
              <a:rPr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económica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970120"/>
            <a:ext cx="7848600" cy="414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280">
              <a:lnSpc>
                <a:spcPct val="99300"/>
              </a:lnSpc>
            </a:pPr>
            <a:r>
              <a:rPr sz="5850" spc="-254" baseline="-2136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850" spc="-1350" baseline="-2136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3100" spc="145" dirty="0">
                <a:latin typeface="Lucida Sans"/>
                <a:cs typeface="Lucida Sans"/>
              </a:rPr>
              <a:t>La</a:t>
            </a:r>
            <a:r>
              <a:rPr sz="3100" dirty="0">
                <a:latin typeface="Lucida Sans"/>
                <a:cs typeface="Lucida Sans"/>
              </a:rPr>
              <a:t> </a:t>
            </a:r>
            <a:r>
              <a:rPr sz="3100" spc="65" dirty="0">
                <a:latin typeface="Lucida Sans"/>
                <a:cs typeface="Lucida Sans"/>
              </a:rPr>
              <a:t>viabilidad</a:t>
            </a:r>
            <a:r>
              <a:rPr sz="3100" spc="-5" dirty="0">
                <a:latin typeface="Lucida Sans"/>
                <a:cs typeface="Lucida Sans"/>
              </a:rPr>
              <a:t> </a:t>
            </a:r>
            <a:r>
              <a:rPr sz="3100" spc="100" dirty="0">
                <a:latin typeface="Lucida Sans"/>
                <a:cs typeface="Lucida Sans"/>
              </a:rPr>
              <a:t>económica</a:t>
            </a:r>
            <a:r>
              <a:rPr sz="3100" spc="-5" dirty="0">
                <a:latin typeface="Lucida Sans"/>
                <a:cs typeface="Lucida Sans"/>
              </a:rPr>
              <a:t> </a:t>
            </a:r>
            <a:r>
              <a:rPr sz="3100" spc="100" dirty="0">
                <a:latin typeface="Lucida Sans"/>
                <a:cs typeface="Lucida Sans"/>
              </a:rPr>
              <a:t>determina  </a:t>
            </a:r>
            <a:r>
              <a:rPr sz="3100" spc="15" dirty="0">
                <a:latin typeface="Lucida Sans"/>
                <a:cs typeface="Lucida Sans"/>
              </a:rPr>
              <a:t>si </a:t>
            </a:r>
            <a:r>
              <a:rPr sz="3100" spc="85" dirty="0">
                <a:latin typeface="Lucida Sans"/>
                <a:cs typeface="Lucida Sans"/>
              </a:rPr>
              <a:t>el </a:t>
            </a:r>
            <a:r>
              <a:rPr sz="3100" spc="75" dirty="0">
                <a:latin typeface="Lucida Sans"/>
                <a:cs typeface="Lucida Sans"/>
              </a:rPr>
              <a:t>tiempo </a:t>
            </a:r>
            <a:r>
              <a:rPr sz="3100" spc="235" dirty="0">
                <a:latin typeface="Lucida Sans"/>
                <a:cs typeface="Lucida Sans"/>
              </a:rPr>
              <a:t>y </a:t>
            </a:r>
            <a:r>
              <a:rPr sz="3100" spc="85" dirty="0">
                <a:latin typeface="Lucida Sans"/>
                <a:cs typeface="Lucida Sans"/>
              </a:rPr>
              <a:t>el </a:t>
            </a:r>
            <a:r>
              <a:rPr sz="3100" spc="50" dirty="0">
                <a:latin typeface="Lucida Sans"/>
                <a:cs typeface="Lucida Sans"/>
              </a:rPr>
              <a:t>dinero </a:t>
            </a:r>
            <a:r>
              <a:rPr sz="3100" spc="114" dirty="0">
                <a:latin typeface="Lucida Sans"/>
                <a:cs typeface="Lucida Sans"/>
              </a:rPr>
              <a:t>están  </a:t>
            </a:r>
            <a:r>
              <a:rPr sz="3100" spc="10" dirty="0">
                <a:latin typeface="Lucida Sans"/>
                <a:cs typeface="Lucida Sans"/>
              </a:rPr>
              <a:t>disponibles </a:t>
            </a:r>
            <a:r>
              <a:rPr sz="3100" spc="85" dirty="0">
                <a:latin typeface="Lucida Sans"/>
                <a:cs typeface="Lucida Sans"/>
              </a:rPr>
              <a:t>para </a:t>
            </a:r>
            <a:r>
              <a:rPr sz="3100" spc="40" dirty="0">
                <a:latin typeface="Lucida Sans"/>
                <a:cs typeface="Lucida Sans"/>
              </a:rPr>
              <a:t>desarrollar </a:t>
            </a:r>
            <a:r>
              <a:rPr sz="3100" spc="60" dirty="0">
                <a:latin typeface="Lucida Sans"/>
                <a:cs typeface="Lucida Sans"/>
              </a:rPr>
              <a:t>el  </a:t>
            </a:r>
            <a:r>
              <a:rPr sz="3100" spc="85" dirty="0">
                <a:latin typeface="Lucida Sans"/>
                <a:cs typeface="Lucida Sans"/>
              </a:rPr>
              <a:t>sistema.</a:t>
            </a:r>
            <a:endParaRPr sz="3100" dirty="0">
              <a:latin typeface="Lucida Sans"/>
              <a:cs typeface="Lucida Sans"/>
            </a:endParaRPr>
          </a:p>
          <a:p>
            <a:pPr marL="12700">
              <a:lnSpc>
                <a:spcPts val="4620"/>
              </a:lnSpc>
              <a:spcBef>
                <a:spcPts val="20"/>
              </a:spcBef>
            </a:pPr>
            <a:r>
              <a:rPr sz="5850" spc="-254" baseline="-2136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850" spc="-1672" baseline="-2136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3100" spc="70" dirty="0">
                <a:latin typeface="Lucida Sans"/>
                <a:cs typeface="Lucida Sans"/>
              </a:rPr>
              <a:t>Incluye la </a:t>
            </a:r>
            <a:r>
              <a:rPr sz="3100" spc="60" dirty="0">
                <a:latin typeface="Lucida Sans"/>
                <a:cs typeface="Lucida Sans"/>
              </a:rPr>
              <a:t>compra </a:t>
            </a:r>
            <a:r>
              <a:rPr sz="3100" spc="75" dirty="0">
                <a:latin typeface="Lucida Sans"/>
                <a:cs typeface="Lucida Sans"/>
              </a:rPr>
              <a:t>de:</a:t>
            </a:r>
            <a:endParaRPr sz="3100" dirty="0">
              <a:latin typeface="Lucida Sans"/>
              <a:cs typeface="Lucida Sans"/>
            </a:endParaRPr>
          </a:p>
          <a:p>
            <a:pPr marL="461009">
              <a:lnSpc>
                <a:spcPts val="3965"/>
              </a:lnSpc>
            </a:pPr>
            <a:r>
              <a:rPr sz="5100" spc="97" baseline="-245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2700" spc="65" dirty="0">
                <a:latin typeface="Lucida Sans"/>
                <a:cs typeface="Lucida Sans"/>
              </a:rPr>
              <a:t>Equipo</a:t>
            </a:r>
            <a:r>
              <a:rPr sz="2700" spc="-65" dirty="0">
                <a:latin typeface="Lucida Sans"/>
                <a:cs typeface="Lucida Sans"/>
              </a:rPr>
              <a:t> </a:t>
            </a:r>
            <a:r>
              <a:rPr sz="2700" spc="95" dirty="0">
                <a:latin typeface="Lucida Sans"/>
                <a:cs typeface="Lucida Sans"/>
              </a:rPr>
              <a:t>nuevo.</a:t>
            </a:r>
            <a:endParaRPr sz="2700" dirty="0">
              <a:latin typeface="Lucida Sans"/>
              <a:cs typeface="Lucida Sans"/>
            </a:endParaRPr>
          </a:p>
          <a:p>
            <a:pPr marL="461009">
              <a:lnSpc>
                <a:spcPts val="3970"/>
              </a:lnSpc>
            </a:pPr>
            <a:r>
              <a:rPr sz="5100" spc="97" baseline="-245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2700" spc="65" dirty="0">
                <a:latin typeface="Lucida Sans"/>
                <a:cs typeface="Lucida Sans"/>
              </a:rPr>
              <a:t>Hardware.</a:t>
            </a:r>
            <a:endParaRPr sz="2700" dirty="0">
              <a:latin typeface="Lucida Sans"/>
              <a:cs typeface="Lucida Sans"/>
            </a:endParaRPr>
          </a:p>
          <a:p>
            <a:pPr marL="461009">
              <a:lnSpc>
                <a:spcPts val="4025"/>
              </a:lnSpc>
            </a:pPr>
            <a:r>
              <a:rPr sz="5100" spc="142" baseline="-2450" dirty="0">
                <a:solidFill>
                  <a:srgbClr val="CE3708"/>
                </a:solidFill>
                <a:latin typeface="Lucida Sans"/>
                <a:cs typeface="Lucida Sans"/>
              </a:rPr>
              <a:t>•</a:t>
            </a:r>
            <a:r>
              <a:rPr sz="2700" spc="95" dirty="0">
                <a:latin typeface="Lucida Sans"/>
                <a:cs typeface="Lucida Sans"/>
              </a:rPr>
              <a:t>Software.</a:t>
            </a:r>
            <a:endParaRPr sz="27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Viabilidad</a:t>
            </a:r>
            <a:r>
              <a:rPr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1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operativa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057400"/>
            <a:ext cx="7924800" cy="322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>
              <a:lnSpc>
                <a:spcPct val="98600"/>
              </a:lnSpc>
            </a:pPr>
            <a:r>
              <a:rPr sz="5325" spc="-232" baseline="-5477" dirty="0">
                <a:solidFill>
                  <a:srgbClr val="3398FF"/>
                </a:solidFill>
                <a:latin typeface="Lucida Sans"/>
                <a:cs typeface="Lucida Sans"/>
              </a:rPr>
              <a:t>• </a:t>
            </a:r>
            <a:r>
              <a:rPr sz="2850" spc="120" dirty="0">
                <a:latin typeface="Lucida Sans"/>
                <a:cs typeface="Lucida Sans"/>
              </a:rPr>
              <a:t>La </a:t>
            </a:r>
            <a:r>
              <a:rPr sz="2850" spc="40" dirty="0">
                <a:latin typeface="Lucida Sans"/>
                <a:cs typeface="Lucida Sans"/>
              </a:rPr>
              <a:t>viabilidad </a:t>
            </a:r>
            <a:r>
              <a:rPr sz="2850" spc="45" dirty="0">
                <a:latin typeface="Lucida Sans"/>
                <a:cs typeface="Lucida Sans"/>
              </a:rPr>
              <a:t>operacional </a:t>
            </a:r>
            <a:r>
              <a:rPr sz="2850" spc="70" dirty="0">
                <a:latin typeface="Lucida Sans"/>
                <a:cs typeface="Lucida Sans"/>
              </a:rPr>
              <a:t>determina </a:t>
            </a:r>
            <a:r>
              <a:rPr sz="2850" spc="-5" dirty="0">
                <a:latin typeface="Lucida Sans"/>
                <a:cs typeface="Lucida Sans"/>
              </a:rPr>
              <a:t>si  </a:t>
            </a:r>
            <a:r>
              <a:rPr sz="2850" spc="-10" dirty="0">
                <a:latin typeface="Lucida Sans"/>
                <a:cs typeface="Lucida Sans"/>
              </a:rPr>
              <a:t>los </a:t>
            </a:r>
            <a:r>
              <a:rPr sz="2850" spc="40" dirty="0">
                <a:latin typeface="Lucida Sans"/>
                <a:cs typeface="Lucida Sans"/>
              </a:rPr>
              <a:t>recursos </a:t>
            </a:r>
            <a:r>
              <a:rPr sz="2850" spc="55" dirty="0">
                <a:latin typeface="Lucida Sans"/>
                <a:cs typeface="Lucida Sans"/>
              </a:rPr>
              <a:t>humanos </a:t>
            </a:r>
            <a:r>
              <a:rPr sz="2850" spc="85" dirty="0">
                <a:latin typeface="Lucida Sans"/>
                <a:cs typeface="Lucida Sans"/>
              </a:rPr>
              <a:t>están</a:t>
            </a:r>
            <a:r>
              <a:rPr sz="2850" spc="-175" dirty="0">
                <a:latin typeface="Lucida Sans"/>
                <a:cs typeface="Lucida Sans"/>
              </a:rPr>
              <a:t> </a:t>
            </a:r>
            <a:r>
              <a:rPr sz="2850" spc="10" dirty="0">
                <a:latin typeface="Lucida Sans"/>
                <a:cs typeface="Lucida Sans"/>
              </a:rPr>
              <a:t>disponibles  </a:t>
            </a:r>
            <a:r>
              <a:rPr sz="2850" spc="85" dirty="0">
                <a:latin typeface="Lucida Sans"/>
                <a:cs typeface="Lucida Sans"/>
              </a:rPr>
              <a:t>para </a:t>
            </a:r>
            <a:r>
              <a:rPr sz="2850" spc="50" dirty="0">
                <a:latin typeface="Lucida Sans"/>
                <a:cs typeface="Lucida Sans"/>
              </a:rPr>
              <a:t>operar </a:t>
            </a:r>
            <a:r>
              <a:rPr sz="2850" spc="60" dirty="0">
                <a:latin typeface="Lucida Sans"/>
                <a:cs typeface="Lucida Sans"/>
              </a:rPr>
              <a:t>el </a:t>
            </a:r>
            <a:r>
              <a:rPr sz="2850" spc="70" dirty="0">
                <a:latin typeface="Lucida Sans"/>
                <a:cs typeface="Lucida Sans"/>
              </a:rPr>
              <a:t>sistema </a:t>
            </a:r>
            <a:r>
              <a:rPr sz="2850" spc="75" dirty="0">
                <a:latin typeface="Lucida Sans"/>
                <a:cs typeface="Lucida Sans"/>
              </a:rPr>
              <a:t>una vez </a:t>
            </a:r>
            <a:r>
              <a:rPr sz="2850" spc="65" dirty="0">
                <a:latin typeface="Lucida Sans"/>
                <a:cs typeface="Lucida Sans"/>
              </a:rPr>
              <a:t>que  </a:t>
            </a:r>
            <a:r>
              <a:rPr sz="2850" spc="100" dirty="0">
                <a:latin typeface="Lucida Sans"/>
                <a:cs typeface="Lucida Sans"/>
              </a:rPr>
              <a:t>este </a:t>
            </a:r>
            <a:r>
              <a:rPr sz="2850" spc="114" dirty="0">
                <a:latin typeface="Lucida Sans"/>
                <a:cs typeface="Lucida Sans"/>
              </a:rPr>
              <a:t>sea</a:t>
            </a:r>
            <a:r>
              <a:rPr sz="2850" spc="-165" dirty="0">
                <a:latin typeface="Lucida Sans"/>
                <a:cs typeface="Lucida Sans"/>
              </a:rPr>
              <a:t> </a:t>
            </a:r>
            <a:r>
              <a:rPr sz="2850" spc="30" dirty="0">
                <a:latin typeface="Lucida Sans"/>
                <a:cs typeface="Lucida Sans"/>
              </a:rPr>
              <a:t>instalado.</a:t>
            </a:r>
            <a:endParaRPr sz="2850" dirty="0">
              <a:latin typeface="Lucida Sans"/>
              <a:cs typeface="Lucida Sans"/>
            </a:endParaRPr>
          </a:p>
          <a:p>
            <a:pPr marL="317500" marR="270510" indent="-304800" algn="just">
              <a:lnSpc>
                <a:spcPct val="100000"/>
              </a:lnSpc>
              <a:spcBef>
                <a:spcPts val="700"/>
              </a:spcBef>
              <a:buClr>
                <a:srgbClr val="3398FF"/>
              </a:buClr>
              <a:buSzPct val="124561"/>
              <a:buChar char="•"/>
              <a:tabLst>
                <a:tab pos="431800" algn="l"/>
              </a:tabLst>
            </a:pPr>
            <a:r>
              <a:rPr sz="2850" spc="25" dirty="0">
                <a:latin typeface="Lucida Sans"/>
                <a:cs typeface="Lucida Sans"/>
              </a:rPr>
              <a:t>Los usuarios </a:t>
            </a:r>
            <a:r>
              <a:rPr sz="2850" spc="65" dirty="0">
                <a:latin typeface="Lucida Sans"/>
                <a:cs typeface="Lucida Sans"/>
              </a:rPr>
              <a:t>que </a:t>
            </a:r>
            <a:r>
              <a:rPr sz="2850" spc="10" dirty="0">
                <a:latin typeface="Lucida Sans"/>
                <a:cs typeface="Lucida Sans"/>
              </a:rPr>
              <a:t>no </a:t>
            </a:r>
            <a:r>
              <a:rPr sz="2850" spc="90" dirty="0">
                <a:latin typeface="Lucida Sans"/>
                <a:cs typeface="Lucida Sans"/>
              </a:rPr>
              <a:t>desean </a:t>
            </a:r>
            <a:r>
              <a:rPr sz="2850" spc="35" dirty="0">
                <a:latin typeface="Lucida Sans"/>
                <a:cs typeface="Lucida Sans"/>
              </a:rPr>
              <a:t>un</a:t>
            </a:r>
            <a:r>
              <a:rPr sz="2850" spc="-305" dirty="0">
                <a:latin typeface="Lucida Sans"/>
                <a:cs typeface="Lucida Sans"/>
              </a:rPr>
              <a:t> </a:t>
            </a:r>
            <a:r>
              <a:rPr sz="2850" spc="85" dirty="0">
                <a:latin typeface="Lucida Sans"/>
                <a:cs typeface="Lucida Sans"/>
              </a:rPr>
              <a:t>nuevo  </a:t>
            </a:r>
            <a:r>
              <a:rPr sz="2850" spc="60" dirty="0">
                <a:latin typeface="Lucida Sans"/>
                <a:cs typeface="Lucida Sans"/>
              </a:rPr>
              <a:t>sistema, </a:t>
            </a:r>
            <a:r>
              <a:rPr sz="2850" spc="65" dirty="0">
                <a:latin typeface="Lucida Sans"/>
                <a:cs typeface="Lucida Sans"/>
              </a:rPr>
              <a:t>pueden </a:t>
            </a:r>
            <a:r>
              <a:rPr sz="2850" spc="30" dirty="0">
                <a:latin typeface="Lucida Sans"/>
                <a:cs typeface="Lucida Sans"/>
              </a:rPr>
              <a:t>impedir </a:t>
            </a:r>
            <a:r>
              <a:rPr sz="2850" spc="65" dirty="0">
                <a:latin typeface="Lucida Sans"/>
                <a:cs typeface="Lucida Sans"/>
              </a:rPr>
              <a:t>que </a:t>
            </a:r>
            <a:r>
              <a:rPr sz="2850" spc="50" dirty="0">
                <a:latin typeface="Lucida Sans"/>
                <a:cs typeface="Lucida Sans"/>
              </a:rPr>
              <a:t>llegue </a:t>
            </a:r>
            <a:r>
              <a:rPr sz="2850" spc="170" dirty="0">
                <a:latin typeface="Lucida Sans"/>
                <a:cs typeface="Lucida Sans"/>
              </a:rPr>
              <a:t>a  </a:t>
            </a:r>
            <a:r>
              <a:rPr sz="2850" spc="60" dirty="0">
                <a:latin typeface="Lucida Sans"/>
                <a:cs typeface="Lucida Sans"/>
              </a:rPr>
              <a:t>ser </a:t>
            </a:r>
            <a:r>
              <a:rPr sz="2850" spc="65" dirty="0">
                <a:latin typeface="Lucida Sans"/>
                <a:cs typeface="Lucida Sans"/>
              </a:rPr>
              <a:t>operacionalmente</a:t>
            </a:r>
            <a:r>
              <a:rPr sz="2850" spc="-160" dirty="0">
                <a:latin typeface="Lucida Sans"/>
                <a:cs typeface="Lucida Sans"/>
              </a:rPr>
              <a:t> </a:t>
            </a:r>
            <a:r>
              <a:rPr sz="2850" spc="65" dirty="0">
                <a:latin typeface="Lucida Sans"/>
                <a:cs typeface="Lucida Sans"/>
              </a:rPr>
              <a:t>viable.</a:t>
            </a:r>
            <a:endParaRPr sz="285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pc="55" dirty="0"/>
              <a:t>Fijación </a:t>
            </a:r>
            <a:r>
              <a:rPr spc="140" dirty="0"/>
              <a:t>de </a:t>
            </a:r>
            <a:r>
              <a:rPr spc="85" dirty="0"/>
              <a:t>las </a:t>
            </a:r>
            <a:r>
              <a:rPr spc="165" dirty="0"/>
              <a:t>metas </a:t>
            </a:r>
            <a:r>
              <a:rPr spc="140" dirty="0"/>
              <a:t>de  </a:t>
            </a:r>
            <a:r>
              <a:rPr spc="65" dirty="0"/>
              <a:t>productividad </a:t>
            </a:r>
            <a:r>
              <a:rPr spc="75" dirty="0"/>
              <a:t>del</a:t>
            </a:r>
            <a:r>
              <a:rPr spc="-50" dirty="0"/>
              <a:t> </a:t>
            </a:r>
            <a:r>
              <a:rPr spc="100" dirty="0"/>
              <a:t>proyecto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245" marR="46355" indent="-342900">
              <a:lnSpc>
                <a:spcPct val="99000"/>
              </a:lnSpc>
              <a:tabLst>
                <a:tab pos="2852420" algn="l"/>
              </a:tabLst>
            </a:pPr>
            <a:r>
              <a:rPr sz="6000" spc="-254" baseline="-1388" dirty="0">
                <a:solidFill>
                  <a:srgbClr val="3398FF"/>
                </a:solidFill>
              </a:rPr>
              <a:t>• </a:t>
            </a:r>
            <a:r>
              <a:rPr sz="3200" spc="30" dirty="0"/>
              <a:t>Los </a:t>
            </a:r>
            <a:r>
              <a:rPr sz="3200" spc="70" dirty="0"/>
              <a:t>proyectos </a:t>
            </a:r>
            <a:r>
              <a:rPr sz="3200" spc="20" dirty="0"/>
              <a:t>exitosos </a:t>
            </a:r>
            <a:r>
              <a:rPr sz="3200" spc="70" dirty="0"/>
              <a:t>requieren  </a:t>
            </a:r>
            <a:r>
              <a:rPr sz="3200" spc="120" dirty="0"/>
              <a:t>metas	</a:t>
            </a:r>
            <a:r>
              <a:rPr sz="3200" spc="95" dirty="0"/>
              <a:t>de</a:t>
            </a:r>
            <a:r>
              <a:rPr sz="3200" spc="-30" dirty="0"/>
              <a:t> </a:t>
            </a:r>
            <a:r>
              <a:rPr sz="3200" spc="45" dirty="0" err="1"/>
              <a:t>productividad</a:t>
            </a:r>
            <a:r>
              <a:rPr lang="es-ES" spc="45" dirty="0"/>
              <a:t> </a:t>
            </a:r>
            <a:r>
              <a:rPr sz="3200" spc="45" dirty="0" err="1"/>
              <a:t>razonables</a:t>
            </a:r>
            <a:r>
              <a:rPr sz="3200" spc="45" dirty="0"/>
              <a:t> </a:t>
            </a:r>
            <a:r>
              <a:rPr sz="3200" spc="105" dirty="0"/>
              <a:t>para </a:t>
            </a:r>
            <a:r>
              <a:rPr sz="3200" spc="55" dirty="0"/>
              <a:t>salidas </a:t>
            </a:r>
            <a:r>
              <a:rPr sz="3200" spc="50" dirty="0"/>
              <a:t>tangibles</a:t>
            </a:r>
            <a:r>
              <a:rPr sz="3200" spc="-175" dirty="0"/>
              <a:t> </a:t>
            </a:r>
            <a:r>
              <a:rPr sz="3200" spc="220" dirty="0"/>
              <a:t>y  </a:t>
            </a:r>
            <a:r>
              <a:rPr sz="3200" spc="80" dirty="0"/>
              <a:t>que </a:t>
            </a:r>
            <a:r>
              <a:rPr sz="3200" spc="75" dirty="0"/>
              <a:t>el </a:t>
            </a:r>
            <a:r>
              <a:rPr sz="3200" spc="45" dirty="0"/>
              <a:t>proceso </a:t>
            </a:r>
            <a:r>
              <a:rPr sz="3200" spc="95" dirty="0"/>
              <a:t>de </a:t>
            </a:r>
            <a:r>
              <a:rPr sz="3200" spc="60" dirty="0"/>
              <a:t>las </a:t>
            </a:r>
            <a:r>
              <a:rPr sz="3200" spc="90" dirty="0"/>
              <a:t>actividades  </a:t>
            </a:r>
            <a:r>
              <a:rPr sz="3200" spc="110" dirty="0"/>
              <a:t>sean</a:t>
            </a:r>
            <a:r>
              <a:rPr sz="3200" spc="-80" dirty="0"/>
              <a:t> </a:t>
            </a:r>
            <a:r>
              <a:rPr sz="3200" spc="35" dirty="0"/>
              <a:t>fijadas.</a:t>
            </a:r>
            <a:endParaRPr sz="3200" dirty="0"/>
          </a:p>
          <a:p>
            <a:pPr marL="1325245" marR="5080" indent="-342900">
              <a:lnSpc>
                <a:spcPct val="100000"/>
              </a:lnSpc>
              <a:spcBef>
                <a:spcPts val="800"/>
              </a:spcBef>
              <a:buClr>
                <a:srgbClr val="3398FF"/>
              </a:buClr>
              <a:buSzPct val="125000"/>
              <a:buChar char="•"/>
              <a:tabLst>
                <a:tab pos="1454785" algn="l"/>
              </a:tabLst>
            </a:pPr>
            <a:r>
              <a:rPr sz="3200" spc="105" dirty="0"/>
              <a:t>Las </a:t>
            </a:r>
            <a:r>
              <a:rPr sz="3200" spc="15" dirty="0"/>
              <a:t>fijación </a:t>
            </a:r>
            <a:r>
              <a:rPr sz="3200" spc="95" dirty="0"/>
              <a:t>de </a:t>
            </a:r>
            <a:r>
              <a:rPr sz="3200" spc="120" dirty="0"/>
              <a:t>metas </a:t>
            </a:r>
            <a:r>
              <a:rPr sz="3200" spc="130" dirty="0"/>
              <a:t>ayuda </a:t>
            </a:r>
            <a:r>
              <a:rPr sz="3200" spc="190" dirty="0"/>
              <a:t>a  </a:t>
            </a:r>
            <a:r>
              <a:rPr sz="3200" spc="80" dirty="0"/>
              <a:t>motivar </a:t>
            </a:r>
            <a:r>
              <a:rPr sz="3200" spc="190" dirty="0"/>
              <a:t>a </a:t>
            </a:r>
            <a:r>
              <a:rPr sz="3200" spc="-10" dirty="0"/>
              <a:t>los </a:t>
            </a:r>
            <a:r>
              <a:rPr sz="3200" spc="55" dirty="0"/>
              <a:t>miembros </a:t>
            </a:r>
            <a:r>
              <a:rPr sz="3200" spc="50" dirty="0"/>
              <a:t>del</a:t>
            </a:r>
            <a:r>
              <a:rPr sz="3200" spc="-280" dirty="0"/>
              <a:t> </a:t>
            </a:r>
            <a:r>
              <a:rPr sz="3200" spc="25" dirty="0"/>
              <a:t>equipo.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071" y="137159"/>
            <a:ext cx="8202929" cy="677108"/>
          </a:xfrm>
        </p:spPr>
        <p:txBody>
          <a:bodyPr/>
          <a:lstStyle/>
          <a:p>
            <a:r>
              <a:rPr lang="es-PY" sz="4400" dirty="0"/>
              <a:t>Trabajo de Proceso 1.1 Cap. 3</a:t>
            </a:r>
            <a:endParaRPr lang="es-P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6730" y="1066800"/>
            <a:ext cx="8561070" cy="4431983"/>
          </a:xfrm>
        </p:spPr>
        <p:txBody>
          <a:bodyPr/>
          <a:lstStyle/>
          <a:p>
            <a:r>
              <a:rPr lang="es-PY" sz="24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temas a investigar, UNO por grupo de dos personas son:</a:t>
            </a:r>
          </a:p>
          <a:p>
            <a:endParaRPr lang="es-PY" sz="2400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s-PY" sz="2400" dirty="0"/>
              <a:t>Modelo de Cuadrícula de Impacto de Viabilidad.</a:t>
            </a:r>
          </a:p>
          <a:p>
            <a:pPr marL="514350" indent="-514350">
              <a:buFont typeface="+mj-lt"/>
              <a:buAutoNum type="arabicPeriod"/>
            </a:pPr>
            <a:r>
              <a:rPr lang="es-PY" sz="2400" dirty="0"/>
              <a:t>Propuesta de Planeamiento de Actividades por Diagrama Gantt.</a:t>
            </a:r>
          </a:p>
          <a:p>
            <a:pPr marL="514350" indent="-514350">
              <a:buFont typeface="+mj-lt"/>
              <a:buAutoNum type="arabicPeriod"/>
            </a:pPr>
            <a:r>
              <a:rPr lang="es-PY" sz="2400" dirty="0"/>
              <a:t>Propuesta de Planeamiento de Actividades por Diagrama </a:t>
            </a:r>
            <a:r>
              <a:rPr lang="es-PY" sz="2400" dirty="0" err="1"/>
              <a:t>Pert</a:t>
            </a:r>
            <a:r>
              <a:rPr lang="es-PY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Y" sz="2400" dirty="0"/>
              <a:t>Propuesta de Planeamiento de Actividades por el Método </a:t>
            </a:r>
            <a:r>
              <a:rPr lang="es-PY" sz="2400" dirty="0" err="1"/>
              <a:t>Timeboxing</a:t>
            </a:r>
            <a:r>
              <a:rPr lang="es-PY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Y" sz="2400" dirty="0"/>
              <a:t>Administradores de Información Personal (PIM).</a:t>
            </a:r>
          </a:p>
          <a:p>
            <a:pPr marL="514350" indent="-514350">
              <a:buFont typeface="+mj-lt"/>
              <a:buAutoNum type="arabicPeriod"/>
            </a:pPr>
            <a:r>
              <a:rPr lang="es-PY" sz="2400" dirty="0"/>
              <a:t>Programación Extrema (XP).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7668D2-7B03-DB8F-9CA1-76E96CDB874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  <p:extLst>
      <p:ext uri="{BB962C8B-B14F-4D97-AF65-F5344CB8AC3E}">
        <p14:creationId xmlns:p14="http://schemas.microsoft.com/office/powerpoint/2010/main" val="389046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02929" cy="615553"/>
          </a:xfrm>
        </p:spPr>
        <p:txBody>
          <a:bodyPr/>
          <a:lstStyle/>
          <a:p>
            <a:pPr algn="ctr"/>
            <a:r>
              <a:rPr lang="es-PY" sz="4000" dirty="0"/>
              <a:t>Trabajo de Proceso 1.1 Cap. 3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6730" y="1968245"/>
            <a:ext cx="8561070" cy="3939540"/>
          </a:xfrm>
        </p:spPr>
        <p:txBody>
          <a:bodyPr/>
          <a:lstStyle/>
          <a:p>
            <a:r>
              <a:rPr lang="es-PY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 los temas a investigar, realiza cuanto sigue: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Y" dirty="0"/>
              <a:t>¿Qué es y para qué sirve?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Y" dirty="0"/>
              <a:t>Cuáles son sus etapas o partes.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Y" dirty="0"/>
              <a:t>Elabora un Modelo (ejemplo) de la Metodología propuesta.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Y" dirty="0"/>
              <a:t>Explica el procedimiento para su elaboración.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4E3F40-6934-CB71-F556-0626B5DAE55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  <p:extLst>
      <p:ext uri="{BB962C8B-B14F-4D97-AF65-F5344CB8AC3E}">
        <p14:creationId xmlns:p14="http://schemas.microsoft.com/office/powerpoint/2010/main" val="258850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pc="55" dirty="0"/>
              <a:t>Iniciación </a:t>
            </a:r>
            <a:r>
              <a:rPr spc="75" dirty="0"/>
              <a:t>del</a:t>
            </a:r>
            <a:r>
              <a:rPr spc="-65" dirty="0"/>
              <a:t> </a:t>
            </a:r>
            <a:r>
              <a:rPr spc="100" dirty="0"/>
              <a:t>proyecto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828800"/>
            <a:ext cx="8000999" cy="4334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3850">
              <a:lnSpc>
                <a:spcPts val="3460"/>
              </a:lnSpc>
            </a:pPr>
            <a:r>
              <a:rPr sz="2800" spc="30" dirty="0">
                <a:latin typeface="Lucida Sans"/>
                <a:cs typeface="Lucida Sans"/>
              </a:rPr>
              <a:t>Los </a:t>
            </a:r>
            <a:r>
              <a:rPr sz="2800" spc="70" dirty="0">
                <a:latin typeface="Lucida Sans"/>
                <a:cs typeface="Lucida Sans"/>
              </a:rPr>
              <a:t>proyectos </a:t>
            </a:r>
            <a:r>
              <a:rPr sz="2800" spc="20" dirty="0">
                <a:latin typeface="Lucida Sans"/>
                <a:cs typeface="Lucida Sans"/>
              </a:rPr>
              <a:t>son </a:t>
            </a:r>
            <a:r>
              <a:rPr sz="2800" spc="30" dirty="0">
                <a:latin typeface="Lucida Sans"/>
                <a:cs typeface="Lucida Sans"/>
              </a:rPr>
              <a:t>iniciados </a:t>
            </a:r>
            <a:r>
              <a:rPr sz="2800" dirty="0">
                <a:latin typeface="Lucida Sans"/>
                <a:cs typeface="Lucida Sans"/>
              </a:rPr>
              <a:t>por</a:t>
            </a:r>
            <a:r>
              <a:rPr sz="2800" spc="-175" dirty="0">
                <a:latin typeface="Lucida Sans"/>
                <a:cs typeface="Lucida Sans"/>
              </a:rPr>
              <a:t> </a:t>
            </a:r>
            <a:r>
              <a:rPr sz="2800" spc="10" dirty="0">
                <a:latin typeface="Lucida Sans"/>
                <a:cs typeface="Lucida Sans"/>
              </a:rPr>
              <a:t>dos  </a:t>
            </a:r>
            <a:r>
              <a:rPr sz="2800" spc="40" dirty="0">
                <a:latin typeface="Lucida Sans"/>
                <a:cs typeface="Lucida Sans"/>
              </a:rPr>
              <a:t>razones</a:t>
            </a:r>
            <a:r>
              <a:rPr sz="2800" spc="-25" dirty="0">
                <a:latin typeface="Lucida Sans"/>
                <a:cs typeface="Lucida Sans"/>
              </a:rPr>
              <a:t> </a:t>
            </a:r>
            <a:r>
              <a:rPr sz="2800" spc="85" dirty="0">
                <a:latin typeface="Lucida Sans"/>
                <a:cs typeface="Lucida Sans"/>
              </a:rPr>
              <a:t>generales:</a:t>
            </a:r>
            <a:endParaRPr sz="2800" dirty="0">
              <a:latin typeface="Lucida Sans"/>
              <a:cs typeface="Lucida Sans"/>
            </a:endParaRPr>
          </a:p>
          <a:p>
            <a:pPr marL="812800" marR="789940" indent="-342900">
              <a:lnSpc>
                <a:spcPct val="89100"/>
              </a:lnSpc>
              <a:spcBef>
                <a:spcPts val="80"/>
              </a:spcBef>
            </a:pPr>
            <a:r>
              <a:rPr sz="5400" spc="-254" baseline="-1388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400" spc="-1717" baseline="-1388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2800" spc="65" dirty="0" err="1">
                <a:latin typeface="Lucida Sans"/>
                <a:cs typeface="Lucida Sans"/>
              </a:rPr>
              <a:t>Porque</a:t>
            </a:r>
            <a:r>
              <a:rPr sz="2800" spc="65" dirty="0">
                <a:latin typeface="Lucida Sans"/>
                <a:cs typeface="Lucida Sans"/>
              </a:rPr>
              <a:t> </a:t>
            </a:r>
            <a:r>
              <a:rPr lang="es-ES" sz="2800" spc="65" dirty="0">
                <a:latin typeface="Lucida Sans"/>
                <a:cs typeface="Lucida Sans"/>
              </a:rPr>
              <a:t>se </a:t>
            </a:r>
            <a:r>
              <a:rPr sz="2800" spc="75" dirty="0" err="1">
                <a:latin typeface="Lucida Sans"/>
                <a:cs typeface="Lucida Sans"/>
              </a:rPr>
              <a:t>tiene</a:t>
            </a:r>
            <a:r>
              <a:rPr lang="es-ES" sz="2800" spc="75" dirty="0">
                <a:latin typeface="Lucida Sans"/>
                <a:cs typeface="Lucida Sans"/>
              </a:rPr>
              <a:t>n</a:t>
            </a:r>
            <a:r>
              <a:rPr sz="2800" spc="75" dirty="0">
                <a:latin typeface="Lucida Sans"/>
                <a:cs typeface="Lucida Sans"/>
              </a:rPr>
              <a:t> </a:t>
            </a:r>
            <a:r>
              <a:rPr sz="2800" spc="55" dirty="0">
                <a:latin typeface="Lucida Sans"/>
                <a:cs typeface="Lucida Sans"/>
              </a:rPr>
              <a:t>problemas </a:t>
            </a:r>
            <a:r>
              <a:rPr sz="2800" spc="80" dirty="0">
                <a:latin typeface="Lucida Sans"/>
                <a:cs typeface="Lucida Sans"/>
              </a:rPr>
              <a:t>que  </a:t>
            </a:r>
            <a:r>
              <a:rPr sz="2800" spc="65" dirty="0">
                <a:latin typeface="Lucida Sans"/>
                <a:cs typeface="Lucida Sans"/>
              </a:rPr>
              <a:t>requieren </a:t>
            </a:r>
            <a:r>
              <a:rPr sz="2800" spc="90" dirty="0">
                <a:latin typeface="Lucida Sans"/>
                <a:cs typeface="Lucida Sans"/>
              </a:rPr>
              <a:t>una </a:t>
            </a:r>
            <a:r>
              <a:rPr sz="2800" spc="15" dirty="0" err="1">
                <a:latin typeface="Lucida Sans"/>
                <a:cs typeface="Lucida Sans"/>
              </a:rPr>
              <a:t>solución</a:t>
            </a:r>
            <a:r>
              <a:rPr sz="2800" spc="15" dirty="0">
                <a:latin typeface="Lucida Sans"/>
                <a:cs typeface="Lucida Sans"/>
              </a:rPr>
              <a:t> </a:t>
            </a:r>
            <a:r>
              <a:rPr sz="2800" spc="95" dirty="0">
                <a:latin typeface="Lucida Sans"/>
                <a:cs typeface="Lucida Sans"/>
              </a:rPr>
              <a:t>de</a:t>
            </a:r>
            <a:r>
              <a:rPr lang="es-ES" sz="2800" spc="95" dirty="0">
                <a:latin typeface="Lucida Sans"/>
                <a:cs typeface="Lucida Sans"/>
              </a:rPr>
              <a:t> </a:t>
            </a:r>
            <a:r>
              <a:rPr sz="2800" spc="80" dirty="0" err="1">
                <a:latin typeface="Lucida Sans"/>
                <a:cs typeface="Lucida Sans"/>
              </a:rPr>
              <a:t>sistemas</a:t>
            </a:r>
            <a:r>
              <a:rPr lang="es-ES" sz="2800" spc="80" dirty="0">
                <a:latin typeface="Lucida Sans"/>
                <a:cs typeface="Lucida Sans"/>
              </a:rPr>
              <a:t>.</a:t>
            </a:r>
            <a:endParaRPr sz="2800" dirty="0">
              <a:latin typeface="Lucida Sans"/>
              <a:cs typeface="Lucida Sans"/>
            </a:endParaRPr>
          </a:p>
          <a:p>
            <a:pPr marL="812800" marR="5080" indent="-342900">
              <a:lnSpc>
                <a:spcPct val="88500"/>
              </a:lnSpc>
              <a:spcBef>
                <a:spcPts val="170"/>
              </a:spcBef>
            </a:pPr>
            <a:r>
              <a:rPr sz="5400" spc="-254" baseline="-1388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5400" spc="-1642" baseline="-1388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2800" spc="65" dirty="0">
                <a:latin typeface="Lucida Sans"/>
                <a:cs typeface="Lucida Sans"/>
              </a:rPr>
              <a:t>Porque </a:t>
            </a:r>
            <a:r>
              <a:rPr sz="2800" spc="45" dirty="0" err="1">
                <a:latin typeface="Lucida Sans"/>
                <a:cs typeface="Lucida Sans"/>
              </a:rPr>
              <a:t>identifican</a:t>
            </a:r>
            <a:r>
              <a:rPr sz="2800" spc="45" dirty="0">
                <a:latin typeface="Lucida Sans"/>
                <a:cs typeface="Lucida Sans"/>
              </a:rPr>
              <a:t> </a:t>
            </a:r>
            <a:r>
              <a:rPr sz="2800" spc="40" dirty="0" err="1">
                <a:latin typeface="Lucida Sans"/>
                <a:cs typeface="Lucida Sans"/>
              </a:rPr>
              <a:t>oportunidades</a:t>
            </a:r>
            <a:r>
              <a:rPr lang="es-ES" sz="2800" spc="40" dirty="0">
                <a:latin typeface="Lucida Sans"/>
                <a:cs typeface="Lucida Sans"/>
              </a:rPr>
              <a:t> </a:t>
            </a:r>
            <a:r>
              <a:rPr sz="2800" spc="90" dirty="0">
                <a:latin typeface="Lucida Sans"/>
                <a:cs typeface="Lucida Sans"/>
              </a:rPr>
              <a:t>de </a:t>
            </a:r>
            <a:r>
              <a:rPr sz="2800" spc="60" dirty="0" err="1">
                <a:latin typeface="Lucida Sans"/>
                <a:cs typeface="Lucida Sans"/>
              </a:rPr>
              <a:t>mejorar</a:t>
            </a:r>
            <a:r>
              <a:rPr sz="2800" spc="-135" dirty="0">
                <a:latin typeface="Lucida Sans"/>
                <a:cs typeface="Lucida Sans"/>
              </a:rPr>
              <a:t> </a:t>
            </a:r>
            <a:r>
              <a:rPr sz="2800" spc="95" dirty="0" err="1">
                <a:latin typeface="Lucida Sans"/>
                <a:cs typeface="Lucida Sans"/>
              </a:rPr>
              <a:t>mediante</a:t>
            </a:r>
            <a:r>
              <a:rPr lang="es-ES" sz="2800" spc="95" dirty="0">
                <a:latin typeface="Lucida Sans"/>
                <a:cs typeface="Lucida Sans"/>
              </a:rPr>
              <a:t>:</a:t>
            </a:r>
            <a:endParaRPr sz="2800" dirty="0">
              <a:latin typeface="Lucida Sans"/>
              <a:cs typeface="Lucida Sans"/>
            </a:endParaRPr>
          </a:p>
          <a:p>
            <a:pPr marL="1270000" indent="-342900">
              <a:lnSpc>
                <a:spcPct val="100000"/>
              </a:lnSpc>
              <a:spcBef>
                <a:spcPts val="400"/>
              </a:spcBef>
              <a:buClr>
                <a:srgbClr val="FFBF00"/>
              </a:buClr>
              <a:buSzPct val="119642"/>
              <a:buChar char="•"/>
              <a:tabLst>
                <a:tab pos="1270000" algn="l"/>
              </a:tabLst>
            </a:pPr>
            <a:r>
              <a:rPr lang="es-ES_tradnl" sz="2400" spc="25" dirty="0">
                <a:latin typeface="Lucida Sans"/>
                <a:cs typeface="Lucida Sans"/>
              </a:rPr>
              <a:t>Actualización</a:t>
            </a:r>
            <a:r>
              <a:rPr lang="es-PY" sz="2400" spc="25" dirty="0">
                <a:latin typeface="Lucida Sans"/>
                <a:cs typeface="Lucida Sans"/>
              </a:rPr>
              <a:t> de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spc="60" dirty="0" err="1">
                <a:latin typeface="Lucida Sans"/>
                <a:cs typeface="Lucida Sans"/>
              </a:rPr>
              <a:t>sistemas</a:t>
            </a:r>
            <a:r>
              <a:rPr lang="es-ES" sz="2400" spc="60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  <a:p>
            <a:pPr marL="1270000" indent="-342900">
              <a:lnSpc>
                <a:spcPct val="100000"/>
              </a:lnSpc>
              <a:spcBef>
                <a:spcPts val="359"/>
              </a:spcBef>
              <a:buClr>
                <a:srgbClr val="FFBF00"/>
              </a:buClr>
              <a:buSzPct val="119642"/>
              <a:buChar char="•"/>
              <a:tabLst>
                <a:tab pos="1270000" algn="l"/>
              </a:tabLst>
            </a:pPr>
            <a:r>
              <a:rPr sz="2400" spc="15" dirty="0" err="1">
                <a:latin typeface="Lucida Sans"/>
                <a:cs typeface="Lucida Sans"/>
              </a:rPr>
              <a:t>Modifica</a:t>
            </a:r>
            <a:r>
              <a:rPr lang="es-PY" sz="2400" spc="15" dirty="0" err="1">
                <a:latin typeface="Lucida Sans"/>
                <a:cs typeface="Lucida Sans"/>
              </a:rPr>
              <a:t>ción</a:t>
            </a:r>
            <a:r>
              <a:rPr lang="es-PY" sz="2400" spc="15" dirty="0">
                <a:latin typeface="Lucida Sans"/>
                <a:cs typeface="Lucida Sans"/>
              </a:rPr>
              <a:t> de</a:t>
            </a:r>
            <a:r>
              <a:rPr sz="2400" spc="-30" dirty="0">
                <a:latin typeface="Lucida Sans"/>
                <a:cs typeface="Lucida Sans"/>
              </a:rPr>
              <a:t> </a:t>
            </a:r>
            <a:r>
              <a:rPr sz="2400" spc="60" dirty="0" err="1">
                <a:latin typeface="Lucida Sans"/>
                <a:cs typeface="Lucida Sans"/>
              </a:rPr>
              <a:t>sistemas</a:t>
            </a:r>
            <a:r>
              <a:rPr lang="es-ES" sz="2400" spc="60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  <a:p>
            <a:pPr marL="1270000" indent="-342900">
              <a:lnSpc>
                <a:spcPct val="100000"/>
              </a:lnSpc>
              <a:spcBef>
                <a:spcPts val="350"/>
              </a:spcBef>
              <a:buClr>
                <a:srgbClr val="FFBF00"/>
              </a:buClr>
              <a:buSzPct val="119642"/>
              <a:buChar char="•"/>
              <a:tabLst>
                <a:tab pos="1270000" algn="l"/>
              </a:tabLst>
            </a:pPr>
            <a:r>
              <a:rPr sz="2400" spc="45" dirty="0" err="1">
                <a:latin typeface="Lucida Sans"/>
                <a:cs typeface="Lucida Sans"/>
              </a:rPr>
              <a:t>Instala</a:t>
            </a:r>
            <a:r>
              <a:rPr lang="es-PY" sz="2400" spc="45" dirty="0" err="1">
                <a:latin typeface="Lucida Sans"/>
                <a:cs typeface="Lucida Sans"/>
              </a:rPr>
              <a:t>ción</a:t>
            </a:r>
            <a:r>
              <a:rPr lang="es-PY" sz="2400" spc="45" dirty="0">
                <a:latin typeface="Lucida Sans"/>
                <a:cs typeface="Lucida Sans"/>
              </a:rPr>
              <a:t> de</a:t>
            </a:r>
            <a:r>
              <a:rPr sz="2400" spc="45" dirty="0">
                <a:latin typeface="Lucida Sans"/>
                <a:cs typeface="Lucida Sans"/>
              </a:rPr>
              <a:t> </a:t>
            </a:r>
            <a:r>
              <a:rPr sz="2400" spc="75" dirty="0" err="1">
                <a:latin typeface="Lucida Sans"/>
                <a:cs typeface="Lucida Sans"/>
              </a:rPr>
              <a:t>nuevos</a:t>
            </a:r>
            <a:r>
              <a:rPr sz="2400" spc="-95" dirty="0">
                <a:latin typeface="Lucida Sans"/>
                <a:cs typeface="Lucida Sans"/>
              </a:rPr>
              <a:t> </a:t>
            </a:r>
            <a:r>
              <a:rPr sz="2400" spc="60" dirty="0" err="1">
                <a:latin typeface="Lucida Sans"/>
                <a:cs typeface="Lucida Sans"/>
              </a:rPr>
              <a:t>sistemas</a:t>
            </a:r>
            <a:r>
              <a:rPr lang="es-ES" sz="2400" spc="60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B0376-3EC8-51E6-8D91-503F37D2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69" y="457200"/>
            <a:ext cx="8202929" cy="677108"/>
          </a:xfrm>
        </p:spPr>
        <p:txBody>
          <a:bodyPr/>
          <a:lstStyle/>
          <a:p>
            <a:r>
              <a:rPr lang="es-PY" sz="4400" dirty="0"/>
              <a:t>Trabajo de Proceso 1.1 Cap. 3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ABDD63-DF6D-5F22-624A-703ACF5B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033" y="1404162"/>
            <a:ext cx="8534400" cy="5170646"/>
          </a:xfrm>
        </p:spPr>
        <p:txBody>
          <a:bodyPr/>
          <a:lstStyle/>
          <a:p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para la elaboración del trabajo: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Y" sz="2800" dirty="0"/>
              <a:t>Entregar el trabajo en Ms. Office </a:t>
            </a:r>
            <a:r>
              <a:rPr lang="es-PY" sz="2800" dirty="0" err="1"/>
              <a:t>Power</a:t>
            </a:r>
            <a:r>
              <a:rPr lang="es-PY" sz="2800" dirty="0"/>
              <a:t> Point u otro programa para presentaciones.</a:t>
            </a:r>
            <a:endParaRPr lang="es-E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2800" dirty="0"/>
              <a:t>Tomar como referencia el capítulo 3, biblioteca digital o libros digitales, revistas o artículos de publicación científica que encuentren en línea.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2800" dirty="0"/>
              <a:t>El trabajo debe ser de creatividad propia, realizar la bibliografía de la fuente consultada al final del trabajo.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2800" dirty="0"/>
              <a:t>El trabajo debe ser entregado al finalizar la clase.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CE0D16-11D9-5823-EF7D-5E22AC91E46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  <p:extLst>
      <p:ext uri="{BB962C8B-B14F-4D97-AF65-F5344CB8AC3E}">
        <p14:creationId xmlns:p14="http://schemas.microsoft.com/office/powerpoint/2010/main" val="153696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ECF35-A659-EB01-6849-5379F7339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8077200" cy="1477328"/>
          </a:xfrm>
        </p:spPr>
        <p:txBody>
          <a:bodyPr/>
          <a:lstStyle/>
          <a:p>
            <a:pPr algn="ctr"/>
            <a:r>
              <a:rPr lang="es-E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¡Gracias por su participación!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50AEE7-90E2-2BE6-6D9A-6C83389CE55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00834" y="4648200"/>
            <a:ext cx="6400800" cy="615553"/>
          </a:xfrm>
        </p:spPr>
        <p:txBody>
          <a:bodyPr/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¿Preguntas finales?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8ABC1-2A32-4CD2-5685-C68BF290645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00"/>
              </a:lnSpc>
            </a:pPr>
            <a:endParaRPr lang="es-ES" spc="10" dirty="0"/>
          </a:p>
        </p:txBody>
      </p:sp>
    </p:spTree>
    <p:extLst>
      <p:ext uri="{BB962C8B-B14F-4D97-AF65-F5344CB8AC3E}">
        <p14:creationId xmlns:p14="http://schemas.microsoft.com/office/powerpoint/2010/main" val="245610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769" y="642959"/>
            <a:ext cx="82029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z="3600" spc="1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 </a:t>
            </a:r>
            <a:r>
              <a:rPr sz="3600" spc="1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sz="3600" spc="-1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 </a:t>
            </a:r>
            <a:r>
              <a:rPr sz="3600"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99768" y="2209800"/>
            <a:ext cx="8202929" cy="3706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1890">
              <a:lnSpc>
                <a:spcPts val="2540"/>
              </a:lnSpc>
              <a:buClr>
                <a:srgbClr val="3398FF"/>
              </a:buClr>
              <a:buSzPct val="125531"/>
              <a:tabLst>
                <a:tab pos="300990" algn="l"/>
              </a:tabLst>
            </a:pPr>
            <a:r>
              <a:rPr sz="2800" spc="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Identificar </a:t>
            </a:r>
            <a:r>
              <a:rPr sz="28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los </a:t>
            </a:r>
            <a:r>
              <a:rPr sz="2800" spc="4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problemas </a:t>
            </a:r>
            <a:r>
              <a:rPr sz="2800" spc="5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observando</a:t>
            </a:r>
            <a:r>
              <a:rPr sz="2800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 </a:t>
            </a:r>
            <a:r>
              <a:rPr sz="2800" spc="-5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los</a:t>
            </a:r>
            <a:r>
              <a:rPr lang="es-ES" sz="28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 </a:t>
            </a:r>
            <a:r>
              <a:rPr sz="2800" spc="35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siguientes</a:t>
            </a:r>
            <a:r>
              <a:rPr sz="2800" spc="-7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 </a:t>
            </a:r>
            <a:r>
              <a:rPr sz="2800" spc="4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/>
                <a:cs typeface="Lucida Sans"/>
              </a:rPr>
              <a:t>síntomas:</a:t>
            </a:r>
            <a:endParaRPr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/>
              <a:cs typeface="Lucida Sans"/>
            </a:endParaRPr>
          </a:p>
          <a:p>
            <a:pPr marL="300990" marR="5080" indent="-288290">
              <a:lnSpc>
                <a:spcPts val="2530"/>
              </a:lnSpc>
              <a:spcBef>
                <a:spcPts val="585"/>
              </a:spcBef>
              <a:buClr>
                <a:srgbClr val="3398FF"/>
              </a:buClr>
              <a:buSzPct val="125531"/>
              <a:buChar char="•"/>
              <a:tabLst>
                <a:tab pos="300990" algn="l"/>
              </a:tabLst>
            </a:pPr>
            <a:r>
              <a:rPr sz="2800" spc="25" dirty="0">
                <a:latin typeface="Lucida Sans"/>
                <a:cs typeface="Lucida Sans"/>
              </a:rPr>
              <a:t>Comprobar </a:t>
            </a:r>
            <a:r>
              <a:rPr sz="2800" spc="55" dirty="0">
                <a:latin typeface="Lucida Sans"/>
                <a:cs typeface="Lucida Sans"/>
              </a:rPr>
              <a:t>el </a:t>
            </a:r>
            <a:r>
              <a:rPr sz="2800" spc="60" dirty="0">
                <a:latin typeface="Lucida Sans"/>
                <a:cs typeface="Lucida Sans"/>
              </a:rPr>
              <a:t>desempeño real </a:t>
            </a:r>
            <a:r>
              <a:rPr sz="2800" spc="35" dirty="0">
                <a:latin typeface="Lucida Sans"/>
                <a:cs typeface="Lucida Sans"/>
              </a:rPr>
              <a:t>con </a:t>
            </a:r>
            <a:r>
              <a:rPr lang="es-PY" sz="2800" spc="55" dirty="0">
                <a:latin typeface="Lucida Sans"/>
                <a:cs typeface="Lucida Sans"/>
              </a:rPr>
              <a:t>respecto</a:t>
            </a:r>
            <a:r>
              <a:rPr sz="2800" spc="55" dirty="0">
                <a:latin typeface="Lucida Sans"/>
                <a:cs typeface="Lucida Sans"/>
              </a:rPr>
              <a:t> </a:t>
            </a:r>
            <a:r>
              <a:rPr sz="2800" spc="140" dirty="0">
                <a:latin typeface="Lucida Sans"/>
                <a:cs typeface="Lucida Sans"/>
              </a:rPr>
              <a:t>a</a:t>
            </a:r>
            <a:r>
              <a:rPr sz="2800" spc="55" dirty="0">
                <a:latin typeface="Lucida Sans"/>
                <a:cs typeface="Lucida Sans"/>
              </a:rPr>
              <a:t>l  </a:t>
            </a:r>
            <a:r>
              <a:rPr sz="2800" spc="60" dirty="0">
                <a:latin typeface="Lucida Sans"/>
                <a:cs typeface="Lucida Sans"/>
              </a:rPr>
              <a:t>desempeño </a:t>
            </a:r>
            <a:r>
              <a:rPr sz="2800" spc="55" dirty="0">
                <a:latin typeface="Lucida Sans"/>
                <a:cs typeface="Lucida Sans"/>
              </a:rPr>
              <a:t>que </a:t>
            </a:r>
            <a:r>
              <a:rPr sz="2800" spc="75" dirty="0">
                <a:latin typeface="Lucida Sans"/>
                <a:cs typeface="Lucida Sans"/>
              </a:rPr>
              <a:t>se</a:t>
            </a:r>
            <a:r>
              <a:rPr sz="2800" spc="-140" dirty="0">
                <a:latin typeface="Lucida Sans"/>
                <a:cs typeface="Lucida Sans"/>
              </a:rPr>
              <a:t> </a:t>
            </a:r>
            <a:r>
              <a:rPr sz="2800" spc="60" dirty="0" err="1">
                <a:latin typeface="Lucida Sans"/>
                <a:cs typeface="Lucida Sans"/>
              </a:rPr>
              <a:t>pretende</a:t>
            </a:r>
            <a:r>
              <a:rPr lang="es-ES" sz="2800" spc="60" dirty="0">
                <a:latin typeface="Lucida Sans"/>
                <a:cs typeface="Lucida Sans"/>
              </a:rPr>
              <a:t>.</a:t>
            </a:r>
            <a:endParaRPr sz="2800" dirty="0">
              <a:latin typeface="Lucida Sans"/>
              <a:cs typeface="Lucida Sans"/>
            </a:endParaRPr>
          </a:p>
          <a:p>
            <a:pPr marL="300990" indent="-288290">
              <a:lnSpc>
                <a:spcPct val="100000"/>
              </a:lnSpc>
              <a:spcBef>
                <a:spcPts val="260"/>
              </a:spcBef>
              <a:buClr>
                <a:srgbClr val="3398FF"/>
              </a:buClr>
              <a:buSzPct val="123404"/>
              <a:buChar char="•"/>
              <a:tabLst>
                <a:tab pos="300990" algn="l"/>
              </a:tabLst>
            </a:pPr>
            <a:r>
              <a:rPr sz="2800" spc="25" dirty="0">
                <a:latin typeface="Lucida Sans"/>
                <a:cs typeface="Lucida Sans"/>
              </a:rPr>
              <a:t>Muchos</a:t>
            </a:r>
            <a:r>
              <a:rPr sz="2800" spc="-50" dirty="0">
                <a:latin typeface="Lucida Sans"/>
                <a:cs typeface="Lucida Sans"/>
              </a:rPr>
              <a:t> </a:t>
            </a:r>
            <a:r>
              <a:rPr sz="2800" spc="35" dirty="0">
                <a:latin typeface="Lucida Sans"/>
                <a:cs typeface="Lucida Sans"/>
              </a:rPr>
              <a:t>errores.</a:t>
            </a:r>
            <a:endParaRPr sz="2800" dirty="0">
              <a:latin typeface="Lucida Sans"/>
              <a:cs typeface="Lucida Sans"/>
            </a:endParaRPr>
          </a:p>
          <a:p>
            <a:pPr marL="300990" indent="-288290">
              <a:lnSpc>
                <a:spcPct val="100000"/>
              </a:lnSpc>
              <a:spcBef>
                <a:spcPts val="300"/>
              </a:spcBef>
              <a:buClr>
                <a:srgbClr val="3398FF"/>
              </a:buClr>
              <a:buSzPct val="123404"/>
              <a:buChar char="•"/>
              <a:tabLst>
                <a:tab pos="300990" algn="l"/>
              </a:tabLst>
            </a:pPr>
            <a:r>
              <a:rPr sz="2800" spc="85" dirty="0">
                <a:latin typeface="Lucida Sans"/>
                <a:cs typeface="Lucida Sans"/>
              </a:rPr>
              <a:t>El </a:t>
            </a:r>
            <a:r>
              <a:rPr sz="2800" spc="35" dirty="0">
                <a:latin typeface="Lucida Sans"/>
                <a:cs typeface="Lucida Sans"/>
              </a:rPr>
              <a:t>trabajo </a:t>
            </a:r>
            <a:r>
              <a:rPr sz="2800" spc="80" dirty="0">
                <a:latin typeface="Lucida Sans"/>
                <a:cs typeface="Lucida Sans"/>
              </a:rPr>
              <a:t>es </a:t>
            </a:r>
            <a:r>
              <a:rPr sz="2800" spc="25" dirty="0">
                <a:latin typeface="Lucida Sans"/>
                <a:cs typeface="Lucida Sans"/>
              </a:rPr>
              <a:t>realizado </a:t>
            </a:r>
            <a:r>
              <a:rPr sz="2800" spc="35" dirty="0">
                <a:latin typeface="Lucida Sans"/>
                <a:cs typeface="Lucida Sans"/>
              </a:rPr>
              <a:t>con</a:t>
            </a:r>
            <a:r>
              <a:rPr sz="2800" spc="-245" dirty="0">
                <a:latin typeface="Lucida Sans"/>
                <a:cs typeface="Lucida Sans"/>
              </a:rPr>
              <a:t> </a:t>
            </a:r>
            <a:r>
              <a:rPr sz="2800" spc="25" dirty="0" err="1">
                <a:latin typeface="Lucida Sans"/>
                <a:cs typeface="Lucida Sans"/>
              </a:rPr>
              <a:t>lentitud</a:t>
            </a:r>
            <a:r>
              <a:rPr lang="es-ES" sz="2800" spc="25" dirty="0">
                <a:latin typeface="Lucida Sans"/>
                <a:cs typeface="Lucida Sans"/>
              </a:rPr>
              <a:t>.</a:t>
            </a:r>
            <a:endParaRPr sz="2800" dirty="0">
              <a:latin typeface="Lucida Sans"/>
              <a:cs typeface="Lucida Sans"/>
            </a:endParaRPr>
          </a:p>
          <a:p>
            <a:pPr marL="300990" indent="-288290">
              <a:lnSpc>
                <a:spcPct val="100000"/>
              </a:lnSpc>
              <a:spcBef>
                <a:spcPts val="300"/>
              </a:spcBef>
              <a:buClr>
                <a:srgbClr val="3398FF"/>
              </a:buClr>
              <a:buSzPct val="125531"/>
              <a:buChar char="•"/>
              <a:tabLst>
                <a:tab pos="300990" algn="l"/>
              </a:tabLst>
            </a:pPr>
            <a:r>
              <a:rPr sz="2800" spc="85" dirty="0">
                <a:latin typeface="Lucida Sans"/>
                <a:cs typeface="Lucida Sans"/>
              </a:rPr>
              <a:t>El </a:t>
            </a:r>
            <a:r>
              <a:rPr sz="2800" spc="35" dirty="0">
                <a:latin typeface="Lucida Sans"/>
                <a:cs typeface="Lucida Sans"/>
              </a:rPr>
              <a:t>trabajo </a:t>
            </a:r>
            <a:r>
              <a:rPr sz="2800" spc="80" dirty="0">
                <a:latin typeface="Lucida Sans"/>
                <a:cs typeface="Lucida Sans"/>
              </a:rPr>
              <a:t>es </a:t>
            </a:r>
            <a:r>
              <a:rPr sz="2800" spc="55" dirty="0">
                <a:latin typeface="Lucida Sans"/>
                <a:cs typeface="Lucida Sans"/>
              </a:rPr>
              <a:t>hecho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55" dirty="0">
                <a:latin typeface="Lucida Sans"/>
                <a:cs typeface="Lucida Sans"/>
              </a:rPr>
              <a:t>incorrectamente.</a:t>
            </a:r>
            <a:endParaRPr sz="2800" dirty="0">
              <a:latin typeface="Lucida Sans"/>
              <a:cs typeface="Lucida Sans"/>
            </a:endParaRPr>
          </a:p>
          <a:p>
            <a:pPr marL="300990" indent="-288290">
              <a:lnSpc>
                <a:spcPct val="100000"/>
              </a:lnSpc>
              <a:spcBef>
                <a:spcPts val="290"/>
              </a:spcBef>
              <a:buClr>
                <a:srgbClr val="3398FF"/>
              </a:buClr>
              <a:buSzPct val="125531"/>
              <a:buChar char="•"/>
              <a:tabLst>
                <a:tab pos="300990" algn="l"/>
              </a:tabLst>
            </a:pPr>
            <a:r>
              <a:rPr sz="2800" spc="85" dirty="0">
                <a:latin typeface="Lucida Sans"/>
                <a:cs typeface="Lucida Sans"/>
              </a:rPr>
              <a:t>El </a:t>
            </a:r>
            <a:r>
              <a:rPr sz="2800" spc="35" dirty="0">
                <a:latin typeface="Lucida Sans"/>
                <a:cs typeface="Lucida Sans"/>
              </a:rPr>
              <a:t>trabajo </a:t>
            </a:r>
            <a:r>
              <a:rPr sz="2800" spc="80" dirty="0">
                <a:latin typeface="Lucida Sans"/>
                <a:cs typeface="Lucida Sans"/>
              </a:rPr>
              <a:t>es </a:t>
            </a:r>
            <a:r>
              <a:rPr sz="2800" spc="55" dirty="0">
                <a:latin typeface="Lucida Sans"/>
                <a:cs typeface="Lucida Sans"/>
              </a:rPr>
              <a:t>hecho </a:t>
            </a:r>
            <a:r>
              <a:rPr sz="2800" spc="70" dirty="0">
                <a:latin typeface="Lucida Sans"/>
                <a:cs typeface="Lucida Sans"/>
              </a:rPr>
              <a:t>de </a:t>
            </a:r>
            <a:r>
              <a:rPr sz="2800" spc="90" dirty="0">
                <a:latin typeface="Lucida Sans"/>
                <a:cs typeface="Lucida Sans"/>
              </a:rPr>
              <a:t>manera</a:t>
            </a:r>
            <a:r>
              <a:rPr sz="2800" spc="-350" dirty="0">
                <a:latin typeface="Lucida Sans"/>
                <a:cs typeface="Lucida Sans"/>
              </a:rPr>
              <a:t> </a:t>
            </a:r>
            <a:r>
              <a:rPr sz="2800" spc="40" dirty="0">
                <a:latin typeface="Lucida Sans"/>
                <a:cs typeface="Lucida Sans"/>
              </a:rPr>
              <a:t>incompleta.</a:t>
            </a:r>
            <a:endParaRPr sz="2800" dirty="0">
              <a:latin typeface="Lucida Sans"/>
              <a:cs typeface="Lucida Sans"/>
            </a:endParaRPr>
          </a:p>
          <a:p>
            <a:pPr marL="300990" indent="-288290">
              <a:lnSpc>
                <a:spcPct val="100000"/>
              </a:lnSpc>
              <a:spcBef>
                <a:spcPts val="300"/>
              </a:spcBef>
              <a:buClr>
                <a:srgbClr val="3398FF"/>
              </a:buClr>
              <a:buSzPct val="125531"/>
              <a:buChar char="•"/>
              <a:tabLst>
                <a:tab pos="300990" algn="l"/>
              </a:tabLst>
            </a:pPr>
            <a:r>
              <a:rPr sz="2800" spc="85" dirty="0">
                <a:latin typeface="Lucida Sans"/>
                <a:cs typeface="Lucida Sans"/>
              </a:rPr>
              <a:t>El </a:t>
            </a:r>
            <a:r>
              <a:rPr sz="2800" spc="35" dirty="0">
                <a:latin typeface="Lucida Sans"/>
                <a:cs typeface="Lucida Sans"/>
              </a:rPr>
              <a:t>trabajo </a:t>
            </a:r>
            <a:r>
              <a:rPr sz="2800" spc="10" dirty="0">
                <a:latin typeface="Lucida Sans"/>
                <a:cs typeface="Lucida Sans"/>
              </a:rPr>
              <a:t>no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lang="es-ES" sz="2800" spc="-195" dirty="0">
                <a:latin typeface="Lucida Sans"/>
                <a:cs typeface="Lucida Sans"/>
              </a:rPr>
              <a:t>se </a:t>
            </a:r>
            <a:r>
              <a:rPr sz="2800" spc="80" dirty="0" err="1">
                <a:latin typeface="Lucida Sans"/>
                <a:cs typeface="Lucida Sans"/>
              </a:rPr>
              <a:t>hace</a:t>
            </a:r>
            <a:r>
              <a:rPr sz="2800" spc="80" dirty="0">
                <a:latin typeface="Lucida Sans"/>
                <a:cs typeface="Lucida Sans"/>
              </a:rPr>
              <a:t>.</a:t>
            </a:r>
            <a:endParaRPr sz="28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34" y="261798"/>
            <a:ext cx="820292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marR="5080" algn="l">
              <a:lnSpc>
                <a:spcPct val="100000"/>
              </a:lnSpc>
            </a:pPr>
            <a:r>
              <a:rPr sz="4000" spc="105" dirty="0"/>
              <a:t>Problemas </a:t>
            </a:r>
            <a:r>
              <a:rPr sz="4000" spc="155" dirty="0"/>
              <a:t>en </a:t>
            </a:r>
            <a:r>
              <a:rPr sz="4000" spc="100" dirty="0"/>
              <a:t>la  </a:t>
            </a:r>
            <a:r>
              <a:rPr sz="4000" spc="45" dirty="0"/>
              <a:t>organización</a:t>
            </a:r>
            <a:r>
              <a:rPr sz="4000" spc="-55" dirty="0"/>
              <a:t> </a:t>
            </a:r>
            <a:r>
              <a:rPr sz="4000" spc="110" dirty="0"/>
              <a:t>(continua</a:t>
            </a:r>
            <a:r>
              <a:rPr lang="es-ES" sz="4000" spc="110" dirty="0" err="1"/>
              <a:t>ción</a:t>
            </a:r>
            <a:r>
              <a:rPr sz="4000" spc="110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1464" y="1968245"/>
            <a:ext cx="8561070" cy="266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245" marR="765810" indent="-342900">
              <a:lnSpc>
                <a:spcPct val="96700"/>
              </a:lnSpc>
            </a:pPr>
            <a:r>
              <a:rPr sz="6000" spc="-254" baseline="-1388" dirty="0">
                <a:solidFill>
                  <a:srgbClr val="3398FF"/>
                </a:solidFill>
              </a:rPr>
              <a:t>•</a:t>
            </a:r>
            <a:r>
              <a:rPr sz="6000" spc="-1725" baseline="-1388" dirty="0">
                <a:solidFill>
                  <a:srgbClr val="3398FF"/>
                </a:solidFill>
              </a:rPr>
              <a:t> </a:t>
            </a:r>
            <a:r>
              <a:rPr sz="3200" spc="95" dirty="0"/>
              <a:t>Observe </a:t>
            </a:r>
            <a:r>
              <a:rPr sz="3200" spc="75" dirty="0"/>
              <a:t>el </a:t>
            </a:r>
            <a:r>
              <a:rPr sz="3200" spc="60" dirty="0"/>
              <a:t>comportamiento </a:t>
            </a:r>
            <a:r>
              <a:rPr sz="3200" spc="90" dirty="0"/>
              <a:t>de  </a:t>
            </a:r>
            <a:r>
              <a:rPr sz="3200" spc="75" dirty="0" err="1"/>
              <a:t>empleados</a:t>
            </a:r>
            <a:r>
              <a:rPr lang="es-ES" sz="3200" spc="75" dirty="0"/>
              <a:t>:</a:t>
            </a:r>
            <a:endParaRPr sz="3200" dirty="0"/>
          </a:p>
          <a:p>
            <a:pPr marL="1439545">
              <a:lnSpc>
                <a:spcPts val="4130"/>
              </a:lnSpc>
              <a:spcBef>
                <a:spcPts val="80"/>
              </a:spcBef>
            </a:pPr>
            <a:r>
              <a:rPr sz="3500" spc="85" dirty="0">
                <a:solidFill>
                  <a:srgbClr val="CE3708"/>
                </a:solidFill>
              </a:rPr>
              <a:t>•</a:t>
            </a:r>
            <a:r>
              <a:rPr sz="4200" spc="127" baseline="1984" dirty="0"/>
              <a:t>Una </a:t>
            </a:r>
            <a:r>
              <a:rPr sz="4200" spc="172" baseline="1984" dirty="0"/>
              <a:t>elevada </a:t>
            </a:r>
            <a:r>
              <a:rPr sz="4200" spc="150" baseline="1984" dirty="0"/>
              <a:t>tasa </a:t>
            </a:r>
            <a:r>
              <a:rPr sz="4200" spc="127" baseline="1984" dirty="0"/>
              <a:t>de</a:t>
            </a:r>
            <a:r>
              <a:rPr sz="4200" spc="-532" baseline="1984" dirty="0"/>
              <a:t> </a:t>
            </a:r>
            <a:r>
              <a:rPr sz="4200" spc="75" baseline="1984" dirty="0"/>
              <a:t>ausentismo.</a:t>
            </a:r>
            <a:endParaRPr sz="4200" baseline="1984" dirty="0"/>
          </a:p>
          <a:p>
            <a:pPr marL="1439545">
              <a:lnSpc>
                <a:spcPts val="4060"/>
              </a:lnSpc>
            </a:pPr>
            <a:r>
              <a:rPr sz="3500" spc="65" dirty="0">
                <a:solidFill>
                  <a:srgbClr val="CE3708"/>
                </a:solidFill>
              </a:rPr>
              <a:t>•</a:t>
            </a:r>
            <a:r>
              <a:rPr sz="4200" spc="97" baseline="1984" dirty="0"/>
              <a:t>Creciente </a:t>
            </a:r>
            <a:r>
              <a:rPr sz="4200" spc="75" baseline="1984" dirty="0"/>
              <a:t>descontento </a:t>
            </a:r>
            <a:r>
              <a:rPr sz="4200" spc="60" baseline="1984" dirty="0"/>
              <a:t>con </a:t>
            </a:r>
            <a:r>
              <a:rPr sz="4200" spc="82" baseline="1984" dirty="0"/>
              <a:t>el</a:t>
            </a:r>
            <a:r>
              <a:rPr sz="4200" spc="-187" baseline="1984" dirty="0"/>
              <a:t> </a:t>
            </a:r>
            <a:r>
              <a:rPr sz="4200" spc="52" baseline="1984" dirty="0"/>
              <a:t>trabajo.</a:t>
            </a:r>
            <a:endParaRPr sz="4200" baseline="1984" dirty="0"/>
          </a:p>
          <a:p>
            <a:pPr marL="1439545">
              <a:lnSpc>
                <a:spcPts val="4130"/>
              </a:lnSpc>
            </a:pPr>
            <a:r>
              <a:rPr sz="3500" spc="35" dirty="0">
                <a:solidFill>
                  <a:srgbClr val="CE3708"/>
                </a:solidFill>
              </a:rPr>
              <a:t>•</a:t>
            </a:r>
            <a:r>
              <a:rPr sz="4200" spc="52" baseline="1984" dirty="0"/>
              <a:t>Alta rotación </a:t>
            </a:r>
            <a:r>
              <a:rPr sz="4200" spc="120" baseline="1984" dirty="0"/>
              <a:t>de </a:t>
            </a:r>
            <a:r>
              <a:rPr sz="4200" spc="-7" baseline="1984" dirty="0"/>
              <a:t>los</a:t>
            </a:r>
            <a:r>
              <a:rPr sz="4200" spc="-262" baseline="1984" dirty="0"/>
              <a:t> </a:t>
            </a:r>
            <a:r>
              <a:rPr sz="4200" spc="75" baseline="1984" dirty="0"/>
              <a:t>trabajadores.</a:t>
            </a:r>
            <a:endParaRPr sz="4200" baseline="198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1505" marR="5080">
              <a:lnSpc>
                <a:spcPct val="100000"/>
              </a:lnSpc>
            </a:pPr>
            <a:r>
              <a:rPr spc="105" dirty="0"/>
              <a:t>Problemas </a:t>
            </a:r>
            <a:r>
              <a:rPr spc="135" dirty="0"/>
              <a:t>de</a:t>
            </a:r>
            <a:r>
              <a:rPr spc="-145" dirty="0"/>
              <a:t> </a:t>
            </a:r>
            <a:r>
              <a:rPr spc="45" dirty="0" err="1"/>
              <a:t>organización</a:t>
            </a:r>
            <a:r>
              <a:rPr spc="45" dirty="0"/>
              <a:t>  </a:t>
            </a:r>
            <a:r>
              <a:rPr spc="95" dirty="0"/>
              <a:t>(</a:t>
            </a:r>
            <a:r>
              <a:rPr lang="es-ES" spc="95" dirty="0"/>
              <a:t>c</a:t>
            </a:r>
            <a:r>
              <a:rPr spc="95" dirty="0" err="1"/>
              <a:t>ontinua</a:t>
            </a:r>
            <a:r>
              <a:rPr lang="es-ES" spc="95" dirty="0" err="1"/>
              <a:t>ción</a:t>
            </a:r>
            <a:r>
              <a:rPr spc="95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1110" y="1974342"/>
            <a:ext cx="7104380" cy="373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8000"/>
              </a:lnSpc>
            </a:pPr>
            <a:r>
              <a:rPr sz="6000" spc="-254" baseline="-1388" dirty="0">
                <a:solidFill>
                  <a:srgbClr val="3398FF"/>
                </a:solidFill>
                <a:latin typeface="Lucida Sans"/>
                <a:cs typeface="Lucida Sans"/>
              </a:rPr>
              <a:t>•</a:t>
            </a:r>
            <a:r>
              <a:rPr sz="6000" spc="-1402" baseline="-1388" dirty="0">
                <a:solidFill>
                  <a:srgbClr val="3398FF"/>
                </a:solidFill>
                <a:latin typeface="Lucida Sans"/>
                <a:cs typeface="Lucida Sans"/>
              </a:rPr>
              <a:t> </a:t>
            </a:r>
            <a:r>
              <a:rPr sz="3200" spc="105" dirty="0">
                <a:latin typeface="Lucida Sans"/>
                <a:cs typeface="Lucida Sans"/>
              </a:rPr>
              <a:t>Escuchar</a:t>
            </a:r>
            <a:r>
              <a:rPr sz="3200" spc="-10" dirty="0">
                <a:latin typeface="Lucida Sans"/>
                <a:cs typeface="Lucida Sans"/>
              </a:rPr>
              <a:t> </a:t>
            </a:r>
            <a:r>
              <a:rPr sz="3200" spc="75" dirty="0">
                <a:latin typeface="Lucida Sans"/>
                <a:cs typeface="Lucida Sans"/>
              </a:rPr>
              <a:t>la</a:t>
            </a:r>
            <a:r>
              <a:rPr sz="3200" spc="-15" dirty="0">
                <a:latin typeface="Lucida Sans"/>
                <a:cs typeface="Lucida Sans"/>
              </a:rPr>
              <a:t> </a:t>
            </a:r>
            <a:r>
              <a:rPr sz="3200" spc="65" dirty="0">
                <a:latin typeface="Lucida Sans"/>
                <a:cs typeface="Lucida Sans"/>
              </a:rPr>
              <a:t>retroalimentación</a:t>
            </a:r>
            <a:r>
              <a:rPr sz="3200" spc="-15" dirty="0">
                <a:latin typeface="Lucida Sans"/>
                <a:cs typeface="Lucida Sans"/>
              </a:rPr>
              <a:t> </a:t>
            </a:r>
            <a:r>
              <a:rPr sz="3200" spc="95" dirty="0">
                <a:latin typeface="Lucida Sans"/>
                <a:cs typeface="Lucida Sans"/>
              </a:rPr>
              <a:t>de  </a:t>
            </a:r>
            <a:r>
              <a:rPr sz="3200" spc="15" dirty="0">
                <a:latin typeface="Lucida Sans"/>
                <a:cs typeface="Lucida Sans"/>
              </a:rPr>
              <a:t>distribuidores, </a:t>
            </a:r>
            <a:r>
              <a:rPr sz="3200" spc="60" dirty="0">
                <a:latin typeface="Lucida Sans"/>
                <a:cs typeface="Lucida Sans"/>
              </a:rPr>
              <a:t>clientes, </a:t>
            </a:r>
            <a:r>
              <a:rPr sz="3200" spc="220" dirty="0">
                <a:latin typeface="Lucida Sans"/>
                <a:cs typeface="Lucida Sans"/>
              </a:rPr>
              <a:t>y  </a:t>
            </a:r>
            <a:r>
              <a:rPr sz="3200" spc="75" dirty="0">
                <a:latin typeface="Lucida Sans"/>
                <a:cs typeface="Lucida Sans"/>
              </a:rPr>
              <a:t>proveedores</a:t>
            </a:r>
            <a:endParaRPr sz="3200" dirty="0">
              <a:latin typeface="Lucida Sans"/>
              <a:cs typeface="Lucida Sans"/>
            </a:endParaRPr>
          </a:p>
          <a:p>
            <a:pPr marL="868680" indent="-398780">
              <a:spcBef>
                <a:spcPts val="560"/>
              </a:spcBef>
              <a:buClr>
                <a:srgbClr val="CE3708"/>
              </a:buClr>
              <a:buSzPct val="125000"/>
              <a:buChar char="•"/>
              <a:tabLst>
                <a:tab pos="868680" algn="l"/>
              </a:tabLst>
            </a:pPr>
            <a:r>
              <a:rPr sz="4200" spc="127" baseline="1984" dirty="0" err="1">
                <a:latin typeface="Lucida Sans"/>
                <a:cs typeface="Lucida Sans"/>
              </a:rPr>
              <a:t>Quejas</a:t>
            </a:r>
            <a:r>
              <a:rPr sz="4200" spc="127" baseline="1984" dirty="0">
                <a:latin typeface="Lucida Sans"/>
                <a:cs typeface="Lucida Sans"/>
              </a:rPr>
              <a:t>.</a:t>
            </a:r>
          </a:p>
          <a:p>
            <a:pPr marL="868680" indent="-398780">
              <a:lnSpc>
                <a:spcPct val="100000"/>
              </a:lnSpc>
              <a:spcBef>
                <a:spcPts val="560"/>
              </a:spcBef>
              <a:buClr>
                <a:srgbClr val="CE3708"/>
              </a:buClr>
              <a:buSzPct val="125000"/>
              <a:buChar char="•"/>
              <a:tabLst>
                <a:tab pos="868680" algn="l"/>
              </a:tabLst>
            </a:pPr>
            <a:r>
              <a:rPr sz="4200" spc="127" baseline="1984" dirty="0">
                <a:latin typeface="Lucida Sans"/>
                <a:cs typeface="Lucida Sans"/>
              </a:rPr>
              <a:t>Sugerencias </a:t>
            </a:r>
            <a:r>
              <a:rPr sz="4200" spc="120" baseline="1984" dirty="0">
                <a:latin typeface="Lucida Sans"/>
                <a:cs typeface="Lucida Sans"/>
              </a:rPr>
              <a:t>de</a:t>
            </a:r>
            <a:r>
              <a:rPr sz="4200" spc="-254" baseline="1984" dirty="0">
                <a:latin typeface="Lucida Sans"/>
                <a:cs typeface="Lucida Sans"/>
              </a:rPr>
              <a:t> </a:t>
            </a:r>
            <a:r>
              <a:rPr sz="4200" spc="75" baseline="1984" dirty="0">
                <a:latin typeface="Lucida Sans"/>
                <a:cs typeface="Lucida Sans"/>
              </a:rPr>
              <a:t>mejora.</a:t>
            </a:r>
            <a:endParaRPr sz="4200" baseline="1984" dirty="0">
              <a:latin typeface="Lucida Sans"/>
              <a:cs typeface="Lucida Sans"/>
            </a:endParaRPr>
          </a:p>
          <a:p>
            <a:pPr marL="868680" indent="-398780">
              <a:lnSpc>
                <a:spcPct val="100000"/>
              </a:lnSpc>
              <a:spcBef>
                <a:spcPts val="690"/>
              </a:spcBef>
              <a:buClr>
                <a:srgbClr val="CE3708"/>
              </a:buClr>
              <a:buSzPct val="125000"/>
              <a:buChar char="•"/>
              <a:tabLst>
                <a:tab pos="868680" algn="l"/>
              </a:tabLst>
            </a:pPr>
            <a:r>
              <a:rPr sz="4200" spc="97" baseline="1984" dirty="0">
                <a:latin typeface="Lucida Sans"/>
                <a:cs typeface="Lucida Sans"/>
              </a:rPr>
              <a:t>Pérdida </a:t>
            </a:r>
            <a:r>
              <a:rPr sz="4200" spc="127" baseline="1984" dirty="0">
                <a:latin typeface="Lucida Sans"/>
                <a:cs typeface="Lucida Sans"/>
              </a:rPr>
              <a:t>de</a:t>
            </a:r>
            <a:r>
              <a:rPr sz="4200" spc="-254" baseline="1984" dirty="0">
                <a:latin typeface="Lucida Sans"/>
                <a:cs typeface="Lucida Sans"/>
              </a:rPr>
              <a:t> </a:t>
            </a:r>
            <a:r>
              <a:rPr sz="4200" spc="135" baseline="1984" dirty="0">
                <a:latin typeface="Lucida Sans"/>
                <a:cs typeface="Lucida Sans"/>
              </a:rPr>
              <a:t>ventas.</a:t>
            </a:r>
            <a:endParaRPr sz="4200" baseline="1984" dirty="0">
              <a:latin typeface="Lucida Sans"/>
              <a:cs typeface="Lucida Sans"/>
            </a:endParaRPr>
          </a:p>
          <a:p>
            <a:pPr marL="868680" indent="-398780">
              <a:lnSpc>
                <a:spcPct val="100000"/>
              </a:lnSpc>
              <a:spcBef>
                <a:spcPts val="700"/>
              </a:spcBef>
              <a:buClr>
                <a:srgbClr val="CE3708"/>
              </a:buClr>
              <a:buSzPct val="125000"/>
              <a:buChar char="•"/>
              <a:tabLst>
                <a:tab pos="868680" algn="l"/>
              </a:tabLst>
            </a:pPr>
            <a:r>
              <a:rPr sz="4200" spc="89" baseline="1984" dirty="0">
                <a:latin typeface="Lucida Sans"/>
                <a:cs typeface="Lucida Sans"/>
              </a:rPr>
              <a:t>Reducción </a:t>
            </a:r>
            <a:r>
              <a:rPr sz="4200" spc="127" baseline="1984" dirty="0">
                <a:latin typeface="Lucida Sans"/>
                <a:cs typeface="Lucida Sans"/>
              </a:rPr>
              <a:t>de</a:t>
            </a:r>
            <a:r>
              <a:rPr sz="4200" spc="-209" baseline="1984" dirty="0">
                <a:latin typeface="Lucida Sans"/>
                <a:cs typeface="Lucida Sans"/>
              </a:rPr>
              <a:t> </a:t>
            </a:r>
            <a:r>
              <a:rPr sz="4200" spc="135" baseline="1984" dirty="0">
                <a:latin typeface="Lucida Sans"/>
                <a:cs typeface="Lucida Sans"/>
              </a:rPr>
              <a:t>ventas.</a:t>
            </a:r>
            <a:endParaRPr sz="4200" baseline="1984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35" y="110226"/>
            <a:ext cx="8673465" cy="1508105"/>
          </a:xfrm>
          <a:prstGeom prst="rect">
            <a:avLst/>
          </a:prstGeom>
        </p:spPr>
        <p:txBody>
          <a:bodyPr vert="horz" wrap="square" lIns="0" tIns="670560" rIns="0" bIns="0" rtlCol="0">
            <a:spAutoFit/>
          </a:bodyPr>
          <a:lstStyle/>
          <a:p>
            <a:pPr marL="611505">
              <a:lnSpc>
                <a:spcPct val="100000"/>
              </a:lnSpc>
            </a:pPr>
            <a:r>
              <a:rPr sz="5400" spc="1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</a:t>
            </a:r>
            <a:r>
              <a:rPr sz="5400" spc="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sz="5400" spc="-1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400" spc="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70535" y="1981200"/>
            <a:ext cx="8673465" cy="4391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3398FF"/>
              </a:buClr>
              <a:buSzPct val="126315"/>
              <a:buChar char="•"/>
              <a:tabLst>
                <a:tab pos="287020" algn="l"/>
              </a:tabLst>
            </a:pPr>
            <a:r>
              <a:rPr sz="2400" spc="20" dirty="0">
                <a:latin typeface="Lucida Sans"/>
                <a:cs typeface="Lucida Sans"/>
              </a:rPr>
              <a:t>Cinco </a:t>
            </a:r>
            <a:r>
              <a:rPr sz="2400" spc="25" dirty="0">
                <a:latin typeface="Lucida Sans"/>
                <a:cs typeface="Lucida Sans"/>
              </a:rPr>
              <a:t>criterios </a:t>
            </a:r>
            <a:r>
              <a:rPr sz="2400" spc="35" dirty="0">
                <a:latin typeface="Lucida Sans"/>
                <a:cs typeface="Lucida Sans"/>
              </a:rPr>
              <a:t>específicos </a:t>
            </a:r>
            <a:r>
              <a:rPr sz="2400" spc="70" dirty="0">
                <a:latin typeface="Lucida Sans"/>
                <a:cs typeface="Lucida Sans"/>
              </a:rPr>
              <a:t>para </a:t>
            </a:r>
            <a:r>
              <a:rPr sz="2400" spc="45" dirty="0">
                <a:latin typeface="Lucida Sans"/>
                <a:cs typeface="Lucida Sans"/>
              </a:rPr>
              <a:t>seleccionar</a:t>
            </a:r>
            <a:r>
              <a:rPr sz="2400" spc="-95" dirty="0">
                <a:latin typeface="Lucida Sans"/>
                <a:cs typeface="Lucida Sans"/>
              </a:rPr>
              <a:t> </a:t>
            </a:r>
            <a:r>
              <a:rPr sz="2400" spc="50" dirty="0">
                <a:latin typeface="Lucida Sans"/>
                <a:cs typeface="Lucida Sans"/>
              </a:rPr>
              <a:t>proyectos:</a:t>
            </a:r>
            <a:endParaRPr sz="2400" dirty="0">
              <a:latin typeface="Lucida Sans"/>
              <a:cs typeface="Lucida Sans"/>
            </a:endParaRPr>
          </a:p>
          <a:p>
            <a:pPr marL="607060" lvl="1" indent="-228600">
              <a:lnSpc>
                <a:spcPct val="100000"/>
              </a:lnSpc>
              <a:spcBef>
                <a:spcPts val="500"/>
              </a:spcBef>
              <a:buClr>
                <a:srgbClr val="CE3708"/>
              </a:buClr>
              <a:buSzPct val="126315"/>
              <a:buChar char="•"/>
              <a:tabLst>
                <a:tab pos="607060" algn="l"/>
              </a:tabLst>
            </a:pPr>
            <a:r>
              <a:rPr sz="2400" spc="80" dirty="0">
                <a:latin typeface="Lucida Sans"/>
                <a:cs typeface="Lucida Sans"/>
              </a:rPr>
              <a:t>El </a:t>
            </a:r>
            <a:r>
              <a:rPr sz="2400" spc="35" dirty="0">
                <a:latin typeface="Lucida Sans"/>
                <a:cs typeface="Lucida Sans"/>
              </a:rPr>
              <a:t>respaldo </a:t>
            </a:r>
            <a:r>
              <a:rPr sz="2400" spc="70" dirty="0">
                <a:latin typeface="Lucida Sans"/>
                <a:cs typeface="Lucida Sans"/>
              </a:rPr>
              <a:t>de </a:t>
            </a:r>
            <a:r>
              <a:rPr sz="2400" dirty="0">
                <a:latin typeface="Lucida Sans"/>
                <a:cs typeface="Lucida Sans"/>
              </a:rPr>
              <a:t>los </a:t>
            </a:r>
            <a:r>
              <a:rPr sz="2400" spc="40" dirty="0">
                <a:latin typeface="Lucida Sans"/>
                <a:cs typeface="Lucida Sans"/>
              </a:rPr>
              <a:t>directivos </a:t>
            </a:r>
            <a:r>
              <a:rPr sz="2400" spc="75" dirty="0">
                <a:latin typeface="Lucida Sans"/>
                <a:cs typeface="Lucida Sans"/>
              </a:rPr>
              <a:t>de </a:t>
            </a:r>
            <a:r>
              <a:rPr sz="2400" spc="45" dirty="0">
                <a:latin typeface="Lucida Sans"/>
                <a:cs typeface="Lucida Sans"/>
              </a:rPr>
              <a:t>la</a:t>
            </a:r>
            <a:r>
              <a:rPr sz="2400" spc="-220" dirty="0">
                <a:latin typeface="Lucida Sans"/>
                <a:cs typeface="Lucida Sans"/>
              </a:rPr>
              <a:t> </a:t>
            </a:r>
            <a:r>
              <a:rPr sz="2400" spc="20" dirty="0">
                <a:latin typeface="Lucida Sans"/>
                <a:cs typeface="Lucida Sans"/>
              </a:rPr>
              <a:t>organización.</a:t>
            </a:r>
            <a:endParaRPr sz="2400" dirty="0">
              <a:latin typeface="Lucida Sans"/>
              <a:cs typeface="Lucida Sans"/>
            </a:endParaRPr>
          </a:p>
          <a:p>
            <a:pPr marL="607060" marR="56515" lvl="1" indent="-228600">
              <a:lnSpc>
                <a:spcPct val="100899"/>
              </a:lnSpc>
              <a:spcBef>
                <a:spcPts val="470"/>
              </a:spcBef>
              <a:buClr>
                <a:srgbClr val="CE3708"/>
              </a:buClr>
              <a:buSzPct val="126315"/>
              <a:buChar char="•"/>
              <a:tabLst>
                <a:tab pos="607060" algn="l"/>
              </a:tabLst>
            </a:pPr>
            <a:r>
              <a:rPr sz="2400" spc="55" dirty="0">
                <a:latin typeface="Lucida Sans"/>
                <a:cs typeface="Lucida Sans"/>
              </a:rPr>
              <a:t>Un </a:t>
            </a:r>
            <a:r>
              <a:rPr sz="2400" spc="20" dirty="0">
                <a:latin typeface="Lucida Sans"/>
                <a:cs typeface="Lucida Sans"/>
              </a:rPr>
              <a:t>periodo </a:t>
            </a:r>
            <a:r>
              <a:rPr sz="2400" spc="65" dirty="0">
                <a:latin typeface="Lucida Sans"/>
                <a:cs typeface="Lucida Sans"/>
              </a:rPr>
              <a:t>adecuado </a:t>
            </a:r>
            <a:r>
              <a:rPr sz="2400" spc="70" dirty="0">
                <a:latin typeface="Lucida Sans"/>
                <a:cs typeface="Lucida Sans"/>
              </a:rPr>
              <a:t>de </a:t>
            </a:r>
            <a:r>
              <a:rPr sz="2400" spc="30" dirty="0">
                <a:latin typeface="Lucida Sans"/>
                <a:cs typeface="Lucida Sans"/>
              </a:rPr>
              <a:t>compromiso </a:t>
            </a:r>
            <a:r>
              <a:rPr sz="2400" spc="70" dirty="0">
                <a:latin typeface="Lucida Sans"/>
                <a:cs typeface="Lucida Sans"/>
              </a:rPr>
              <a:t>para </a:t>
            </a:r>
            <a:r>
              <a:rPr sz="2400" spc="50" dirty="0">
                <a:latin typeface="Lucida Sans"/>
                <a:cs typeface="Lucida Sans"/>
              </a:rPr>
              <a:t>terminar</a:t>
            </a:r>
            <a:r>
              <a:rPr sz="2400" spc="-270" dirty="0">
                <a:latin typeface="Lucida Sans"/>
                <a:cs typeface="Lucida Sans"/>
              </a:rPr>
              <a:t> </a:t>
            </a:r>
            <a:r>
              <a:rPr sz="2400" spc="45" dirty="0">
                <a:latin typeface="Lucida Sans"/>
                <a:cs typeface="Lucida Sans"/>
              </a:rPr>
              <a:t>el  </a:t>
            </a:r>
            <a:r>
              <a:rPr sz="2400" spc="50" dirty="0" err="1">
                <a:latin typeface="Lucida Sans"/>
                <a:cs typeface="Lucida Sans"/>
              </a:rPr>
              <a:t>proyecto</a:t>
            </a:r>
            <a:r>
              <a:rPr lang="es-ES" sz="2400" spc="50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  <a:p>
            <a:pPr marL="607060" marR="83820" lvl="1" indent="-228600">
              <a:lnSpc>
                <a:spcPct val="100899"/>
              </a:lnSpc>
              <a:spcBef>
                <a:spcPts val="480"/>
              </a:spcBef>
              <a:buClr>
                <a:srgbClr val="CE3708"/>
              </a:buClr>
              <a:buSzPct val="126315"/>
              <a:buChar char="•"/>
              <a:tabLst>
                <a:tab pos="607060" algn="l"/>
              </a:tabLst>
            </a:pPr>
            <a:r>
              <a:rPr sz="2400" spc="85" dirty="0">
                <a:latin typeface="Lucida Sans"/>
                <a:cs typeface="Lucida Sans"/>
              </a:rPr>
              <a:t>La </a:t>
            </a:r>
            <a:r>
              <a:rPr sz="2400" spc="15" dirty="0">
                <a:latin typeface="Lucida Sans"/>
                <a:cs typeface="Lucida Sans"/>
              </a:rPr>
              <a:t>posibilidad </a:t>
            </a:r>
            <a:r>
              <a:rPr sz="2400" spc="75" dirty="0">
                <a:latin typeface="Lucida Sans"/>
                <a:cs typeface="Lucida Sans"/>
              </a:rPr>
              <a:t>de </a:t>
            </a:r>
            <a:r>
              <a:rPr sz="2400" spc="40" dirty="0">
                <a:latin typeface="Lucida Sans"/>
                <a:cs typeface="Lucida Sans"/>
              </a:rPr>
              <a:t>mejorar </a:t>
            </a:r>
            <a:r>
              <a:rPr sz="2400" spc="50" dirty="0">
                <a:latin typeface="Lucida Sans"/>
                <a:cs typeface="Lucida Sans"/>
              </a:rPr>
              <a:t>la </a:t>
            </a:r>
            <a:r>
              <a:rPr sz="2400" spc="40" dirty="0">
                <a:latin typeface="Lucida Sans"/>
                <a:cs typeface="Lucida Sans"/>
              </a:rPr>
              <a:t>consecución </a:t>
            </a:r>
            <a:r>
              <a:rPr sz="2400" spc="75" dirty="0">
                <a:latin typeface="Lucida Sans"/>
                <a:cs typeface="Lucida Sans"/>
              </a:rPr>
              <a:t>de </a:t>
            </a:r>
            <a:r>
              <a:rPr sz="2400" spc="45" dirty="0">
                <a:latin typeface="Lucida Sans"/>
                <a:cs typeface="Lucida Sans"/>
              </a:rPr>
              <a:t>las</a:t>
            </a:r>
            <a:r>
              <a:rPr sz="2400" spc="-355" dirty="0">
                <a:latin typeface="Lucida Sans"/>
                <a:cs typeface="Lucida Sans"/>
              </a:rPr>
              <a:t> </a:t>
            </a:r>
            <a:r>
              <a:rPr sz="2400" spc="80" dirty="0">
                <a:latin typeface="Lucida Sans"/>
                <a:cs typeface="Lucida Sans"/>
              </a:rPr>
              <a:t>metas  </a:t>
            </a:r>
            <a:r>
              <a:rPr sz="2400" spc="30" dirty="0">
                <a:latin typeface="Lucida Sans"/>
                <a:cs typeface="Lucida Sans"/>
              </a:rPr>
              <a:t>organizacionales.</a:t>
            </a:r>
            <a:endParaRPr sz="2400" dirty="0">
              <a:latin typeface="Lucida Sans"/>
              <a:cs typeface="Lucida Sans"/>
            </a:endParaRPr>
          </a:p>
          <a:p>
            <a:pPr marL="607060" marR="302260" lvl="1" indent="-228600">
              <a:lnSpc>
                <a:spcPct val="100899"/>
              </a:lnSpc>
              <a:spcBef>
                <a:spcPts val="480"/>
              </a:spcBef>
              <a:buClr>
                <a:srgbClr val="CE3708"/>
              </a:buClr>
              <a:buSzPct val="126315"/>
              <a:buChar char="•"/>
              <a:tabLst>
                <a:tab pos="607060" algn="l"/>
              </a:tabLst>
            </a:pPr>
            <a:r>
              <a:rPr sz="2400" spc="35" dirty="0">
                <a:latin typeface="Lucida Sans"/>
                <a:cs typeface="Lucida Sans"/>
              </a:rPr>
              <a:t>Factibilidad </a:t>
            </a:r>
            <a:r>
              <a:rPr sz="2400" spc="75" dirty="0">
                <a:latin typeface="Lucida Sans"/>
                <a:cs typeface="Lucida Sans"/>
              </a:rPr>
              <a:t>en </a:t>
            </a:r>
            <a:r>
              <a:rPr sz="2400" spc="50" dirty="0">
                <a:latin typeface="Lucida Sans"/>
                <a:cs typeface="Lucida Sans"/>
              </a:rPr>
              <a:t>cuanto </a:t>
            </a:r>
            <a:r>
              <a:rPr sz="2400" spc="125" dirty="0">
                <a:latin typeface="Lucida Sans"/>
                <a:cs typeface="Lucida Sans"/>
              </a:rPr>
              <a:t>a </a:t>
            </a:r>
            <a:r>
              <a:rPr sz="2400" spc="35" dirty="0">
                <a:latin typeface="Lucida Sans"/>
                <a:cs typeface="Lucida Sans"/>
              </a:rPr>
              <a:t>recursos </a:t>
            </a:r>
            <a:r>
              <a:rPr sz="2400" spc="70" dirty="0">
                <a:latin typeface="Lucida Sans"/>
                <a:cs typeface="Lucida Sans"/>
              </a:rPr>
              <a:t>para </a:t>
            </a:r>
            <a:r>
              <a:rPr sz="2400" spc="50" dirty="0">
                <a:latin typeface="Lucida Sans"/>
                <a:cs typeface="Lucida Sans"/>
              </a:rPr>
              <a:t>el analista</a:t>
            </a:r>
            <a:r>
              <a:rPr sz="2400" spc="-380" dirty="0">
                <a:latin typeface="Lucida Sans"/>
                <a:cs typeface="Lucida Sans"/>
              </a:rPr>
              <a:t> </a:t>
            </a:r>
            <a:r>
              <a:rPr sz="2400" spc="70" dirty="0">
                <a:latin typeface="Lucida Sans"/>
                <a:cs typeface="Lucida Sans"/>
              </a:rPr>
              <a:t>de  </a:t>
            </a:r>
            <a:r>
              <a:rPr sz="2400" spc="50" dirty="0">
                <a:latin typeface="Lucida Sans"/>
                <a:cs typeface="Lucida Sans"/>
              </a:rPr>
              <a:t>sistemas </a:t>
            </a:r>
            <a:r>
              <a:rPr sz="2400" spc="140" dirty="0">
                <a:latin typeface="Lucida Sans"/>
                <a:cs typeface="Lucida Sans"/>
              </a:rPr>
              <a:t>y </a:t>
            </a:r>
            <a:r>
              <a:rPr sz="2400" spc="50" dirty="0">
                <a:latin typeface="Lucida Sans"/>
                <a:cs typeface="Lucida Sans"/>
              </a:rPr>
              <a:t>la</a:t>
            </a:r>
            <a:r>
              <a:rPr sz="2400" spc="-220" dirty="0">
                <a:latin typeface="Lucida Sans"/>
                <a:cs typeface="Lucida Sans"/>
              </a:rPr>
              <a:t> </a:t>
            </a:r>
            <a:r>
              <a:rPr sz="2400" spc="25" dirty="0">
                <a:latin typeface="Lucida Sans"/>
                <a:cs typeface="Lucida Sans"/>
              </a:rPr>
              <a:t>organización.</a:t>
            </a:r>
            <a:endParaRPr sz="2400" dirty="0">
              <a:latin typeface="Lucida Sans"/>
              <a:cs typeface="Lucida Sans"/>
            </a:endParaRPr>
          </a:p>
          <a:p>
            <a:pPr marL="607060" marR="5080" lvl="1" indent="-228600">
              <a:lnSpc>
                <a:spcPct val="101099"/>
              </a:lnSpc>
              <a:spcBef>
                <a:spcPts val="475"/>
              </a:spcBef>
              <a:buClr>
                <a:srgbClr val="CE3708"/>
              </a:buClr>
              <a:buSzPct val="126315"/>
              <a:buChar char="•"/>
              <a:tabLst>
                <a:tab pos="607060" algn="l"/>
              </a:tabLst>
            </a:pPr>
            <a:r>
              <a:rPr sz="2400" spc="85" dirty="0">
                <a:latin typeface="Lucida Sans"/>
                <a:cs typeface="Lucida Sans"/>
              </a:rPr>
              <a:t>La </a:t>
            </a:r>
            <a:r>
              <a:rPr sz="2400" spc="35" dirty="0">
                <a:latin typeface="Lucida Sans"/>
                <a:cs typeface="Lucida Sans"/>
              </a:rPr>
              <a:t>rentabilidad </a:t>
            </a:r>
            <a:r>
              <a:rPr sz="2400" spc="40" dirty="0">
                <a:latin typeface="Lucida Sans"/>
                <a:cs typeface="Lucida Sans"/>
              </a:rPr>
              <a:t>del </a:t>
            </a:r>
            <a:r>
              <a:rPr sz="2400" spc="50" dirty="0">
                <a:latin typeface="Lucida Sans"/>
                <a:cs typeface="Lucida Sans"/>
              </a:rPr>
              <a:t>proyecto </a:t>
            </a:r>
            <a:r>
              <a:rPr sz="2400" spc="75" dirty="0">
                <a:latin typeface="Lucida Sans"/>
                <a:cs typeface="Lucida Sans"/>
              </a:rPr>
              <a:t>en </a:t>
            </a:r>
            <a:r>
              <a:rPr sz="2400" spc="50" dirty="0">
                <a:latin typeface="Lucida Sans"/>
                <a:cs typeface="Lucida Sans"/>
              </a:rPr>
              <a:t>comparación </a:t>
            </a:r>
            <a:r>
              <a:rPr sz="2400" spc="40" dirty="0">
                <a:latin typeface="Lucida Sans"/>
                <a:cs typeface="Lucida Sans"/>
              </a:rPr>
              <a:t>con</a:t>
            </a:r>
            <a:r>
              <a:rPr sz="2400" spc="-285" dirty="0">
                <a:latin typeface="Lucida Sans"/>
                <a:cs typeface="Lucida Sans"/>
              </a:rPr>
              <a:t> </a:t>
            </a:r>
            <a:r>
              <a:rPr sz="2400" spc="40" dirty="0">
                <a:latin typeface="Lucida Sans"/>
                <a:cs typeface="Lucida Sans"/>
              </a:rPr>
              <a:t>otras  </a:t>
            </a:r>
            <a:r>
              <a:rPr sz="2400" spc="35" dirty="0">
                <a:latin typeface="Lucida Sans"/>
                <a:cs typeface="Lucida Sans"/>
              </a:rPr>
              <a:t>formas </a:t>
            </a:r>
            <a:r>
              <a:rPr sz="2400" spc="70" dirty="0">
                <a:latin typeface="Lucida Sans"/>
                <a:cs typeface="Lucida Sans"/>
              </a:rPr>
              <a:t>en </a:t>
            </a:r>
            <a:r>
              <a:rPr sz="2400" spc="60" dirty="0">
                <a:latin typeface="Lucida Sans"/>
                <a:cs typeface="Lucida Sans"/>
              </a:rPr>
              <a:t>que </a:t>
            </a:r>
            <a:r>
              <a:rPr sz="2400" spc="50" dirty="0">
                <a:latin typeface="Lucida Sans"/>
                <a:cs typeface="Lucida Sans"/>
              </a:rPr>
              <a:t>la </a:t>
            </a:r>
            <a:r>
              <a:rPr sz="2400" spc="25" dirty="0">
                <a:latin typeface="Lucida Sans"/>
                <a:cs typeface="Lucida Sans"/>
              </a:rPr>
              <a:t>organización </a:t>
            </a:r>
            <a:r>
              <a:rPr sz="2400" spc="30" dirty="0">
                <a:latin typeface="Lucida Sans"/>
                <a:cs typeface="Lucida Sans"/>
              </a:rPr>
              <a:t>podría </a:t>
            </a:r>
            <a:r>
              <a:rPr sz="2400" spc="40" dirty="0">
                <a:latin typeface="Lucida Sans"/>
                <a:cs typeface="Lucida Sans"/>
              </a:rPr>
              <a:t>invertir </a:t>
            </a:r>
            <a:r>
              <a:rPr sz="2400" spc="30" dirty="0">
                <a:latin typeface="Lucida Sans"/>
                <a:cs typeface="Lucida Sans"/>
              </a:rPr>
              <a:t>sus  recursos.</a:t>
            </a:r>
            <a:endParaRPr sz="2400" dirty="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355282" y="1895189"/>
            <a:ext cx="8648700" cy="4419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5960" indent="-262890">
              <a:lnSpc>
                <a:spcPct val="100000"/>
              </a:lnSpc>
              <a:spcBef>
                <a:spcPts val="280"/>
              </a:spcBef>
              <a:buClr>
                <a:srgbClr val="CE3708"/>
              </a:buClr>
              <a:buSzPct val="126190"/>
              <a:buChar char="•"/>
              <a:tabLst>
                <a:tab pos="695960" algn="l"/>
              </a:tabLst>
            </a:pPr>
            <a:r>
              <a:rPr sz="2800" spc="45" dirty="0" err="1">
                <a:latin typeface="Lucida Sans"/>
                <a:cs typeface="Lucida Sans"/>
              </a:rPr>
              <a:t>Aceleración</a:t>
            </a:r>
            <a:r>
              <a:rPr sz="2800" spc="45" dirty="0">
                <a:latin typeface="Lucida Sans"/>
                <a:cs typeface="Lucida Sans"/>
              </a:rPr>
              <a:t> </a:t>
            </a:r>
            <a:r>
              <a:rPr sz="2800" spc="70" dirty="0">
                <a:latin typeface="Lucida Sans"/>
                <a:cs typeface="Lucida Sans"/>
              </a:rPr>
              <a:t>de </a:t>
            </a:r>
            <a:r>
              <a:rPr sz="2800" spc="30" dirty="0">
                <a:latin typeface="Lucida Sans"/>
                <a:cs typeface="Lucida Sans"/>
              </a:rPr>
              <a:t>un</a:t>
            </a:r>
            <a:r>
              <a:rPr sz="2800" spc="-95" dirty="0">
                <a:latin typeface="Lucida Sans"/>
                <a:cs typeface="Lucida Sans"/>
              </a:rPr>
              <a:t> </a:t>
            </a:r>
            <a:r>
              <a:rPr sz="2800" spc="30" dirty="0">
                <a:latin typeface="Lucida Sans"/>
                <a:cs typeface="Lucida Sans"/>
              </a:rPr>
              <a:t>proceso.</a:t>
            </a:r>
            <a:endParaRPr sz="2800" dirty="0">
              <a:latin typeface="Lucida Sans"/>
              <a:cs typeface="Lucida Sans"/>
            </a:endParaRPr>
          </a:p>
          <a:p>
            <a:pPr marL="695960" marR="713105" indent="-262890">
              <a:lnSpc>
                <a:spcPts val="2280"/>
              </a:lnSpc>
              <a:spcBef>
                <a:spcPts val="565"/>
              </a:spcBef>
              <a:buClr>
                <a:srgbClr val="CE3708"/>
              </a:buClr>
              <a:buSzPct val="126190"/>
              <a:buChar char="•"/>
              <a:tabLst>
                <a:tab pos="695960" algn="l"/>
              </a:tabLst>
            </a:pPr>
            <a:r>
              <a:rPr sz="2800" spc="20" dirty="0">
                <a:latin typeface="Lucida Sans"/>
                <a:cs typeface="Lucida Sans"/>
              </a:rPr>
              <a:t>Optimización </a:t>
            </a:r>
            <a:r>
              <a:rPr sz="2800" spc="75" dirty="0">
                <a:latin typeface="Lucida Sans"/>
                <a:cs typeface="Lucida Sans"/>
              </a:rPr>
              <a:t>de </a:t>
            </a:r>
            <a:r>
              <a:rPr sz="2800" spc="35" dirty="0">
                <a:latin typeface="Lucida Sans"/>
                <a:cs typeface="Lucida Sans"/>
              </a:rPr>
              <a:t>un proceso </a:t>
            </a:r>
            <a:r>
              <a:rPr sz="2800" spc="50" dirty="0">
                <a:latin typeface="Lucida Sans"/>
                <a:cs typeface="Lucida Sans"/>
              </a:rPr>
              <a:t>al </a:t>
            </a:r>
            <a:r>
              <a:rPr sz="2800" spc="40" dirty="0">
                <a:latin typeface="Lucida Sans"/>
                <a:cs typeface="Lucida Sans"/>
              </a:rPr>
              <a:t>eliminar</a:t>
            </a:r>
            <a:r>
              <a:rPr sz="2800" spc="-175" dirty="0">
                <a:latin typeface="Lucida Sans"/>
                <a:cs typeface="Lucida Sans"/>
              </a:rPr>
              <a:t> </a:t>
            </a:r>
            <a:r>
              <a:rPr sz="2800" spc="40" dirty="0">
                <a:latin typeface="Lucida Sans"/>
                <a:cs typeface="Lucida Sans"/>
              </a:rPr>
              <a:t>pasos  </a:t>
            </a:r>
            <a:r>
              <a:rPr sz="2800" spc="45" dirty="0">
                <a:latin typeface="Lucida Sans"/>
                <a:cs typeface="Lucida Sans"/>
              </a:rPr>
              <a:t>innecesarios </a:t>
            </a:r>
            <a:r>
              <a:rPr sz="2800" dirty="0">
                <a:latin typeface="Lucida Sans"/>
                <a:cs typeface="Lucida Sans"/>
              </a:rPr>
              <a:t>o</a:t>
            </a:r>
            <a:r>
              <a:rPr sz="2800" spc="-100" dirty="0">
                <a:latin typeface="Lucida Sans"/>
                <a:cs typeface="Lucida Sans"/>
              </a:rPr>
              <a:t> </a:t>
            </a:r>
            <a:r>
              <a:rPr sz="2800" spc="30" dirty="0">
                <a:latin typeface="Lucida Sans"/>
                <a:cs typeface="Lucida Sans"/>
              </a:rPr>
              <a:t>duplicados.</a:t>
            </a:r>
            <a:endParaRPr sz="2800" dirty="0">
              <a:latin typeface="Lucida Sans"/>
              <a:cs typeface="Lucida Sans"/>
            </a:endParaRPr>
          </a:p>
          <a:p>
            <a:pPr marL="695960" indent="-262890">
              <a:lnSpc>
                <a:spcPct val="100000"/>
              </a:lnSpc>
              <a:spcBef>
                <a:spcPts val="250"/>
              </a:spcBef>
              <a:buClr>
                <a:srgbClr val="CE3708"/>
              </a:buClr>
              <a:buSzPct val="126190"/>
              <a:buChar char="•"/>
              <a:tabLst>
                <a:tab pos="695960" algn="l"/>
              </a:tabLst>
            </a:pPr>
            <a:r>
              <a:rPr sz="2800" spc="30" dirty="0" err="1">
                <a:latin typeface="Lucida Sans"/>
                <a:cs typeface="Lucida Sans"/>
              </a:rPr>
              <a:t>Combinación</a:t>
            </a:r>
            <a:r>
              <a:rPr sz="2800" spc="-35" dirty="0">
                <a:latin typeface="Lucida Sans"/>
                <a:cs typeface="Lucida Sans"/>
              </a:rPr>
              <a:t> </a:t>
            </a:r>
            <a:r>
              <a:rPr lang="es-ES" sz="2800" spc="-35" dirty="0">
                <a:latin typeface="Lucida Sans"/>
                <a:cs typeface="Lucida Sans"/>
              </a:rPr>
              <a:t>de </a:t>
            </a:r>
            <a:r>
              <a:rPr sz="2800" spc="35" dirty="0" err="1">
                <a:latin typeface="Lucida Sans"/>
                <a:cs typeface="Lucida Sans"/>
              </a:rPr>
              <a:t>procesos</a:t>
            </a:r>
            <a:r>
              <a:rPr sz="2800" spc="35" dirty="0">
                <a:latin typeface="Lucida Sans"/>
                <a:cs typeface="Lucida Sans"/>
              </a:rPr>
              <a:t>.</a:t>
            </a:r>
            <a:endParaRPr sz="2800" dirty="0">
              <a:latin typeface="Lucida Sans"/>
              <a:cs typeface="Lucida Sans"/>
            </a:endParaRPr>
          </a:p>
          <a:p>
            <a:pPr marL="695960" marR="5080" indent="-262890">
              <a:lnSpc>
                <a:spcPct val="90700"/>
              </a:lnSpc>
              <a:spcBef>
                <a:spcPts val="515"/>
              </a:spcBef>
              <a:buClr>
                <a:srgbClr val="CE3708"/>
              </a:buClr>
              <a:buSzPct val="123809"/>
              <a:buChar char="•"/>
              <a:tabLst>
                <a:tab pos="695960" algn="l"/>
              </a:tabLst>
            </a:pPr>
            <a:r>
              <a:rPr sz="2800" spc="55" dirty="0">
                <a:latin typeface="Lucida Sans"/>
                <a:cs typeface="Lucida Sans"/>
              </a:rPr>
              <a:t>Reducción </a:t>
            </a:r>
            <a:r>
              <a:rPr sz="2800" spc="75" dirty="0">
                <a:latin typeface="Lucida Sans"/>
                <a:cs typeface="Lucida Sans"/>
              </a:rPr>
              <a:t>de </a:t>
            </a:r>
            <a:r>
              <a:rPr sz="2800" spc="40" dirty="0">
                <a:latin typeface="Lucida Sans"/>
                <a:cs typeface="Lucida Sans"/>
              </a:rPr>
              <a:t>errores </a:t>
            </a:r>
            <a:r>
              <a:rPr sz="2800" spc="80" dirty="0">
                <a:latin typeface="Lucida Sans"/>
                <a:cs typeface="Lucida Sans"/>
              </a:rPr>
              <a:t>en </a:t>
            </a:r>
            <a:r>
              <a:rPr sz="2800" spc="55" dirty="0">
                <a:latin typeface="Lucida Sans"/>
                <a:cs typeface="Lucida Sans"/>
              </a:rPr>
              <a:t>la </a:t>
            </a:r>
            <a:r>
              <a:rPr sz="2800" spc="65" dirty="0">
                <a:latin typeface="Lucida Sans"/>
                <a:cs typeface="Lucida Sans"/>
              </a:rPr>
              <a:t>captura </a:t>
            </a:r>
            <a:r>
              <a:rPr sz="2800" spc="70" dirty="0">
                <a:latin typeface="Lucida Sans"/>
                <a:cs typeface="Lucida Sans"/>
              </a:rPr>
              <a:t>de</a:t>
            </a:r>
            <a:r>
              <a:rPr sz="2800" spc="-355" dirty="0">
                <a:latin typeface="Lucida Sans"/>
                <a:cs typeface="Lucida Sans"/>
              </a:rPr>
              <a:t> </a:t>
            </a:r>
            <a:r>
              <a:rPr sz="2800" spc="25" dirty="0">
                <a:latin typeface="Lucida Sans"/>
                <a:cs typeface="Lucida Sans"/>
              </a:rPr>
              <a:t>información  </a:t>
            </a:r>
            <a:r>
              <a:rPr sz="2800" spc="65" dirty="0">
                <a:latin typeface="Lucida Sans"/>
                <a:cs typeface="Lucida Sans"/>
              </a:rPr>
              <a:t>mediante </a:t>
            </a:r>
            <a:r>
              <a:rPr sz="2800" spc="55" dirty="0">
                <a:latin typeface="Lucida Sans"/>
                <a:cs typeface="Lucida Sans"/>
              </a:rPr>
              <a:t>la </a:t>
            </a:r>
            <a:r>
              <a:rPr sz="2800" spc="30" dirty="0">
                <a:latin typeface="Lucida Sans"/>
                <a:cs typeface="Lucida Sans"/>
              </a:rPr>
              <a:t>modificación </a:t>
            </a:r>
            <a:r>
              <a:rPr sz="2800" spc="70" dirty="0">
                <a:latin typeface="Lucida Sans"/>
                <a:cs typeface="Lucida Sans"/>
              </a:rPr>
              <a:t>de </a:t>
            </a:r>
            <a:r>
              <a:rPr sz="2800" spc="15" dirty="0">
                <a:latin typeface="Lucida Sans"/>
                <a:cs typeface="Lucida Sans"/>
              </a:rPr>
              <a:t>formularios </a:t>
            </a:r>
            <a:r>
              <a:rPr sz="2800" spc="150" dirty="0">
                <a:latin typeface="Lucida Sans"/>
                <a:cs typeface="Lucida Sans"/>
              </a:rPr>
              <a:t>y  </a:t>
            </a:r>
            <a:r>
              <a:rPr sz="2800" spc="50" dirty="0">
                <a:latin typeface="Lucida Sans"/>
                <a:cs typeface="Lucida Sans"/>
              </a:rPr>
              <a:t>pantallas </a:t>
            </a:r>
            <a:r>
              <a:rPr sz="2800" spc="75" dirty="0">
                <a:latin typeface="Lucida Sans"/>
                <a:cs typeface="Lucida Sans"/>
              </a:rPr>
              <a:t>de</a:t>
            </a:r>
            <a:r>
              <a:rPr sz="2800" spc="-65" dirty="0">
                <a:latin typeface="Lucida Sans"/>
                <a:cs typeface="Lucida Sans"/>
              </a:rPr>
              <a:t> </a:t>
            </a:r>
            <a:r>
              <a:rPr sz="2800" spc="40" dirty="0">
                <a:latin typeface="Lucida Sans"/>
                <a:cs typeface="Lucida Sans"/>
              </a:rPr>
              <a:t>despliegue.</a:t>
            </a:r>
            <a:endParaRPr sz="2800" dirty="0">
              <a:latin typeface="Lucida Sans"/>
              <a:cs typeface="Lucida Sans"/>
            </a:endParaRPr>
          </a:p>
          <a:p>
            <a:pPr marL="695960" indent="-262890">
              <a:lnSpc>
                <a:spcPct val="100000"/>
              </a:lnSpc>
              <a:spcBef>
                <a:spcPts val="280"/>
              </a:spcBef>
              <a:buClr>
                <a:srgbClr val="CE3708"/>
              </a:buClr>
              <a:buSzPct val="123809"/>
              <a:buChar char="•"/>
              <a:tabLst>
                <a:tab pos="695960" algn="l"/>
              </a:tabLst>
            </a:pPr>
            <a:r>
              <a:rPr sz="2800" spc="55" dirty="0">
                <a:latin typeface="Lucida Sans"/>
                <a:cs typeface="Lucida Sans"/>
              </a:rPr>
              <a:t>Reducción </a:t>
            </a:r>
            <a:r>
              <a:rPr sz="2800" spc="75" dirty="0">
                <a:latin typeface="Lucida Sans"/>
                <a:cs typeface="Lucida Sans"/>
              </a:rPr>
              <a:t>de </a:t>
            </a:r>
            <a:r>
              <a:rPr sz="2800" spc="70" dirty="0" err="1">
                <a:latin typeface="Lucida Sans"/>
                <a:cs typeface="Lucida Sans"/>
              </a:rPr>
              <a:t>almacenamiento</a:t>
            </a:r>
            <a:r>
              <a:rPr sz="2800" spc="-150" dirty="0">
                <a:latin typeface="Lucida Sans"/>
                <a:cs typeface="Lucida Sans"/>
              </a:rPr>
              <a:t> </a:t>
            </a:r>
            <a:r>
              <a:rPr sz="2800" spc="55" dirty="0" err="1">
                <a:latin typeface="Lucida Sans"/>
                <a:cs typeface="Lucida Sans"/>
              </a:rPr>
              <a:t>redundante</a:t>
            </a:r>
            <a:r>
              <a:rPr lang="es-ES" sz="2800" spc="55" dirty="0">
                <a:latin typeface="Lucida Sans"/>
                <a:cs typeface="Lucida Sans"/>
              </a:rPr>
              <a:t>.</a:t>
            </a:r>
            <a:endParaRPr sz="2800" dirty="0">
              <a:latin typeface="Lucida Sans"/>
              <a:cs typeface="Lucida Sans"/>
            </a:endParaRPr>
          </a:p>
          <a:p>
            <a:pPr marL="695960" indent="-262890">
              <a:lnSpc>
                <a:spcPct val="100000"/>
              </a:lnSpc>
              <a:spcBef>
                <a:spcPts val="290"/>
              </a:spcBef>
              <a:buClr>
                <a:srgbClr val="CE3708"/>
              </a:buClr>
              <a:buSzPct val="126190"/>
              <a:buChar char="•"/>
              <a:tabLst>
                <a:tab pos="695960" algn="l"/>
              </a:tabLst>
            </a:pPr>
            <a:r>
              <a:rPr sz="2800" spc="55" dirty="0">
                <a:latin typeface="Lucida Sans"/>
                <a:cs typeface="Lucida Sans"/>
              </a:rPr>
              <a:t>Reducción </a:t>
            </a:r>
            <a:r>
              <a:rPr sz="2800" spc="75" dirty="0">
                <a:latin typeface="Lucida Sans"/>
                <a:cs typeface="Lucida Sans"/>
              </a:rPr>
              <a:t>de </a:t>
            </a:r>
            <a:r>
              <a:rPr sz="2800" spc="40" dirty="0">
                <a:latin typeface="Lucida Sans"/>
                <a:cs typeface="Lucida Sans"/>
              </a:rPr>
              <a:t>salidas</a:t>
            </a:r>
            <a:r>
              <a:rPr sz="2800" spc="-155" dirty="0">
                <a:latin typeface="Lucida Sans"/>
                <a:cs typeface="Lucida Sans"/>
              </a:rPr>
              <a:t> </a:t>
            </a:r>
            <a:r>
              <a:rPr sz="2800" spc="50" dirty="0">
                <a:latin typeface="Lucida Sans"/>
                <a:cs typeface="Lucida Sans"/>
              </a:rPr>
              <a:t>redundantes.</a:t>
            </a:r>
            <a:endParaRPr sz="2800" dirty="0">
              <a:latin typeface="Lucida Sans"/>
              <a:cs typeface="Lucida Sans"/>
            </a:endParaRPr>
          </a:p>
          <a:p>
            <a:pPr marL="695960" marR="739775" indent="-262890">
              <a:lnSpc>
                <a:spcPts val="2280"/>
              </a:lnSpc>
              <a:spcBef>
                <a:spcPts val="565"/>
              </a:spcBef>
              <a:buClr>
                <a:srgbClr val="CE3708"/>
              </a:buClr>
              <a:buSzPct val="126190"/>
              <a:buChar char="•"/>
              <a:tabLst>
                <a:tab pos="695960" algn="l"/>
              </a:tabLst>
            </a:pPr>
            <a:r>
              <a:rPr sz="2800" spc="30" dirty="0">
                <a:latin typeface="Lucida Sans"/>
                <a:cs typeface="Lucida Sans"/>
              </a:rPr>
              <a:t>Mejorar </a:t>
            </a:r>
            <a:r>
              <a:rPr sz="2800" spc="55" dirty="0">
                <a:latin typeface="Lucida Sans"/>
                <a:cs typeface="Lucida Sans"/>
              </a:rPr>
              <a:t>la </a:t>
            </a:r>
            <a:r>
              <a:rPr sz="2800" spc="40" dirty="0">
                <a:latin typeface="Lucida Sans"/>
                <a:cs typeface="Lucida Sans"/>
              </a:rPr>
              <a:t>integración </a:t>
            </a:r>
            <a:r>
              <a:rPr sz="2800" spc="70" dirty="0">
                <a:latin typeface="Lucida Sans"/>
                <a:cs typeface="Lucida Sans"/>
              </a:rPr>
              <a:t>de </a:t>
            </a:r>
            <a:r>
              <a:rPr sz="2800" dirty="0">
                <a:latin typeface="Lucida Sans"/>
                <a:cs typeface="Lucida Sans"/>
              </a:rPr>
              <a:t>los </a:t>
            </a:r>
            <a:r>
              <a:rPr sz="2800" spc="60" dirty="0">
                <a:latin typeface="Lucida Sans"/>
                <a:cs typeface="Lucida Sans"/>
              </a:rPr>
              <a:t>sistema </a:t>
            </a:r>
            <a:r>
              <a:rPr sz="2800" spc="150" dirty="0">
                <a:latin typeface="Lucida Sans"/>
                <a:cs typeface="Lucida Sans"/>
              </a:rPr>
              <a:t>y </a:t>
            </a:r>
            <a:r>
              <a:rPr sz="2800" spc="70" dirty="0">
                <a:latin typeface="Lucida Sans"/>
                <a:cs typeface="Lucida Sans"/>
              </a:rPr>
              <a:t>de</a:t>
            </a:r>
            <a:r>
              <a:rPr sz="2800" spc="-370" dirty="0">
                <a:latin typeface="Lucida Sans"/>
                <a:cs typeface="Lucida Sans"/>
              </a:rPr>
              <a:t> </a:t>
            </a:r>
            <a:r>
              <a:rPr sz="2800" dirty="0">
                <a:latin typeface="Lucida Sans"/>
                <a:cs typeface="Lucida Sans"/>
              </a:rPr>
              <a:t>los  </a:t>
            </a:r>
            <a:r>
              <a:rPr sz="2800" spc="45" dirty="0">
                <a:latin typeface="Lucida Sans"/>
                <a:cs typeface="Lucida Sans"/>
              </a:rPr>
              <a:t>subsistemas.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800" y="137159"/>
            <a:ext cx="7987664" cy="1354217"/>
          </a:xfrm>
        </p:spPr>
        <p:txBody>
          <a:bodyPr/>
          <a:lstStyle/>
          <a:p>
            <a:r>
              <a:rPr lang="es-ES" spc="85" dirty="0"/>
              <a:t>Las </a:t>
            </a:r>
            <a:r>
              <a:rPr lang="es-ES" spc="60" dirty="0"/>
              <a:t>mejoras </a:t>
            </a:r>
            <a:r>
              <a:rPr lang="es-ES" spc="75" dirty="0"/>
              <a:t>pueden </a:t>
            </a:r>
            <a:r>
              <a:rPr lang="es-ES" spc="70" dirty="0"/>
              <a:t>ser </a:t>
            </a:r>
            <a:r>
              <a:rPr lang="es-ES" spc="90" dirty="0"/>
              <a:t>de </a:t>
            </a:r>
            <a:r>
              <a:rPr lang="es-ES" spc="60" dirty="0"/>
              <a:t>muchos</a:t>
            </a:r>
            <a:r>
              <a:rPr lang="es-ES" spc="-370" dirty="0"/>
              <a:t> </a:t>
            </a:r>
            <a:r>
              <a:rPr lang="es-ES" spc="20" dirty="0"/>
              <a:t>tipos: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80C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1581</Words>
  <Application>Microsoft Office PowerPoint</Application>
  <PresentationFormat>Presentación en pantalla (4:3)</PresentationFormat>
  <Paragraphs>238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Lucida Sans</vt:lpstr>
      <vt:lpstr>Times New Roman</vt:lpstr>
      <vt:lpstr>Wingdings</vt:lpstr>
      <vt:lpstr>Office Theme</vt:lpstr>
      <vt:lpstr>Administración de Proyectos: - Definición de un proyecto de sistema software. - Identificación de las necesidades. - Objetivos de Planificación de Proyecto. - Estudio de la viabilidad. - Recursos aplicados en la especificación de proyecto software.</vt:lpstr>
      <vt:lpstr>Edición del Libro a ser utilizado en clase</vt:lpstr>
      <vt:lpstr>Asuntos importantes</vt:lpstr>
      <vt:lpstr>Iniciación del proyecto</vt:lpstr>
      <vt:lpstr>Problemas en la  organización</vt:lpstr>
      <vt:lpstr>Problemas en la  organización (continuación)</vt:lpstr>
      <vt:lpstr>Problemas de organización  (continuación)</vt:lpstr>
      <vt:lpstr>Selección de Proyectos</vt:lpstr>
      <vt:lpstr>Las mejoras pueden ser de muchos tipos:</vt:lpstr>
      <vt:lpstr>Instrumentos o medios que ayudan a Planificar un Proyecto.</vt:lpstr>
      <vt:lpstr>Cuadrícula de impácto de  viabilidad (CIV)</vt:lpstr>
      <vt:lpstr>Cuadrícula de viabilidad (CIV)</vt:lpstr>
      <vt:lpstr>Presentación de PowerPoint</vt:lpstr>
      <vt:lpstr>Planeación de actividades</vt:lpstr>
      <vt:lpstr>Diagramas de Gantt</vt:lpstr>
      <vt:lpstr>Diagrama de Gantt</vt:lpstr>
      <vt:lpstr>Diagrama PERT</vt:lpstr>
      <vt:lpstr>Ejemplo del diagrama del  PERT</vt:lpstr>
      <vt:lpstr>Ventajas del diagrama PERT</vt:lpstr>
      <vt:lpstr>Timeboxing (Punto de  entrega)</vt:lpstr>
      <vt:lpstr>Cálculo del tiempo  requerido</vt:lpstr>
      <vt:lpstr>Administradores de  información personal (PIM)</vt:lpstr>
      <vt:lpstr>Administración de equipos</vt:lpstr>
      <vt:lpstr>Programación extrema</vt:lpstr>
      <vt:lpstr>Variables de programación  extrema</vt:lpstr>
      <vt:lpstr>Actividades de programación  extrema</vt:lpstr>
      <vt:lpstr>Prácticas de programación  extremas de la base</vt:lpstr>
      <vt:lpstr>Papeles en la  programación extrema</vt:lpstr>
      <vt:lpstr>Papeles en la  programación extrema</vt:lpstr>
      <vt:lpstr>El juego de la planeación</vt:lpstr>
      <vt:lpstr>El proceso de desarrollo XP</vt:lpstr>
      <vt:lpstr>Presentación de PowerPoint</vt:lpstr>
      <vt:lpstr>Viabilidad</vt:lpstr>
      <vt:lpstr>Viabilidad técnica</vt:lpstr>
      <vt:lpstr>Viabilidad económica</vt:lpstr>
      <vt:lpstr>Viabilidad operativa</vt:lpstr>
      <vt:lpstr>Fijación de las metas de  productividad del proyecto</vt:lpstr>
      <vt:lpstr>Trabajo de Proceso 1.1 Cap. 3</vt:lpstr>
      <vt:lpstr>Trabajo de Proceso 1.1 Cap. 3</vt:lpstr>
      <vt:lpstr>Trabajo de Proceso 1.1 Cap. 3</vt:lpstr>
      <vt:lpstr>¡Gracias por su participación!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Determining Feasibility and Managing Analysis and Design Activities</dc:title>
  <dc:creator>Allen Schmidt</dc:creator>
  <cp:lastModifiedBy>Maira Santacruz</cp:lastModifiedBy>
  <cp:revision>79</cp:revision>
  <dcterms:created xsi:type="dcterms:W3CDTF">2017-07-25T16:41:26Z</dcterms:created>
  <dcterms:modified xsi:type="dcterms:W3CDTF">2025-03-18T02:14:22Z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2010-01-22T00:00:00Z</vt:filetime>
  </property>
  <property fmtid="{D5CDD505-2E9C-101B-9397-08002B2CF9AE}" pid="3" name="Creator">
    <vt:lpwstr>Impress</vt:lpwstr>
  </property>
  <property fmtid="{D5CDD505-2E9C-101B-9397-08002B2CF9AE}" pid="4" name="LastSaved">
    <vt:filetime>2017-07-25T00:00:00Z</vt:filetime>
  </property>
</Properties>
</file>