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  <p:sldMasterId id="2147483693" r:id="rId2"/>
    <p:sldMasterId id="2147483696" r:id="rId3"/>
    <p:sldMasterId id="2147483699" r:id="rId4"/>
    <p:sldMasterId id="2147484190" r:id="rId5"/>
  </p:sldMasterIdLst>
  <p:sldIdLst>
    <p:sldId id="256" r:id="rId6"/>
    <p:sldId id="257" r:id="rId7"/>
    <p:sldId id="258" r:id="rId8"/>
    <p:sldId id="259" r:id="rId9"/>
    <p:sldId id="260" r:id="rId10"/>
    <p:sldId id="263" r:id="rId11"/>
    <p:sldId id="261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72" r:id="rId28"/>
    <p:sldId id="273" r:id="rId29"/>
  </p:sldIdLst>
  <p:sldSz cx="9144000" cy="6858000" type="screen4x3"/>
  <p:notesSz cx="9144000" cy="6858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517136"/>
            <a:ext cx="4936166" cy="1371600"/>
          </a:xfrm>
        </p:spPr>
        <p:txBody>
          <a:bodyPr rtlCol="0">
            <a:normAutofit/>
          </a:bodyPr>
          <a:lstStyle>
            <a:lvl1pPr>
              <a:lnSpc>
                <a:spcPts val="3450"/>
              </a:lnSpc>
              <a:defRPr sz="27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9505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a envolvente Mananti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1834116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7749806" y="5463806"/>
            <a:ext cx="2445488" cy="3429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5987034" y="495300"/>
            <a:ext cx="2815209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3188369" y="495300"/>
            <a:ext cx="2840292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2779776"/>
            <a:ext cx="2599182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250"/>
              </a:lnSpc>
              <a:spcBef>
                <a:spcPts val="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31870" y="960120"/>
            <a:ext cx="4930902" cy="507492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171450" y="241300"/>
            <a:ext cx="8829675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171450" y="2415910"/>
            <a:ext cx="3016919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71600"/>
            <a:ext cx="2714626" cy="877824"/>
          </a:xfrm>
        </p:spPr>
        <p:txBody>
          <a:bodyPr rtlCol="0"/>
          <a:lstStyle>
            <a:lvl1pPr>
              <a:lnSpc>
                <a:spcPts val="3240"/>
              </a:lnSpc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2681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a Estrella del programa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rtlCol="0" anchor="t" anchorCtr="0">
            <a:normAutofit/>
          </a:bodyPr>
          <a:lstStyle>
            <a:lvl1pPr>
              <a:lnSpc>
                <a:spcPts val="3000"/>
              </a:lnSpc>
              <a:defRPr sz="2400"/>
            </a:lvl1pPr>
          </a:lstStyle>
          <a:p>
            <a:pPr rtl="0"/>
            <a:r>
              <a:rPr lang="es-ES" noProof="0"/>
              <a:t>Hacer clic para editar el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0" name="Marcador de posición de imagen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95239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a envolvente Estrella del 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4543425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4898028" y="495300"/>
            <a:ext cx="2198690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6639464" y="3863713"/>
            <a:ext cx="219075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171450" y="241300"/>
            <a:ext cx="8829675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914400"/>
            <a:ext cx="4229101" cy="1572126"/>
          </a:xfrm>
        </p:spPr>
        <p:txBody>
          <a:bodyPr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2489200"/>
            <a:ext cx="3902202" cy="354787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250"/>
              </a:lnSpc>
              <a:spcBef>
                <a:spcPts val="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48275" y="914400"/>
            <a:ext cx="3250692" cy="5093208"/>
          </a:xfrm>
          <a:prstGeom prst="rect">
            <a:avLst/>
          </a:prstGeom>
          <a:solidFill>
            <a:schemeClr val="accent3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38792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a Entretenimiento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3000"/>
              </a:lnSpc>
              <a:defRPr sz="2400"/>
            </a:lvl1pPr>
          </a:lstStyle>
          <a:p>
            <a:pPr rtl="0"/>
            <a:r>
              <a:rPr lang="es-ES" noProof="0"/>
              <a:t>Hacer clic para editar el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0" name="Marcador de posición de imagen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830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a envolvente Entretenimient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5034731" y="1651000"/>
            <a:ext cx="345344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6953250" y="0"/>
            <a:ext cx="219075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409575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171450" y="241300"/>
            <a:ext cx="8829675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914400"/>
            <a:ext cx="4203954" cy="1572126"/>
          </a:xfrm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3072384"/>
            <a:ext cx="3710178" cy="287121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250"/>
              </a:lnSpc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83530" y="457200"/>
            <a:ext cx="3422142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2078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F06A824C-E36E-4477-896E-4AACC4EC8C38}" type="datetime1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069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6A824C-E36E-4477-896E-4AACC4EC8C38}" type="datetime1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94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F06A824C-E36E-4477-896E-4AACC4EC8C38}" type="datetime1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6913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6A824C-E36E-4477-896E-4AACC4EC8C38}" type="datetime1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6A824C-E36E-4477-896E-4AACC4EC8C38}" type="datetime1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3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1750" y="2240280"/>
            <a:ext cx="3483864" cy="419709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202" y="4498848"/>
            <a:ext cx="1591056" cy="621792"/>
          </a:xfrm>
          <a:prstGeom prst="rect">
            <a:avLst/>
          </a:prstGeom>
        </p:spPr>
        <p:txBody>
          <a:bodyPr lIns="0" rtlCol="0"/>
          <a:lstStyle>
            <a:lvl1pPr marL="0" indent="0">
              <a:lnSpc>
                <a:spcPts val="1350"/>
              </a:lnSpc>
              <a:spcBef>
                <a:spcPts val="0"/>
              </a:spcBef>
              <a:buNone/>
              <a:defRPr sz="900" b="1"/>
            </a:lvl1pPr>
            <a:lvl2pPr marL="342900" indent="0">
              <a:lnSpc>
                <a:spcPts val="1350"/>
              </a:lnSpc>
              <a:spcBef>
                <a:spcPts val="0"/>
              </a:spcBef>
              <a:buNone/>
              <a:defRPr sz="900" b="1"/>
            </a:lvl2pPr>
            <a:lvl3pPr marL="685800" indent="0">
              <a:lnSpc>
                <a:spcPts val="1350"/>
              </a:lnSpc>
              <a:spcBef>
                <a:spcPts val="0"/>
              </a:spcBef>
              <a:buNone/>
              <a:defRPr sz="900" b="1"/>
            </a:lvl3pPr>
            <a:lvl4pPr marL="1028700" indent="0">
              <a:lnSpc>
                <a:spcPts val="1350"/>
              </a:lnSpc>
              <a:spcBef>
                <a:spcPts val="0"/>
              </a:spcBef>
              <a:buNone/>
              <a:defRPr sz="900" b="1"/>
            </a:lvl4pPr>
            <a:lvl5pPr marL="1371600" indent="0">
              <a:lnSpc>
                <a:spcPts val="1350"/>
              </a:lnSpc>
              <a:spcBef>
                <a:spcPts val="0"/>
              </a:spcBef>
              <a:buNone/>
              <a:defRPr sz="900" b="1"/>
            </a:lvl5pPr>
          </a:lstStyle>
          <a:p>
            <a:pPr lvl="0" rtl="0"/>
            <a:r>
              <a:rPr lang="es-ES" noProof="0"/>
              <a:t>Haga clic para escribir texto</a:t>
            </a:r>
          </a:p>
        </p:txBody>
      </p:sp>
    </p:spTree>
    <p:extLst>
      <p:ext uri="{BB962C8B-B14F-4D97-AF65-F5344CB8AC3E}">
        <p14:creationId xmlns:p14="http://schemas.microsoft.com/office/powerpoint/2010/main" val="316496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6A824C-E36E-4477-896E-4AACC4EC8C38}" type="datetime1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00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6A824C-E36E-4477-896E-4AACC4EC8C38}" type="datetime1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3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pPr rtl="0"/>
            <a:fld id="{F06A824C-E36E-4477-896E-4AACC4EC8C38}" type="datetime1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7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pPr rtl="0"/>
            <a:fld id="{F06A824C-E36E-4477-896E-4AACC4EC8C38}" type="datetime1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44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6A824C-E36E-4477-896E-4AACC4EC8C38}" type="datetime1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53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6A824C-E36E-4477-896E-4AACC4EC8C38}" type="datetime1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24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ión de equilibrar la paleta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3000"/>
              </a:lnSpc>
              <a:defRPr sz="2400" cap="all" baseline="0"/>
            </a:lvl1pPr>
          </a:lstStyle>
          <a:p>
            <a:pPr rtl="0"/>
            <a:r>
              <a:rPr lang="es-ES" noProof="0"/>
              <a:t>Hacer clic para editar el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0" name="Marcador de posición de imagen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80614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ión de equilibrar la paleta envolven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/>
        </p:nvSpPr>
        <p:spPr>
          <a:xfrm>
            <a:off x="0" y="2400300"/>
            <a:ext cx="32004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99032"/>
            <a:ext cx="2714626" cy="877824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2779776"/>
            <a:ext cx="2599182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250"/>
              </a:lnSpc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90875" y="0"/>
            <a:ext cx="5610225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/>
        </p:nvSpPr>
        <p:spPr>
          <a:xfrm>
            <a:off x="8801100" y="4445000"/>
            <a:ext cx="3429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/>
        </p:nvSpPr>
        <p:spPr>
          <a:xfrm>
            <a:off x="8801100" y="0"/>
            <a:ext cx="3429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</p:spTree>
    <p:extLst>
      <p:ext uri="{BB962C8B-B14F-4D97-AF65-F5344CB8AC3E}">
        <p14:creationId xmlns:p14="http://schemas.microsoft.com/office/powerpoint/2010/main" val="4849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35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914400"/>
            <a:ext cx="5600701" cy="1572768"/>
          </a:xfrm>
        </p:spPr>
        <p:txBody>
          <a:bodyPr rtlCol="0"/>
          <a:lstStyle>
            <a:lvl1pPr>
              <a:lnSpc>
                <a:spcPts val="3450"/>
              </a:lnSpc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texto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2540000"/>
            <a:ext cx="4943475" cy="3403600"/>
          </a:xfrm>
          <a:prstGeom prst="rect">
            <a:avLst/>
          </a:prstGeom>
        </p:spPr>
        <p:txBody>
          <a:bodyPr rtlCol="0"/>
          <a:lstStyle>
            <a:lvl1pPr marL="257175" indent="-257175">
              <a:lnSpc>
                <a:spcPts val="2250"/>
              </a:lnSpc>
              <a:spcBef>
                <a:spcPts val="0"/>
              </a:spcBef>
              <a:buFont typeface="+mj-lt"/>
              <a:buAutoNum type="arabicPeriod"/>
              <a:defRPr sz="1350"/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6475" y="1384300"/>
            <a:ext cx="2558034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64156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apositiva del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7335441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00300" y="2811054"/>
            <a:ext cx="67437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2850" b="1" spc="-225" dirty="0"/>
            </a:lvl1pPr>
          </a:lstStyle>
          <a:p>
            <a:pPr lvl="0" algn="r" rtl="0"/>
            <a:r>
              <a:rPr lang="es-ES" noProof="0" dirty="0"/>
              <a:t>Haga clic para editar el 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0300" y="4061040"/>
            <a:ext cx="4935141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00025" lvl="0" indent="-200025" algn="ctr"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1362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89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0219" y="467690"/>
            <a:ext cx="8163560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568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a Mananti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3000"/>
              </a:lnSpc>
              <a:defRPr sz="2400"/>
            </a:lvl1pPr>
          </a:lstStyle>
          <a:p>
            <a:pPr rtl="0"/>
            <a:r>
              <a:rPr lang="es-ES" noProof="0"/>
              <a:t>Hacer clic para editar el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0" name="Marcador de posición de imagen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 rtlCol="0"/>
          <a:lstStyle>
            <a:lvl1pPr>
              <a:defRPr sz="15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31542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914401"/>
            <a:ext cx="8381114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06A824C-E36E-4477-896E-4AACC4EC8C38}" type="datetime1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9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914401"/>
            <a:ext cx="8381114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BC7028-51DB-4899-8A58-35D6167AF6DB}" type="datetime1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935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914401"/>
            <a:ext cx="8381114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E735DBC-0BEB-402C-B95B-13959A78062E}" type="datetime1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4236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914401"/>
            <a:ext cx="8381114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9EEF108-0E60-4C0D-B991-BC3F680C85AE}" type="datetime1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2825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F06A824C-E36E-4477-896E-4AACC4EC8C38}" type="datetime1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659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vfM8xtbUsU" TargetMode="Externa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E693875-B832-1243-5E68-4205196AD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Sistemas, roles y</a:t>
            </a:r>
            <a:br>
              <a:rPr lang="es-ES" sz="6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metodologías de desarrollo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12B64F9B-D43E-8134-C1CF-33A8539BB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E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5º Semestre - Modelo de proceso y datos y orientación a objeto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31242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Prototipos</a:t>
            </a:r>
            <a:endParaRPr sz="4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643" y="1134479"/>
            <a:ext cx="8089557" cy="507510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96240" algn="l"/>
              </a:tabLst>
            </a:pPr>
            <a:r>
              <a:rPr sz="1900" spc="-160" dirty="0">
                <a:latin typeface="Segoe UI Symbol"/>
                <a:cs typeface="Segoe UI Symbol"/>
              </a:rPr>
              <a:t>⦿	</a:t>
            </a:r>
            <a:r>
              <a:rPr sz="2400" dirty="0">
                <a:latin typeface="Arial MT"/>
                <a:cs typeface="Arial MT"/>
              </a:rPr>
              <a:t>Importante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técnica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recolección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información.</a:t>
            </a:r>
            <a:endParaRPr sz="2400" dirty="0">
              <a:latin typeface="Arial MT"/>
              <a:cs typeface="Arial MT"/>
            </a:endParaRPr>
          </a:p>
          <a:p>
            <a:pPr marL="396240" marR="514350" indent="-384175">
              <a:lnSpc>
                <a:spcPct val="100000"/>
              </a:lnSpc>
              <a:spcBef>
                <a:spcPts val="575"/>
              </a:spcBef>
              <a:tabLst>
                <a:tab pos="396240" algn="l"/>
              </a:tabLst>
            </a:pPr>
            <a:r>
              <a:rPr sz="1900" spc="-160" dirty="0">
                <a:latin typeface="Segoe UI Symbol"/>
                <a:cs typeface="Segoe UI Symbol"/>
              </a:rPr>
              <a:t>⦿	</a:t>
            </a:r>
            <a:r>
              <a:rPr sz="2400" spc="-25" dirty="0">
                <a:latin typeface="Arial MT"/>
                <a:cs typeface="Arial MT"/>
              </a:rPr>
              <a:t>Tipos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información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busca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medio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creación</a:t>
            </a:r>
            <a:r>
              <a:rPr sz="2400" dirty="0">
                <a:latin typeface="Arial MT"/>
                <a:cs typeface="Arial MT"/>
              </a:rPr>
              <a:t> 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prototipos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4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000" dirty="0">
                <a:latin typeface="Arial MT"/>
                <a:cs typeface="Arial MT"/>
              </a:rPr>
              <a:t>Reacciones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iniciales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los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usuarios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 </a:t>
            </a:r>
            <a:r>
              <a:rPr sz="2000" dirty="0" err="1">
                <a:latin typeface="Arial MT"/>
                <a:cs typeface="Arial MT"/>
              </a:rPr>
              <a:t>gerencia</a:t>
            </a:r>
            <a:r>
              <a:rPr lang="es-ES" sz="200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698500" marR="5080" indent="-274320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000" dirty="0">
                <a:latin typeface="Arial MT"/>
                <a:cs typeface="Arial MT"/>
              </a:rPr>
              <a:t>Sugerencias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usuarios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sobre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cambiar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limpiar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</a:t>
            </a:r>
            <a:r>
              <a:rPr sz="2000" dirty="0" err="1">
                <a:latin typeface="Arial MT"/>
                <a:cs typeface="Arial MT"/>
              </a:rPr>
              <a:t>sistema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 err="1">
                <a:latin typeface="Arial MT"/>
                <a:cs typeface="Arial MT"/>
              </a:rPr>
              <a:t>propuesto</a:t>
            </a:r>
            <a:r>
              <a:rPr lang="es-ES" sz="200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4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000" dirty="0" err="1">
                <a:latin typeface="Arial MT"/>
                <a:cs typeface="Arial MT"/>
              </a:rPr>
              <a:t>Posibles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 err="1">
                <a:latin typeface="Arial MT"/>
                <a:cs typeface="Arial MT"/>
              </a:rPr>
              <a:t>innovaciones</a:t>
            </a:r>
            <a:r>
              <a:rPr lang="es-ES" sz="200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000" dirty="0">
                <a:latin typeface="Arial MT"/>
                <a:cs typeface="Arial MT"/>
              </a:rPr>
              <a:t>Planes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 err="1">
                <a:latin typeface="Arial MT"/>
                <a:cs typeface="Arial MT"/>
              </a:rPr>
              <a:t>revisión</a:t>
            </a:r>
            <a:r>
              <a:rPr lang="es-ES" sz="200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96240" algn="l"/>
              </a:tabLst>
            </a:pPr>
            <a:r>
              <a:rPr sz="2250" spc="-215" dirty="0">
                <a:latin typeface="Segoe UI Symbol"/>
                <a:cs typeface="Segoe UI Symbol"/>
              </a:rPr>
              <a:t>⦿	</a:t>
            </a:r>
            <a:r>
              <a:rPr sz="2800" spc="-25" dirty="0">
                <a:latin typeface="Arial MT"/>
                <a:cs typeface="Arial MT"/>
              </a:rPr>
              <a:t>Tipos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prototipos</a:t>
            </a:r>
          </a:p>
          <a:p>
            <a:pPr marL="698500" indent="-274955">
              <a:lnSpc>
                <a:spcPct val="100000"/>
              </a:lnSpc>
              <a:spcBef>
                <a:spcPts val="50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000" dirty="0">
                <a:latin typeface="Arial MT"/>
                <a:cs typeface="Arial MT"/>
              </a:rPr>
              <a:t>Parches</a:t>
            </a:r>
            <a:r>
              <a:rPr lang="es-ES" sz="200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4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000" dirty="0">
                <a:latin typeface="Arial MT"/>
                <a:cs typeface="Arial MT"/>
              </a:rPr>
              <a:t>No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 err="1">
                <a:latin typeface="Arial MT"/>
                <a:cs typeface="Arial MT"/>
              </a:rPr>
              <a:t>Operacional</a:t>
            </a:r>
            <a:r>
              <a:rPr lang="es-ES" sz="200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000" dirty="0">
                <a:latin typeface="Arial MT"/>
                <a:cs typeface="Arial MT"/>
              </a:rPr>
              <a:t>Primero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 err="1">
                <a:latin typeface="Arial MT"/>
                <a:cs typeface="Arial MT"/>
              </a:rPr>
              <a:t>una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Serie</a:t>
            </a:r>
            <a:r>
              <a:rPr lang="es-ES" sz="200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000" dirty="0" err="1">
                <a:latin typeface="Arial MT"/>
                <a:cs typeface="Arial MT"/>
              </a:rPr>
              <a:t>Características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Selectas</a:t>
            </a:r>
            <a:r>
              <a:rPr lang="es-ES" sz="200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58" y="-2583"/>
            <a:ext cx="8082842" cy="15831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</a:t>
            </a:r>
            <a:r>
              <a:rPr spc="-4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spc="-3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  <a:r>
              <a:rPr spc="-6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spc="-3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</a:t>
            </a:r>
            <a:r>
              <a:rPr spc="-112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0860" y="1367394"/>
            <a:ext cx="8250740" cy="549060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96875" algn="l"/>
              </a:tabLst>
            </a:pPr>
            <a:r>
              <a:rPr sz="1900" spc="-160" dirty="0">
                <a:latin typeface="Segoe UI Symbol"/>
                <a:cs typeface="Segoe UI Symbol"/>
              </a:rPr>
              <a:t>⦿	</a:t>
            </a:r>
            <a:r>
              <a:rPr sz="2400" spc="-5" dirty="0">
                <a:latin typeface="Arial MT"/>
                <a:cs typeface="Arial MT"/>
              </a:rPr>
              <a:t>Lineamientos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desarrollar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prototipo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4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10" dirty="0">
                <a:latin typeface="Arial MT"/>
                <a:cs typeface="Arial MT"/>
              </a:rPr>
              <a:t>Trabajar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módulos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administrables</a:t>
            </a:r>
            <a:r>
              <a:rPr lang="es-E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Crear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prototipo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rapidez</a:t>
            </a:r>
            <a:r>
              <a:rPr lang="es-E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Modificar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el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prototipo</a:t>
            </a:r>
            <a:r>
              <a:rPr lang="es-E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Hacer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énfasis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interfaz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usuario</a:t>
            </a:r>
            <a:r>
              <a:rPr lang="es-E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96875" algn="l"/>
              </a:tabLst>
            </a:pPr>
            <a:r>
              <a:rPr sz="1900" spc="-160" dirty="0">
                <a:latin typeface="Segoe UI Symbol"/>
                <a:cs typeface="Segoe UI Symbol"/>
              </a:rPr>
              <a:t>⦿	</a:t>
            </a:r>
            <a:r>
              <a:rPr sz="2400" spc="-20" dirty="0">
                <a:latin typeface="Arial MT"/>
                <a:cs typeface="Arial MT"/>
              </a:rPr>
              <a:t>Ventajas</a:t>
            </a:r>
            <a:r>
              <a:rPr sz="2400" dirty="0">
                <a:latin typeface="Arial MT"/>
                <a:cs typeface="Arial MT"/>
              </a:rPr>
              <a:t> 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Desventajas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desarrollo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</a:p>
          <a:p>
            <a:pPr marL="396875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prototipos</a:t>
            </a:r>
            <a:endParaRPr sz="2400" dirty="0">
              <a:latin typeface="Arial MT"/>
              <a:cs typeface="Arial MT"/>
            </a:endParaRPr>
          </a:p>
          <a:p>
            <a:pPr marL="396875" marR="5080" indent="-384810">
              <a:lnSpc>
                <a:spcPct val="100000"/>
              </a:lnSpc>
              <a:spcBef>
                <a:spcPts val="575"/>
              </a:spcBef>
              <a:tabLst>
                <a:tab pos="396875" algn="l"/>
              </a:tabLst>
            </a:pPr>
            <a:r>
              <a:rPr sz="1900" spc="-160" dirty="0">
                <a:latin typeface="Segoe UI Symbol"/>
                <a:cs typeface="Segoe UI Symbol"/>
              </a:rPr>
              <a:t>⦿	</a:t>
            </a:r>
            <a:r>
              <a:rPr sz="2400" spc="-5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 Formas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usuario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puede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ayudar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 desarrollo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prototipos: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4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Experimentar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el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prototipo</a:t>
            </a:r>
            <a:r>
              <a:rPr lang="es-E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Ofrecer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reacciones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abiertas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prototipo</a:t>
            </a:r>
            <a:r>
              <a:rPr lang="es-E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Sugerir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 que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puede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agregar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 quitar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 </a:t>
            </a:r>
            <a:r>
              <a:rPr sz="2400" dirty="0" err="1">
                <a:latin typeface="Arial MT"/>
                <a:cs typeface="Arial MT"/>
              </a:rPr>
              <a:t>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prototipo</a:t>
            </a:r>
            <a:r>
              <a:rPr lang="es-E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34" y="235233"/>
            <a:ext cx="7835866" cy="15831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r>
              <a:rPr spc="-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utilizado</a:t>
            </a:r>
            <a:r>
              <a:rPr spc="-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spc="-3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</a:t>
            </a:r>
            <a:r>
              <a:rPr spc="-112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758" y="2133600"/>
            <a:ext cx="7824242" cy="4101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6875" marR="62865" indent="-384810">
              <a:lnSpc>
                <a:spcPct val="100000"/>
              </a:lnSpc>
              <a:spcBef>
                <a:spcPts val="105"/>
              </a:spcBef>
              <a:tabLst>
                <a:tab pos="396875" algn="l"/>
                <a:tab pos="5946140" algn="l"/>
              </a:tabLst>
            </a:pPr>
            <a:r>
              <a:rPr sz="2050" spc="-170" dirty="0">
                <a:latin typeface="Segoe UI Symbol"/>
                <a:cs typeface="Segoe UI Symbol"/>
              </a:rPr>
              <a:t>⦿	</a:t>
            </a:r>
            <a:r>
              <a:rPr sz="2800" dirty="0">
                <a:latin typeface="Arial MT"/>
                <a:cs typeface="Arial MT"/>
              </a:rPr>
              <a:t>Algunas Herramientas de Ingeniería de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Software</a:t>
            </a:r>
            <a:r>
              <a:rPr sz="2800" spc="-1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Asi</a:t>
            </a:r>
            <a:r>
              <a:rPr sz="2800" spc="5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tida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 err="1">
                <a:latin typeface="Arial MT"/>
                <a:cs typeface="Arial MT"/>
              </a:rPr>
              <a:t>por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 err="1">
                <a:latin typeface="Arial MT"/>
                <a:cs typeface="Arial MT"/>
              </a:rPr>
              <a:t>Com</a:t>
            </a:r>
            <a:r>
              <a:rPr sz="2800" spc="5" dirty="0" err="1">
                <a:latin typeface="Arial MT"/>
                <a:cs typeface="Arial MT"/>
              </a:rPr>
              <a:t>p</a:t>
            </a:r>
            <a:r>
              <a:rPr sz="2800" dirty="0" err="1">
                <a:latin typeface="Arial MT"/>
                <a:cs typeface="Arial MT"/>
              </a:rPr>
              <a:t>utadoras</a:t>
            </a:r>
            <a:r>
              <a:rPr lang="es-ES"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(</a:t>
            </a:r>
            <a:r>
              <a:rPr sz="2800" dirty="0">
                <a:latin typeface="Arial MT"/>
                <a:cs typeface="Arial MT"/>
              </a:rPr>
              <a:t>CASE)</a:t>
            </a:r>
            <a:r>
              <a:rPr lang="es-ES" sz="2800" dirty="0">
                <a:latin typeface="Arial MT"/>
                <a:cs typeface="Arial MT"/>
              </a:rPr>
              <a:t> </a:t>
            </a:r>
            <a:r>
              <a:rPr sz="2800" dirty="0" err="1">
                <a:latin typeface="Arial MT"/>
                <a:cs typeface="Arial MT"/>
              </a:rPr>
              <a:t>implementadas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por </a:t>
            </a:r>
            <a:r>
              <a:rPr sz="2800" spc="-5" dirty="0">
                <a:latin typeface="Arial MT"/>
                <a:cs typeface="Arial MT"/>
              </a:rPr>
              <a:t>los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analistas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son:</a:t>
            </a:r>
          </a:p>
          <a:p>
            <a:pPr marL="698500" indent="-274955">
              <a:lnSpc>
                <a:spcPct val="100000"/>
              </a:lnSpc>
              <a:spcBef>
                <a:spcPts val="535"/>
              </a:spcBef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45" dirty="0">
                <a:latin typeface="Arial MT"/>
                <a:cs typeface="Arial MT"/>
              </a:rPr>
              <a:t>V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5" dirty="0">
                <a:latin typeface="Arial MT"/>
                <a:cs typeface="Arial MT"/>
              </a:rPr>
              <a:t>ible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Ana</a:t>
            </a:r>
            <a:r>
              <a:rPr sz="2400" dirty="0" err="1">
                <a:latin typeface="Arial MT"/>
                <a:cs typeface="Arial MT"/>
              </a:rPr>
              <a:t>l</a:t>
            </a:r>
            <a:r>
              <a:rPr sz="2400" spc="-5" dirty="0" err="1">
                <a:latin typeface="Arial MT"/>
                <a:cs typeface="Arial MT"/>
              </a:rPr>
              <a:t>i</a:t>
            </a:r>
            <a:r>
              <a:rPr sz="2400" dirty="0" err="1">
                <a:latin typeface="Arial MT"/>
                <a:cs typeface="Arial MT"/>
              </a:rPr>
              <a:t>s</a:t>
            </a:r>
            <a:r>
              <a:rPr sz="2400" spc="-5" dirty="0" err="1">
                <a:latin typeface="Arial MT"/>
                <a:cs typeface="Arial MT"/>
              </a:rPr>
              <a:t>yst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525"/>
              </a:spcBef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Microsoft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Visio</a:t>
            </a:r>
            <a:r>
              <a:rPr lang="es-ES" sz="2400" spc="-1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396875" marR="5080" indent="-384810">
              <a:lnSpc>
                <a:spcPct val="100000"/>
              </a:lnSpc>
              <a:spcBef>
                <a:spcPts val="625"/>
              </a:spcBef>
              <a:tabLst>
                <a:tab pos="396875" algn="l"/>
              </a:tabLst>
            </a:pPr>
            <a:r>
              <a:rPr sz="2400" spc="-170" dirty="0">
                <a:latin typeface="Segoe UI Symbol"/>
                <a:cs typeface="Segoe UI Symbol"/>
              </a:rPr>
              <a:t>⦿	</a:t>
            </a:r>
            <a:r>
              <a:rPr sz="2800" dirty="0">
                <a:latin typeface="Arial MT"/>
                <a:cs typeface="Arial MT"/>
              </a:rPr>
              <a:t>Algunos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paquetes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software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COTS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 nos </a:t>
            </a:r>
            <a:r>
              <a:rPr sz="2800" spc="-7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permiten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 creación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rápida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 prototipos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son:</a:t>
            </a:r>
          </a:p>
          <a:p>
            <a:pPr marL="698500" indent="-274955">
              <a:lnSpc>
                <a:spcPct val="100000"/>
              </a:lnSpc>
              <a:spcBef>
                <a:spcPts val="530"/>
              </a:spcBef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Microsoft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Office</a:t>
            </a:r>
            <a:r>
              <a:rPr lang="es-ES" sz="2400" spc="-1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530"/>
              </a:spcBef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People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Soft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7924800" cy="15831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Riesgos inherentes a la </a:t>
            </a:r>
            <a:r>
              <a:rPr spc="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innovación</a:t>
            </a:r>
            <a:r>
              <a:rPr spc="-7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905000"/>
            <a:ext cx="5250180" cy="37757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-225" dirty="0">
                <a:latin typeface="Segoe UI Symbol"/>
                <a:cs typeface="Segoe UI Symbol"/>
              </a:rPr>
              <a:t>⦿</a:t>
            </a:r>
            <a:r>
              <a:rPr sz="2400" spc="-200" dirty="0">
                <a:latin typeface="Segoe UI Symbol"/>
                <a:cs typeface="Segoe UI Symbol"/>
              </a:rPr>
              <a:t> </a:t>
            </a:r>
            <a:r>
              <a:rPr sz="3000" spc="-5" dirty="0" err="1">
                <a:latin typeface="Arial MT"/>
                <a:cs typeface="Arial MT"/>
              </a:rPr>
              <a:t>Cultura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 err="1">
                <a:latin typeface="Arial MT"/>
                <a:cs typeface="Arial MT"/>
              </a:rPr>
              <a:t>organizacional</a:t>
            </a:r>
            <a:r>
              <a:rPr lang="es-ES" sz="3000" spc="-5" dirty="0">
                <a:latin typeface="Arial MT"/>
                <a:cs typeface="Arial MT"/>
              </a:rPr>
              <a:t>.</a:t>
            </a:r>
            <a:endParaRPr sz="3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220" dirty="0">
                <a:latin typeface="Segoe UI Symbol"/>
                <a:cs typeface="Segoe UI Symbol"/>
              </a:rPr>
              <a:t>⦿</a:t>
            </a:r>
            <a:r>
              <a:rPr sz="2400" spc="200" dirty="0">
                <a:latin typeface="Segoe UI Symbol"/>
                <a:cs typeface="Segoe UI Symbol"/>
              </a:rPr>
              <a:t> </a:t>
            </a:r>
            <a:r>
              <a:rPr sz="3000" spc="-5" dirty="0" err="1">
                <a:latin typeface="Arial MT"/>
                <a:cs typeface="Arial MT"/>
              </a:rPr>
              <a:t>Sincronización</a:t>
            </a:r>
            <a:r>
              <a:rPr lang="es-ES" sz="3000" spc="-5" dirty="0">
                <a:latin typeface="Arial MT"/>
                <a:cs typeface="Arial MT"/>
              </a:rPr>
              <a:t>.</a:t>
            </a:r>
            <a:endParaRPr sz="3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225" dirty="0">
                <a:latin typeface="Segoe UI Symbol"/>
                <a:cs typeface="Segoe UI Symbol"/>
              </a:rPr>
              <a:t>⦿</a:t>
            </a:r>
            <a:r>
              <a:rPr sz="2400" spc="190" dirty="0">
                <a:latin typeface="Segoe UI Symbol"/>
                <a:cs typeface="Segoe UI Symbol"/>
              </a:rPr>
              <a:t> </a:t>
            </a:r>
            <a:r>
              <a:rPr sz="3000" spc="-5" dirty="0" err="1">
                <a:latin typeface="Arial MT"/>
                <a:cs typeface="Arial MT"/>
              </a:rPr>
              <a:t>Costo</a:t>
            </a:r>
            <a:r>
              <a:rPr lang="es-ES" sz="3000" spc="-5" dirty="0">
                <a:latin typeface="Arial MT"/>
                <a:cs typeface="Arial MT"/>
              </a:rPr>
              <a:t>.</a:t>
            </a:r>
            <a:endParaRPr sz="3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225" dirty="0">
                <a:latin typeface="Segoe UI Symbol"/>
                <a:cs typeface="Segoe UI Symbol"/>
              </a:rPr>
              <a:t>⦿</a:t>
            </a:r>
            <a:r>
              <a:rPr sz="2400" spc="-200" dirty="0">
                <a:latin typeface="Segoe UI Symbol"/>
                <a:cs typeface="Segoe UI Symbol"/>
              </a:rPr>
              <a:t> </a:t>
            </a:r>
            <a:r>
              <a:rPr sz="3000" spc="-5" dirty="0">
                <a:latin typeface="Arial MT"/>
                <a:cs typeface="Arial MT"/>
              </a:rPr>
              <a:t>Reacciones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 </a:t>
            </a:r>
            <a:r>
              <a:rPr sz="3000" spc="-5" dirty="0" err="1">
                <a:latin typeface="Arial MT"/>
                <a:cs typeface="Arial MT"/>
              </a:rPr>
              <a:t>clientes</a:t>
            </a:r>
            <a:r>
              <a:rPr lang="es-ES" sz="3000" spc="-5" dirty="0">
                <a:latin typeface="Arial MT"/>
                <a:cs typeface="Arial MT"/>
              </a:rPr>
              <a:t>.</a:t>
            </a:r>
            <a:endParaRPr sz="3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225" dirty="0">
                <a:latin typeface="Segoe UI Symbol"/>
                <a:cs typeface="Segoe UI Symbol"/>
              </a:rPr>
              <a:t>⦿</a:t>
            </a:r>
            <a:r>
              <a:rPr sz="2400" spc="-210" dirty="0">
                <a:latin typeface="Segoe UI Symbol"/>
                <a:cs typeface="Segoe UI Symbol"/>
              </a:rPr>
              <a:t> </a:t>
            </a:r>
            <a:r>
              <a:rPr sz="3000" dirty="0">
                <a:latin typeface="Arial MT"/>
                <a:cs typeface="Arial MT"/>
              </a:rPr>
              <a:t>Medición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del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 err="1">
                <a:latin typeface="Arial MT"/>
                <a:cs typeface="Arial MT"/>
              </a:rPr>
              <a:t>impacto</a:t>
            </a:r>
            <a:r>
              <a:rPr lang="es-ES" sz="3000" spc="-5" dirty="0">
                <a:latin typeface="Arial MT"/>
                <a:cs typeface="Arial MT"/>
              </a:rPr>
              <a:t>.</a:t>
            </a:r>
            <a:endParaRPr sz="3000" dirty="0">
              <a:latin typeface="Arial MT"/>
              <a:cs typeface="Arial MT"/>
            </a:endParaRPr>
          </a:p>
          <a:p>
            <a:pPr marL="396875" marR="5080" indent="-384810">
              <a:lnSpc>
                <a:spcPct val="100000"/>
              </a:lnSpc>
              <a:spcBef>
                <a:spcPts val="720"/>
              </a:spcBef>
            </a:pPr>
            <a:r>
              <a:rPr sz="2400" spc="-225" dirty="0">
                <a:latin typeface="Segoe UI Symbol"/>
                <a:cs typeface="Segoe UI Symbol"/>
              </a:rPr>
              <a:t>⦿</a:t>
            </a:r>
            <a:r>
              <a:rPr sz="2400" spc="-220" dirty="0">
                <a:latin typeface="Segoe UI Symbol"/>
                <a:cs typeface="Segoe UI Symbol"/>
              </a:rPr>
              <a:t> </a:t>
            </a:r>
            <a:r>
              <a:rPr sz="3000" spc="-5" dirty="0">
                <a:latin typeface="Arial MT"/>
                <a:cs typeface="Arial MT"/>
              </a:rPr>
              <a:t>Derechos individuales de los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programadores/</a:t>
            </a:r>
            <a:r>
              <a:rPr sz="3000" spc="-5" dirty="0" err="1">
                <a:latin typeface="Arial MT"/>
                <a:cs typeface="Arial MT"/>
              </a:rPr>
              <a:t>analistas</a:t>
            </a:r>
            <a:r>
              <a:rPr lang="es-ES" sz="3000" spc="-5" dirty="0">
                <a:latin typeface="Arial MT"/>
                <a:cs typeface="Arial MT"/>
              </a:rPr>
              <a:t>.</a:t>
            </a:r>
            <a:endParaRPr sz="30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6200"/>
            <a:ext cx="7924800" cy="15831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Comparaciones</a:t>
            </a:r>
            <a:r>
              <a:rPr spc="-8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</a:t>
            </a:r>
            <a:r>
              <a:rPr spc="-5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SDLC</a:t>
            </a:r>
            <a:r>
              <a:rPr spc="-2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spc="-112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64242"/>
            <a:ext cx="8077200" cy="42087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96875" algn="l"/>
              </a:tabLst>
            </a:pPr>
            <a:r>
              <a:rPr sz="2250" spc="-215" dirty="0">
                <a:latin typeface="Segoe UI Symbol"/>
                <a:cs typeface="Segoe UI Symbol"/>
              </a:rPr>
              <a:t>⦿	</a:t>
            </a:r>
            <a:r>
              <a:rPr sz="2800" spc="-5" dirty="0">
                <a:latin typeface="Arial MT"/>
                <a:cs typeface="Arial MT"/>
              </a:rPr>
              <a:t>RAD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acorta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 err="1">
                <a:latin typeface="Arial MT"/>
                <a:cs typeface="Arial MT"/>
              </a:rPr>
              <a:t>el</a:t>
            </a:r>
            <a:r>
              <a:rPr sz="2800" spc="-5" dirty="0">
                <a:latin typeface="Arial MT"/>
                <a:cs typeface="Arial MT"/>
              </a:rPr>
              <a:t> SDLC</a:t>
            </a:r>
            <a:r>
              <a:rPr lang="es-ES" sz="2800" spc="-5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396875" marR="5080" indent="-384810">
              <a:lnSpc>
                <a:spcPct val="100000"/>
              </a:lnSpc>
              <a:spcBef>
                <a:spcPts val="675"/>
              </a:spcBef>
              <a:tabLst>
                <a:tab pos="396875" algn="l"/>
              </a:tabLst>
            </a:pPr>
            <a:r>
              <a:rPr sz="2250" spc="-210" dirty="0">
                <a:latin typeface="Segoe UI Symbol"/>
                <a:cs typeface="Segoe UI Symbol"/>
              </a:rPr>
              <a:t>⦿	</a:t>
            </a:r>
            <a:r>
              <a:rPr sz="2800" spc="-10" dirty="0">
                <a:latin typeface="Arial MT"/>
                <a:cs typeface="Arial MT"/>
              </a:rPr>
              <a:t>SDLC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requiere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sistemas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más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metódico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sistemático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 err="1">
                <a:latin typeface="Arial MT"/>
                <a:cs typeface="Arial MT"/>
              </a:rPr>
              <a:t>el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RAD</a:t>
            </a:r>
            <a:r>
              <a:rPr lang="es-ES" sz="2800" spc="-5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396875" marR="64769" indent="-384810">
              <a:lnSpc>
                <a:spcPct val="100000"/>
              </a:lnSpc>
              <a:spcBef>
                <a:spcPts val="675"/>
              </a:spcBef>
              <a:tabLst>
                <a:tab pos="396875" algn="l"/>
              </a:tabLst>
            </a:pPr>
            <a:r>
              <a:rPr sz="2250" spc="-215" dirty="0">
                <a:latin typeface="Segoe UI Symbol"/>
                <a:cs typeface="Segoe UI Symbol"/>
              </a:rPr>
              <a:t>⦿	</a:t>
            </a:r>
            <a:r>
              <a:rPr sz="2800" spc="-5" dirty="0">
                <a:latin typeface="Arial MT"/>
                <a:cs typeface="Arial MT"/>
              </a:rPr>
              <a:t>SDLC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intenta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crear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sistemas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integren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bien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los procedimientos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negocios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estándar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la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 err="1">
                <a:latin typeface="Arial MT"/>
                <a:cs typeface="Arial MT"/>
              </a:rPr>
              <a:t>cultura</a:t>
            </a:r>
            <a:r>
              <a:rPr lang="es-ES" sz="2800" spc="-5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396875" marR="45085" indent="-384810">
              <a:lnSpc>
                <a:spcPct val="100000"/>
              </a:lnSpc>
              <a:spcBef>
                <a:spcPts val="670"/>
              </a:spcBef>
              <a:tabLst>
                <a:tab pos="396875" algn="l"/>
              </a:tabLst>
            </a:pPr>
            <a:r>
              <a:rPr sz="2250" spc="-215" dirty="0">
                <a:latin typeface="Segoe UI Symbol"/>
                <a:cs typeface="Segoe UI Symbol"/>
              </a:rPr>
              <a:t>⦿	</a:t>
            </a:r>
            <a:r>
              <a:rPr sz="2800" spc="-70" dirty="0">
                <a:latin typeface="Arial MT"/>
                <a:cs typeface="Arial MT"/>
              </a:rPr>
              <a:t>Tanto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 SDLC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 </a:t>
            </a:r>
            <a:r>
              <a:rPr sz="2800" spc="-10" dirty="0">
                <a:latin typeface="Arial MT"/>
                <a:cs typeface="Arial MT"/>
              </a:rPr>
              <a:t>RAD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manejan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</a:t>
            </a:r>
            <a:r>
              <a:rPr sz="2800" dirty="0">
                <a:latin typeface="Arial MT"/>
                <a:cs typeface="Arial MT"/>
              </a:rPr>
              <a:t> proceso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mejorar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eficiencia </a:t>
            </a:r>
            <a:r>
              <a:rPr sz="2800" spc="-5" dirty="0">
                <a:latin typeface="Arial MT"/>
                <a:cs typeface="Arial MT"/>
              </a:rPr>
              <a:t>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</a:t>
            </a:r>
            <a:r>
              <a:rPr sz="2800" dirty="0">
                <a:latin typeface="Arial MT"/>
                <a:cs typeface="Arial MT"/>
              </a:rPr>
              <a:t> trabajo del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conocimiento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una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5" dirty="0" err="1">
                <a:latin typeface="Arial MT"/>
                <a:cs typeface="Arial MT"/>
              </a:rPr>
              <a:t>manera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 err="1">
                <a:latin typeface="Arial MT"/>
                <a:cs typeface="Arial MT"/>
              </a:rPr>
              <a:t>distinta</a:t>
            </a:r>
            <a:r>
              <a:rPr lang="es-ES" sz="2800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697" y="0"/>
            <a:ext cx="8213477" cy="1186606"/>
          </a:xfrm>
          <a:prstGeom prst="rect">
            <a:avLst/>
          </a:prstGeom>
        </p:spPr>
        <p:txBody>
          <a:bodyPr vert="horz" wrap="square" lIns="0" tIns="77850" rIns="0" bIns="0" rtlCol="0">
            <a:spAutoFit/>
          </a:bodyPr>
          <a:lstStyle/>
          <a:p>
            <a:pPr marR="5080" indent="20638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</a:t>
            </a:r>
            <a:r>
              <a:rPr sz="3600" spc="-2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elegir</a:t>
            </a:r>
            <a:r>
              <a:rPr sz="3600" spc="-4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sz="3600" spc="-1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</a:t>
            </a:r>
            <a:r>
              <a:rPr sz="3600" spc="-3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sz="3600" spc="-1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</a:t>
            </a:r>
            <a:r>
              <a:rPr sz="3600" spc="-98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sz="3600" spc="-1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</a:t>
            </a:r>
            <a:r>
              <a:rPr sz="3600" spc="-1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</a:t>
            </a:r>
            <a:r>
              <a:rPr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necesito?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697" y="1224060"/>
            <a:ext cx="8213477" cy="559063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96875" algn="l"/>
              </a:tabLst>
            </a:pPr>
            <a:r>
              <a:rPr sz="1900" spc="-160" dirty="0">
                <a:latin typeface="Segoe UI Symbol"/>
                <a:cs typeface="Segoe UI Symbol"/>
              </a:rPr>
              <a:t>⦿	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Analista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puede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seguir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siguientes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pasos: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4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Comprender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organización</a:t>
            </a:r>
            <a:r>
              <a:rPr lang="es-E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marR="431165" indent="-274320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Elaborar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presupuesto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tiempo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costos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necesarios </a:t>
            </a:r>
            <a:r>
              <a:rPr sz="2400" spc="-5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desarrollar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 propuesta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del proyecto.</a:t>
            </a:r>
          </a:p>
          <a:p>
            <a:pPr marL="698500" indent="-274955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Recopilar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información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 los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miembros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 </a:t>
            </a:r>
            <a:r>
              <a:rPr sz="2400" dirty="0" err="1">
                <a:latin typeface="Arial MT"/>
                <a:cs typeface="Arial MT"/>
              </a:rPr>
              <a:t>organización</a:t>
            </a:r>
            <a:r>
              <a:rPr lang="es-E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marR="53975" indent="-274320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Obtener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muestras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los datos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informes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existentes </a:t>
            </a:r>
            <a:r>
              <a:rPr sz="2400" spc="-5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 observar como se lleva a cabo la actividad </a:t>
            </a:r>
            <a:r>
              <a:rPr sz="2400" dirty="0" err="1">
                <a:latin typeface="Arial MT"/>
                <a:cs typeface="Arial MT"/>
              </a:rPr>
              <a:t>empresarial</a:t>
            </a:r>
            <a:r>
              <a:rPr sz="2400" dirty="0">
                <a:latin typeface="Arial MT"/>
                <a:cs typeface="Arial MT"/>
              </a:rPr>
              <a:t> actual</a:t>
            </a:r>
            <a:r>
              <a:rPr lang="es-E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396875" marR="288290" indent="-384810">
              <a:lnSpc>
                <a:spcPct val="100000"/>
              </a:lnSpc>
              <a:spcBef>
                <a:spcPts val="575"/>
              </a:spcBef>
              <a:tabLst>
                <a:tab pos="396875" algn="l"/>
              </a:tabLst>
            </a:pPr>
            <a:r>
              <a:rPr sz="1900" spc="-160" dirty="0">
                <a:latin typeface="Segoe UI Symbol"/>
                <a:cs typeface="Segoe UI Symbol"/>
              </a:rPr>
              <a:t>⦿	</a:t>
            </a:r>
            <a:r>
              <a:rPr sz="2400" spc="-5" dirty="0">
                <a:latin typeface="Arial MT"/>
                <a:cs typeface="Arial MT"/>
              </a:rPr>
              <a:t>Cada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metodología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 diferencian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planeación,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comunicación,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administración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5" dirty="0">
                <a:latin typeface="Arial MT"/>
                <a:cs typeface="Arial MT"/>
              </a:rPr>
              <a:t> recursos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tiempo,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documentación,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control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riesgos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entrega del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producto.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194D14B-1A2D-1D43-EEEA-D1E2B0DDA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3" t="9767" r="65000" b="5533"/>
          <a:stretch/>
        </p:blipFill>
        <p:spPr>
          <a:xfrm>
            <a:off x="685799" y="152400"/>
            <a:ext cx="8214149" cy="670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245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C5933-28B8-223B-9443-C509A91B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7633742" cy="1492132"/>
          </a:xfrm>
        </p:spPr>
        <p:txBody>
          <a:bodyPr/>
          <a:lstStyle/>
          <a:p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 DE RETROALIMENTACIÓN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8D8C8-DE2A-71C3-3474-EA1903A61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2"/>
            <a:ext cx="8001000" cy="3593591"/>
          </a:xfrm>
        </p:spPr>
        <p:txBody>
          <a:bodyPr>
            <a:normAutofit/>
          </a:bodyPr>
          <a:lstStyle/>
          <a:p>
            <a:r>
              <a:rPr lang="es-ES" sz="3600" dirty="0"/>
              <a:t>A partir del siguiente video: </a:t>
            </a:r>
          </a:p>
          <a:p>
            <a:pPr marL="0" indent="0">
              <a:buNone/>
            </a:pPr>
            <a:r>
              <a:rPr lang="es-ES" sz="3600" dirty="0">
                <a:hlinkClick r:id="rId2"/>
              </a:rPr>
              <a:t>https://www.youtube.com/watch?v=UvfM8xtbUsU</a:t>
            </a:r>
            <a:endParaRPr lang="es-ES" sz="3600" dirty="0"/>
          </a:p>
          <a:p>
            <a:r>
              <a:rPr lang="es-ES" sz="3600" dirty="0"/>
              <a:t>Responde a las preguntas se que se formulan a continuación…</a:t>
            </a:r>
          </a:p>
        </p:txBody>
      </p:sp>
    </p:spTree>
    <p:extLst>
      <p:ext uri="{BB962C8B-B14F-4D97-AF65-F5344CB8AC3E}">
        <p14:creationId xmlns:p14="http://schemas.microsoft.com/office/powerpoint/2010/main" val="358015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755A6-8EC1-06D4-4AAD-8D517781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2171700"/>
            <a:ext cx="4229101" cy="2514600"/>
          </a:xfrm>
        </p:spPr>
        <p:txBody>
          <a:bodyPr/>
          <a:lstStyle/>
          <a:p>
            <a:pPr algn="ctr"/>
            <a:r>
              <a:rPr lang="es-E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¿CUÁLES SON LAS ACTIVIDADES DE FÉNIX AIRLINES?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B2CE267-77B0-10F7-6E9E-6D2FA4E74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50" y="2171700"/>
            <a:ext cx="4187578" cy="27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755A6-8EC1-06D4-4AAD-8D517781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69" y="1524001"/>
            <a:ext cx="4229101" cy="4495800"/>
          </a:xfrm>
        </p:spPr>
        <p:txBody>
          <a:bodyPr/>
          <a:lstStyle/>
          <a:p>
            <a:pPr algn="ctr"/>
            <a:r>
              <a:rPr lang="es-E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¿Cuáles son los problemas que se han identificado con respecto al software?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B2CE267-77B0-10F7-6E9E-6D2FA4E74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50" y="2171700"/>
            <a:ext cx="4187578" cy="27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8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62" y="225808"/>
            <a:ext cx="8230138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</a:t>
            </a:r>
            <a:r>
              <a:rPr sz="32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1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sz="3200" spc="-1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</a:t>
            </a:r>
            <a:r>
              <a:rPr sz="3200" spc="-2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sz="3200" spc="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Integración</a:t>
            </a:r>
            <a:r>
              <a:rPr sz="3200" spc="-4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sz="3200" spc="-3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</a:t>
            </a:r>
            <a:r>
              <a:rPr sz="3200" spc="-7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3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</a:t>
            </a:r>
            <a:endParaRPr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462" y="1452441"/>
            <a:ext cx="8230138" cy="517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spcAft>
                <a:spcPts val="1200"/>
              </a:spcAft>
            </a:pPr>
            <a:r>
              <a:rPr sz="2400" i="1" spc="-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Se</a:t>
            </a:r>
            <a:r>
              <a:rPr sz="2400" i="1" spc="-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dividen</a:t>
            </a:r>
            <a:r>
              <a:rPr sz="2400" i="1" spc="3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según</a:t>
            </a:r>
            <a:r>
              <a:rPr sz="2400" i="1" spc="3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los</a:t>
            </a:r>
            <a:r>
              <a:rPr sz="2400" i="1" spc="-1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niveles:</a:t>
            </a:r>
            <a:endParaRPr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  <a:cs typeface="Arial MT"/>
            </a:endParaRPr>
          </a:p>
          <a:p>
            <a:pPr marL="48895">
              <a:lnSpc>
                <a:spcPts val="2050"/>
              </a:lnSpc>
              <a:spcBef>
                <a:spcPts val="5"/>
              </a:spcBef>
              <a:tabLst>
                <a:tab pos="433070" algn="l"/>
              </a:tabLst>
            </a:pPr>
            <a:r>
              <a:rPr spc="-120" dirty="0" smtClean="0">
                <a:solidFill>
                  <a:srgbClr val="FFFF00"/>
                </a:solidFill>
                <a:latin typeface="Segoe UI Symbol"/>
                <a:cs typeface="Segoe UI Symbol"/>
              </a:rPr>
              <a:t>⦿</a:t>
            </a:r>
            <a:r>
              <a:rPr spc="-120" dirty="0" smtClean="0">
                <a:solidFill>
                  <a:srgbClr val="619DD1"/>
                </a:solidFill>
                <a:latin typeface="Segoe UI Symbol"/>
                <a:cs typeface="Segoe UI Symbol"/>
              </a:rPr>
              <a:t>	</a:t>
            </a:r>
            <a:r>
              <a:rPr sz="2400" spc="-5" dirty="0" err="1" smtClean="0">
                <a:solidFill>
                  <a:srgbClr val="FFFFFF"/>
                </a:solidFill>
                <a:latin typeface="Arial MT"/>
                <a:cs typeface="Arial MT"/>
              </a:rPr>
              <a:t>Operacional</a:t>
            </a:r>
            <a:r>
              <a:rPr sz="2400" spc="6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(Implementan</a:t>
            </a:r>
            <a:r>
              <a:rPr sz="2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tecnologías</a:t>
            </a:r>
            <a:r>
              <a:rPr sz="2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Comercio</a:t>
            </a:r>
            <a:r>
              <a:rPr lang="es-ES" sz="2400" dirty="0">
                <a:latin typeface="Arial MT"/>
                <a:cs typeface="Arial MT"/>
              </a:rPr>
              <a:t> </a:t>
            </a:r>
            <a:r>
              <a:rPr sz="2400" spc="-5" dirty="0" err="1">
                <a:solidFill>
                  <a:srgbClr val="FFFFFF"/>
                </a:solidFill>
                <a:latin typeface="Arial MT"/>
                <a:cs typeface="Arial MT"/>
              </a:rPr>
              <a:t>Electrónico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2400" dirty="0">
              <a:latin typeface="Arial MT"/>
              <a:cs typeface="Arial MT"/>
            </a:endParaRPr>
          </a:p>
          <a:p>
            <a:pPr marL="734695" indent="-274955">
              <a:lnSpc>
                <a:spcPts val="1914"/>
              </a:lnSpc>
              <a:spcBef>
                <a:spcPts val="10"/>
              </a:spcBef>
              <a:buClr>
                <a:srgbClr val="FFFF00"/>
              </a:buClr>
              <a:buSzPct val="90625"/>
              <a:buFont typeface="Segoe UI Symbol"/>
              <a:buChar char="⚫"/>
              <a:tabLst>
                <a:tab pos="734695" algn="l"/>
                <a:tab pos="73533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Procesamiento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Transacciones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(TPS)</a:t>
            </a:r>
            <a:endParaRPr sz="2000" dirty="0">
              <a:latin typeface="Arial MT"/>
              <a:cs typeface="Arial MT"/>
            </a:endParaRPr>
          </a:p>
          <a:p>
            <a:pPr marL="48895">
              <a:lnSpc>
                <a:spcPts val="2275"/>
              </a:lnSpc>
              <a:tabLst>
                <a:tab pos="433070" algn="l"/>
              </a:tabLst>
            </a:pPr>
            <a:r>
              <a:rPr spc="-120" dirty="0">
                <a:solidFill>
                  <a:srgbClr val="FFFF00"/>
                </a:solidFill>
                <a:latin typeface="Segoe UI Symbol"/>
                <a:cs typeface="Segoe UI Symbol"/>
              </a:rPr>
              <a:t>⦿</a:t>
            </a:r>
            <a:r>
              <a:rPr spc="-120" dirty="0">
                <a:solidFill>
                  <a:srgbClr val="619DD1"/>
                </a:solidFill>
                <a:latin typeface="Segoe UI Symbol"/>
                <a:cs typeface="Segoe UI Symbol"/>
              </a:rPr>
              <a:t>	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Conocimiento</a:t>
            </a:r>
            <a:endParaRPr sz="2400" dirty="0">
              <a:latin typeface="Arial MT"/>
              <a:cs typeface="Arial MT"/>
            </a:endParaRPr>
          </a:p>
          <a:p>
            <a:pPr marL="734695" indent="-274955">
              <a:lnSpc>
                <a:spcPts val="1914"/>
              </a:lnSpc>
              <a:spcBef>
                <a:spcPts val="10"/>
              </a:spcBef>
              <a:buClr>
                <a:srgbClr val="FFFF00"/>
              </a:buClr>
              <a:buSzPct val="90625"/>
              <a:buFont typeface="Segoe UI Symbol"/>
              <a:buChar char="⚫"/>
              <a:tabLst>
                <a:tab pos="734695" algn="l"/>
                <a:tab pos="735330" algn="l"/>
              </a:tabLst>
            </a:pPr>
            <a:r>
              <a:rPr sz="2000" spc="-5" dirty="0" err="1">
                <a:solidFill>
                  <a:srgbClr val="FFFFFF"/>
                </a:solidFill>
                <a:latin typeface="Arial MT"/>
                <a:cs typeface="Arial MT"/>
              </a:rPr>
              <a:t>Trabajo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de </a:t>
            </a:r>
            <a:r>
              <a:rPr sz="2000" spc="-5" dirty="0" err="1">
                <a:solidFill>
                  <a:srgbClr val="FFFFFF"/>
                </a:solidFill>
                <a:latin typeface="Arial MT"/>
                <a:cs typeface="Arial MT"/>
              </a:rPr>
              <a:t>Conocimiento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(KWS)</a:t>
            </a:r>
            <a:endParaRPr lang="es-ES" sz="2000"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734695" indent="-274955">
              <a:lnSpc>
                <a:spcPts val="1914"/>
              </a:lnSpc>
              <a:spcBef>
                <a:spcPts val="10"/>
              </a:spcBef>
              <a:buClr>
                <a:srgbClr val="FFFF00"/>
              </a:buClr>
              <a:buSzPct val="90625"/>
              <a:buFont typeface="Segoe UI Symbol"/>
              <a:buChar char="⚫"/>
              <a:tabLst>
                <a:tab pos="734695" algn="l"/>
                <a:tab pos="735330" algn="l"/>
              </a:tabLst>
            </a:pPr>
            <a:r>
              <a:rPr lang="es-ES" sz="2000" spc="-5" dirty="0">
                <a:solidFill>
                  <a:srgbClr val="FFFFFF"/>
                </a:solidFill>
                <a:latin typeface="Arial MT"/>
                <a:cs typeface="Arial MT"/>
              </a:rPr>
              <a:t>Automatización de Oficinas (OAS)</a:t>
            </a:r>
          </a:p>
          <a:p>
            <a:pPr marL="12700">
              <a:lnSpc>
                <a:spcPts val="2275"/>
              </a:lnSpc>
              <a:tabLst>
                <a:tab pos="396240" algn="l"/>
              </a:tabLst>
            </a:pPr>
            <a:r>
              <a:rPr lang="es-ES" spc="-120" dirty="0">
                <a:solidFill>
                  <a:srgbClr val="FFFF00"/>
                </a:solidFill>
                <a:latin typeface="Segoe UI Symbol"/>
                <a:cs typeface="Segoe UI Symbol"/>
              </a:rPr>
              <a:t>⦿</a:t>
            </a:r>
            <a:r>
              <a:rPr lang="es-ES" sz="2000" spc="-5" dirty="0" smtClean="0">
                <a:solidFill>
                  <a:srgbClr val="FFFFFF"/>
                </a:solidFill>
                <a:latin typeface="Arial MT"/>
                <a:cs typeface="Arial MT"/>
              </a:rPr>
              <a:t>	Superior</a:t>
            </a:r>
          </a:p>
          <a:p>
            <a:pPr marL="734695" indent="-274955">
              <a:lnSpc>
                <a:spcPts val="1914"/>
              </a:lnSpc>
              <a:spcBef>
                <a:spcPts val="10"/>
              </a:spcBef>
              <a:buClr>
                <a:srgbClr val="FFFF00"/>
              </a:buClr>
              <a:buSzPct val="90625"/>
              <a:buFont typeface="Segoe UI Symbol"/>
              <a:buChar char="⚫"/>
              <a:tabLst>
                <a:tab pos="734695" algn="l"/>
                <a:tab pos="735330" algn="l"/>
              </a:tabLst>
            </a:pPr>
            <a:r>
              <a:rPr lang="es-ES" sz="2000" spc="-5" dirty="0">
                <a:solidFill>
                  <a:srgbClr val="FFFFFF"/>
                </a:solidFill>
                <a:latin typeface="Arial MT"/>
                <a:cs typeface="Arial MT"/>
              </a:rPr>
              <a:t>Soporte de Decisiones (DSS)</a:t>
            </a:r>
          </a:p>
          <a:p>
            <a:pPr marL="734695" indent="-274955">
              <a:lnSpc>
                <a:spcPts val="1914"/>
              </a:lnSpc>
              <a:spcBef>
                <a:spcPts val="10"/>
              </a:spcBef>
              <a:buClr>
                <a:srgbClr val="FFFF00"/>
              </a:buClr>
              <a:buSzPct val="90625"/>
              <a:buFont typeface="Segoe UI Symbol"/>
              <a:buChar char="⚫"/>
              <a:tabLst>
                <a:tab pos="734695" algn="l"/>
                <a:tab pos="735330" algn="l"/>
              </a:tabLst>
            </a:pPr>
            <a:r>
              <a:rPr lang="es-ES" sz="2000" spc="-5" dirty="0">
                <a:solidFill>
                  <a:srgbClr val="FFFFFF"/>
                </a:solidFill>
                <a:latin typeface="Arial MT"/>
                <a:cs typeface="Arial MT"/>
              </a:rPr>
              <a:t>Información Administrativa (MIS)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240" algn="l"/>
              </a:tabLst>
            </a:pPr>
            <a:r>
              <a:rPr lang="es-ES"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Estratégico</a:t>
            </a:r>
            <a:r>
              <a:rPr lang="es-ES" sz="2400" spc="3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" sz="2400" spc="-5" dirty="0">
                <a:solidFill>
                  <a:srgbClr val="FFFFFF"/>
                </a:solidFill>
                <a:latin typeface="Arial MT"/>
                <a:cs typeface="Arial MT"/>
              </a:rPr>
              <a:t>(Implementan</a:t>
            </a:r>
            <a:r>
              <a:rPr lang="es-ES" sz="2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" sz="2400" spc="-5" dirty="0">
                <a:solidFill>
                  <a:srgbClr val="FFFFFF"/>
                </a:solidFill>
                <a:latin typeface="Arial MT"/>
                <a:cs typeface="Arial MT"/>
              </a:rPr>
              <a:t>tecnologías</a:t>
            </a:r>
            <a:r>
              <a:rPr lang="es-ES" sz="24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" sz="2400" spc="-5" dirty="0">
                <a:solidFill>
                  <a:srgbClr val="FFFFFF"/>
                </a:solidFill>
                <a:latin typeface="Arial MT"/>
                <a:cs typeface="Arial MT"/>
              </a:rPr>
              <a:t>Inalámbricas</a:t>
            </a:r>
            <a:r>
              <a:rPr lang="es-ES" sz="2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" sz="2400" spc="-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lang="es-ES"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" sz="2400" spc="-5" dirty="0">
                <a:solidFill>
                  <a:srgbClr val="FFFFFF"/>
                </a:solidFill>
                <a:latin typeface="Arial MT"/>
                <a:cs typeface="Arial MT"/>
              </a:rPr>
              <a:t>móviles)</a:t>
            </a:r>
            <a:endParaRPr lang="es-ES"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10"/>
              </a:spcBef>
              <a:buClr>
                <a:srgbClr val="FFFF00"/>
              </a:buClr>
              <a:buSzPct val="90625"/>
              <a:buFont typeface="Segoe UI Symbol"/>
              <a:buChar char="⚫"/>
              <a:tabLst>
                <a:tab pos="697865" algn="l"/>
                <a:tab pos="699135" algn="l"/>
              </a:tabLst>
            </a:pPr>
            <a:r>
              <a:rPr lang="es-ES" sz="2000" spc="-5" dirty="0">
                <a:solidFill>
                  <a:srgbClr val="FFFFFF"/>
                </a:solidFill>
                <a:latin typeface="Arial MT"/>
                <a:cs typeface="Arial MT"/>
              </a:rPr>
              <a:t>Soporte Ejecutivo</a:t>
            </a:r>
            <a:r>
              <a:rPr lang="es-ES"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" sz="2000" spc="-5" dirty="0">
                <a:solidFill>
                  <a:srgbClr val="FFFFFF"/>
                </a:solidFill>
                <a:latin typeface="Arial MT"/>
                <a:cs typeface="Arial MT"/>
              </a:rPr>
              <a:t>(ESS)</a:t>
            </a:r>
            <a:endParaRPr lang="es-ES" sz="20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5"/>
              </a:spcBef>
              <a:buClr>
                <a:srgbClr val="FFFF00"/>
              </a:buClr>
              <a:buSzPct val="90625"/>
              <a:buFont typeface="Segoe UI Symbol"/>
              <a:buChar char="⚫"/>
              <a:tabLst>
                <a:tab pos="697865" algn="l"/>
                <a:tab pos="699135" algn="l"/>
              </a:tabLst>
            </a:pPr>
            <a:r>
              <a:rPr lang="es-ES" sz="2000" spc="-5" dirty="0">
                <a:solidFill>
                  <a:srgbClr val="FFFFFF"/>
                </a:solidFill>
                <a:latin typeface="Arial MT"/>
                <a:cs typeface="Arial MT"/>
              </a:rPr>
              <a:t>Soporte</a:t>
            </a:r>
            <a:r>
              <a:rPr lang="es-ES"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" sz="2000" spc="-5" dirty="0">
                <a:solidFill>
                  <a:srgbClr val="FFFFFF"/>
                </a:solidFill>
                <a:latin typeface="Arial MT"/>
                <a:cs typeface="Arial MT"/>
              </a:rPr>
              <a:t>Decisiones</a:t>
            </a:r>
            <a:r>
              <a:rPr lang="es-ES"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" sz="2000" spc="-5" dirty="0">
                <a:solidFill>
                  <a:srgbClr val="FFFFFF"/>
                </a:solidFill>
                <a:latin typeface="Arial MT"/>
                <a:cs typeface="Arial MT"/>
              </a:rPr>
              <a:t>en Grupo</a:t>
            </a:r>
            <a:r>
              <a:rPr lang="es-ES"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" sz="2000" spc="-5" dirty="0">
                <a:solidFill>
                  <a:srgbClr val="FFFFFF"/>
                </a:solidFill>
                <a:latin typeface="Arial MT"/>
                <a:cs typeface="Arial MT"/>
              </a:rPr>
              <a:t>(GDSS)</a:t>
            </a:r>
            <a:endParaRPr lang="es-ES" sz="20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buClr>
                <a:srgbClr val="FFFF00"/>
              </a:buClr>
              <a:buSzPct val="90625"/>
              <a:buFont typeface="Segoe UI Symbol"/>
              <a:buChar char="⚫"/>
              <a:tabLst>
                <a:tab pos="697865" algn="l"/>
                <a:tab pos="699135" algn="l"/>
              </a:tabLst>
            </a:pPr>
            <a:r>
              <a:rPr lang="es-ES" sz="2000" spc="-15" dirty="0">
                <a:solidFill>
                  <a:srgbClr val="FFFFFF"/>
                </a:solidFill>
                <a:latin typeface="Arial MT"/>
                <a:cs typeface="Arial MT"/>
              </a:rPr>
              <a:t>Trabajo</a:t>
            </a:r>
            <a:r>
              <a:rPr lang="es-ES"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" sz="2000" spc="-5" dirty="0">
                <a:solidFill>
                  <a:srgbClr val="FFFFFF"/>
                </a:solidFill>
                <a:latin typeface="Arial MT"/>
                <a:cs typeface="Arial MT"/>
              </a:rPr>
              <a:t>Colaborativo</a:t>
            </a:r>
            <a:r>
              <a:rPr lang="es-ES"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" sz="2000" spc="-5" dirty="0">
                <a:solidFill>
                  <a:srgbClr val="FFFFFF"/>
                </a:solidFill>
                <a:latin typeface="Arial MT"/>
                <a:cs typeface="Arial MT"/>
              </a:rPr>
              <a:t>Asistido</a:t>
            </a:r>
            <a:r>
              <a:rPr lang="es-ES"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" sz="2000" spc="-5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lang="es-ES"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" sz="2000" spc="-5" dirty="0">
                <a:solidFill>
                  <a:srgbClr val="FFFFFF"/>
                </a:solidFill>
                <a:latin typeface="Arial MT"/>
                <a:cs typeface="Arial MT"/>
              </a:rPr>
              <a:t>Computadoras</a:t>
            </a:r>
            <a:r>
              <a:rPr lang="es-ES"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s-ES" sz="2000" spc="-5" dirty="0">
                <a:solidFill>
                  <a:srgbClr val="FFFFFF"/>
                </a:solidFill>
                <a:latin typeface="Arial MT"/>
                <a:cs typeface="Arial MT"/>
              </a:rPr>
              <a:t>(CSCWS)</a:t>
            </a:r>
            <a:endParaRPr lang="es-ES" sz="20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buClr>
                <a:srgbClr val="619DD1"/>
              </a:buClr>
              <a:buSzPct val="90625"/>
              <a:buFont typeface="Segoe UI Symbol"/>
              <a:buChar char="⚫"/>
              <a:tabLst>
                <a:tab pos="697865" algn="l"/>
                <a:tab pos="699135" algn="l"/>
              </a:tabLst>
            </a:pPr>
            <a:endParaRPr lang="es-ES" sz="2000" dirty="0">
              <a:latin typeface="Arial MT"/>
              <a:cs typeface="Arial MT"/>
            </a:endParaRPr>
          </a:p>
          <a:p>
            <a:pPr marL="734695" indent="-274955">
              <a:lnSpc>
                <a:spcPct val="100000"/>
              </a:lnSpc>
              <a:spcBef>
                <a:spcPts val="10"/>
              </a:spcBef>
              <a:buClr>
                <a:srgbClr val="619DD1"/>
              </a:buClr>
              <a:buSzPct val="90625"/>
              <a:buFont typeface="Segoe UI Symbol"/>
              <a:buChar char="⚫"/>
              <a:tabLst>
                <a:tab pos="734695" algn="l"/>
                <a:tab pos="735330" algn="l"/>
              </a:tabLst>
            </a:pP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462" y="5180625"/>
            <a:ext cx="803402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500" spc="-120" dirty="0">
                <a:solidFill>
                  <a:srgbClr val="619DD1"/>
                </a:solidFill>
                <a:latin typeface="Segoe UI Symbol"/>
                <a:cs typeface="Segoe UI Symbol"/>
              </a:rPr>
              <a:t>	</a:t>
            </a:r>
            <a:endParaRPr sz="155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10200" y="2771980"/>
            <a:ext cx="228600" cy="1613578"/>
          </a:xfrm>
          <a:custGeom>
            <a:avLst/>
            <a:gdLst/>
            <a:ahLst/>
            <a:cxnLst/>
            <a:rect l="l" t="t" r="r" b="b"/>
            <a:pathLst>
              <a:path w="288289" h="1332229">
                <a:moveTo>
                  <a:pt x="0" y="0"/>
                </a:moveTo>
                <a:lnTo>
                  <a:pt x="56042" y="1893"/>
                </a:lnTo>
                <a:lnTo>
                  <a:pt x="101822" y="7048"/>
                </a:lnTo>
                <a:lnTo>
                  <a:pt x="132695" y="14680"/>
                </a:lnTo>
                <a:lnTo>
                  <a:pt x="144018" y="24002"/>
                </a:lnTo>
                <a:lnTo>
                  <a:pt x="144018" y="642112"/>
                </a:lnTo>
                <a:lnTo>
                  <a:pt x="155340" y="651434"/>
                </a:lnTo>
                <a:lnTo>
                  <a:pt x="186213" y="659066"/>
                </a:lnTo>
                <a:lnTo>
                  <a:pt x="231993" y="664221"/>
                </a:lnTo>
                <a:lnTo>
                  <a:pt x="288036" y="666114"/>
                </a:lnTo>
                <a:lnTo>
                  <a:pt x="231993" y="667990"/>
                </a:lnTo>
                <a:lnTo>
                  <a:pt x="186213" y="673115"/>
                </a:lnTo>
                <a:lnTo>
                  <a:pt x="155340" y="680741"/>
                </a:lnTo>
                <a:lnTo>
                  <a:pt x="144018" y="690117"/>
                </a:lnTo>
                <a:lnTo>
                  <a:pt x="144018" y="1308099"/>
                </a:lnTo>
                <a:lnTo>
                  <a:pt x="132695" y="1317422"/>
                </a:lnTo>
                <a:lnTo>
                  <a:pt x="101822" y="1325054"/>
                </a:lnTo>
                <a:lnTo>
                  <a:pt x="56042" y="1330209"/>
                </a:lnTo>
                <a:lnTo>
                  <a:pt x="0" y="1332102"/>
                </a:lnTo>
              </a:path>
            </a:pathLst>
          </a:custGeom>
          <a:ln w="1905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91200" y="2926026"/>
            <a:ext cx="22860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Implementan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tecnologías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Empr</a:t>
            </a:r>
            <a:r>
              <a:rPr sz="28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sar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755A6-8EC1-06D4-4AAD-8D517781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69" y="1524001"/>
            <a:ext cx="4229101" cy="4495800"/>
          </a:xfrm>
        </p:spPr>
        <p:txBody>
          <a:bodyPr/>
          <a:lstStyle/>
          <a:p>
            <a:pPr algn="ctr"/>
            <a:r>
              <a:rPr lang="es-E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ha reclamado el </a:t>
            </a:r>
            <a:r>
              <a:rPr lang="es-E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es-E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gerente general de carga al Jefe de informática?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B2CE267-77B0-10F7-6E9E-6D2FA4E74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50" y="2171700"/>
            <a:ext cx="4187578" cy="27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755A6-8EC1-06D4-4AAD-8D517781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69" y="1524000"/>
            <a:ext cx="4229101" cy="4952999"/>
          </a:xfrm>
        </p:spPr>
        <p:txBody>
          <a:bodyPr/>
          <a:lstStyle/>
          <a:p>
            <a:pPr algn="ctr"/>
            <a:r>
              <a:rPr lang="es-E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Posteriormente, ¿Qué le ha solicitado el gerente general de carga al jefe de informática?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B2CE267-77B0-10F7-6E9E-6D2FA4E74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50" y="2171700"/>
            <a:ext cx="4187578" cy="27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755A6-8EC1-06D4-4AAD-8D517781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69" y="1524001"/>
            <a:ext cx="4229101" cy="3657600"/>
          </a:xfrm>
        </p:spPr>
        <p:txBody>
          <a:bodyPr/>
          <a:lstStyle/>
          <a:p>
            <a:pPr algn="ctr"/>
            <a:r>
              <a:rPr lang="es-E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¿Todo el desarrollo del software se realiza de manera interna?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B2CE267-77B0-10F7-6E9E-6D2FA4E74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50" y="2171700"/>
            <a:ext cx="4187578" cy="27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1F05F-6E61-E741-E293-D97505DF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152400"/>
            <a:ext cx="3200400" cy="6477000"/>
          </a:xfrm>
        </p:spPr>
        <p:txBody>
          <a:bodyPr vert="vert270" anchor="ctr">
            <a:normAutofit/>
          </a:bodyPr>
          <a:lstStyle/>
          <a:p>
            <a:pPr algn="ctr"/>
            <a:r>
              <a:rPr lang="es-E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29DBD-6F6A-4885-1F30-35556ACB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88" y="2057400"/>
            <a:ext cx="4836412" cy="3848100"/>
          </a:xfrm>
        </p:spPr>
        <p:txBody>
          <a:bodyPr>
            <a:normAutofit/>
          </a:bodyPr>
          <a:lstStyle/>
          <a:p>
            <a:r>
              <a:rPr lang="es-ES" sz="2000" dirty="0"/>
              <a:t>Capítulo 1: </a:t>
            </a:r>
            <a:r>
              <a:rPr lang="es-ES_tradnl" dirty="0"/>
              <a:t>Sistemas, roles y metodologías de desarrollo del libro Análisis y Diseño de Sistemas de los autores Kendall &amp; Kendall.</a:t>
            </a:r>
          </a:p>
          <a:p>
            <a:r>
              <a:rPr lang="es-ES_tradnl" sz="2000" dirty="0"/>
              <a:t>Capítulo 3: </a:t>
            </a:r>
            <a:r>
              <a:rPr lang="es-MX" dirty="0"/>
              <a:t>Los Participantes en el juego de los sistemas del libro Análisis Estructurado Moderno del autor Edward Yourdon.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141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D039A-5F1A-A8D1-9007-7D48B7DE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 por su atención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CC0284-22F4-EF89-A315-2063FA8D7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87014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044" y="304800"/>
            <a:ext cx="77599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Necesidad</a:t>
            </a:r>
            <a:r>
              <a:rPr sz="3200" spc="-4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</a:t>
            </a:r>
            <a:r>
              <a:rPr sz="3200" spc="-17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sz="3200" spc="-2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sz="32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  <a:r>
              <a:rPr sz="3200" spc="-3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sz="3200" spc="-87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</a:t>
            </a:r>
            <a:endParaRPr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524000"/>
            <a:ext cx="8001000" cy="48140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96875" marR="5080" indent="-384810">
              <a:lnSpc>
                <a:spcPct val="89700"/>
              </a:lnSpc>
              <a:spcBef>
                <a:spcPts val="395"/>
              </a:spcBef>
              <a:tabLst>
                <a:tab pos="396875" algn="l"/>
              </a:tabLst>
            </a:pPr>
            <a:r>
              <a:rPr sz="2600" spc="-16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/>
                <a:cs typeface="Segoe UI Symbol"/>
              </a:rPr>
              <a:t>⦿</a:t>
            </a:r>
            <a:r>
              <a:rPr sz="2600" spc="-160" dirty="0">
                <a:latin typeface="Segoe UI Symbol"/>
                <a:cs typeface="Segoe UI Symbol"/>
              </a:rPr>
              <a:t>	</a:t>
            </a:r>
            <a:r>
              <a:rPr sz="2600" spc="-5" dirty="0">
                <a:latin typeface="Arial MT"/>
                <a:cs typeface="Arial MT"/>
              </a:rPr>
              <a:t>El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análisis</a:t>
            </a:r>
            <a:r>
              <a:rPr sz="2600" spc="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diseño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</a:t>
            </a:r>
            <a:r>
              <a:rPr sz="2600" dirty="0">
                <a:latin typeface="Arial MT"/>
                <a:cs typeface="Arial MT"/>
              </a:rPr>
              <a:t> sistemas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una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tecnología </a:t>
            </a:r>
            <a:r>
              <a:rPr sz="2600" spc="-6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sistemática</a:t>
            </a:r>
            <a:r>
              <a:rPr sz="2600" spc="-5" dirty="0">
                <a:latin typeface="Arial MT"/>
                <a:cs typeface="Arial MT"/>
              </a:rPr>
              <a:t> para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identificar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 err="1">
                <a:latin typeface="Arial MT"/>
                <a:cs typeface="Arial MT"/>
              </a:rPr>
              <a:t>problemas</a:t>
            </a:r>
            <a:r>
              <a:rPr sz="2600" spc="-5" dirty="0">
                <a:latin typeface="Arial MT"/>
                <a:cs typeface="Arial MT"/>
              </a:rPr>
              <a:t>,</a:t>
            </a:r>
            <a:r>
              <a:rPr lang="es-ES" sz="2600" spc="-5" dirty="0">
                <a:latin typeface="Arial MT"/>
                <a:cs typeface="Arial MT"/>
              </a:rPr>
              <a:t> </a:t>
            </a:r>
            <a:r>
              <a:rPr sz="2600" spc="-5" dirty="0" err="1">
                <a:latin typeface="Arial MT"/>
                <a:cs typeface="Arial MT"/>
              </a:rPr>
              <a:t>oportunidades</a:t>
            </a:r>
            <a:r>
              <a:rPr sz="2600" spc="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objetivos.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96875" algn="l"/>
              </a:tabLst>
            </a:pPr>
            <a:r>
              <a:rPr sz="2600" spc="-16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/>
                <a:cs typeface="Segoe UI Symbol"/>
              </a:rPr>
              <a:t>⦿</a:t>
            </a:r>
            <a:r>
              <a:rPr sz="2600" spc="-160" dirty="0">
                <a:latin typeface="Segoe UI Symbol"/>
                <a:cs typeface="Segoe UI Symbol"/>
              </a:rPr>
              <a:t>	</a:t>
            </a:r>
            <a:r>
              <a:rPr sz="2600" spc="-5" dirty="0">
                <a:latin typeface="Arial MT"/>
                <a:cs typeface="Arial MT"/>
              </a:rPr>
              <a:t>Fines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del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Análisis</a:t>
            </a:r>
            <a:r>
              <a:rPr sz="2600" spc="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Diseño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 err="1">
                <a:latin typeface="Arial MT"/>
                <a:cs typeface="Arial MT"/>
              </a:rPr>
              <a:t>Sistemas</a:t>
            </a:r>
            <a:r>
              <a:rPr lang="es-ES"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698500" marR="81280" indent="-274320">
              <a:lnSpc>
                <a:spcPct val="90000"/>
              </a:lnSpc>
              <a:spcBef>
                <a:spcPts val="464"/>
              </a:spcBef>
              <a:buClr>
                <a:srgbClr val="619DD1"/>
              </a:buClr>
              <a:buSzPct val="89473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600" spc="-5" dirty="0" err="1">
                <a:latin typeface="Arial MT"/>
                <a:cs typeface="Arial MT"/>
              </a:rPr>
              <a:t>Comprender</a:t>
            </a:r>
            <a:r>
              <a:rPr sz="2600" spc="7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necesidad</a:t>
            </a:r>
            <a:r>
              <a:rPr sz="2600" spc="5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humana</a:t>
            </a:r>
            <a:r>
              <a:rPr sz="2600" spc="4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para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analizar</a:t>
            </a:r>
            <a:r>
              <a:rPr sz="2600" spc="4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el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flujo </a:t>
            </a:r>
            <a:r>
              <a:rPr sz="2600" spc="-5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información</a:t>
            </a:r>
            <a:r>
              <a:rPr sz="2600" spc="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humana</a:t>
            </a:r>
            <a:r>
              <a:rPr sz="2600" spc="4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 err="1">
                <a:latin typeface="Arial MT"/>
                <a:cs typeface="Arial MT"/>
              </a:rPr>
              <a:t>generada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spc="-5" dirty="0" err="1">
                <a:latin typeface="Arial MT"/>
                <a:cs typeface="Arial MT"/>
              </a:rPr>
              <a:t>por</a:t>
            </a:r>
            <a:r>
              <a:rPr lang="es-ES" sz="2600" spc="20" dirty="0">
                <a:latin typeface="Arial MT"/>
                <a:cs typeface="Arial MT"/>
              </a:rPr>
              <a:t> </a:t>
            </a:r>
            <a:r>
              <a:rPr sz="2600" spc="-5" dirty="0" err="1">
                <a:latin typeface="Arial MT"/>
                <a:cs typeface="Arial MT"/>
              </a:rPr>
              <a:t>computadora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spc="-5" dirty="0" err="1">
                <a:latin typeface="Arial MT"/>
                <a:cs typeface="Arial MT"/>
              </a:rPr>
              <a:t>en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-5" dirty="0" err="1">
                <a:latin typeface="Arial MT"/>
                <a:cs typeface="Arial MT"/>
              </a:rPr>
              <a:t>computadora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698500" marR="81280" indent="-274320">
              <a:lnSpc>
                <a:spcPct val="90000"/>
              </a:lnSpc>
              <a:spcBef>
                <a:spcPts val="464"/>
              </a:spcBef>
              <a:buClr>
                <a:srgbClr val="619DD1"/>
              </a:buClr>
              <a:buSzPct val="89473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600" spc="-5" dirty="0">
                <a:latin typeface="Arial MT"/>
              </a:rPr>
              <a:t>Diseñar sistemas de </a:t>
            </a:r>
            <a:r>
              <a:rPr sz="2600" spc="-5" dirty="0" err="1">
                <a:latin typeface="Arial MT"/>
              </a:rPr>
              <a:t>información</a:t>
            </a:r>
            <a:r>
              <a:rPr lang="es-ES" sz="2600" spc="-5" dirty="0">
                <a:latin typeface="Arial MT"/>
              </a:rPr>
              <a:t> </a:t>
            </a:r>
            <a:r>
              <a:rPr sz="2600" spc="-5" dirty="0" err="1">
                <a:latin typeface="Arial MT"/>
              </a:rPr>
              <a:t>computarizados</a:t>
            </a:r>
            <a:r>
              <a:rPr sz="2600" spc="-5" dirty="0">
                <a:latin typeface="Arial MT"/>
              </a:rPr>
              <a:t> para  resolver un problema.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96875" algn="l"/>
              </a:tabLst>
            </a:pPr>
            <a:r>
              <a:rPr sz="2600" spc="-16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/>
                <a:cs typeface="Segoe UI Symbol"/>
              </a:rPr>
              <a:t>⦿</a:t>
            </a:r>
            <a:r>
              <a:rPr sz="2600" spc="-160" dirty="0">
                <a:latin typeface="Segoe UI Symbol"/>
                <a:cs typeface="Segoe UI Symbol"/>
              </a:rPr>
              <a:t>	</a:t>
            </a:r>
            <a:r>
              <a:rPr sz="2600" spc="-5" dirty="0">
                <a:latin typeface="Arial MT"/>
                <a:cs typeface="Arial MT"/>
              </a:rPr>
              <a:t>Riesgos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 Implementar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un </a:t>
            </a:r>
            <a:r>
              <a:rPr sz="2600" dirty="0">
                <a:latin typeface="Arial MT"/>
                <a:cs typeface="Arial MT"/>
              </a:rPr>
              <a:t>Sistema</a:t>
            </a:r>
            <a:r>
              <a:rPr lang="es-ES" sz="2600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396875" algn="l"/>
              </a:tabLst>
            </a:pPr>
            <a:r>
              <a:rPr sz="2600" spc="-16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/>
                <a:cs typeface="Segoe UI Symbol"/>
              </a:rPr>
              <a:t>⦿</a:t>
            </a:r>
            <a:r>
              <a:rPr sz="2600" spc="-160" dirty="0">
                <a:latin typeface="Segoe UI Symbol"/>
                <a:cs typeface="Segoe UI Symbol"/>
              </a:rPr>
              <a:t>	</a:t>
            </a:r>
            <a:r>
              <a:rPr sz="2600" spc="-5" dirty="0" err="1">
                <a:latin typeface="Arial MT"/>
                <a:cs typeface="Arial MT"/>
              </a:rPr>
              <a:t>Partes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 err="1">
                <a:latin typeface="Arial MT"/>
                <a:cs typeface="Arial MT"/>
              </a:rPr>
              <a:t>Involucradas</a:t>
            </a:r>
            <a:r>
              <a:rPr lang="es-ES"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96875" algn="l"/>
              </a:tabLst>
            </a:pPr>
            <a:r>
              <a:rPr sz="2600" spc="-16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/>
                <a:cs typeface="Segoe UI Symbol"/>
              </a:rPr>
              <a:t>⦿</a:t>
            </a:r>
            <a:r>
              <a:rPr sz="2600" spc="-160" dirty="0">
                <a:latin typeface="Segoe UI Symbol"/>
                <a:cs typeface="Segoe UI Symbol"/>
              </a:rPr>
              <a:t>	</a:t>
            </a:r>
            <a:r>
              <a:rPr sz="2600" spc="-5" dirty="0" err="1">
                <a:latin typeface="Arial MT"/>
                <a:cs typeface="Arial MT"/>
              </a:rPr>
              <a:t>Nuevas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0" dirty="0" err="1">
                <a:latin typeface="Arial MT"/>
                <a:cs typeface="Arial MT"/>
              </a:rPr>
              <a:t>Tecnolog</a:t>
            </a:r>
            <a:r>
              <a:rPr lang="es-ES" sz="2600" spc="-30" dirty="0" err="1">
                <a:latin typeface="Arial MT"/>
                <a:cs typeface="Arial MT"/>
              </a:rPr>
              <a:t>ías</a:t>
            </a:r>
            <a:r>
              <a:rPr lang="es-ES"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63841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</a:t>
            </a:r>
            <a:r>
              <a:rPr sz="4000" spc="-3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</a:t>
            </a:r>
            <a:r>
              <a:rPr sz="4000" spc="-2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Analista</a:t>
            </a:r>
            <a:r>
              <a:rPr sz="4000" spc="-4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sz="4000" spc="-2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1161" y="1127783"/>
            <a:ext cx="8010208" cy="54303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6875" algn="l"/>
              </a:tabLst>
            </a:pPr>
            <a:r>
              <a:rPr sz="2400" spc="-170" dirty="0">
                <a:latin typeface="Segoe UI Symbol"/>
                <a:cs typeface="Segoe UI Symbol"/>
              </a:rPr>
              <a:t>⦿	</a:t>
            </a:r>
            <a:r>
              <a:rPr sz="2800" dirty="0">
                <a:latin typeface="Arial MT"/>
                <a:cs typeface="Arial MT"/>
              </a:rPr>
              <a:t>Consultor</a:t>
            </a:r>
            <a:r>
              <a:rPr lang="es-ES" sz="2800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96875" algn="l"/>
              </a:tabLst>
            </a:pPr>
            <a:r>
              <a:rPr sz="2400" spc="-170" dirty="0">
                <a:latin typeface="Segoe UI Symbol"/>
                <a:cs typeface="Segoe UI Symbol"/>
              </a:rPr>
              <a:t>⦿	</a:t>
            </a:r>
            <a:r>
              <a:rPr sz="2800" dirty="0">
                <a:latin typeface="Arial MT"/>
                <a:cs typeface="Arial MT"/>
              </a:rPr>
              <a:t>Experto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 err="1">
                <a:latin typeface="Arial MT"/>
                <a:cs typeface="Arial MT"/>
              </a:rPr>
              <a:t>Soporte</a:t>
            </a:r>
            <a:r>
              <a:rPr lang="es-ES" sz="2800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96875" algn="l"/>
              </a:tabLst>
            </a:pPr>
            <a:r>
              <a:rPr sz="2400" spc="-170" dirty="0">
                <a:latin typeface="Segoe UI Symbol"/>
                <a:cs typeface="Segoe UI Symbol"/>
              </a:rPr>
              <a:t>⦿	</a:t>
            </a:r>
            <a:r>
              <a:rPr sz="2800" dirty="0">
                <a:latin typeface="Arial MT"/>
                <a:cs typeface="Arial MT"/>
              </a:rPr>
              <a:t>Agente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Cambio</a:t>
            </a:r>
            <a:r>
              <a:rPr lang="es-ES" sz="2800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96875" algn="l"/>
              </a:tabLst>
            </a:pPr>
            <a:r>
              <a:rPr sz="2400" spc="-170" dirty="0">
                <a:latin typeface="Segoe UI Symbol"/>
                <a:cs typeface="Segoe UI Symbol"/>
              </a:rPr>
              <a:t>⦿	</a:t>
            </a:r>
            <a:r>
              <a:rPr sz="2800" dirty="0">
                <a:latin typeface="Arial MT"/>
                <a:cs typeface="Arial MT"/>
              </a:rPr>
              <a:t>Cualidades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del</a:t>
            </a:r>
            <a:r>
              <a:rPr sz="2800" spc="-1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Analista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 err="1">
                <a:latin typeface="Arial MT"/>
                <a:cs typeface="Arial MT"/>
              </a:rPr>
              <a:t>Sistemas</a:t>
            </a:r>
            <a:r>
              <a:rPr lang="es-ES" sz="2800" dirty="0">
                <a:latin typeface="Arial MT"/>
                <a:cs typeface="Arial MT"/>
              </a:rPr>
              <a:t>:</a:t>
            </a:r>
            <a:endParaRPr sz="28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5"/>
              </a:spcBef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Solucionador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problemas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Capacidad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lidiar</a:t>
            </a:r>
            <a:r>
              <a:rPr sz="2400" dirty="0">
                <a:latin typeface="Arial MT"/>
                <a:cs typeface="Arial MT"/>
              </a:rPr>
              <a:t> la </a:t>
            </a:r>
            <a:r>
              <a:rPr sz="2400" spc="-5" dirty="0" err="1">
                <a:latin typeface="Arial MT"/>
                <a:cs typeface="Arial MT"/>
              </a:rPr>
              <a:t>situación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existente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 err="1">
                <a:latin typeface="Arial MT"/>
                <a:cs typeface="Arial MT"/>
              </a:rPr>
              <a:t>Buen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Comunicador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Comprender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interacción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humano-tecnología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Suficiente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Experiencia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programación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5"/>
              </a:spcBef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Sólida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ética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profesional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 err="1">
                <a:latin typeface="Arial MT"/>
                <a:cs typeface="Arial MT"/>
              </a:rPr>
              <a:t>Disciplinado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 err="1">
                <a:latin typeface="Arial MT"/>
                <a:cs typeface="Arial MT"/>
              </a:rPr>
              <a:t>Motivado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Capacidad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coordinar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recursos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humanos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materiales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646" y="95470"/>
            <a:ext cx="8038454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Metodología del Ciclo de </a:t>
            </a:r>
            <a:r>
              <a:rPr sz="3200" spc="-2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Vida </a:t>
            </a:r>
            <a:r>
              <a:rPr sz="3200" spc="-1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</a:t>
            </a:r>
            <a:r>
              <a:rPr sz="3200" spc="-2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  <a:r>
              <a:rPr sz="3200" spc="-4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sz="3200" spc="-2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</a:t>
            </a:r>
            <a:r>
              <a:rPr sz="3200" spc="-1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(SDLC)</a:t>
            </a:r>
            <a:r>
              <a:rPr lang="es-E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BAJO DEL ENFOQUE DEL ANÁLISIS Y DISEÑO ESTRUCTURADO</a:t>
            </a:r>
            <a:endParaRPr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646" y="2057400"/>
            <a:ext cx="8038454" cy="467525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96875" marR="5080" indent="-384810" algn="just">
              <a:lnSpc>
                <a:spcPct val="80000"/>
              </a:lnSpc>
              <a:spcBef>
                <a:spcPts val="725"/>
              </a:spcBef>
            </a:pPr>
            <a:r>
              <a:rPr sz="2400" spc="-170" dirty="0">
                <a:latin typeface="Segoe UI Symbol"/>
                <a:cs typeface="Segoe UI Symbol"/>
              </a:rPr>
              <a:t>⦿</a:t>
            </a:r>
            <a:r>
              <a:rPr sz="2400" spc="225" dirty="0">
                <a:latin typeface="Segoe UI Symbol"/>
                <a:cs typeface="Segoe UI Symbol"/>
              </a:rPr>
              <a:t> </a:t>
            </a:r>
            <a:r>
              <a:rPr sz="2800" dirty="0">
                <a:latin typeface="Arial MT"/>
                <a:cs typeface="Arial MT"/>
              </a:rPr>
              <a:t>Metodología sistemática con que los analistas </a:t>
            </a:r>
            <a:r>
              <a:rPr sz="2800" spc="-7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llevan a cabo el análisis y diseño de sistemas </a:t>
            </a:r>
            <a:r>
              <a:rPr sz="2800" spc="-7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 información</a:t>
            </a:r>
          </a:p>
          <a:p>
            <a:pPr marL="12700" algn="just">
              <a:lnSpc>
                <a:spcPct val="100000"/>
              </a:lnSpc>
            </a:pPr>
            <a:r>
              <a:rPr sz="2400" spc="-170" dirty="0">
                <a:latin typeface="Segoe UI Symbol"/>
                <a:cs typeface="Segoe UI Symbol"/>
              </a:rPr>
              <a:t>⦿</a:t>
            </a:r>
            <a:r>
              <a:rPr sz="2400" spc="215" dirty="0">
                <a:latin typeface="Segoe UI Symbol"/>
                <a:cs typeface="Segoe UI Symbol"/>
              </a:rPr>
              <a:t> </a:t>
            </a:r>
            <a:r>
              <a:rPr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Se</a:t>
            </a:r>
            <a:r>
              <a:rPr sz="2800" i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 </a:t>
            </a:r>
            <a:r>
              <a:rPr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divide</a:t>
            </a:r>
            <a:r>
              <a:rPr sz="2800" i="1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 </a:t>
            </a:r>
            <a:r>
              <a:rPr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en 7</a:t>
            </a:r>
            <a:r>
              <a:rPr sz="2800" i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 </a:t>
            </a:r>
            <a:r>
              <a:rPr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Etapas</a:t>
            </a:r>
            <a:r>
              <a:rPr sz="2800" i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 </a:t>
            </a:r>
            <a:r>
              <a:rPr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o Fases:</a:t>
            </a:r>
          </a:p>
          <a:p>
            <a:pPr marL="698500" indent="-274955" algn="just">
              <a:lnSpc>
                <a:spcPts val="2375"/>
              </a:lnSpc>
              <a:spcBef>
                <a:spcPts val="5"/>
              </a:spcBef>
              <a:buClr>
                <a:srgbClr val="619DD1"/>
              </a:buClr>
              <a:buSzPct val="88636"/>
              <a:buFont typeface="Segoe UI Symbol"/>
              <a:buChar char="⚫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Identificación 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problemas,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oportunidades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</a:t>
            </a:r>
            <a:endParaRPr sz="2400" dirty="0">
              <a:latin typeface="Arial MT"/>
              <a:cs typeface="Arial MT"/>
            </a:endParaRPr>
          </a:p>
          <a:p>
            <a:pPr marL="698500">
              <a:lnSpc>
                <a:spcPts val="2375"/>
              </a:lnSpc>
            </a:pPr>
            <a:r>
              <a:rPr sz="2400" spc="-5" dirty="0">
                <a:latin typeface="Arial MT"/>
                <a:cs typeface="Arial MT"/>
              </a:rPr>
              <a:t>objetivos.</a:t>
            </a:r>
            <a:endParaRPr sz="2400" dirty="0">
              <a:latin typeface="Arial MT"/>
              <a:cs typeface="Arial MT"/>
            </a:endParaRPr>
          </a:p>
          <a:p>
            <a:pPr marL="698500" marR="279400" indent="-274320">
              <a:lnSpc>
                <a:spcPct val="80000"/>
              </a:lnSpc>
              <a:spcBef>
                <a:spcPts val="530"/>
              </a:spcBef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Determinación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requerimientos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humanos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</a:t>
            </a:r>
            <a:r>
              <a:rPr sz="2400" spc="-595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información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Análisis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necesidades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sistema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Diseño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 </a:t>
            </a:r>
            <a:r>
              <a:rPr sz="2400" spc="-5" dirty="0" err="1">
                <a:latin typeface="Arial MT"/>
                <a:cs typeface="Arial MT"/>
              </a:rPr>
              <a:t>sistema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recomendado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5"/>
              </a:spcBef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Desarrollo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documentación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software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Prueba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 mantenimiento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 </a:t>
            </a:r>
            <a:r>
              <a:rPr sz="2400" spc="-5" dirty="0" err="1">
                <a:latin typeface="Arial MT"/>
                <a:cs typeface="Arial MT"/>
              </a:rPr>
              <a:t>sistema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buClr>
                <a:srgbClr val="619DD1"/>
              </a:buClr>
              <a:buSzPct val="88636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Implementación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evaluación del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sistema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753" y="278372"/>
            <a:ext cx="80406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sz="3600" spc="-2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</a:t>
            </a:r>
            <a:r>
              <a:rPr sz="3600" spc="-4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Orientada</a:t>
            </a:r>
            <a:r>
              <a:rPr sz="3600" spc="-4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3600" spc="-2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004" y="1371600"/>
            <a:ext cx="7816215" cy="4983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900" spc="-160" dirty="0">
                <a:latin typeface="Segoe UI Symbol"/>
                <a:cs typeface="Segoe UI Symbol"/>
              </a:rPr>
              <a:t>⦿	</a:t>
            </a:r>
            <a:r>
              <a:rPr sz="2400" spc="-5" dirty="0">
                <a:latin typeface="Arial MT"/>
                <a:cs typeface="Arial MT"/>
              </a:rPr>
              <a:t>Metodología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diseñada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facilitar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desarrollo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sistemas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-5" dirty="0">
                <a:latin typeface="Arial MT"/>
                <a:cs typeface="Arial MT"/>
              </a:rPr>
              <a:t> deben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cambiar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</a:t>
            </a:r>
            <a:r>
              <a:rPr sz="2400" spc="-5" dirty="0">
                <a:latin typeface="Arial MT"/>
                <a:cs typeface="Arial MT"/>
              </a:rPr>
              <a:t> rapidez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-5" dirty="0">
                <a:latin typeface="Arial MT"/>
                <a:cs typeface="Arial MT"/>
              </a:rPr>
              <a:t> respuesta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entornos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empresariales.</a:t>
            </a:r>
            <a:endParaRPr sz="2400" dirty="0">
              <a:latin typeface="Arial MT"/>
              <a:cs typeface="Arial MT"/>
            </a:endParaRPr>
          </a:p>
          <a:p>
            <a:pPr marL="396240" marR="372745" indent="-384175">
              <a:lnSpc>
                <a:spcPct val="100000"/>
              </a:lnSpc>
              <a:spcBef>
                <a:spcPts val="575"/>
              </a:spcBef>
              <a:tabLst>
                <a:tab pos="396240" algn="l"/>
              </a:tabLst>
            </a:pPr>
            <a:r>
              <a:rPr sz="1900" spc="-160" dirty="0">
                <a:latin typeface="Segoe UI Symbol"/>
                <a:cs typeface="Segoe UI Symbol"/>
              </a:rPr>
              <a:t>⦿	</a:t>
            </a:r>
            <a:r>
              <a:rPr sz="2400" spc="-5" dirty="0">
                <a:latin typeface="Arial MT"/>
                <a:cs typeface="Arial MT"/>
              </a:rPr>
              <a:t>Se utiliza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Lenguaje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Modelado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Unificado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(UML)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modelar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sistemas </a:t>
            </a:r>
            <a:r>
              <a:rPr sz="2400" spc="-5" dirty="0">
                <a:latin typeface="Arial MT"/>
                <a:cs typeface="Arial MT"/>
              </a:rPr>
              <a:t>orientados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objetos.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96240" algn="l"/>
              </a:tabLst>
            </a:pPr>
            <a:r>
              <a:rPr sz="1900" spc="-160" dirty="0">
                <a:latin typeface="Segoe UI Symbol"/>
                <a:cs typeface="Segoe UI Symbol"/>
              </a:rPr>
              <a:t>⦿	</a:t>
            </a:r>
            <a:r>
              <a:rPr sz="2400" spc="-5" dirty="0">
                <a:latin typeface="Arial MT"/>
                <a:cs typeface="Arial MT"/>
              </a:rPr>
              <a:t>Fases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UML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4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Definición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Modelado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5" dirty="0" err="1">
                <a:latin typeface="Arial MT"/>
                <a:cs typeface="Arial MT"/>
              </a:rPr>
              <a:t>Uso</a:t>
            </a:r>
            <a:r>
              <a:rPr lang="es-ES" sz="2400" spc="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Diagramas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UML</a:t>
            </a:r>
            <a:r>
              <a:rPr lang="es-E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Diagramas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Clases</a:t>
            </a:r>
            <a:r>
              <a:rPr lang="es-E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Diagramas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Estado</a:t>
            </a:r>
            <a:r>
              <a:rPr lang="es-E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Modificación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Diagramas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UML</a:t>
            </a:r>
            <a:r>
              <a:rPr lang="es-E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98500" indent="-274955">
              <a:lnSpc>
                <a:spcPct val="100000"/>
              </a:lnSpc>
              <a:spcBef>
                <a:spcPts val="480"/>
              </a:spcBef>
              <a:buClr>
                <a:srgbClr val="619DD1"/>
              </a:buClr>
              <a:buSzPct val="90000"/>
              <a:buFont typeface="Segoe UI Symbol"/>
              <a:buChar char="⚫"/>
              <a:tabLst>
                <a:tab pos="698500" algn="l"/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Desarrollo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documentación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</a:t>
            </a:r>
            <a:r>
              <a:rPr lang="es-E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12385"/>
            <a:ext cx="51949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sz="4600" spc="-1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6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</a:t>
            </a:r>
            <a:r>
              <a:rPr sz="4600" spc="4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6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Ágil</a:t>
            </a:r>
            <a:endParaRPr sz="4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295400"/>
            <a:ext cx="7907338" cy="4979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z="2400" spc="-204" dirty="0">
                <a:latin typeface="Segoe UI Symbol"/>
                <a:cs typeface="Segoe UI Symbol"/>
              </a:rPr>
              <a:t>⦿	</a:t>
            </a:r>
            <a:r>
              <a:rPr sz="2400" spc="-5" dirty="0">
                <a:latin typeface="Arial MT"/>
                <a:cs typeface="Arial MT"/>
              </a:rPr>
              <a:t>Colección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lang="es-ES" sz="2400" spc="-5" dirty="0">
                <a:latin typeface="Arial MT"/>
                <a:cs typeface="Arial MT"/>
              </a:rPr>
              <a:t>metodologías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lang="es-ES" sz="2400" spc="-5" dirty="0">
                <a:latin typeface="Arial MT"/>
                <a:cs typeface="Arial MT"/>
              </a:rPr>
              <a:t>innovadoras.</a:t>
            </a:r>
            <a:endParaRPr sz="2400" dirty="0">
              <a:latin typeface="Arial MT"/>
              <a:cs typeface="Arial MT"/>
            </a:endParaRPr>
          </a:p>
          <a:p>
            <a:pPr marL="433070" marR="5080" indent="-384810">
              <a:lnSpc>
                <a:spcPct val="80000"/>
              </a:lnSpc>
              <a:spcBef>
                <a:spcPts val="509"/>
              </a:spcBef>
              <a:tabLst>
                <a:tab pos="433070" algn="l"/>
              </a:tabLst>
            </a:pPr>
            <a:r>
              <a:rPr spc="-130" dirty="0">
                <a:latin typeface="Segoe UI Symbol"/>
                <a:cs typeface="Segoe UI Symbol"/>
              </a:rPr>
              <a:t>⦿	</a:t>
            </a:r>
            <a:r>
              <a:rPr sz="2400" spc="-5" dirty="0">
                <a:latin typeface="Arial MT"/>
                <a:cs typeface="Arial MT"/>
              </a:rPr>
              <a:t>Metodología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basada en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valores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que</a:t>
            </a:r>
            <a:r>
              <a:rPr lang="es-ES" sz="2400" spc="-10" dirty="0" smtClean="0">
                <a:latin typeface="Arial MT"/>
                <a:cs typeface="Arial MT"/>
              </a:rPr>
              <a:t> SON </a:t>
            </a:r>
            <a:r>
              <a:rPr sz="2400" spc="-5" dirty="0" err="1" smtClean="0">
                <a:latin typeface="Arial MT"/>
                <a:cs typeface="Arial MT"/>
              </a:rPr>
              <a:t>imprescindibles</a:t>
            </a:r>
            <a:r>
              <a:rPr sz="2400" spc="-5" dirty="0" smtClean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 el éxito (comunicación, </a:t>
            </a:r>
            <a:r>
              <a:rPr sz="2400" dirty="0">
                <a:latin typeface="Arial MT"/>
                <a:cs typeface="Arial MT"/>
              </a:rPr>
              <a:t>simpleza, </a:t>
            </a:r>
            <a:r>
              <a:rPr sz="2400" spc="-5" dirty="0">
                <a:latin typeface="Arial MT"/>
                <a:cs typeface="Arial MT"/>
              </a:rPr>
              <a:t>retroalimentación </a:t>
            </a:r>
            <a:r>
              <a:rPr sz="2400" dirty="0">
                <a:latin typeface="Arial MT"/>
                <a:cs typeface="Arial MT"/>
              </a:rPr>
              <a:t>y </a:t>
            </a:r>
            <a:r>
              <a:rPr sz="2400" spc="-5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valentía), 14 principios básicos, actividades básicas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(codificar,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probar,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escuchar,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diseñar),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variedades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 </a:t>
            </a:r>
            <a:r>
              <a:rPr sz="2400" spc="-5" dirty="0">
                <a:latin typeface="Arial MT"/>
                <a:cs typeface="Arial MT"/>
              </a:rPr>
              <a:t>control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recursos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(tiempo,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costo,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calidad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alcance</a:t>
            </a:r>
            <a:r>
              <a:rPr sz="2400" spc="-5" dirty="0">
                <a:latin typeface="Arial MT"/>
                <a:cs typeface="Arial MT"/>
              </a:rPr>
              <a:t>)</a:t>
            </a:r>
            <a:r>
              <a:rPr lang="es-ES"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48895">
              <a:lnSpc>
                <a:spcPct val="100000"/>
              </a:lnSpc>
              <a:tabLst>
                <a:tab pos="433070" algn="l"/>
              </a:tabLst>
            </a:pPr>
            <a:r>
              <a:rPr spc="-130" dirty="0">
                <a:latin typeface="Segoe UI Symbol"/>
                <a:cs typeface="Segoe UI Symbol"/>
              </a:rPr>
              <a:t>⦿	</a:t>
            </a:r>
            <a:r>
              <a:rPr sz="2400" spc="-5" dirty="0">
                <a:latin typeface="Arial MT"/>
                <a:cs typeface="Arial MT"/>
              </a:rPr>
              <a:t>Prácticas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básicas</a:t>
            </a:r>
            <a:endParaRPr sz="2400" dirty="0">
              <a:latin typeface="Arial MT"/>
              <a:cs typeface="Arial MT"/>
            </a:endParaRPr>
          </a:p>
          <a:p>
            <a:pPr marL="735330" indent="-274320">
              <a:lnSpc>
                <a:spcPct val="100000"/>
              </a:lnSpc>
              <a:spcBef>
                <a:spcPts val="10"/>
              </a:spcBef>
              <a:buClr>
                <a:srgbClr val="619DD1"/>
              </a:buClr>
              <a:buSzPct val="88888"/>
              <a:buFont typeface="Segoe UI Symbol"/>
              <a:buChar char="⚫"/>
              <a:tabLst>
                <a:tab pos="734695" algn="l"/>
                <a:tab pos="735330" algn="l"/>
              </a:tabLst>
            </a:pPr>
            <a:r>
              <a:rPr sz="2000" spc="-5" dirty="0">
                <a:latin typeface="Arial MT"/>
                <a:cs typeface="Arial MT"/>
              </a:rPr>
              <a:t>Entregas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Pequeñas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(permiten</a:t>
            </a:r>
            <a:r>
              <a:rPr sz="2000" dirty="0">
                <a:latin typeface="Arial MT"/>
                <a:cs typeface="Arial MT"/>
              </a:rPr>
              <a:t> a</a:t>
            </a:r>
            <a:r>
              <a:rPr sz="2000" spc="-5" dirty="0">
                <a:latin typeface="Arial MT"/>
                <a:cs typeface="Arial MT"/>
              </a:rPr>
              <a:t> los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sistemas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 err="1">
                <a:latin typeface="Arial MT"/>
                <a:cs typeface="Arial MT"/>
              </a:rPr>
              <a:t>evolucionar</a:t>
            </a:r>
            <a:r>
              <a:rPr sz="2000" spc="-5" dirty="0">
                <a:latin typeface="Arial MT"/>
                <a:cs typeface="Arial MT"/>
              </a:rPr>
              <a:t>)</a:t>
            </a:r>
            <a:r>
              <a:rPr lang="es-ES" sz="2000" spc="-5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735330" indent="-274320">
              <a:lnSpc>
                <a:spcPct val="100000"/>
              </a:lnSpc>
              <a:buClr>
                <a:srgbClr val="619DD1"/>
              </a:buClr>
              <a:buSzPct val="88888"/>
              <a:buFont typeface="Segoe UI Symbol"/>
              <a:buChar char="⚫"/>
              <a:tabLst>
                <a:tab pos="734695" algn="l"/>
                <a:tab pos="735330" algn="l"/>
              </a:tabLst>
            </a:pPr>
            <a:r>
              <a:rPr sz="2000" spc="-5" dirty="0">
                <a:latin typeface="Arial MT"/>
                <a:cs typeface="Arial MT"/>
              </a:rPr>
              <a:t>Semana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Trabajo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40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horas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(mejora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 err="1">
                <a:latin typeface="Arial MT"/>
                <a:cs typeface="Arial MT"/>
              </a:rPr>
              <a:t>efectividad</a:t>
            </a:r>
            <a:r>
              <a:rPr sz="2000" spc="-5" dirty="0">
                <a:latin typeface="Arial MT"/>
                <a:cs typeface="Arial MT"/>
              </a:rPr>
              <a:t>)</a:t>
            </a:r>
            <a:r>
              <a:rPr lang="es-ES" sz="2000" spc="-5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734695" marR="35560" indent="-274320">
              <a:lnSpc>
                <a:spcPct val="80000"/>
              </a:lnSpc>
              <a:spcBef>
                <a:spcPts val="434"/>
              </a:spcBef>
              <a:buClr>
                <a:srgbClr val="619DD1"/>
              </a:buClr>
              <a:buSzPct val="88888"/>
              <a:buFont typeface="Segoe UI Symbol"/>
              <a:buChar char="⚫"/>
              <a:tabLst>
                <a:tab pos="734695" algn="l"/>
                <a:tab pos="735330" algn="l"/>
              </a:tabLst>
            </a:pPr>
            <a:r>
              <a:rPr sz="2000" spc="-5" dirty="0">
                <a:latin typeface="Arial MT"/>
                <a:cs typeface="Arial MT"/>
              </a:rPr>
              <a:t>Alojar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 Cliente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 el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Sitio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(son</a:t>
            </a:r>
            <a:r>
              <a:rPr sz="2000" spc="-5" dirty="0">
                <a:latin typeface="Arial MT"/>
                <a:cs typeface="Arial MT"/>
              </a:rPr>
              <a:t> benéficos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tanto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empresa </a:t>
            </a:r>
            <a:r>
              <a:rPr sz="2000" spc="-48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equipo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desarrollo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 err="1">
                <a:latin typeface="Arial MT"/>
                <a:cs typeface="Arial MT"/>
              </a:rPr>
              <a:t>ágil</a:t>
            </a:r>
            <a:r>
              <a:rPr sz="2000" spc="-5" dirty="0">
                <a:latin typeface="Arial MT"/>
                <a:cs typeface="Arial MT"/>
              </a:rPr>
              <a:t>)</a:t>
            </a:r>
            <a:r>
              <a:rPr lang="es-ES" sz="2000" spc="-5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735330" indent="-274320">
              <a:lnSpc>
                <a:spcPts val="2155"/>
              </a:lnSpc>
              <a:buClr>
                <a:srgbClr val="619DD1"/>
              </a:buClr>
              <a:buSzPct val="88888"/>
              <a:buFont typeface="Segoe UI Symbol"/>
              <a:buChar char="⚫"/>
              <a:tabLst>
                <a:tab pos="734695" algn="l"/>
                <a:tab pos="735330" algn="l"/>
              </a:tabLst>
            </a:pPr>
            <a:r>
              <a:rPr sz="2000" spc="-5" dirty="0">
                <a:latin typeface="Arial MT"/>
                <a:cs typeface="Arial MT"/>
              </a:rPr>
              <a:t>Programación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 Pareja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(mejora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calidad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general)</a:t>
            </a:r>
            <a:r>
              <a:rPr lang="es-ES" sz="2000" spc="-5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433070" marR="339090" indent="-384810">
              <a:lnSpc>
                <a:spcPct val="80000"/>
              </a:lnSpc>
              <a:spcBef>
                <a:spcPts val="500"/>
              </a:spcBef>
              <a:tabLst>
                <a:tab pos="433070" algn="l"/>
                <a:tab pos="5036185" algn="l"/>
              </a:tabLst>
            </a:pPr>
            <a:r>
              <a:rPr spc="-130" dirty="0">
                <a:latin typeface="Segoe UI Symbol"/>
                <a:cs typeface="Segoe UI Symbol"/>
              </a:rPr>
              <a:t>⦿	</a:t>
            </a:r>
            <a:r>
              <a:rPr sz="2400" spc="-5" dirty="0">
                <a:latin typeface="Arial MT"/>
                <a:cs typeface="Arial MT"/>
              </a:rPr>
              <a:t>Scrum </a:t>
            </a:r>
            <a:r>
              <a:rPr sz="2400" dirty="0">
                <a:latin typeface="Arial MT"/>
                <a:cs typeface="Arial MT"/>
              </a:rPr>
              <a:t>es </a:t>
            </a:r>
            <a:r>
              <a:rPr sz="2400" spc="-5" dirty="0">
                <a:latin typeface="Arial MT"/>
                <a:cs typeface="Arial MT"/>
              </a:rPr>
              <a:t>ejemplo </a:t>
            </a:r>
            <a:r>
              <a:rPr sz="2400" dirty="0">
                <a:latin typeface="Arial MT"/>
                <a:cs typeface="Arial MT"/>
              </a:rPr>
              <a:t>de </a:t>
            </a:r>
            <a:r>
              <a:rPr sz="2400" spc="-5" dirty="0">
                <a:latin typeface="Arial MT"/>
                <a:cs typeface="Arial MT"/>
              </a:rPr>
              <a:t>una metodología ágil, que </a:t>
            </a:r>
            <a:r>
              <a:rPr sz="2400" dirty="0">
                <a:latin typeface="Arial MT"/>
                <a:cs typeface="Arial MT"/>
              </a:rPr>
              <a:t>se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caracteriza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trabajo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equipo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lang="es-ES"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</a:t>
            </a:r>
            <a:r>
              <a:rPr lang="es-ES" sz="2400" spc="-5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limitaciones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5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tiempo</a:t>
            </a:r>
            <a:r>
              <a:rPr lang="es-E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458" y="77050"/>
            <a:ext cx="80772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</a:t>
            </a:r>
            <a:r>
              <a:rPr sz="4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6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sz="4600" spc="-1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  <a:r>
              <a:rPr sz="4600" spc="1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600" spc="-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Ágil</a:t>
            </a:r>
            <a:endParaRPr sz="4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768458" y="803490"/>
            <a:ext cx="8077200" cy="6086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2400" spc="-5" dirty="0">
                <a:solidFill>
                  <a:schemeClr val="tx1"/>
                </a:solidFill>
              </a:rPr>
              <a:t>Un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proceso ágil se</a:t>
            </a:r>
            <a:r>
              <a:rPr sz="2400" spc="10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caracteriza</a:t>
            </a:r>
            <a:r>
              <a:rPr sz="2400" spc="-10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por</a:t>
            </a:r>
            <a:r>
              <a:rPr sz="2400" spc="10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ser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interactivo</a:t>
            </a:r>
            <a:r>
              <a:rPr sz="2400" spc="-15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e</a:t>
            </a:r>
            <a:r>
              <a:rPr sz="2400" spc="30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incremental</a:t>
            </a:r>
            <a:r>
              <a:rPr lang="es-ES" sz="2400" spc="-5" dirty="0">
                <a:solidFill>
                  <a:schemeClr val="tx1"/>
                </a:solidFill>
              </a:rPr>
              <a:t>.</a:t>
            </a:r>
            <a:endParaRPr sz="1800" dirty="0">
              <a:solidFill>
                <a:schemeClr val="tx1"/>
              </a:solidFill>
              <a:latin typeface="Segoe UI Symbol"/>
              <a:cs typeface="Segoe UI Symbol"/>
            </a:endParaRPr>
          </a:p>
          <a:p>
            <a:pPr marL="12700">
              <a:lnSpc>
                <a:spcPts val="2270"/>
              </a:lnSpc>
              <a:tabLst>
                <a:tab pos="396240" algn="l"/>
              </a:tabLst>
            </a:pPr>
            <a:r>
              <a:rPr sz="2400" spc="-5" dirty="0">
                <a:solidFill>
                  <a:schemeClr val="tx1"/>
                </a:solidFill>
              </a:rPr>
              <a:t>Los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procesos </a:t>
            </a:r>
            <a:r>
              <a:rPr sz="2400" dirty="0">
                <a:solidFill>
                  <a:schemeClr val="tx1"/>
                </a:solidFill>
              </a:rPr>
              <a:t>de</a:t>
            </a:r>
            <a:r>
              <a:rPr sz="2400" spc="-15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desarrollo</a:t>
            </a:r>
            <a:r>
              <a:rPr sz="2400" spc="-10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para</a:t>
            </a:r>
            <a:r>
              <a:rPr sz="2400" spc="-10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un</a:t>
            </a:r>
            <a:r>
              <a:rPr sz="2400" spc="-10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proyecto</a:t>
            </a:r>
            <a:r>
              <a:rPr sz="2400" spc="5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ágil</a:t>
            </a:r>
            <a:r>
              <a:rPr sz="2400" spc="5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se</a:t>
            </a:r>
            <a:r>
              <a:rPr sz="2400" spc="-15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dividen</a:t>
            </a:r>
            <a:r>
              <a:rPr sz="2400" spc="-10" dirty="0">
                <a:solidFill>
                  <a:schemeClr val="tx1"/>
                </a:solidFill>
              </a:rPr>
              <a:t> </a:t>
            </a:r>
            <a:r>
              <a:rPr sz="2400" dirty="0" err="1">
                <a:solidFill>
                  <a:schemeClr val="tx1"/>
                </a:solidFill>
              </a:rPr>
              <a:t>en</a:t>
            </a:r>
            <a:r>
              <a:rPr sz="2400" spc="-5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5</a:t>
            </a:r>
            <a:r>
              <a:rPr lang="es-ES" sz="1800" dirty="0">
                <a:solidFill>
                  <a:schemeClr val="tx1"/>
                </a:solidFill>
                <a:latin typeface="Segoe UI Symbol"/>
              </a:rPr>
              <a:t> </a:t>
            </a:r>
            <a:r>
              <a:rPr sz="2400" spc="-5" dirty="0" err="1">
                <a:solidFill>
                  <a:schemeClr val="tx1"/>
                </a:solidFill>
              </a:rPr>
              <a:t>etapas</a:t>
            </a:r>
            <a:r>
              <a:rPr sz="2400" spc="-5" dirty="0">
                <a:solidFill>
                  <a:schemeClr val="tx1"/>
                </a:solidFill>
              </a:rPr>
              <a:t>:</a:t>
            </a:r>
          </a:p>
          <a:p>
            <a:pPr marL="698500" indent="-274320">
              <a:lnSpc>
                <a:spcPct val="100000"/>
              </a:lnSpc>
              <a:spcBef>
                <a:spcPts val="15"/>
              </a:spcBef>
              <a:buClr>
                <a:srgbClr val="619DD1"/>
              </a:buClr>
              <a:buSzPct val="88888"/>
              <a:buFont typeface="Segoe UI Symbol"/>
              <a:buChar char="⚫"/>
              <a:tabLst>
                <a:tab pos="697865" algn="l"/>
                <a:tab pos="698500" algn="l"/>
              </a:tabLst>
            </a:pPr>
            <a:r>
              <a:rPr spc="-5" dirty="0">
                <a:solidFill>
                  <a:schemeClr val="tx1"/>
                </a:solidFill>
              </a:rPr>
              <a:t>Exploración</a:t>
            </a:r>
            <a:endParaRPr dirty="0">
              <a:solidFill>
                <a:schemeClr val="tx1"/>
              </a:solidFill>
            </a:endParaRPr>
          </a:p>
          <a:p>
            <a:pPr marL="698500" indent="-274320">
              <a:lnSpc>
                <a:spcPct val="100000"/>
              </a:lnSpc>
              <a:buClr>
                <a:srgbClr val="619DD1"/>
              </a:buClr>
              <a:buSzPct val="88888"/>
              <a:buFont typeface="Segoe UI Symbol"/>
              <a:buChar char="⚫"/>
              <a:tabLst>
                <a:tab pos="697865" algn="l"/>
                <a:tab pos="698500" algn="l"/>
              </a:tabLst>
            </a:pPr>
            <a:r>
              <a:rPr spc="-5" dirty="0">
                <a:solidFill>
                  <a:schemeClr val="tx1"/>
                </a:solidFill>
              </a:rPr>
              <a:t>Planeación</a:t>
            </a:r>
            <a:endParaRPr dirty="0">
              <a:solidFill>
                <a:schemeClr val="tx1"/>
              </a:solidFill>
            </a:endParaRPr>
          </a:p>
          <a:p>
            <a:pPr marL="698500" indent="-274320">
              <a:lnSpc>
                <a:spcPct val="100000"/>
              </a:lnSpc>
              <a:buClr>
                <a:srgbClr val="619DD1"/>
              </a:buClr>
              <a:buSzPct val="88888"/>
              <a:buFont typeface="Segoe UI Symbol"/>
              <a:buChar char="⚫"/>
              <a:tabLst>
                <a:tab pos="697865" algn="l"/>
                <a:tab pos="698500" algn="l"/>
              </a:tabLst>
            </a:pPr>
            <a:r>
              <a:rPr spc="-5" dirty="0">
                <a:solidFill>
                  <a:schemeClr val="tx1"/>
                </a:solidFill>
              </a:rPr>
              <a:t>Iteraciones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para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la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Liberación</a:t>
            </a:r>
            <a:r>
              <a:rPr spc="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de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la 1era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Versión</a:t>
            </a:r>
            <a:endParaRPr dirty="0">
              <a:solidFill>
                <a:schemeClr val="tx1"/>
              </a:solidFill>
            </a:endParaRPr>
          </a:p>
          <a:p>
            <a:pPr marL="698500" indent="-274320">
              <a:lnSpc>
                <a:spcPct val="100000"/>
              </a:lnSpc>
              <a:buClr>
                <a:srgbClr val="619DD1"/>
              </a:buClr>
              <a:buSzPct val="88888"/>
              <a:buFont typeface="Segoe UI Symbol"/>
              <a:buChar char="⚫"/>
              <a:tabLst>
                <a:tab pos="697865" algn="l"/>
                <a:tab pos="698500" algn="l"/>
              </a:tabLst>
            </a:pPr>
            <a:r>
              <a:rPr spc="-5" dirty="0">
                <a:solidFill>
                  <a:schemeClr val="tx1"/>
                </a:solidFill>
              </a:rPr>
              <a:t>Puesta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en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Producción</a:t>
            </a:r>
            <a:endParaRPr dirty="0">
              <a:solidFill>
                <a:schemeClr val="tx1"/>
              </a:solidFill>
            </a:endParaRPr>
          </a:p>
          <a:p>
            <a:pPr marL="698500" indent="-274320">
              <a:lnSpc>
                <a:spcPct val="100000"/>
              </a:lnSpc>
              <a:buClr>
                <a:srgbClr val="619DD1"/>
              </a:buClr>
              <a:buSzPct val="88888"/>
              <a:buFont typeface="Segoe UI Symbol"/>
              <a:buChar char="⚫"/>
              <a:tabLst>
                <a:tab pos="697865" algn="l"/>
                <a:tab pos="698500" algn="l"/>
              </a:tabLst>
            </a:pPr>
            <a:r>
              <a:rPr spc="-5" dirty="0">
                <a:solidFill>
                  <a:schemeClr val="tx1"/>
                </a:solidFill>
              </a:rPr>
              <a:t>Mantenimiento</a:t>
            </a:r>
            <a:endParaRPr dirty="0">
              <a:solidFill>
                <a:schemeClr val="tx1"/>
              </a:solidFill>
            </a:endParaRPr>
          </a:p>
          <a:p>
            <a:pPr marL="12700">
              <a:lnSpc>
                <a:spcPts val="2395"/>
              </a:lnSpc>
              <a:tabLst>
                <a:tab pos="396240" algn="l"/>
                <a:tab pos="4769485" algn="l"/>
              </a:tabLst>
            </a:pPr>
            <a:r>
              <a:rPr sz="2400" dirty="0">
                <a:solidFill>
                  <a:schemeClr val="tx1"/>
                </a:solidFill>
              </a:rPr>
              <a:t>Un</a:t>
            </a:r>
            <a:r>
              <a:rPr sz="2400" spc="-5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proceso</a:t>
            </a:r>
            <a:r>
              <a:rPr sz="2400" spc="-15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Ordinario</a:t>
            </a:r>
            <a:r>
              <a:rPr sz="2400" spc="-30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de </a:t>
            </a:r>
            <a:r>
              <a:rPr sz="2400" dirty="0" err="1">
                <a:solidFill>
                  <a:schemeClr val="tx1"/>
                </a:solidFill>
              </a:rPr>
              <a:t>Metodología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sz="2400" dirty="0" err="1">
                <a:solidFill>
                  <a:schemeClr val="tx1"/>
                </a:solidFill>
              </a:rPr>
              <a:t>Ágil</a:t>
            </a:r>
            <a:r>
              <a:rPr sz="2400" spc="-10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podría</a:t>
            </a:r>
            <a:r>
              <a:rPr sz="2400" spc="-50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ser</a:t>
            </a:r>
            <a:r>
              <a:rPr sz="2400" spc="-25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el</a:t>
            </a:r>
            <a:r>
              <a:rPr sz="2400" spc="-10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siguiente:</a:t>
            </a:r>
            <a:endParaRPr sz="2400" dirty="0">
              <a:solidFill>
                <a:schemeClr val="tx1"/>
              </a:solidFill>
              <a:latin typeface="Segoe UI Symbol"/>
              <a:cs typeface="Segoe UI Symbol"/>
            </a:endParaRPr>
          </a:p>
          <a:p>
            <a:pPr marL="698500" indent="-274320">
              <a:lnSpc>
                <a:spcPct val="100000"/>
              </a:lnSpc>
              <a:spcBef>
                <a:spcPts val="15"/>
              </a:spcBef>
              <a:buClr>
                <a:srgbClr val="619DD1"/>
              </a:buClr>
              <a:buSzPct val="88888"/>
              <a:buFont typeface="Segoe UI Symbol"/>
              <a:buChar char="⚫"/>
              <a:tabLst>
                <a:tab pos="697865" algn="l"/>
                <a:tab pos="698500" algn="l"/>
              </a:tabLst>
            </a:pPr>
            <a:r>
              <a:rPr spc="-5" dirty="0">
                <a:solidFill>
                  <a:schemeClr val="tx1"/>
                </a:solidFill>
              </a:rPr>
              <a:t>Escuchar las historias de los usuarios por medio del </a:t>
            </a:r>
            <a:r>
              <a:rPr spc="-5" dirty="0" err="1">
                <a:solidFill>
                  <a:schemeClr val="tx1"/>
                </a:solidFill>
              </a:rPr>
              <a:t>cliente</a:t>
            </a:r>
            <a:r>
              <a:rPr lang="es-ES" spc="-5" dirty="0">
                <a:solidFill>
                  <a:schemeClr val="tx1"/>
                </a:solidFill>
              </a:rPr>
              <a:t>.</a:t>
            </a:r>
            <a:endParaRPr spc="-5" dirty="0">
              <a:solidFill>
                <a:schemeClr val="tx1"/>
              </a:solidFill>
            </a:endParaRPr>
          </a:p>
          <a:p>
            <a:pPr marL="698500" indent="-274320">
              <a:lnSpc>
                <a:spcPct val="100000"/>
              </a:lnSpc>
              <a:buClr>
                <a:srgbClr val="619DD1"/>
              </a:buClr>
              <a:buSzPct val="88888"/>
              <a:buFont typeface="Segoe UI Symbol"/>
              <a:buChar char="⚫"/>
              <a:tabLst>
                <a:tab pos="697865" algn="l"/>
                <a:tab pos="698500" algn="l"/>
              </a:tabLst>
            </a:pPr>
            <a:r>
              <a:rPr spc="-5" dirty="0">
                <a:solidFill>
                  <a:schemeClr val="tx1"/>
                </a:solidFill>
              </a:rPr>
              <a:t>Dibujar un modelo del flujo de </a:t>
            </a:r>
            <a:r>
              <a:rPr spc="-5" dirty="0" err="1">
                <a:solidFill>
                  <a:schemeClr val="tx1"/>
                </a:solidFill>
              </a:rPr>
              <a:t>trabajo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spc="-5" dirty="0" err="1">
                <a:solidFill>
                  <a:schemeClr val="tx1"/>
                </a:solidFill>
              </a:rPr>
              <a:t>lógico</a:t>
            </a:r>
            <a:r>
              <a:rPr lang="es-ES" spc="-5" dirty="0">
                <a:solidFill>
                  <a:schemeClr val="tx1"/>
                </a:solidFill>
              </a:rPr>
              <a:t>.</a:t>
            </a:r>
            <a:endParaRPr spc="-5" dirty="0">
              <a:solidFill>
                <a:schemeClr val="tx1"/>
              </a:solidFill>
            </a:endParaRPr>
          </a:p>
          <a:p>
            <a:pPr marL="698500" indent="-274320">
              <a:lnSpc>
                <a:spcPct val="100000"/>
              </a:lnSpc>
              <a:buClr>
                <a:srgbClr val="619DD1"/>
              </a:buClr>
              <a:buSzPct val="88888"/>
              <a:buFont typeface="Segoe UI Symbol"/>
              <a:buChar char="⚫"/>
              <a:tabLst>
                <a:tab pos="697865" algn="l"/>
                <a:tab pos="698500" algn="l"/>
              </a:tabLst>
            </a:pPr>
            <a:r>
              <a:rPr spc="-5" dirty="0">
                <a:solidFill>
                  <a:schemeClr val="tx1"/>
                </a:solidFill>
              </a:rPr>
              <a:t>Crear historias de </a:t>
            </a:r>
            <a:r>
              <a:rPr spc="-5" dirty="0" err="1">
                <a:solidFill>
                  <a:schemeClr val="tx1"/>
                </a:solidFill>
              </a:rPr>
              <a:t>usuarios</a:t>
            </a:r>
            <a:r>
              <a:rPr lang="es-ES" spc="-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con base al modelo de </a:t>
            </a:r>
            <a:r>
              <a:rPr spc="-5" dirty="0" err="1">
                <a:solidFill>
                  <a:schemeClr val="tx1"/>
                </a:solidFill>
              </a:rPr>
              <a:t>lógico</a:t>
            </a:r>
            <a:r>
              <a:rPr lang="es-ES" spc="-5" dirty="0">
                <a:solidFill>
                  <a:schemeClr val="tx1"/>
                </a:solidFill>
              </a:rPr>
              <a:t>.</a:t>
            </a:r>
            <a:endParaRPr spc="-5" dirty="0">
              <a:solidFill>
                <a:schemeClr val="tx1"/>
              </a:solidFill>
            </a:endParaRPr>
          </a:p>
          <a:p>
            <a:pPr marL="698500" indent="-274320">
              <a:lnSpc>
                <a:spcPct val="100000"/>
              </a:lnSpc>
              <a:spcBef>
                <a:spcPts val="5"/>
              </a:spcBef>
              <a:buClr>
                <a:srgbClr val="619DD1"/>
              </a:buClr>
              <a:buSzPct val="88888"/>
              <a:buFont typeface="Segoe UI Symbol"/>
              <a:buChar char="⚫"/>
              <a:tabLst>
                <a:tab pos="697865" algn="l"/>
                <a:tab pos="698500" algn="l"/>
              </a:tabLst>
            </a:pPr>
            <a:r>
              <a:rPr spc="-5" dirty="0">
                <a:solidFill>
                  <a:schemeClr val="tx1"/>
                </a:solidFill>
              </a:rPr>
              <a:t>Desarrollar algunos prototipos de </a:t>
            </a:r>
            <a:r>
              <a:rPr spc="-5" dirty="0" err="1">
                <a:solidFill>
                  <a:schemeClr val="tx1"/>
                </a:solidFill>
              </a:rPr>
              <a:t>visualización</a:t>
            </a:r>
            <a:r>
              <a:rPr lang="es-ES" spc="-5" dirty="0">
                <a:solidFill>
                  <a:schemeClr val="tx1"/>
                </a:solidFill>
              </a:rPr>
              <a:t>.</a:t>
            </a:r>
            <a:endParaRPr spc="-5" dirty="0">
              <a:solidFill>
                <a:schemeClr val="tx1"/>
              </a:solidFill>
            </a:endParaRPr>
          </a:p>
          <a:p>
            <a:pPr marL="698500" marR="116839" indent="-274320">
              <a:lnSpc>
                <a:spcPct val="100000"/>
              </a:lnSpc>
              <a:spcBef>
                <a:spcPts val="365"/>
              </a:spcBef>
              <a:buClr>
                <a:srgbClr val="619DD1"/>
              </a:buClr>
              <a:buSzPct val="88888"/>
              <a:buFont typeface="Segoe UI Symbol"/>
              <a:buChar char="⚫"/>
              <a:tabLst>
                <a:tab pos="697865" algn="l"/>
                <a:tab pos="698500" algn="l"/>
              </a:tabLst>
            </a:pPr>
            <a:r>
              <a:rPr spc="-5" dirty="0">
                <a:solidFill>
                  <a:schemeClr val="tx1"/>
                </a:solidFill>
              </a:rPr>
              <a:t>Usar la retroalimentación de los prototipos y diagramas del flujo para </a:t>
            </a:r>
            <a:r>
              <a:rPr spc="-5" dirty="0" err="1">
                <a:solidFill>
                  <a:schemeClr val="tx1"/>
                </a:solidFill>
              </a:rPr>
              <a:t>desarrollar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spc="-5" dirty="0" err="1">
                <a:solidFill>
                  <a:schemeClr val="tx1"/>
                </a:solidFill>
              </a:rPr>
              <a:t>el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spc="-5" dirty="0" err="1">
                <a:solidFill>
                  <a:schemeClr val="tx1"/>
                </a:solidFill>
              </a:rPr>
              <a:t>sistema</a:t>
            </a:r>
            <a:r>
              <a:rPr lang="es-ES" spc="-5" dirty="0">
                <a:solidFill>
                  <a:schemeClr val="tx1"/>
                </a:solidFill>
              </a:rPr>
              <a:t>.</a:t>
            </a:r>
            <a:endParaRPr spc="-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8055" y="457200"/>
            <a:ext cx="81773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  <a:r>
              <a:rPr sz="3200" spc="-4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Rápido</a:t>
            </a:r>
            <a:r>
              <a:rPr sz="3200" spc="-4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sz="3200" spc="-22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Aplicaciones</a:t>
            </a:r>
            <a:r>
              <a:rPr sz="3200" spc="-4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(RAD)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8054" y="1550352"/>
            <a:ext cx="8024945" cy="3798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900" spc="-160" dirty="0">
                <a:latin typeface="Segoe UI Symbol"/>
                <a:cs typeface="Segoe UI Symbol"/>
              </a:rPr>
              <a:t>⦿	</a:t>
            </a:r>
            <a:r>
              <a:rPr sz="2400" spc="-5" dirty="0">
                <a:latin typeface="Arial MT"/>
                <a:cs typeface="Arial MT"/>
              </a:rPr>
              <a:t>Metodología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orientada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objetos,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incluye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métodos</a:t>
            </a:r>
            <a:endParaRPr sz="2400" dirty="0">
              <a:latin typeface="Arial MT"/>
              <a:cs typeface="Arial MT"/>
            </a:endParaRPr>
          </a:p>
          <a:p>
            <a:pPr marL="39624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desarrollo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" dirty="0">
                <a:latin typeface="Arial MT"/>
                <a:cs typeface="Arial MT"/>
              </a:rPr>
              <a:t> herramientas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software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96240" algn="l"/>
              </a:tabLst>
            </a:pPr>
            <a:r>
              <a:rPr sz="1900" spc="-160" dirty="0">
                <a:latin typeface="Segoe UI Symbol"/>
                <a:cs typeface="Segoe UI Symbol"/>
              </a:rPr>
              <a:t>⦿	</a:t>
            </a:r>
            <a:r>
              <a:rPr sz="2400" spc="-5" dirty="0">
                <a:latin typeface="Arial MT"/>
                <a:cs typeface="Arial MT"/>
              </a:rPr>
              <a:t>Fases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 RAD</a:t>
            </a:r>
            <a:endParaRPr sz="2400" dirty="0">
              <a:latin typeface="Arial MT"/>
              <a:cs typeface="Arial MT"/>
            </a:endParaRPr>
          </a:p>
          <a:p>
            <a:pPr marL="698500" indent="-274320">
              <a:lnSpc>
                <a:spcPct val="100000"/>
              </a:lnSpc>
              <a:spcBef>
                <a:spcPts val="580"/>
              </a:spcBef>
              <a:buClr>
                <a:srgbClr val="619DD1"/>
              </a:buClr>
              <a:buSzPct val="89583"/>
              <a:buFont typeface="Segoe UI Symbol"/>
              <a:buChar char="⚫"/>
              <a:tabLst>
                <a:tab pos="698500" algn="l"/>
              </a:tabLst>
            </a:pPr>
            <a:r>
              <a:rPr sz="2400" spc="-5" dirty="0">
                <a:latin typeface="Arial MT"/>
                <a:cs typeface="Arial MT"/>
              </a:rPr>
              <a:t>Planeación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los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Requerimientos</a:t>
            </a:r>
            <a:endParaRPr sz="2400" dirty="0">
              <a:latin typeface="Arial MT"/>
              <a:cs typeface="Arial MT"/>
            </a:endParaRPr>
          </a:p>
          <a:p>
            <a:pPr marL="698500" indent="-27432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9583"/>
              <a:buFont typeface="Segoe UI Symbol"/>
              <a:buChar char="⚫"/>
              <a:tabLst>
                <a:tab pos="698500" algn="l"/>
              </a:tabLst>
            </a:pPr>
            <a:r>
              <a:rPr sz="2400" spc="-50" dirty="0">
                <a:latin typeface="Arial MT"/>
                <a:cs typeface="Arial MT"/>
              </a:rPr>
              <a:t>Taller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Diseño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RAD</a:t>
            </a:r>
            <a:endParaRPr sz="2400" dirty="0">
              <a:latin typeface="Arial MT"/>
              <a:cs typeface="Arial MT"/>
            </a:endParaRPr>
          </a:p>
          <a:p>
            <a:pPr marL="698500" indent="-274320">
              <a:lnSpc>
                <a:spcPct val="100000"/>
              </a:lnSpc>
              <a:spcBef>
                <a:spcPts val="580"/>
              </a:spcBef>
              <a:buClr>
                <a:srgbClr val="619DD1"/>
              </a:buClr>
              <a:buSzPct val="89583"/>
              <a:buFont typeface="Segoe UI Symbol"/>
              <a:buChar char="⚫"/>
              <a:tabLst>
                <a:tab pos="698500" algn="l"/>
              </a:tabLst>
            </a:pPr>
            <a:r>
              <a:rPr sz="2400" spc="-5" dirty="0">
                <a:latin typeface="Arial MT"/>
                <a:cs typeface="Arial MT"/>
              </a:rPr>
              <a:t>Implementación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96240" algn="l"/>
              </a:tabLst>
            </a:pPr>
            <a:r>
              <a:rPr sz="1900" spc="-160" dirty="0">
                <a:latin typeface="Segoe UI Symbol"/>
                <a:cs typeface="Segoe UI Symbol"/>
              </a:rPr>
              <a:t>⦿	</a:t>
            </a:r>
            <a:r>
              <a:rPr sz="2400" spc="-5" dirty="0">
                <a:latin typeface="Arial MT"/>
                <a:cs typeface="Arial MT"/>
              </a:rPr>
              <a:t>Condiciones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implementar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RAD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96240" algn="l"/>
              </a:tabLst>
            </a:pPr>
            <a:r>
              <a:rPr sz="1900" spc="-160" dirty="0">
                <a:latin typeface="Segoe UI Symbol"/>
                <a:cs typeface="Segoe UI Symbol"/>
              </a:rPr>
              <a:t>⦿	</a:t>
            </a:r>
            <a:r>
              <a:rPr sz="2400" spc="-5" dirty="0">
                <a:latin typeface="Arial MT"/>
                <a:cs typeface="Arial MT"/>
              </a:rPr>
              <a:t>Las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dificultades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surgen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debido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endParaRPr sz="2400" dirty="0">
              <a:latin typeface="Arial MT"/>
              <a:cs typeface="Arial MT"/>
            </a:endParaRPr>
          </a:p>
          <a:p>
            <a:pPr marL="39624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analistas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tratan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apurar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demasiado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proyecto.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Acción de equilibrar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81_TF78479028_Win32" id="{7078A5B7-F287-4624-A7B7-6D798B7C3812}" vid="{3F88BFE6-5DBD-4126-A3C9-C824326F30D9}"/>
    </a:ext>
  </a:extLst>
</a:theme>
</file>

<file path=ppt/theme/theme2.xml><?xml version="1.0" encoding="utf-8"?>
<a:theme xmlns:a="http://schemas.openxmlformats.org/drawingml/2006/main" name="Manantial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81_TF78479028_Win32" id="{7078A5B7-F287-4624-A7B7-6D798B7C3812}" vid="{8E9555C6-D7CB-4C9E-95F6-2F2685C293BF}"/>
    </a:ext>
  </a:extLst>
</a:theme>
</file>

<file path=ppt/theme/theme3.xml><?xml version="1.0" encoding="utf-8"?>
<a:theme xmlns:a="http://schemas.openxmlformats.org/drawingml/2006/main" name="Estrella del progra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81_TF78479028_Win32" id="{7078A5B7-F287-4624-A7B7-6D798B7C3812}" vid="{5E268BF3-E9BC-4AA7-8930-1F7861E122E5}"/>
    </a:ext>
  </a:extLst>
</a:theme>
</file>

<file path=ppt/theme/theme4.xml><?xml version="1.0" encoding="utf-8"?>
<a:theme xmlns:a="http://schemas.openxmlformats.org/drawingml/2006/main" name="Entretenimiento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81_TF78479028_Win32" id="{7078A5B7-F287-4624-A7B7-6D798B7C3812}" vid="{ADB5AE4C-A669-400C-96DA-B592BCA23335}"/>
    </a:ext>
  </a:extLst>
</a:theme>
</file>

<file path=ppt/theme/theme5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tf78479028_win32</Template>
  <TotalTime>663</TotalTime>
  <Words>1311</Words>
  <Application>Microsoft Office PowerPoint</Application>
  <PresentationFormat>Presentación en pantalla (4:3)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24</vt:i4>
      </vt:variant>
    </vt:vector>
  </HeadingPairs>
  <TitlesOfParts>
    <vt:vector size="37" baseType="lpstr">
      <vt:lpstr>Arial</vt:lpstr>
      <vt:lpstr>Arial MT</vt:lpstr>
      <vt:lpstr>Gill Sans MT</vt:lpstr>
      <vt:lpstr>Impact</vt:lpstr>
      <vt:lpstr>Segoe UI</vt:lpstr>
      <vt:lpstr>Segoe UI Light</vt:lpstr>
      <vt:lpstr>Segoe UI Symbol</vt:lpstr>
      <vt:lpstr>Times New Roman</vt:lpstr>
      <vt:lpstr>Acción de equilibrar</vt:lpstr>
      <vt:lpstr>Manantial</vt:lpstr>
      <vt:lpstr>Estrella del programa</vt:lpstr>
      <vt:lpstr>Entretenimientos</vt:lpstr>
      <vt:lpstr>Distintivo</vt:lpstr>
      <vt:lpstr>Sistemas, roles y metodologías de desarrollo</vt:lpstr>
      <vt:lpstr>Tipos de Sistemas e  Integración de las Tecnologías</vt:lpstr>
      <vt:lpstr>Necesidad del Análisis y Diseño de  Sistemas</vt:lpstr>
      <vt:lpstr>Roles del Analista de Sistemas</vt:lpstr>
      <vt:lpstr>La Metodología del Ciclo de Vida  del Desarrollo de Sistemas (SDLC) BAJO DEL ENFOQUE DEL ANÁLISIS Y DISEÑO ESTRUCTURADO</vt:lpstr>
      <vt:lpstr>La Metodología Orientada a Objetos</vt:lpstr>
      <vt:lpstr>La Metodología Ágil</vt:lpstr>
      <vt:lpstr>Proceso de Desarrollo Ágil</vt:lpstr>
      <vt:lpstr>Desarrollo Rápido de Aplicaciones (RAD)</vt:lpstr>
      <vt:lpstr>Prototipos</vt:lpstr>
      <vt:lpstr>Proceso de Desarrollo de un  Prototipo</vt:lpstr>
      <vt:lpstr>Software utilizado en las  metodologías</vt:lpstr>
      <vt:lpstr>Riesgos inherentes a la  innovación organizacional</vt:lpstr>
      <vt:lpstr>Comparaciones entre SDLC y  RAD</vt:lpstr>
      <vt:lpstr>¿Cómo elegir que método de desarrollo  de sistemas que necesito?</vt:lpstr>
      <vt:lpstr>Presentación de PowerPoint</vt:lpstr>
      <vt:lpstr>tarea DE RETROALIMENTACIÓN</vt:lpstr>
      <vt:lpstr>¿CUÁLES SON LAS ACTIVIDADES DE FÉNIX AIRLINES?</vt:lpstr>
      <vt:lpstr>¿Cuáles son los problemas que se han identificado con respecto al software?</vt:lpstr>
      <vt:lpstr>¿Qué ha reclamado el el gerente general de carga al Jefe de informática?</vt:lpstr>
      <vt:lpstr>Posteriormente, ¿Qué le ha solicitado el gerente general de carga al jefe de informática?</vt:lpstr>
      <vt:lpstr>¿Todo el desarrollo del software se realiza de manera interna?</vt:lpstr>
      <vt:lpstr>bibliografía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Zúñiga González</dc:creator>
  <cp:lastModifiedBy>Maira Santacruz</cp:lastModifiedBy>
  <cp:revision>69</cp:revision>
  <dcterms:created xsi:type="dcterms:W3CDTF">2023-03-17T01:56:08Z</dcterms:created>
  <dcterms:modified xsi:type="dcterms:W3CDTF">2025-03-24T21:24:44Z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2023-03-17T00:00:00Z</vt:filetime>
  </property>
</Properties>
</file>