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2116" y="2080387"/>
            <a:ext cx="4631055" cy="3938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2049907"/>
            <a:ext cx="8752205" cy="401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828800"/>
            <a:ext cx="708660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Ciclo de </a:t>
            </a:r>
            <a:r>
              <a:rPr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vida</a:t>
            </a:r>
            <a:r>
              <a:rPr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</a:t>
            </a:r>
            <a:br>
              <a:rPr lang="es-E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 UN PROYECTO</a:t>
            </a:r>
          </a:p>
        </p:txBody>
      </p:sp>
      <p:sp>
        <p:nvSpPr>
          <p:cNvPr id="3" name="Llamada ovalada 2"/>
          <p:cNvSpPr/>
          <p:nvPr/>
        </p:nvSpPr>
        <p:spPr>
          <a:xfrm>
            <a:off x="8763000" y="1828800"/>
            <a:ext cx="2514600" cy="2438400"/>
          </a:xfrm>
          <a:prstGeom prst="wedgeEllipseCallout">
            <a:avLst>
              <a:gd name="adj1" fmla="val -135240"/>
              <a:gd name="adj2" fmla="val 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Capítulo 5 Libro Análisis Estructurado Moderno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99060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8: Conversión de bases  de 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62" y="1524000"/>
            <a:ext cx="8857281" cy="45736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requiere como entrada la base de datos actual que tiene el 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usuario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y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se procede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a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adaptarla al </a:t>
            </a:r>
            <a:r>
              <a:rPr sz="3600" spc="5" dirty="0">
                <a:solidFill>
                  <a:srgbClr val="FFFFFF"/>
                </a:solidFill>
                <a:latin typeface="TeXGyreAdventor"/>
                <a:cs typeface="TeXGyreAdventor"/>
              </a:rPr>
              <a:t>nuevo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sistema </a:t>
            </a:r>
            <a:r>
              <a:rPr sz="3600" spc="-10" dirty="0">
                <a:solidFill>
                  <a:srgbClr val="FFFFFF"/>
                </a:solidFill>
                <a:latin typeface="TeXGyreAdventor"/>
                <a:cs typeface="TeXGyreAdventor"/>
              </a:rPr>
              <a:t>(según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diseño 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creado en la actividad</a:t>
            </a:r>
            <a:r>
              <a:rPr sz="3600" spc="-6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3).</a:t>
            </a:r>
            <a:endParaRPr sz="3600" dirty="0">
              <a:latin typeface="TeXGyreAdventor"/>
              <a:cs typeface="TeXGyreAdventor"/>
            </a:endParaRPr>
          </a:p>
          <a:p>
            <a:pPr marL="355600" marR="24066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Este trabajo de adaptación o conversión puede demorar tanto  tiempo como el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desarrollo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de los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programas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de PC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para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3600" spc="5" dirty="0">
                <a:solidFill>
                  <a:srgbClr val="FFFFFF"/>
                </a:solidFill>
                <a:latin typeface="TeXGyreAdventor"/>
                <a:cs typeface="TeXGyreAdventor"/>
              </a:rPr>
              <a:t>nuevo 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sistema.</a:t>
            </a:r>
            <a:endParaRPr sz="3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42908"/>
            <a:ext cx="9753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9: Instalación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766" y="1386151"/>
            <a:ext cx="9906000" cy="502894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Es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la actividad</a:t>
            </a:r>
            <a:r>
              <a:rPr sz="3600" spc="-5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final.</a:t>
            </a:r>
            <a:endParaRPr sz="3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Sus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entradas</a:t>
            </a:r>
            <a:r>
              <a:rPr sz="3600" spc="-5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son:</a:t>
            </a:r>
            <a:endParaRPr sz="3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Manual del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usuario </a:t>
            </a:r>
            <a:r>
              <a:rPr sz="3200" spc="-10" dirty="0">
                <a:solidFill>
                  <a:srgbClr val="FFFFFF"/>
                </a:solidFill>
                <a:latin typeface="TeXGyreAdventor"/>
                <a:cs typeface="TeXGyreAdventor"/>
              </a:rPr>
              <a:t>(act.</a:t>
            </a:r>
            <a:r>
              <a:rPr sz="3200" spc="-254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7)</a:t>
            </a:r>
            <a:endParaRPr sz="32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Base de datos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convertida </a:t>
            </a:r>
            <a:r>
              <a:rPr sz="3200" spc="-10" dirty="0">
                <a:solidFill>
                  <a:srgbClr val="FFFFFF"/>
                </a:solidFill>
                <a:latin typeface="TeXGyreAdventor"/>
                <a:cs typeface="TeXGyreAdventor"/>
              </a:rPr>
              <a:t>(act.</a:t>
            </a:r>
            <a:r>
              <a:rPr sz="3200" spc="-2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8)</a:t>
            </a:r>
            <a:endParaRPr sz="32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Sistema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final </a:t>
            </a:r>
            <a:r>
              <a:rPr sz="3200" spc="-10" dirty="0">
                <a:solidFill>
                  <a:srgbClr val="FFFFFF"/>
                </a:solidFill>
                <a:latin typeface="TeXGyreAdventor"/>
                <a:cs typeface="TeXGyreAdventor"/>
              </a:rPr>
              <a:t>aceptado (act.</a:t>
            </a:r>
            <a:r>
              <a:rPr sz="3200" spc="-229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6)</a:t>
            </a:r>
            <a:endParaRPr sz="32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Según sea el tamaño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sistema la instalación puede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realizarse</a:t>
            </a:r>
            <a:r>
              <a:rPr sz="3600" spc="-2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 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una noche a la mañana o en varios</a:t>
            </a:r>
            <a:r>
              <a:rPr sz="3600" spc="-114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días.</a:t>
            </a:r>
            <a:endParaRPr sz="3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14" y="262759"/>
            <a:ext cx="99060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Tipos de enfoque: Radical </a:t>
            </a:r>
            <a:r>
              <a:rPr lang="es-ES" b="1" dirty="0">
                <a:ln/>
                <a:solidFill>
                  <a:schemeClr val="accent3"/>
                </a:solidFill>
              </a:rPr>
              <a:t>v</a:t>
            </a:r>
            <a:r>
              <a:rPr b="1" dirty="0">
                <a:ln/>
                <a:solidFill>
                  <a:schemeClr val="accent3"/>
                </a:solidFill>
              </a:rPr>
              <a:t>s.</a:t>
            </a:r>
            <a:r>
              <a:rPr lang="es-ES" b="1" dirty="0">
                <a:ln/>
                <a:solidFill>
                  <a:schemeClr val="accent3"/>
                </a:solidFill>
              </a:rPr>
              <a:t> </a:t>
            </a:r>
            <a:r>
              <a:rPr b="1" dirty="0" err="1">
                <a:ln/>
                <a:solidFill>
                  <a:schemeClr val="accent3"/>
                </a:solidFill>
              </a:rPr>
              <a:t>Conservador</a:t>
            </a:r>
            <a:endParaRPr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14" y="1555107"/>
            <a:ext cx="10762593" cy="43992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400" spc="27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A la hora de plantear el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desarrollo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de un proyecto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pueden </a:t>
            </a:r>
            <a:r>
              <a:rPr sz="3200" spc="-75" dirty="0">
                <a:solidFill>
                  <a:srgbClr val="FFFFFF"/>
                </a:solidFill>
                <a:latin typeface="TeXGyreAdventor"/>
                <a:cs typeface="TeXGyreAdventor"/>
              </a:rPr>
              <a:t>tomar 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en </a:t>
            </a:r>
            <a:r>
              <a:rPr sz="3200" spc="5" dirty="0">
                <a:solidFill>
                  <a:srgbClr val="FFFFFF"/>
                </a:solidFill>
                <a:latin typeface="TeXGyreAdventor"/>
                <a:cs typeface="TeXGyreAdventor"/>
              </a:rPr>
              <a:t>cuenta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dos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enfoques totalmente</a:t>
            </a:r>
            <a:r>
              <a:rPr sz="3200" spc="-1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opuestos:</a:t>
            </a:r>
            <a:endParaRPr sz="3200" dirty="0">
              <a:latin typeface="TeXGyreAdventor"/>
              <a:cs typeface="TeXGyreAdventor"/>
            </a:endParaRPr>
          </a:p>
          <a:p>
            <a:pPr marL="469900" algn="just">
              <a:lnSpc>
                <a:spcPct val="100000"/>
              </a:lnSpc>
              <a:spcBef>
                <a:spcPts val="1000"/>
              </a:spcBef>
            </a:pPr>
            <a:r>
              <a:rPr sz="20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Enfoque </a:t>
            </a:r>
            <a:r>
              <a:rPr sz="2800" b="1" dirty="0">
                <a:solidFill>
                  <a:srgbClr val="FFFFFF"/>
                </a:solidFill>
                <a:latin typeface="TeXGyreAdventor"/>
                <a:cs typeface="TeXGyreAdventor"/>
              </a:rPr>
              <a:t>radical: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Las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actividades 1 a 9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se desarrollan</a:t>
            </a:r>
            <a:r>
              <a:rPr sz="2800" spc="2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paralelamente</a:t>
            </a:r>
            <a:endParaRPr sz="2800" dirty="0">
              <a:latin typeface="TeXGyreAdventor"/>
              <a:cs typeface="TeXGyreAdventor"/>
            </a:endParaRPr>
          </a:p>
          <a:p>
            <a:pPr marL="756285" algn="just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desde el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principio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proyecto.</a:t>
            </a:r>
            <a:endParaRPr sz="2800" dirty="0">
              <a:latin typeface="TeXGyreAdventor"/>
              <a:cs typeface="TeXGyreAdventor"/>
            </a:endParaRPr>
          </a:p>
          <a:p>
            <a:pPr marL="756285" marR="425450" indent="-287020" algn="just">
              <a:lnSpc>
                <a:spcPct val="99700"/>
              </a:lnSpc>
              <a:spcBef>
                <a:spcPts val="1020"/>
              </a:spcBef>
            </a:pPr>
            <a:r>
              <a:rPr sz="20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Enfoque conservador: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Cada actividad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comienza cuando termina </a:t>
            </a:r>
            <a:r>
              <a:rPr sz="2800" spc="-145" dirty="0">
                <a:solidFill>
                  <a:srgbClr val="FFFFFF"/>
                </a:solidFill>
                <a:latin typeface="TeXGyreAdventor"/>
                <a:cs typeface="TeXGyreAdventor"/>
              </a:rPr>
              <a:t>su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predecesora,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es decir: para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iniciar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una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actividad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hay que esperar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que </a:t>
            </a:r>
            <a:r>
              <a:rPr sz="2800" spc="5" dirty="0">
                <a:solidFill>
                  <a:srgbClr val="FFFFFF"/>
                </a:solidFill>
                <a:latin typeface="TeXGyreAdventor"/>
                <a:cs typeface="TeXGyreAdventor"/>
              </a:rPr>
              <a:t>la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anterior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actividad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sea</a:t>
            </a:r>
            <a:r>
              <a:rPr sz="280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completada.</a:t>
            </a:r>
            <a:endParaRPr sz="2800" dirty="0">
              <a:latin typeface="TeXGyreAdventor"/>
              <a:cs typeface="TeXGyreAdventor"/>
            </a:endParaRPr>
          </a:p>
          <a:p>
            <a:pPr marL="756285" marR="495300" indent="-287020" algn="just">
              <a:lnSpc>
                <a:spcPct val="100000"/>
              </a:lnSpc>
              <a:spcBef>
                <a:spcPts val="1005"/>
              </a:spcBef>
            </a:pPr>
            <a:r>
              <a:rPr sz="20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No se recomienda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adoptar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un enfoque extremadamente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radical </a:t>
            </a:r>
            <a:r>
              <a:rPr sz="2800" spc="-170" dirty="0">
                <a:solidFill>
                  <a:srgbClr val="FFFFFF"/>
                </a:solidFill>
                <a:latin typeface="TeXGyreAdventor"/>
                <a:cs typeface="TeXGyreAdventor"/>
              </a:rPr>
              <a:t>ni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extremadamente</a:t>
            </a:r>
            <a:r>
              <a:rPr sz="2800" spc="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conservador.</a:t>
            </a:r>
            <a:endParaRPr sz="2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5" y="638313"/>
            <a:ext cx="635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¿Cuál enfoque usamos?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55" y="1676400"/>
            <a:ext cx="11582400" cy="452752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spcBef>
                <a:spcPts val="1105"/>
              </a:spcBef>
              <a:tabLst>
                <a:tab pos="354965" algn="l"/>
              </a:tabLst>
            </a:pPr>
            <a:r>
              <a:rPr sz="24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enfoque a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utilizar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depende de cada</a:t>
            </a:r>
            <a:r>
              <a:rPr sz="3200" spc="-9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proyecto</a:t>
            </a:r>
            <a:endParaRPr sz="3200" dirty="0">
              <a:latin typeface="TeXGyreAdventor"/>
              <a:cs typeface="TeXGyreAdventor"/>
            </a:endParaRPr>
          </a:p>
          <a:p>
            <a:pPr marL="12700">
              <a:spcBef>
                <a:spcPts val="1010"/>
              </a:spcBef>
              <a:tabLst>
                <a:tab pos="354965" algn="l"/>
              </a:tabLst>
            </a:pPr>
            <a:r>
              <a:rPr sz="24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No obstante, podemos </a:t>
            </a:r>
            <a:r>
              <a:rPr sz="3200" spc="-5" dirty="0">
                <a:solidFill>
                  <a:srgbClr val="FFFFFF"/>
                </a:solidFill>
                <a:latin typeface="TeXGyreAdventor"/>
                <a:cs typeface="TeXGyreAdventor"/>
              </a:rPr>
              <a:t>dar </a:t>
            </a:r>
            <a:r>
              <a:rPr sz="3200" dirty="0">
                <a:solidFill>
                  <a:srgbClr val="FFFFFF"/>
                </a:solidFill>
                <a:latin typeface="TeXGyreAdventor"/>
                <a:cs typeface="TeXGyreAdventor"/>
              </a:rPr>
              <a:t>ciertos </a:t>
            </a:r>
            <a:r>
              <a:rPr sz="32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casos </a:t>
            </a:r>
            <a:r>
              <a:rPr sz="3200" b="1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32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aplicación</a:t>
            </a:r>
            <a:r>
              <a:rPr sz="3200" b="1" spc="-1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generales:</a:t>
            </a:r>
            <a:endParaRPr sz="3200" dirty="0">
              <a:latin typeface="TeXGyreAdventor"/>
              <a:cs typeface="TeXGyreAdventor"/>
            </a:endParaRPr>
          </a:p>
          <a:p>
            <a:pPr marL="756285" marR="399415" indent="-287020">
              <a:spcBef>
                <a:spcPts val="1005"/>
              </a:spcBef>
            </a:pPr>
            <a:r>
              <a:rPr sz="20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eXGyreAdventor"/>
                <a:cs typeface="TeXGyreAdventor"/>
              </a:rPr>
              <a:t>Enfoque radical: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proyectos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pequeños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con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usuarios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novatos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sin  experiencia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el desarrollo de sistemas automatizados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dentro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  empresas. También se </a:t>
            </a:r>
            <a:r>
              <a:rPr sz="2800" spc="5" dirty="0">
                <a:solidFill>
                  <a:srgbClr val="FFFFFF"/>
                </a:solidFill>
                <a:latin typeface="TeXGyreAdventor"/>
                <a:cs typeface="TeXGyreAdventor"/>
              </a:rPr>
              <a:t>lo utiliza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cuando el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proyecto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apurado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 se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acorta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plazo de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entrega por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razones</a:t>
            </a:r>
            <a:r>
              <a:rPr sz="2800" spc="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ajenas.</a:t>
            </a:r>
            <a:endParaRPr sz="2800" dirty="0">
              <a:latin typeface="TeXGyreAdventor"/>
              <a:cs typeface="TeXGyreAdventor"/>
            </a:endParaRPr>
          </a:p>
          <a:p>
            <a:pPr marL="756285" marR="5080" indent="-287020">
              <a:spcBef>
                <a:spcPts val="1010"/>
              </a:spcBef>
            </a:pPr>
            <a:r>
              <a:rPr sz="20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eXGyreAdventor"/>
                <a:cs typeface="TeXGyreAdventor"/>
              </a:rPr>
              <a:t>Enfoque conservador: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se ocupa en grandes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proyectos que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implican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grandes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inversiones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 dinero ya que resulta menos riesgoso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en cuanto 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posibilidad de errores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el sistema</a:t>
            </a:r>
            <a:r>
              <a:rPr sz="2800" spc="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desarrollado.</a:t>
            </a:r>
            <a:endParaRPr sz="2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4779" y="1066800"/>
            <a:ext cx="10363200" cy="923330"/>
          </a:xfrm>
        </p:spPr>
        <p:txBody>
          <a:bodyPr/>
          <a:lstStyle/>
          <a:p>
            <a:r>
              <a:rPr lang="es-ES" sz="6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Eso es todo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685800" y="3200400"/>
            <a:ext cx="8534400" cy="147732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9600" b="1" dirty="0">
                <a:ln/>
                <a:solidFill>
                  <a:schemeClr val="accent3"/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404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04" y="210872"/>
            <a:ext cx="914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3975" algn="l"/>
              </a:tabLst>
            </a:pPr>
            <a:r>
              <a:rPr sz="4000" b="1" dirty="0">
                <a:ln/>
                <a:solidFill>
                  <a:schemeClr val="accent3"/>
                </a:solidFill>
              </a:rPr>
              <a:t>El ciclo de </a:t>
            </a:r>
            <a:r>
              <a:rPr lang="es-PY" sz="4000" b="1" noProof="0" dirty="0">
                <a:ln/>
                <a:solidFill>
                  <a:schemeClr val="accent3"/>
                </a:solidFill>
              </a:rPr>
              <a:t>vida</a:t>
            </a:r>
            <a:r>
              <a:rPr sz="4000" b="1" dirty="0">
                <a:ln/>
                <a:solidFill>
                  <a:schemeClr val="accent3"/>
                </a:solidFill>
              </a:rPr>
              <a:t> </a:t>
            </a:r>
            <a:r>
              <a:rPr lang="es-PY" sz="4000" b="1" noProof="0" dirty="0">
                <a:ln/>
                <a:solidFill>
                  <a:schemeClr val="accent3"/>
                </a:solidFill>
              </a:rPr>
              <a:t>estructurado</a:t>
            </a:r>
            <a:endParaRPr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04" y="904296"/>
            <a:ext cx="901131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2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Este ciclo </a:t>
            </a:r>
            <a:r>
              <a:rPr sz="40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4000" spc="5" dirty="0">
                <a:solidFill>
                  <a:srgbClr val="FFFFFF"/>
                </a:solidFill>
                <a:latin typeface="TeXGyreAdventor"/>
                <a:cs typeface="TeXGyreAdventor"/>
              </a:rPr>
              <a:t>lleva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a cabo a </a:t>
            </a:r>
            <a:r>
              <a:rPr sz="4000" spc="5" dirty="0">
                <a:solidFill>
                  <a:srgbClr val="FFFFFF"/>
                </a:solidFill>
                <a:latin typeface="TeXGyreAdventor"/>
                <a:cs typeface="TeXGyreAdventor"/>
              </a:rPr>
              <a:t>través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de 9</a:t>
            </a:r>
            <a:r>
              <a:rPr sz="4000" spc="-2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actividades.</a:t>
            </a:r>
            <a:endParaRPr sz="40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83" y="2207291"/>
            <a:ext cx="4871509" cy="39876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4965" algn="l"/>
              </a:tabLst>
            </a:pPr>
            <a:r>
              <a:rPr sz="32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lang="es-ES" sz="4000" dirty="0">
                <a:solidFill>
                  <a:srgbClr val="FFFFFF"/>
                </a:solidFill>
                <a:latin typeface="TeXGyreAdventor"/>
                <a:cs typeface="TeXGyreAdventor"/>
              </a:rPr>
              <a:t>Se definen terminadores que son:</a:t>
            </a:r>
            <a:endParaRPr sz="40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Los</a:t>
            </a:r>
            <a:r>
              <a:rPr lang="es-ES"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dirty="0" err="1">
                <a:solidFill>
                  <a:srgbClr val="FFFFFF"/>
                </a:solidFill>
                <a:latin typeface="TeXGyreAdventor"/>
                <a:cs typeface="TeXGyreAdventor"/>
              </a:rPr>
              <a:t>usuarios</a:t>
            </a:r>
            <a:endParaRPr sz="3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8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Los</a:t>
            </a:r>
            <a:r>
              <a:rPr sz="3600" spc="-2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es-ES" sz="3600" spc="-2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 err="1">
                <a:solidFill>
                  <a:srgbClr val="FFFFFF"/>
                </a:solidFill>
                <a:latin typeface="TeXGyreAdventor"/>
                <a:cs typeface="TeXGyreAdventor"/>
              </a:rPr>
              <a:t>administradores</a:t>
            </a:r>
            <a:endParaRPr sz="3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8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3600" spc="-10" dirty="0">
                <a:solidFill>
                  <a:srgbClr val="FFFFFF"/>
                </a:solidFill>
                <a:latin typeface="TeXGyreAdventor"/>
                <a:cs typeface="TeXGyreAdventor"/>
              </a:rPr>
              <a:t>personal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3600" spc="-2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eXGyreAdventor"/>
                <a:cs typeface="TeXGyreAdventor"/>
              </a:rPr>
              <a:t>operaciones</a:t>
            </a:r>
            <a:endParaRPr sz="3600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3783307"/>
            <a:ext cx="599581" cy="2470037"/>
          </a:xfrm>
          <a:custGeom>
            <a:avLst/>
            <a:gdLst/>
            <a:ahLst/>
            <a:cxnLst/>
            <a:rect l="l" t="t" r="r" b="b"/>
            <a:pathLst>
              <a:path w="475614" h="1115695">
                <a:moveTo>
                  <a:pt x="0" y="0"/>
                </a:moveTo>
                <a:lnTo>
                  <a:pt x="47918" y="4149"/>
                </a:lnTo>
                <a:lnTo>
                  <a:pt x="92547" y="16049"/>
                </a:lnTo>
                <a:lnTo>
                  <a:pt x="132931" y="34879"/>
                </a:lnTo>
                <a:lnTo>
                  <a:pt x="168116" y="59817"/>
                </a:lnTo>
                <a:lnTo>
                  <a:pt x="197145" y="90041"/>
                </a:lnTo>
                <a:lnTo>
                  <a:pt x="219063" y="124729"/>
                </a:lnTo>
                <a:lnTo>
                  <a:pt x="232914" y="163062"/>
                </a:lnTo>
                <a:lnTo>
                  <a:pt x="237744" y="204216"/>
                </a:lnTo>
                <a:lnTo>
                  <a:pt x="237744" y="371856"/>
                </a:lnTo>
                <a:lnTo>
                  <a:pt x="242573" y="413009"/>
                </a:lnTo>
                <a:lnTo>
                  <a:pt x="256424" y="451342"/>
                </a:lnTo>
                <a:lnTo>
                  <a:pt x="278342" y="486030"/>
                </a:lnTo>
                <a:lnTo>
                  <a:pt x="307371" y="516255"/>
                </a:lnTo>
                <a:lnTo>
                  <a:pt x="342556" y="541192"/>
                </a:lnTo>
                <a:lnTo>
                  <a:pt x="382940" y="560022"/>
                </a:lnTo>
                <a:lnTo>
                  <a:pt x="427569" y="571922"/>
                </a:lnTo>
                <a:lnTo>
                  <a:pt x="475488" y="576072"/>
                </a:lnTo>
                <a:lnTo>
                  <a:pt x="427569" y="580221"/>
                </a:lnTo>
                <a:lnTo>
                  <a:pt x="382940" y="592121"/>
                </a:lnTo>
                <a:lnTo>
                  <a:pt x="342556" y="610951"/>
                </a:lnTo>
                <a:lnTo>
                  <a:pt x="307371" y="635888"/>
                </a:lnTo>
                <a:lnTo>
                  <a:pt x="278342" y="666113"/>
                </a:lnTo>
                <a:lnTo>
                  <a:pt x="256424" y="700801"/>
                </a:lnTo>
                <a:lnTo>
                  <a:pt x="242573" y="739134"/>
                </a:lnTo>
                <a:lnTo>
                  <a:pt x="237744" y="780288"/>
                </a:lnTo>
                <a:lnTo>
                  <a:pt x="237744" y="911352"/>
                </a:lnTo>
                <a:lnTo>
                  <a:pt x="232914" y="952505"/>
                </a:lnTo>
                <a:lnTo>
                  <a:pt x="219063" y="990838"/>
                </a:lnTo>
                <a:lnTo>
                  <a:pt x="197145" y="1025526"/>
                </a:lnTo>
                <a:lnTo>
                  <a:pt x="168116" y="1055751"/>
                </a:lnTo>
                <a:lnTo>
                  <a:pt x="132931" y="1080688"/>
                </a:lnTo>
                <a:lnTo>
                  <a:pt x="92547" y="1099518"/>
                </a:lnTo>
                <a:lnTo>
                  <a:pt x="47918" y="1111418"/>
                </a:lnTo>
                <a:lnTo>
                  <a:pt x="0" y="1115568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85819" y="3919401"/>
            <a:ext cx="6148396" cy="1995170"/>
            <a:chOff x="5861303" y="2624327"/>
            <a:chExt cx="3293745" cy="1995170"/>
          </a:xfrm>
        </p:grpSpPr>
        <p:sp>
          <p:nvSpPr>
            <p:cNvPr id="7" name="object 7"/>
            <p:cNvSpPr/>
            <p:nvPr/>
          </p:nvSpPr>
          <p:spPr>
            <a:xfrm>
              <a:off x="5871209" y="2634233"/>
              <a:ext cx="3274060" cy="1975485"/>
            </a:xfrm>
            <a:custGeom>
              <a:avLst/>
              <a:gdLst/>
              <a:ahLst/>
              <a:cxnLst/>
              <a:rect l="l" t="t" r="r" b="b"/>
              <a:pathLst>
                <a:path w="3274059" h="1975485">
                  <a:moveTo>
                    <a:pt x="2944367" y="0"/>
                  </a:moveTo>
                  <a:lnTo>
                    <a:pt x="329184" y="0"/>
                  </a:lnTo>
                  <a:lnTo>
                    <a:pt x="280554" y="3570"/>
                  </a:lnTo>
                  <a:lnTo>
                    <a:pt x="234135" y="13942"/>
                  </a:lnTo>
                  <a:lnTo>
                    <a:pt x="190437" y="30605"/>
                  </a:lnTo>
                  <a:lnTo>
                    <a:pt x="149969" y="53050"/>
                  </a:lnTo>
                  <a:lnTo>
                    <a:pt x="113242" y="80765"/>
                  </a:lnTo>
                  <a:lnTo>
                    <a:pt x="80765" y="113242"/>
                  </a:lnTo>
                  <a:lnTo>
                    <a:pt x="53050" y="149969"/>
                  </a:lnTo>
                  <a:lnTo>
                    <a:pt x="30605" y="190437"/>
                  </a:lnTo>
                  <a:lnTo>
                    <a:pt x="13942" y="234135"/>
                  </a:lnTo>
                  <a:lnTo>
                    <a:pt x="3570" y="280554"/>
                  </a:lnTo>
                  <a:lnTo>
                    <a:pt x="0" y="329183"/>
                  </a:lnTo>
                  <a:lnTo>
                    <a:pt x="0" y="1645920"/>
                  </a:lnTo>
                  <a:lnTo>
                    <a:pt x="3570" y="1694549"/>
                  </a:lnTo>
                  <a:lnTo>
                    <a:pt x="13942" y="1740968"/>
                  </a:lnTo>
                  <a:lnTo>
                    <a:pt x="30605" y="1784666"/>
                  </a:lnTo>
                  <a:lnTo>
                    <a:pt x="53050" y="1825134"/>
                  </a:lnTo>
                  <a:lnTo>
                    <a:pt x="80765" y="1861861"/>
                  </a:lnTo>
                  <a:lnTo>
                    <a:pt x="113242" y="1894338"/>
                  </a:lnTo>
                  <a:lnTo>
                    <a:pt x="149969" y="1922053"/>
                  </a:lnTo>
                  <a:lnTo>
                    <a:pt x="190437" y="1944498"/>
                  </a:lnTo>
                  <a:lnTo>
                    <a:pt x="234135" y="1961161"/>
                  </a:lnTo>
                  <a:lnTo>
                    <a:pt x="280554" y="1971533"/>
                  </a:lnTo>
                  <a:lnTo>
                    <a:pt x="329184" y="1975103"/>
                  </a:lnTo>
                  <a:lnTo>
                    <a:pt x="2944367" y="1975103"/>
                  </a:lnTo>
                  <a:lnTo>
                    <a:pt x="2992997" y="1971533"/>
                  </a:lnTo>
                  <a:lnTo>
                    <a:pt x="3039416" y="1961161"/>
                  </a:lnTo>
                  <a:lnTo>
                    <a:pt x="3083114" y="1944498"/>
                  </a:lnTo>
                  <a:lnTo>
                    <a:pt x="3123582" y="1922053"/>
                  </a:lnTo>
                  <a:lnTo>
                    <a:pt x="3160309" y="1894338"/>
                  </a:lnTo>
                  <a:lnTo>
                    <a:pt x="3192786" y="1861861"/>
                  </a:lnTo>
                  <a:lnTo>
                    <a:pt x="3220501" y="1825134"/>
                  </a:lnTo>
                  <a:lnTo>
                    <a:pt x="3242946" y="1784666"/>
                  </a:lnTo>
                  <a:lnTo>
                    <a:pt x="3259609" y="1740968"/>
                  </a:lnTo>
                  <a:lnTo>
                    <a:pt x="3269981" y="1694549"/>
                  </a:lnTo>
                  <a:lnTo>
                    <a:pt x="3273551" y="1645920"/>
                  </a:lnTo>
                  <a:lnTo>
                    <a:pt x="3273551" y="329183"/>
                  </a:lnTo>
                  <a:lnTo>
                    <a:pt x="3269981" y="280554"/>
                  </a:lnTo>
                  <a:lnTo>
                    <a:pt x="3259609" y="234135"/>
                  </a:lnTo>
                  <a:lnTo>
                    <a:pt x="3242946" y="190437"/>
                  </a:lnTo>
                  <a:lnTo>
                    <a:pt x="3220501" y="149969"/>
                  </a:lnTo>
                  <a:lnTo>
                    <a:pt x="3192786" y="113242"/>
                  </a:lnTo>
                  <a:lnTo>
                    <a:pt x="3160309" y="80765"/>
                  </a:lnTo>
                  <a:lnTo>
                    <a:pt x="3123582" y="53050"/>
                  </a:lnTo>
                  <a:lnTo>
                    <a:pt x="3083114" y="30605"/>
                  </a:lnTo>
                  <a:lnTo>
                    <a:pt x="3039416" y="13942"/>
                  </a:lnTo>
                  <a:lnTo>
                    <a:pt x="2992997" y="3570"/>
                  </a:lnTo>
                  <a:lnTo>
                    <a:pt x="2944367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1209" y="2634233"/>
              <a:ext cx="3274060" cy="1975485"/>
            </a:xfrm>
            <a:custGeom>
              <a:avLst/>
              <a:gdLst/>
              <a:ahLst/>
              <a:cxnLst/>
              <a:rect l="l" t="t" r="r" b="b"/>
              <a:pathLst>
                <a:path w="3274059" h="1975485">
                  <a:moveTo>
                    <a:pt x="0" y="329183"/>
                  </a:moveTo>
                  <a:lnTo>
                    <a:pt x="3570" y="280554"/>
                  </a:lnTo>
                  <a:lnTo>
                    <a:pt x="13942" y="234135"/>
                  </a:lnTo>
                  <a:lnTo>
                    <a:pt x="30605" y="190437"/>
                  </a:lnTo>
                  <a:lnTo>
                    <a:pt x="53050" y="149969"/>
                  </a:lnTo>
                  <a:lnTo>
                    <a:pt x="80765" y="113242"/>
                  </a:lnTo>
                  <a:lnTo>
                    <a:pt x="113242" y="80765"/>
                  </a:lnTo>
                  <a:lnTo>
                    <a:pt x="149969" y="53050"/>
                  </a:lnTo>
                  <a:lnTo>
                    <a:pt x="190437" y="30605"/>
                  </a:lnTo>
                  <a:lnTo>
                    <a:pt x="234135" y="13942"/>
                  </a:lnTo>
                  <a:lnTo>
                    <a:pt x="280554" y="3570"/>
                  </a:lnTo>
                  <a:lnTo>
                    <a:pt x="329184" y="0"/>
                  </a:lnTo>
                  <a:lnTo>
                    <a:pt x="2944367" y="0"/>
                  </a:lnTo>
                  <a:lnTo>
                    <a:pt x="2992997" y="3570"/>
                  </a:lnTo>
                  <a:lnTo>
                    <a:pt x="3039416" y="13942"/>
                  </a:lnTo>
                  <a:lnTo>
                    <a:pt x="3083114" y="30605"/>
                  </a:lnTo>
                  <a:lnTo>
                    <a:pt x="3123582" y="53050"/>
                  </a:lnTo>
                  <a:lnTo>
                    <a:pt x="3160309" y="80765"/>
                  </a:lnTo>
                  <a:lnTo>
                    <a:pt x="3192786" y="113242"/>
                  </a:lnTo>
                  <a:lnTo>
                    <a:pt x="3220501" y="149969"/>
                  </a:lnTo>
                  <a:lnTo>
                    <a:pt x="3242946" y="190437"/>
                  </a:lnTo>
                  <a:lnTo>
                    <a:pt x="3259609" y="234135"/>
                  </a:lnTo>
                  <a:lnTo>
                    <a:pt x="3269981" y="280554"/>
                  </a:lnTo>
                  <a:lnTo>
                    <a:pt x="3273551" y="329183"/>
                  </a:lnTo>
                  <a:lnTo>
                    <a:pt x="3273551" y="1645920"/>
                  </a:lnTo>
                  <a:lnTo>
                    <a:pt x="3269981" y="1694549"/>
                  </a:lnTo>
                  <a:lnTo>
                    <a:pt x="3259609" y="1740968"/>
                  </a:lnTo>
                  <a:lnTo>
                    <a:pt x="3242946" y="1784666"/>
                  </a:lnTo>
                  <a:lnTo>
                    <a:pt x="3220501" y="1825134"/>
                  </a:lnTo>
                  <a:lnTo>
                    <a:pt x="3192786" y="1861861"/>
                  </a:lnTo>
                  <a:lnTo>
                    <a:pt x="3160309" y="1894338"/>
                  </a:lnTo>
                  <a:lnTo>
                    <a:pt x="3123582" y="1922053"/>
                  </a:lnTo>
                  <a:lnTo>
                    <a:pt x="3083114" y="1944498"/>
                  </a:lnTo>
                  <a:lnTo>
                    <a:pt x="3039416" y="1961161"/>
                  </a:lnTo>
                  <a:lnTo>
                    <a:pt x="2992997" y="1971533"/>
                  </a:lnTo>
                  <a:lnTo>
                    <a:pt x="2944367" y="1975103"/>
                  </a:lnTo>
                  <a:lnTo>
                    <a:pt x="329184" y="1975103"/>
                  </a:lnTo>
                  <a:lnTo>
                    <a:pt x="280554" y="1971533"/>
                  </a:lnTo>
                  <a:lnTo>
                    <a:pt x="234135" y="1961161"/>
                  </a:lnTo>
                  <a:lnTo>
                    <a:pt x="190437" y="1944498"/>
                  </a:lnTo>
                  <a:lnTo>
                    <a:pt x="149969" y="1922053"/>
                  </a:lnTo>
                  <a:lnTo>
                    <a:pt x="113242" y="1894338"/>
                  </a:lnTo>
                  <a:lnTo>
                    <a:pt x="80765" y="1861861"/>
                  </a:lnTo>
                  <a:lnTo>
                    <a:pt x="53050" y="1825134"/>
                  </a:lnTo>
                  <a:lnTo>
                    <a:pt x="30605" y="1784666"/>
                  </a:lnTo>
                  <a:lnTo>
                    <a:pt x="13942" y="1740968"/>
                  </a:lnTo>
                  <a:lnTo>
                    <a:pt x="3570" y="1694549"/>
                  </a:lnTo>
                  <a:lnTo>
                    <a:pt x="0" y="1645920"/>
                  </a:lnTo>
                  <a:lnTo>
                    <a:pt x="0" y="329183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50463" y="4150138"/>
            <a:ext cx="5925109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Son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individuos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</a:t>
            </a:r>
            <a:r>
              <a:rPr sz="280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grupos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que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proporcionan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las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entradas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al equipo del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proyecto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y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son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los  beneficiarios finales</a:t>
            </a:r>
            <a:r>
              <a:rPr sz="2800" spc="-13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 sistema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726111" y="2832270"/>
            <a:ext cx="256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08" y="196368"/>
            <a:ext cx="6488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1: La encuesta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08" y="838200"/>
            <a:ext cx="12002792" cy="574195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conoce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2600" b="1" spc="5" dirty="0">
                <a:solidFill>
                  <a:srgbClr val="FFFFFF"/>
                </a:solidFill>
                <a:latin typeface="TeXGyreAdventor"/>
                <a:cs typeface="TeXGyreAdventor"/>
              </a:rPr>
              <a:t>estudio</a:t>
            </a:r>
            <a:r>
              <a:rPr sz="2600" b="1" spc="-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b="1" spc="5" dirty="0">
                <a:solidFill>
                  <a:srgbClr val="FFFFFF"/>
                </a:solidFill>
                <a:latin typeface="TeXGyreAdventor"/>
                <a:cs typeface="TeXGyreAdventor"/>
              </a:rPr>
              <a:t>inicial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2600" b="1" spc="5" dirty="0">
                <a:solidFill>
                  <a:srgbClr val="FFFFFF"/>
                </a:solidFill>
                <a:latin typeface="TeXGyreAdventor"/>
                <a:cs typeface="TeXGyreAdventor"/>
              </a:rPr>
              <a:t>estudio</a:t>
            </a:r>
            <a:r>
              <a:rPr sz="2600" b="1" spc="-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26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eXGyreAdventor"/>
                <a:cs typeface="TeXGyreAdventor"/>
              </a:rPr>
              <a:t>factibilidad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endParaRPr sz="2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Comienza con el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pedido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del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usuario para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que automaticen</a:t>
            </a:r>
            <a:r>
              <a:rPr sz="2600" spc="-1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un</a:t>
            </a:r>
            <a:endParaRPr sz="2600" dirty="0">
              <a:latin typeface="TeXGyreAdventor"/>
              <a:cs typeface="TeXGyreAdventor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sistema.</a:t>
            </a:r>
            <a:endParaRPr sz="2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Los objetivos que tiene</a:t>
            </a:r>
            <a:r>
              <a:rPr sz="2600" spc="-10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son:</a:t>
            </a:r>
            <a:endParaRPr sz="2600" dirty="0">
              <a:latin typeface="TeXGyreAdventor"/>
              <a:cs typeface="TeXGyreAdventor"/>
            </a:endParaRPr>
          </a:p>
          <a:p>
            <a:pPr marL="756285" marR="196850" indent="-287020">
              <a:lnSpc>
                <a:spcPct val="100000"/>
              </a:lnSpc>
            </a:pPr>
            <a:r>
              <a:rPr sz="26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Identificar a </a:t>
            </a:r>
            <a:r>
              <a:rPr sz="2600" spc="5" dirty="0">
                <a:solidFill>
                  <a:srgbClr val="FFFFFF"/>
                </a:solidFill>
                <a:latin typeface="TeXGyreAdventor"/>
                <a:cs typeface="TeXGyreAdventor"/>
              </a:rPr>
              <a:t>los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usuarios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responsables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y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crear un campo de </a:t>
            </a:r>
            <a:r>
              <a:rPr sz="2600" spc="-40" dirty="0">
                <a:solidFill>
                  <a:srgbClr val="FFFFFF"/>
                </a:solidFill>
                <a:latin typeface="TeXGyreAdventor"/>
                <a:cs typeface="TeXGyreAdventor"/>
              </a:rPr>
              <a:t>actividad 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inicial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del</a:t>
            </a:r>
            <a:r>
              <a:rPr sz="2600" spc="-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sistema.</a:t>
            </a:r>
            <a:endParaRPr sz="2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</a:pPr>
            <a:r>
              <a:rPr sz="26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Identificar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las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deficiencias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actuales en el ambiente del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usuario </a:t>
            </a:r>
            <a:r>
              <a:rPr sz="2600" spc="-15" dirty="0">
                <a:solidFill>
                  <a:srgbClr val="FFFFFF"/>
                </a:solidFill>
                <a:latin typeface="TeXGyreAdventor"/>
                <a:cs typeface="TeXGyreAdventor"/>
              </a:rPr>
              <a:t>(lo</a:t>
            </a:r>
            <a:r>
              <a:rPr sz="2600" spc="-3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que</a:t>
            </a:r>
            <a:endParaRPr sz="2600" dirty="0">
              <a:latin typeface="TeXGyreAdventor"/>
              <a:cs typeface="TeXGyreAdventor"/>
            </a:endParaRPr>
          </a:p>
          <a:p>
            <a:pPr marR="1656080" algn="ctr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hace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mal y </a:t>
            </a:r>
            <a:r>
              <a:rPr sz="2600" spc="5" dirty="0">
                <a:solidFill>
                  <a:srgbClr val="FFFFFF"/>
                </a:solidFill>
                <a:latin typeface="TeXGyreAdventor"/>
                <a:cs typeface="TeXGyreAdventor"/>
              </a:rPr>
              <a:t>lo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que hace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falta que se</a:t>
            </a:r>
            <a:r>
              <a:rPr sz="2600" spc="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agregue)</a:t>
            </a:r>
            <a:endParaRPr sz="2600" dirty="0">
              <a:latin typeface="TeXGyreAdventor"/>
              <a:cs typeface="TeXGyreAdventor"/>
            </a:endParaRPr>
          </a:p>
          <a:p>
            <a:pPr marR="1612265" algn="ctr">
              <a:lnSpc>
                <a:spcPct val="100000"/>
              </a:lnSpc>
            </a:pPr>
            <a:r>
              <a:rPr sz="26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Establecer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metas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y objetivos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para un sistema</a:t>
            </a:r>
            <a:r>
              <a:rPr sz="2600" spc="-2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nuevo.</a:t>
            </a:r>
            <a:endParaRPr sz="2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</a:pPr>
            <a:r>
              <a:rPr sz="26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Determinar si es factible automatizar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y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sugerir escenarios</a:t>
            </a:r>
            <a:r>
              <a:rPr sz="2600" spc="-204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aceptables.</a:t>
            </a:r>
            <a:endParaRPr sz="2600" dirty="0">
              <a:latin typeface="TeXGyreAdventor"/>
              <a:cs typeface="TeXGyreAdventor"/>
            </a:endParaRPr>
          </a:p>
          <a:p>
            <a:pPr marL="756285" marR="578485" indent="-287020">
              <a:lnSpc>
                <a:spcPct val="100000"/>
              </a:lnSpc>
            </a:pPr>
            <a:r>
              <a:rPr sz="26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Preparar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esquema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y los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detalles del </a:t>
            </a:r>
            <a:r>
              <a:rPr sz="2600" spc="5" dirty="0">
                <a:solidFill>
                  <a:srgbClr val="FFFFFF"/>
                </a:solidFill>
                <a:latin typeface="TeXGyreAdventor"/>
                <a:cs typeface="TeXGyreAdventor"/>
              </a:rPr>
              <a:t>ciclo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2600" spc="5" dirty="0">
                <a:solidFill>
                  <a:srgbClr val="FFFFFF"/>
                </a:solidFill>
                <a:latin typeface="TeXGyreAdventor"/>
                <a:cs typeface="TeXGyreAdventor"/>
              </a:rPr>
              <a:t>vida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que tendrá </a:t>
            </a:r>
            <a:r>
              <a:rPr sz="2600" spc="-170" dirty="0">
                <a:solidFill>
                  <a:srgbClr val="FFFFFF"/>
                </a:solidFill>
                <a:latin typeface="TeXGyreAdventor"/>
                <a:cs typeface="TeXGyreAdventor"/>
              </a:rPr>
              <a:t>el  </a:t>
            </a:r>
            <a:r>
              <a:rPr sz="2600" spc="-10" dirty="0">
                <a:solidFill>
                  <a:srgbClr val="FFFFFF"/>
                </a:solidFill>
                <a:latin typeface="TeXGyreAdventor"/>
                <a:cs typeface="TeXGyreAdventor"/>
              </a:rPr>
              <a:t>proyecto.</a:t>
            </a:r>
            <a:endParaRPr sz="26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Ocupa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5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al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10%del tiempo de un</a:t>
            </a:r>
            <a:r>
              <a:rPr sz="2600" spc="-1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proyecto</a:t>
            </a:r>
            <a:endParaRPr sz="26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Permite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decidir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la cancelación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proyecto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si se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considera que no  es rentable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al final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2600" spc="-5" dirty="0">
                <a:solidFill>
                  <a:srgbClr val="FFFFFF"/>
                </a:solidFill>
                <a:latin typeface="TeXGyreAdventor"/>
                <a:cs typeface="TeXGyreAdventor"/>
              </a:rPr>
              <a:t>la</a:t>
            </a:r>
            <a:r>
              <a:rPr sz="2600" spc="-5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600" dirty="0">
                <a:solidFill>
                  <a:srgbClr val="FFFFFF"/>
                </a:solidFill>
                <a:latin typeface="TeXGyreAdventor"/>
                <a:cs typeface="TeXGyreAdventor"/>
              </a:rPr>
              <a:t>misma.</a:t>
            </a:r>
            <a:endParaRPr sz="26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26" y="111287"/>
            <a:ext cx="90286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2: Análisis de Sistemas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826" y="899025"/>
            <a:ext cx="10208374" cy="447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7365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4530725" algn="l"/>
              </a:tabLst>
            </a:pPr>
            <a:r>
              <a:rPr sz="24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Tiene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propósito</a:t>
            </a:r>
            <a:r>
              <a:rPr sz="24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2400" spc="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lang="es-PY" sz="2400" dirty="0">
                <a:solidFill>
                  <a:srgbClr val="FFFFFF"/>
                </a:solidFill>
                <a:latin typeface="TeXGyreAdventor"/>
                <a:cs typeface="TeXGyreAdventor"/>
              </a:rPr>
              <a:t>transformar</a:t>
            </a:r>
            <a:r>
              <a:rPr lang="es-ES" sz="24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las políticas del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usuario y</a:t>
            </a:r>
            <a:r>
              <a:rPr sz="2400" spc="-1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el  esquema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proyecto en una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especificación</a:t>
            </a:r>
            <a:r>
              <a:rPr sz="240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estructurada.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24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Implica:</a:t>
            </a:r>
            <a:endParaRPr sz="24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Desarrollar un </a:t>
            </a:r>
            <a:r>
              <a:rPr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modelo</a:t>
            </a:r>
            <a:r>
              <a:rPr sz="2400" b="1" spc="-3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ambiental</a:t>
            </a:r>
            <a:endParaRPr sz="24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Desarrollar un </a:t>
            </a:r>
            <a:r>
              <a:rPr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modelo </a:t>
            </a:r>
            <a:r>
              <a:rPr sz="24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2400" b="1" spc="-3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comportamiento</a:t>
            </a:r>
            <a:endParaRPr sz="24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Desarrollar el </a:t>
            </a:r>
            <a:r>
              <a:rPr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modelo </a:t>
            </a:r>
            <a:r>
              <a:rPr sz="24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esencial </a:t>
            </a:r>
            <a:r>
              <a:rPr sz="2400" i="1" dirty="0">
                <a:solidFill>
                  <a:srgbClr val="FFFFFF"/>
                </a:solidFill>
                <a:latin typeface="TeXGyreAdventor"/>
                <a:cs typeface="TeXGyreAdventor"/>
              </a:rPr>
              <a:t>(mod. Amb + </a:t>
            </a:r>
            <a:r>
              <a:rPr sz="24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mod.</a:t>
            </a:r>
            <a:r>
              <a:rPr sz="2400" i="1" spc="-2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TeXGyreAdventor"/>
                <a:cs typeface="TeXGyreAdventor"/>
              </a:rPr>
              <a:t>comportamiento)</a:t>
            </a:r>
            <a:endParaRPr sz="2400" dirty="0">
              <a:latin typeface="TeXGyreAdventor"/>
              <a:cs typeface="TeXGyreAdventor"/>
            </a:endParaRPr>
          </a:p>
          <a:p>
            <a:pPr marL="756285" marR="417830" indent="-287020">
              <a:lnSpc>
                <a:spcPct val="100000"/>
              </a:lnSpc>
              <a:spcBef>
                <a:spcPts val="1005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b="1" dirty="0">
                <a:solidFill>
                  <a:srgbClr val="FFFFFF"/>
                </a:solidFill>
                <a:latin typeface="TeXGyreAdventor"/>
                <a:cs typeface="TeXGyreAdventor"/>
              </a:rPr>
              <a:t>M. </a:t>
            </a:r>
            <a:r>
              <a:rPr sz="24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Esencial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: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Descripción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formal de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lo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que el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nuevo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sistema </a:t>
            </a:r>
            <a:r>
              <a:rPr sz="2400" spc="-85" dirty="0">
                <a:solidFill>
                  <a:srgbClr val="FFFFFF"/>
                </a:solidFill>
                <a:latin typeface="TeXGyreAdventor"/>
                <a:cs typeface="TeXGyreAdventor"/>
              </a:rPr>
              <a:t>debe 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hacer,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independientemente de </a:t>
            </a:r>
            <a:r>
              <a:rPr sz="2400" spc="5" dirty="0">
                <a:solidFill>
                  <a:srgbClr val="FFFFFF"/>
                </a:solidFill>
                <a:latin typeface="TeXGyreAdventor"/>
                <a:cs typeface="TeXGyreAdventor"/>
              </a:rPr>
              <a:t>la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tecnología que se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use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para  aplicarlo.</a:t>
            </a:r>
            <a:endParaRPr sz="2400" dirty="0">
              <a:latin typeface="TeXGyreAdventor"/>
              <a:cs typeface="TeXGyreAdventor"/>
            </a:endParaRPr>
          </a:p>
          <a:p>
            <a:pPr marL="756285" marR="278130" indent="-287020">
              <a:lnSpc>
                <a:spcPct val="100000"/>
              </a:lnSpc>
              <a:spcBef>
                <a:spcPts val="1000"/>
              </a:spcBef>
            </a:pPr>
            <a:r>
              <a:rPr sz="24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preparan presupuestos, </a:t>
            </a:r>
            <a:r>
              <a:rPr sz="2400" dirty="0" err="1">
                <a:solidFill>
                  <a:srgbClr val="FFFFFF"/>
                </a:solidFill>
                <a:latin typeface="TeXGyreAdventor"/>
                <a:cs typeface="TeXGyreAdventor"/>
              </a:rPr>
              <a:t>cálculos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spc="-5" dirty="0" err="1">
                <a:solidFill>
                  <a:srgbClr val="FFFFFF"/>
                </a:solidFill>
                <a:latin typeface="TeXGyreAdventor"/>
                <a:cs typeface="TeXGyreAdventor"/>
              </a:rPr>
              <a:t>más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 precisos </a:t>
            </a:r>
            <a:r>
              <a:rPr sz="2400" dirty="0">
                <a:solidFill>
                  <a:srgbClr val="FFFFFF"/>
                </a:solidFill>
                <a:latin typeface="TeXGyreAdventor"/>
                <a:cs typeface="TeXGyreAdventor"/>
              </a:rPr>
              <a:t>y </a:t>
            </a:r>
            <a:r>
              <a:rPr sz="2400" spc="-35" dirty="0">
                <a:solidFill>
                  <a:srgbClr val="FFFFFF"/>
                </a:solidFill>
                <a:latin typeface="TeXGyreAdventor"/>
                <a:cs typeface="TeXGyreAdventor"/>
              </a:rPr>
              <a:t>detallados  </a:t>
            </a:r>
            <a:r>
              <a:rPr sz="2400" spc="-5" dirty="0">
                <a:solidFill>
                  <a:srgbClr val="FFFFFF"/>
                </a:solidFill>
                <a:latin typeface="TeXGyreAdventor"/>
                <a:cs typeface="TeXGyreAdventor"/>
              </a:rPr>
              <a:t>que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en </a:t>
            </a:r>
            <a:r>
              <a:rPr sz="2400" spc="5" dirty="0">
                <a:solidFill>
                  <a:srgbClr val="FFFFFF"/>
                </a:solidFill>
                <a:latin typeface="TeXGyreAdventor"/>
                <a:cs typeface="TeXGyreAdventor"/>
              </a:rPr>
              <a:t>la</a:t>
            </a:r>
            <a:r>
              <a:rPr sz="2400" spc="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eXGyreAdventor"/>
                <a:cs typeface="TeXGyreAdventor"/>
              </a:rPr>
              <a:t>encuesta.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5016" y="5522976"/>
            <a:ext cx="2758439" cy="118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1650" y="5706262"/>
            <a:ext cx="2065655" cy="716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ts val="1760"/>
              </a:lnSpc>
              <a:spcBef>
                <a:spcPts val="285"/>
              </a:spcBef>
            </a:pPr>
            <a:r>
              <a:rPr sz="1600" dirty="0">
                <a:solidFill>
                  <a:srgbClr val="FFFFFF"/>
                </a:solidFill>
                <a:latin typeface="TeXGyreAdventor"/>
                <a:cs typeface="TeXGyreAdventor"/>
              </a:rPr>
              <a:t>Políticas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usuario</a:t>
            </a:r>
            <a:r>
              <a:rPr sz="1600" spc="-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y  esquema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del  proyecto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3564" y="5522976"/>
            <a:ext cx="2758439" cy="1184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6029" y="5818428"/>
            <a:ext cx="1457960" cy="49275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9060" marR="5080" indent="-86995">
              <a:lnSpc>
                <a:spcPts val="1760"/>
              </a:lnSpc>
              <a:spcBef>
                <a:spcPts val="285"/>
              </a:spcBef>
            </a:pP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Es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eXGyreAdventor"/>
                <a:cs typeface="TeXGyreAdventor"/>
              </a:rPr>
              <a:t>cificación  </a:t>
            </a:r>
            <a:r>
              <a:rPr sz="1600" spc="-10" dirty="0">
                <a:solidFill>
                  <a:srgbClr val="FFFFFF"/>
                </a:solidFill>
                <a:latin typeface="TeXGyreAdventor"/>
                <a:cs typeface="TeXGyreAdventor"/>
              </a:rPr>
              <a:t>estructurada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35" y="95022"/>
            <a:ext cx="925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3: el diseño</a:t>
            </a:r>
          </a:p>
        </p:txBody>
      </p:sp>
      <p:sp>
        <p:nvSpPr>
          <p:cNvPr id="3" name="object 3"/>
          <p:cNvSpPr/>
          <p:nvPr/>
        </p:nvSpPr>
        <p:spPr>
          <a:xfrm>
            <a:off x="5719571" y="5783578"/>
            <a:ext cx="2311907" cy="100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1957" y="6019291"/>
            <a:ext cx="74549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286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Modelo  e</a:t>
            </a:r>
            <a:r>
              <a:rPr sz="1400" spc="-10" dirty="0">
                <a:solidFill>
                  <a:srgbClr val="FFFFFF"/>
                </a:solidFill>
                <a:latin typeface="TeXGyreAdventor"/>
                <a:cs typeface="TeXGyreAdventor"/>
              </a:rPr>
              <a:t>s</a:t>
            </a: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eXGyreAdventor"/>
                <a:cs typeface="TeXGyreAdventor"/>
              </a:rPr>
              <a:t>n</a:t>
            </a: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TeXGyreAdventor"/>
                <a:cs typeface="TeXGyreAdventor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al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9435" y="5748527"/>
            <a:ext cx="2311907" cy="1107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34335" y="902166"/>
            <a:ext cx="11718396" cy="542135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125095" indent="-342900">
              <a:spcBef>
                <a:spcPts val="375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spc="-5" dirty="0"/>
              <a:t>Se dedica </a:t>
            </a:r>
            <a:r>
              <a:rPr sz="2800" dirty="0"/>
              <a:t>a </a:t>
            </a:r>
            <a:r>
              <a:rPr sz="2800" spc="-5" dirty="0"/>
              <a:t>asignar porciones </a:t>
            </a:r>
            <a:r>
              <a:rPr sz="2800" dirty="0"/>
              <a:t>de la </a:t>
            </a:r>
            <a:r>
              <a:rPr sz="2800" spc="-5" dirty="0"/>
              <a:t>especificación estructurada </a:t>
            </a:r>
            <a:r>
              <a:rPr sz="2800" dirty="0"/>
              <a:t>a  </a:t>
            </a:r>
            <a:r>
              <a:rPr sz="2800" spc="-5" dirty="0"/>
              <a:t>procesadores </a:t>
            </a:r>
            <a:r>
              <a:rPr sz="2800" dirty="0"/>
              <a:t>adecuados </a:t>
            </a:r>
            <a:r>
              <a:rPr sz="2800" spc="-5" dirty="0"/>
              <a:t>(máquinas </a:t>
            </a:r>
            <a:r>
              <a:rPr sz="2800" dirty="0"/>
              <a:t>o personas) y a labores  </a:t>
            </a:r>
            <a:r>
              <a:rPr sz="2800" spc="-5" dirty="0"/>
              <a:t>apropiadas </a:t>
            </a:r>
            <a:r>
              <a:rPr sz="2800" dirty="0"/>
              <a:t>dentro de cada</a:t>
            </a:r>
            <a:r>
              <a:rPr sz="2800" spc="-55" dirty="0"/>
              <a:t> </a:t>
            </a:r>
            <a:r>
              <a:rPr sz="2800" spc="-5" dirty="0"/>
              <a:t>procesador.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725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/>
              <a:t>Crea una jerarquía </a:t>
            </a:r>
            <a:r>
              <a:rPr sz="2800" spc="-5" dirty="0"/>
              <a:t>apropiada </a:t>
            </a:r>
            <a:r>
              <a:rPr sz="2800" dirty="0"/>
              <a:t>de módulos de </a:t>
            </a:r>
            <a:r>
              <a:rPr sz="2800" spc="-5" dirty="0"/>
              <a:t>programas </a:t>
            </a:r>
            <a:r>
              <a:rPr sz="2800" dirty="0"/>
              <a:t>y</a:t>
            </a:r>
            <a:r>
              <a:rPr sz="2800" spc="-145" dirty="0"/>
              <a:t> </a:t>
            </a:r>
            <a:r>
              <a:rPr sz="2800" spc="-5" dirty="0"/>
              <a:t>de</a:t>
            </a:r>
            <a:endParaRPr dirty="0">
              <a:latin typeface="Arial"/>
              <a:cs typeface="Arial"/>
            </a:endParaRPr>
          </a:p>
          <a:p>
            <a:pPr marL="355600"/>
            <a:r>
              <a:rPr sz="2800" dirty="0"/>
              <a:t>interfaces </a:t>
            </a:r>
            <a:r>
              <a:rPr sz="2800" spc="5" dirty="0"/>
              <a:t>entre </a:t>
            </a:r>
            <a:r>
              <a:rPr sz="2800" dirty="0"/>
              <a:t>ellos </a:t>
            </a:r>
            <a:r>
              <a:rPr sz="2800" spc="-5" dirty="0"/>
              <a:t>para implantar </a:t>
            </a:r>
            <a:r>
              <a:rPr sz="2800" dirty="0"/>
              <a:t>la </a:t>
            </a:r>
            <a:r>
              <a:rPr sz="2800" spc="-5" dirty="0"/>
              <a:t>especificación</a:t>
            </a:r>
            <a:r>
              <a:rPr sz="2800" spc="-90" dirty="0"/>
              <a:t> </a:t>
            </a:r>
            <a:r>
              <a:rPr sz="2800" spc="-5" dirty="0"/>
              <a:t>estructurada.</a:t>
            </a:r>
          </a:p>
          <a:p>
            <a:pPr marL="12700">
              <a:spcBef>
                <a:spcPts val="765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/>
              <a:t>Transforma modelos de datos entidad relación en nuevas</a:t>
            </a:r>
            <a:r>
              <a:rPr sz="2800" spc="-150" dirty="0"/>
              <a:t> </a:t>
            </a:r>
            <a:r>
              <a:rPr sz="2800" spc="-5" dirty="0"/>
              <a:t>BD.</a:t>
            </a:r>
            <a:endParaRPr dirty="0">
              <a:latin typeface="Arial"/>
              <a:cs typeface="Arial"/>
            </a:endParaRPr>
          </a:p>
          <a:p>
            <a:pPr marL="355600" marR="271780" indent="-342900">
              <a:spcBef>
                <a:spcPts val="1030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b="1" dirty="0">
                <a:latin typeface="TeXGyreAdventor"/>
                <a:cs typeface="TeXGyreAdventor"/>
              </a:rPr>
              <a:t>Modelo De implantación </a:t>
            </a:r>
            <a:r>
              <a:rPr sz="2800" b="1" spc="-5" dirty="0">
                <a:latin typeface="TeXGyreAdventor"/>
                <a:cs typeface="TeXGyreAdventor"/>
              </a:rPr>
              <a:t>del </a:t>
            </a:r>
            <a:r>
              <a:rPr sz="2800" b="1" spc="-10" dirty="0">
                <a:latin typeface="TeXGyreAdventor"/>
                <a:cs typeface="TeXGyreAdventor"/>
              </a:rPr>
              <a:t>usuario</a:t>
            </a:r>
            <a:r>
              <a:rPr sz="2800" spc="-10" dirty="0"/>
              <a:t>: </a:t>
            </a:r>
            <a:r>
              <a:rPr sz="2800" dirty="0"/>
              <a:t>asuntos en </a:t>
            </a:r>
            <a:r>
              <a:rPr sz="2800" spc="-5" dirty="0"/>
              <a:t>los </a:t>
            </a:r>
            <a:r>
              <a:rPr sz="2800" dirty="0"/>
              <a:t>que el</a:t>
            </a:r>
            <a:r>
              <a:rPr sz="2800" spc="-165" dirty="0"/>
              <a:t> </a:t>
            </a:r>
            <a:r>
              <a:rPr sz="2800" dirty="0"/>
              <a:t>usuario  </a:t>
            </a:r>
            <a:r>
              <a:rPr sz="2800" spc="-5" dirty="0"/>
              <a:t>decide los </a:t>
            </a:r>
            <a:r>
              <a:rPr sz="2800" dirty="0"/>
              <a:t>límites </a:t>
            </a:r>
            <a:r>
              <a:rPr sz="2800" spc="-5" dirty="0"/>
              <a:t>del </a:t>
            </a:r>
            <a:r>
              <a:rPr sz="2800" dirty="0"/>
              <a:t>sistema y </a:t>
            </a:r>
            <a:r>
              <a:rPr sz="2800" spc="-5" dirty="0"/>
              <a:t>la </a:t>
            </a:r>
            <a:r>
              <a:rPr sz="2800" dirty="0"/>
              <a:t>relación e </a:t>
            </a:r>
            <a:r>
              <a:rPr sz="2800" dirty="0" err="1"/>
              <a:t>interfaz</a:t>
            </a:r>
            <a:r>
              <a:rPr sz="2800" dirty="0"/>
              <a:t> </a:t>
            </a:r>
            <a:r>
              <a:rPr sz="2800" spc="-5" dirty="0"/>
              <a:t>hombre</a:t>
            </a:r>
            <a:r>
              <a:rPr lang="es-ES" sz="2800" spc="-5" dirty="0"/>
              <a:t> </a:t>
            </a:r>
            <a:r>
              <a:rPr sz="2800" spc="-5" dirty="0"/>
              <a:t>- </a:t>
            </a:r>
            <a:r>
              <a:rPr sz="2800" dirty="0" err="1"/>
              <a:t>máquina</a:t>
            </a:r>
            <a:r>
              <a:rPr sz="2800" dirty="0"/>
              <a:t>.</a:t>
            </a:r>
            <a:endParaRPr dirty="0">
              <a:latin typeface="TeXGyreAdventor"/>
              <a:cs typeface="TeXGyreAdventor"/>
            </a:endParaRPr>
          </a:p>
          <a:p>
            <a:pPr marL="355600" marR="5080" indent="-342900">
              <a:spcBef>
                <a:spcPts val="1020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b="1" dirty="0">
                <a:latin typeface="TeXGyreAdventor"/>
                <a:cs typeface="TeXGyreAdventor"/>
              </a:rPr>
              <a:t>Interfaz</a:t>
            </a:r>
            <a:r>
              <a:rPr sz="2800" dirty="0"/>
              <a:t>: </a:t>
            </a:r>
            <a:r>
              <a:rPr sz="2800" spc="-5" dirty="0"/>
              <a:t>descripción del </a:t>
            </a:r>
            <a:r>
              <a:rPr sz="2800" dirty="0"/>
              <a:t>formato y secuencia de </a:t>
            </a:r>
            <a:r>
              <a:rPr sz="2800" spc="-5" dirty="0"/>
              <a:t>las </a:t>
            </a:r>
            <a:r>
              <a:rPr sz="2800" dirty="0"/>
              <a:t>entradas que</a:t>
            </a:r>
            <a:r>
              <a:rPr sz="2800" spc="-175" dirty="0"/>
              <a:t> </a:t>
            </a:r>
            <a:r>
              <a:rPr sz="2800" dirty="0"/>
              <a:t>el  </a:t>
            </a:r>
            <a:r>
              <a:rPr sz="2800" spc="-5" dirty="0"/>
              <a:t>usuario proporciona </a:t>
            </a:r>
            <a:r>
              <a:rPr sz="2800" dirty="0"/>
              <a:t>a las </a:t>
            </a:r>
            <a:r>
              <a:rPr sz="2800" spc="-5" dirty="0"/>
              <a:t>computadoras. </a:t>
            </a:r>
            <a:r>
              <a:rPr sz="2800" dirty="0"/>
              <a:t>Pantallas de</a:t>
            </a:r>
            <a:r>
              <a:rPr sz="2800" spc="-95" dirty="0"/>
              <a:t> </a:t>
            </a:r>
            <a:r>
              <a:rPr sz="2800" spc="-5" dirty="0"/>
              <a:t>diálogo,</a:t>
            </a:r>
            <a:endParaRPr dirty="0">
              <a:latin typeface="TeXGyreAdventor"/>
              <a:cs typeface="TeXGyreAdventor"/>
            </a:endParaRPr>
          </a:p>
          <a:p>
            <a:pPr marL="355600"/>
            <a:r>
              <a:rPr sz="2800" spc="-5" dirty="0"/>
              <a:t>diseño </a:t>
            </a:r>
            <a:r>
              <a:rPr sz="2800" dirty="0"/>
              <a:t>de ventanas,</a:t>
            </a:r>
            <a:r>
              <a:rPr sz="2800" spc="-50" dirty="0"/>
              <a:t> </a:t>
            </a:r>
            <a:r>
              <a:rPr sz="2800" spc="5" dirty="0"/>
              <a:t>etc.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8332467" y="5825633"/>
            <a:ext cx="1344933" cy="82355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2065">
              <a:lnSpc>
                <a:spcPct val="91800"/>
              </a:lnSpc>
              <a:spcBef>
                <a:spcPts val="240"/>
              </a:spcBef>
            </a:pPr>
            <a:r>
              <a:rPr lang="es-ES"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Jerarquía </a:t>
            </a:r>
            <a:r>
              <a:rPr sz="1400" spc="-5" dirty="0" err="1">
                <a:solidFill>
                  <a:srgbClr val="FFFFFF"/>
                </a:solidFill>
                <a:latin typeface="TeXGyreAdventor"/>
                <a:cs typeface="TeXGyreAdventor"/>
              </a:rPr>
              <a:t>apropiada</a:t>
            </a:r>
            <a:r>
              <a:rPr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  </a:t>
            </a: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(</a:t>
            </a:r>
            <a:r>
              <a:rPr sz="1400" dirty="0" err="1">
                <a:solidFill>
                  <a:srgbClr val="FFFFFF"/>
                </a:solidFill>
                <a:latin typeface="TeXGyreAdventor"/>
                <a:cs typeface="TeXGyreAdventor"/>
              </a:rPr>
              <a:t>módulos</a:t>
            </a:r>
            <a:r>
              <a:rPr lang="es-ES" sz="1400" spc="-1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e  interfaces)</a:t>
            </a:r>
            <a:endParaRPr sz="1400" dirty="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39300" y="5783578"/>
            <a:ext cx="2313431" cy="100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16388" y="6019291"/>
            <a:ext cx="1201420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3345" marR="5080" indent="-8128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eXGyreAdventor"/>
                <a:cs typeface="TeXGyreAdventor"/>
              </a:rPr>
              <a:t>r</a:t>
            </a:r>
            <a:r>
              <a:rPr sz="1400" dirty="0">
                <a:solidFill>
                  <a:srgbClr val="FFFFFF"/>
                </a:solidFill>
                <a:latin typeface="TeXGyreAdventor"/>
                <a:cs typeface="TeXGyreAdventor"/>
              </a:rPr>
              <a:t>ocesadores  </a:t>
            </a:r>
            <a:r>
              <a:rPr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adecuados</a:t>
            </a:r>
            <a:endParaRPr sz="140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1" y="188720"/>
            <a:ext cx="67417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4: Implantación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409" y="967740"/>
            <a:ext cx="6681369" cy="5199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2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Incluye la </a:t>
            </a:r>
            <a:r>
              <a:rPr sz="40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codificación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y la </a:t>
            </a:r>
            <a:r>
              <a:rPr sz="40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integración</a:t>
            </a:r>
            <a:r>
              <a:rPr sz="4000" b="1" spc="-14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de  </a:t>
            </a:r>
            <a:r>
              <a:rPr sz="4000" b="1" dirty="0">
                <a:solidFill>
                  <a:srgbClr val="FFFFFF"/>
                </a:solidFill>
                <a:latin typeface="TeXGyreAdventor"/>
                <a:cs typeface="TeXGyreAdventor"/>
              </a:rPr>
              <a:t>módulos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en un </a:t>
            </a:r>
            <a:r>
              <a:rPr sz="4000" dirty="0" err="1">
                <a:solidFill>
                  <a:srgbClr val="FFFFFF"/>
                </a:solidFill>
                <a:latin typeface="TeXGyreAdventor"/>
                <a:cs typeface="TeXGyreAdventor"/>
              </a:rPr>
              <a:t>esquema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4000" spc="-5" dirty="0" err="1">
                <a:solidFill>
                  <a:srgbClr val="FFFFFF"/>
                </a:solidFill>
                <a:latin typeface="TeXGyreAdventor"/>
                <a:cs typeface="TeXGyreAdventor"/>
              </a:rPr>
              <a:t>progresivamente</a:t>
            </a:r>
            <a:r>
              <a:rPr sz="4000" spc="-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más </a:t>
            </a:r>
            <a:r>
              <a:rPr sz="4000" spc="5" dirty="0">
                <a:solidFill>
                  <a:srgbClr val="FFFFFF"/>
                </a:solidFill>
                <a:latin typeface="TeXGyreAdventor"/>
                <a:cs typeface="TeXGyreAdventor"/>
              </a:rPr>
              <a:t>completo </a:t>
            </a:r>
            <a:r>
              <a:rPr sz="40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 </a:t>
            </a:r>
            <a:r>
              <a:rPr sz="4000" dirty="0" err="1">
                <a:solidFill>
                  <a:srgbClr val="FFFFFF"/>
                </a:solidFill>
                <a:latin typeface="TeXGyreAdventor"/>
                <a:cs typeface="TeXGyreAdventor"/>
              </a:rPr>
              <a:t>sistema</a:t>
            </a:r>
            <a:r>
              <a:rPr sz="4000" spc="-5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eXGyreAdventor"/>
                <a:cs typeface="TeXGyreAdventor"/>
              </a:rPr>
              <a:t>final</a:t>
            </a:r>
            <a:r>
              <a:rPr lang="es-ES" sz="4000" spc="-5" dirty="0">
                <a:solidFill>
                  <a:srgbClr val="FFFFFF"/>
                </a:solidFill>
                <a:latin typeface="TeXGyreAdventor"/>
                <a:cs typeface="TeXGyreAdventor"/>
              </a:rPr>
              <a:t>.</a:t>
            </a:r>
            <a:endParaRPr sz="4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32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4000" dirty="0">
                <a:solidFill>
                  <a:srgbClr val="FFFFFF"/>
                </a:solidFill>
                <a:latin typeface="TeXGyreAdventor"/>
                <a:cs typeface="TeXGyreAdventor"/>
              </a:rPr>
              <a:t>Incluye:</a:t>
            </a:r>
            <a:endParaRPr sz="40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600" dirty="0" err="1">
                <a:solidFill>
                  <a:srgbClr val="FFFFFF"/>
                </a:solidFill>
                <a:latin typeface="TeXGyreAdventor"/>
                <a:cs typeface="TeXGyreAdventor"/>
              </a:rPr>
              <a:t>Programación</a:t>
            </a:r>
            <a:r>
              <a:rPr lang="es-ES" sz="36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3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estructurada</a:t>
            </a:r>
            <a:endParaRPr sz="36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3600" dirty="0" err="1">
                <a:solidFill>
                  <a:srgbClr val="FFFFFF"/>
                </a:solidFill>
                <a:latin typeface="TeXGyreAdventor"/>
                <a:cs typeface="TeXGyreAdventor"/>
              </a:rPr>
              <a:t>Programación</a:t>
            </a:r>
            <a:r>
              <a:rPr lang="es-ES" sz="360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3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descendente</a:t>
            </a:r>
            <a:endParaRPr sz="3600" dirty="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1611" y="2147316"/>
            <a:ext cx="2018030" cy="1242060"/>
            <a:chOff x="6801611" y="2147316"/>
            <a:chExt cx="2018030" cy="1242060"/>
          </a:xfrm>
        </p:grpSpPr>
        <p:sp>
          <p:nvSpPr>
            <p:cNvPr id="5" name="object 5"/>
            <p:cNvSpPr/>
            <p:nvPr/>
          </p:nvSpPr>
          <p:spPr>
            <a:xfrm>
              <a:off x="6801611" y="2147316"/>
              <a:ext cx="2017776" cy="1242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2279" y="2478024"/>
              <a:ext cx="1993392" cy="626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1235" y="2161032"/>
              <a:ext cx="1938527" cy="1162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1235" y="2161032"/>
            <a:ext cx="1938655" cy="11633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Codificación</a:t>
            </a:r>
            <a:endParaRPr sz="2000">
              <a:latin typeface="TeXGyreAdventor"/>
              <a:cs typeface="TeXGyreAdvento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33688" y="2147316"/>
            <a:ext cx="2016760" cy="1242060"/>
            <a:chOff x="8933688" y="2147316"/>
            <a:chExt cx="2016760" cy="1242060"/>
          </a:xfrm>
        </p:grpSpPr>
        <p:sp>
          <p:nvSpPr>
            <p:cNvPr id="10" name="object 10"/>
            <p:cNvSpPr/>
            <p:nvPr/>
          </p:nvSpPr>
          <p:spPr>
            <a:xfrm>
              <a:off x="8933688" y="2147316"/>
              <a:ext cx="2016252" cy="1242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4460" y="2337816"/>
              <a:ext cx="1900427" cy="906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73312" y="2161032"/>
              <a:ext cx="1937003" cy="1162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73311" y="2161032"/>
            <a:ext cx="1937385" cy="11633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38125" marR="229235" indent="17780">
              <a:lnSpc>
                <a:spcPts val="2210"/>
              </a:lnSpc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Integración  de</a:t>
            </a:r>
            <a:r>
              <a:rPr sz="200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módulos</a:t>
            </a:r>
            <a:endParaRPr sz="2000">
              <a:latin typeface="TeXGyreAdventor"/>
              <a:cs typeface="TeXGyreAdvento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54368" y="4648200"/>
            <a:ext cx="2223770" cy="1242060"/>
            <a:chOff x="6754368" y="4648200"/>
            <a:chExt cx="2223770" cy="1242060"/>
          </a:xfrm>
        </p:grpSpPr>
        <p:sp>
          <p:nvSpPr>
            <p:cNvPr id="15" name="object 15"/>
            <p:cNvSpPr/>
            <p:nvPr/>
          </p:nvSpPr>
          <p:spPr>
            <a:xfrm>
              <a:off x="6824472" y="4648200"/>
              <a:ext cx="2016252" cy="1242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4368" y="4838700"/>
              <a:ext cx="2223516" cy="906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64096" y="4661916"/>
              <a:ext cx="1937003" cy="1162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64095" y="4661915"/>
            <a:ext cx="1937385" cy="11633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75895" marR="78740" indent="-88900">
              <a:lnSpc>
                <a:spcPts val="221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o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amaci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ó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n  estructurada</a:t>
            </a:r>
            <a:endParaRPr sz="2000">
              <a:latin typeface="TeXGyreAdventor"/>
              <a:cs typeface="TeXGyreAdvento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63583" y="4655820"/>
            <a:ext cx="2223770" cy="1242060"/>
            <a:chOff x="8863583" y="4655820"/>
            <a:chExt cx="2223770" cy="1242060"/>
          </a:xfrm>
        </p:grpSpPr>
        <p:sp>
          <p:nvSpPr>
            <p:cNvPr id="20" name="object 20"/>
            <p:cNvSpPr/>
            <p:nvPr/>
          </p:nvSpPr>
          <p:spPr>
            <a:xfrm>
              <a:off x="8933687" y="4655820"/>
              <a:ext cx="2016252" cy="1242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63583" y="4846320"/>
              <a:ext cx="2223516" cy="906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3311" y="4669536"/>
              <a:ext cx="1937003" cy="11628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973311" y="4669535"/>
            <a:ext cx="1937385" cy="11633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33350" marR="78740" indent="-45720">
              <a:lnSpc>
                <a:spcPts val="2210"/>
              </a:lnSpc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o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amaci</a:t>
            </a:r>
            <a:r>
              <a:rPr sz="2000" spc="-10" dirty="0">
                <a:solidFill>
                  <a:srgbClr val="FFFFFF"/>
                </a:solidFill>
                <a:latin typeface="TeXGyreAdventor"/>
                <a:cs typeface="TeXGyreAdventor"/>
              </a:rPr>
              <a:t>ó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n  descendente</a:t>
            </a:r>
            <a:endParaRPr sz="2000">
              <a:latin typeface="TeXGyreAdventor"/>
              <a:cs typeface="TeXGyreAdventor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22947" y="3404615"/>
            <a:ext cx="4128770" cy="1242060"/>
            <a:chOff x="6822947" y="3404615"/>
            <a:chExt cx="4128770" cy="1242060"/>
          </a:xfrm>
        </p:grpSpPr>
        <p:sp>
          <p:nvSpPr>
            <p:cNvPr id="25" name="object 25"/>
            <p:cNvSpPr/>
            <p:nvPr/>
          </p:nvSpPr>
          <p:spPr>
            <a:xfrm>
              <a:off x="6822947" y="3404615"/>
              <a:ext cx="4128515" cy="1242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0107" y="3595115"/>
              <a:ext cx="3922776" cy="9067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2571" y="3418331"/>
              <a:ext cx="4049268" cy="11628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62571" y="3418332"/>
            <a:ext cx="4049395" cy="11633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9525" marR="287020" indent="-986790">
              <a:lnSpc>
                <a:spcPts val="2210"/>
              </a:lnSpc>
            </a:pP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Esquema más completo</a:t>
            </a:r>
            <a:r>
              <a:rPr sz="2000" spc="-1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del  </a:t>
            </a:r>
            <a:r>
              <a:rPr sz="2000" dirty="0">
                <a:solidFill>
                  <a:srgbClr val="FFFFFF"/>
                </a:solidFill>
                <a:latin typeface="TeXGyreAdventor"/>
                <a:cs typeface="TeXGyreAdventor"/>
              </a:rPr>
              <a:t>sistema</a:t>
            </a:r>
            <a:r>
              <a:rPr sz="2000" spc="-4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Adventor"/>
                <a:cs typeface="TeXGyreAdventor"/>
              </a:rPr>
              <a:t>final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88" y="185611"/>
            <a:ext cx="10975056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5: Generación de  pruebas de aceptación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57027" y="1829749"/>
            <a:ext cx="6679891" cy="4271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/>
              <a:t>La </a:t>
            </a:r>
            <a:r>
              <a:rPr sz="2800" spc="-5" dirty="0"/>
              <a:t>especificación </a:t>
            </a:r>
            <a:r>
              <a:rPr sz="2800" dirty="0"/>
              <a:t>estructurada  debe </a:t>
            </a:r>
            <a:r>
              <a:rPr sz="2800" spc="5" dirty="0"/>
              <a:t>contener </a:t>
            </a:r>
            <a:r>
              <a:rPr sz="2800" dirty="0"/>
              <a:t>toda la  información necesaria </a:t>
            </a:r>
            <a:r>
              <a:rPr sz="2800" spc="-5" dirty="0"/>
              <a:t>para</a:t>
            </a:r>
            <a:r>
              <a:rPr sz="2800" spc="-100" dirty="0"/>
              <a:t> </a:t>
            </a:r>
            <a:r>
              <a:rPr sz="2800" spc="-5" dirty="0"/>
              <a:t>definir  </a:t>
            </a:r>
            <a:r>
              <a:rPr sz="2800" dirty="0"/>
              <a:t>un sistema que sea aceptable  desde el </a:t>
            </a:r>
            <a:r>
              <a:rPr sz="2800" spc="5" dirty="0"/>
              <a:t>punto </a:t>
            </a:r>
            <a:r>
              <a:rPr sz="2800" dirty="0"/>
              <a:t>de </a:t>
            </a:r>
            <a:r>
              <a:rPr sz="2800" spc="5" dirty="0"/>
              <a:t>vista </a:t>
            </a:r>
            <a:r>
              <a:rPr sz="2800" spc="-5" dirty="0"/>
              <a:t>del  usuario.</a:t>
            </a:r>
            <a:endParaRPr dirty="0">
              <a:latin typeface="Arial"/>
              <a:cs typeface="Arial"/>
            </a:endParaRPr>
          </a:p>
          <a:p>
            <a:pPr marL="355600" marR="93345" indent="-342900" algn="just">
              <a:lnSpc>
                <a:spcPct val="100000"/>
              </a:lnSpc>
              <a:spcBef>
                <a:spcPts val="994"/>
              </a:spcBef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800" spc="-5" dirty="0"/>
              <a:t>Se produce </a:t>
            </a:r>
            <a:r>
              <a:rPr sz="2800" dirty="0"/>
              <a:t>un </a:t>
            </a:r>
            <a:r>
              <a:rPr sz="2800" spc="5" dirty="0"/>
              <a:t>conjunto </a:t>
            </a:r>
            <a:r>
              <a:rPr sz="2800" dirty="0"/>
              <a:t>de </a:t>
            </a:r>
            <a:r>
              <a:rPr sz="2800" spc="-90" dirty="0" err="1"/>
              <a:t>casos</a:t>
            </a:r>
            <a:r>
              <a:rPr sz="2800" spc="-90" dirty="0"/>
              <a:t> </a:t>
            </a:r>
            <a:r>
              <a:rPr sz="2800" dirty="0"/>
              <a:t>de prueba de aceptación </a:t>
            </a:r>
            <a:r>
              <a:rPr sz="2800" spc="-5" dirty="0" err="1"/>
              <a:t>desde</a:t>
            </a:r>
            <a:r>
              <a:rPr sz="2800" spc="-5" dirty="0"/>
              <a:t> </a:t>
            </a:r>
            <a:r>
              <a:rPr sz="2800" dirty="0"/>
              <a:t>la </a:t>
            </a:r>
            <a:r>
              <a:rPr sz="2800" spc="-5" dirty="0" err="1"/>
              <a:t>especificación</a:t>
            </a:r>
            <a:r>
              <a:rPr sz="2800" spc="-35" dirty="0"/>
              <a:t> </a:t>
            </a:r>
            <a:r>
              <a:rPr sz="2800" dirty="0" err="1"/>
              <a:t>estructurada</a:t>
            </a:r>
            <a:r>
              <a:rPr lang="es-ES" sz="2800" dirty="0"/>
              <a:t>.</a:t>
            </a:r>
            <a:endParaRPr dirty="0">
              <a:latin typeface="Arial"/>
              <a:cs typeface="Arial"/>
            </a:endParaRPr>
          </a:p>
          <a:p>
            <a:pPr marL="355600" marR="196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spc="-5" dirty="0"/>
              <a:t>Se </a:t>
            </a:r>
            <a:r>
              <a:rPr sz="2800" dirty="0"/>
              <a:t>puede realizar </a:t>
            </a:r>
            <a:r>
              <a:rPr sz="2800" spc="-5" dirty="0"/>
              <a:t>al mismo</a:t>
            </a:r>
            <a:r>
              <a:rPr sz="2800" spc="-130" dirty="0"/>
              <a:t> </a:t>
            </a:r>
            <a:r>
              <a:rPr sz="2800" dirty="0"/>
              <a:t>tiempo  que las actividades de </a:t>
            </a:r>
            <a:r>
              <a:rPr sz="2800" spc="-5" dirty="0"/>
              <a:t>diseño </a:t>
            </a:r>
            <a:r>
              <a:rPr sz="2800" dirty="0"/>
              <a:t>e  </a:t>
            </a:r>
            <a:r>
              <a:rPr sz="2800" spc="-5" dirty="0"/>
              <a:t>implantación.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7831" y="2877311"/>
            <a:ext cx="4495800" cy="94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9969" y="3110611"/>
            <a:ext cx="3813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eXGyreAdventor"/>
                <a:cs typeface="TeXGyreAdventor"/>
              </a:rPr>
              <a:t>Especificación</a:t>
            </a:r>
            <a:r>
              <a:rPr sz="220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eXGyreAdventor"/>
                <a:cs typeface="TeXGyreAdventor"/>
              </a:rPr>
              <a:t>estructurada</a:t>
            </a:r>
            <a:endParaRPr sz="22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8688" y="3805428"/>
            <a:ext cx="2302763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13091" y="3965270"/>
            <a:ext cx="933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TeXGyreAdventor"/>
                <a:cs typeface="TeXGyreAdventor"/>
              </a:rPr>
              <a:t>D</a:t>
            </a:r>
            <a:r>
              <a:rPr sz="2200" spc="5" dirty="0">
                <a:solidFill>
                  <a:srgbClr val="FFFFFF"/>
                </a:solidFill>
                <a:latin typeface="TeXGyreAdventor"/>
                <a:cs typeface="TeXGyreAdventor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eXGyreAdventor"/>
                <a:cs typeface="TeXGyreAdventor"/>
              </a:rPr>
              <a:t>seño</a:t>
            </a:r>
            <a:endParaRPr sz="22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96400" y="3788664"/>
            <a:ext cx="2286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23221" y="3971290"/>
            <a:ext cx="18345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eXGyreAdventor"/>
                <a:cs typeface="TeXGyreAdventor"/>
              </a:rPr>
              <a:t>Implantación</a:t>
            </a:r>
            <a:endParaRPr sz="22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4595" y="4684776"/>
            <a:ext cx="4463796" cy="911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98281" y="4904994"/>
            <a:ext cx="2376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eXGyreAdventor"/>
                <a:cs typeface="TeXGyreAdventor"/>
              </a:rPr>
              <a:t>Casos </a:t>
            </a:r>
            <a:r>
              <a:rPr sz="2200" spc="-10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r>
              <a:rPr sz="220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eXGyreAdventor"/>
                <a:cs typeface="TeXGyreAdventor"/>
              </a:rPr>
              <a:t>prueba</a:t>
            </a:r>
            <a:endParaRPr sz="220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17" y="152400"/>
            <a:ext cx="10027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6: Garantía de calidad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616" y="817880"/>
            <a:ext cx="10658184" cy="588430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Es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la prueba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final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de la calidad del</a:t>
            </a:r>
            <a:r>
              <a:rPr sz="2800" spc="-10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sistema.</a:t>
            </a:r>
            <a:endParaRPr sz="2800" dirty="0">
              <a:latin typeface="TeXGyreAdventor"/>
              <a:cs typeface="TeXGyreAdventor"/>
            </a:endParaRPr>
          </a:p>
          <a:p>
            <a:pPr marL="355600" marR="1304925" indent="-342900">
              <a:spcBef>
                <a:spcPts val="1040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También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conoce como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la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prueba </a:t>
            </a:r>
            <a:r>
              <a:rPr sz="2800" b="1" dirty="0">
                <a:solidFill>
                  <a:srgbClr val="FFFFFF"/>
                </a:solidFill>
                <a:latin typeface="TeXGyreAdventor"/>
                <a:cs typeface="TeXGyreAdventor"/>
              </a:rPr>
              <a:t>final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o la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prueba de  aceptación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.</a:t>
            </a:r>
            <a:endParaRPr sz="2800" dirty="0">
              <a:latin typeface="TeXGyreAdventor"/>
              <a:cs typeface="TeXGyreAdventor"/>
            </a:endParaRPr>
          </a:p>
          <a:p>
            <a:pPr marL="355600" marR="5080" indent="-342900">
              <a:spcBef>
                <a:spcPts val="1000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eXGyreAdventor"/>
                <a:cs typeface="TeXGyreAdventor"/>
              </a:rPr>
              <a:t>Entradas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: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Datos de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la prueba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aceptación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y el sistema integrado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producido </a:t>
            </a:r>
            <a:r>
              <a:rPr sz="2800" spc="5" dirty="0">
                <a:solidFill>
                  <a:srgbClr val="FFFFFF"/>
                </a:solidFill>
                <a:latin typeface="TeXGyreAdventor"/>
                <a:cs typeface="TeXGyreAdventor"/>
              </a:rPr>
              <a:t>en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la actividad 4</a:t>
            </a:r>
            <a:r>
              <a:rPr sz="280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(implantación).</a:t>
            </a:r>
            <a:endParaRPr sz="2800" dirty="0">
              <a:latin typeface="TeXGyreAdventor"/>
              <a:cs typeface="TeXGyreAdventor"/>
            </a:endParaRPr>
          </a:p>
          <a:p>
            <a:pPr marL="355600" marR="48895" indent="-342900">
              <a:spcBef>
                <a:spcPts val="994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La puede realizar el analista, un grupo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usuarios de la empresa</a:t>
            </a:r>
            <a:r>
              <a:rPr sz="2800" spc="-2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o  un </a:t>
            </a:r>
            <a:r>
              <a:rPr sz="2800" spc="5" dirty="0">
                <a:solidFill>
                  <a:srgbClr val="FFFFFF"/>
                </a:solidFill>
                <a:latin typeface="TeXGyreAdventor"/>
                <a:cs typeface="TeXGyreAdventor"/>
              </a:rPr>
              <a:t>conjunto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de trabajadores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dedicados al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control de</a:t>
            </a:r>
            <a:r>
              <a:rPr sz="2800" spc="-9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calidad.</a:t>
            </a:r>
            <a:endParaRPr sz="2800" dirty="0">
              <a:latin typeface="TeXGyreAdventor"/>
              <a:cs typeface="TeXGyreAdventor"/>
            </a:endParaRPr>
          </a:p>
          <a:p>
            <a:pPr marL="12700">
              <a:spcBef>
                <a:spcPts val="735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Objetivo: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verificar que </a:t>
            </a:r>
            <a:r>
              <a:rPr sz="2800" b="1" dirty="0">
                <a:solidFill>
                  <a:srgbClr val="FFFFFF"/>
                </a:solidFill>
                <a:latin typeface="TeXGyreAdventor"/>
                <a:cs typeface="TeXGyreAdventor"/>
              </a:rPr>
              <a:t>el sistema tenga un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nivel apropiado</a:t>
            </a:r>
            <a:r>
              <a:rPr sz="2800" b="1" spc="-1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de</a:t>
            </a:r>
            <a:endParaRPr sz="2800" dirty="0">
              <a:latin typeface="TeXGyreAdventor"/>
              <a:cs typeface="TeXGyreAdventor"/>
            </a:endParaRPr>
          </a:p>
          <a:p>
            <a:pPr marL="355600"/>
            <a:r>
              <a:rPr sz="28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calidad.</a:t>
            </a:r>
            <a:endParaRPr sz="2800" dirty="0">
              <a:latin typeface="TeXGyreAdventor"/>
              <a:cs typeface="TeXGyreAdventor"/>
            </a:endParaRPr>
          </a:p>
          <a:p>
            <a:pPr marL="355600" marR="95885" indent="-342900">
              <a:spcBef>
                <a:spcPts val="1030"/>
              </a:spcBef>
              <a:tabLst>
                <a:tab pos="354965" algn="l"/>
              </a:tabLst>
            </a:pPr>
            <a:r>
              <a:rPr sz="20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Un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dato importante: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para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lograr una calidad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final se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requiere que  cada una de las actividades previas hayan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sido desarrolladas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con  un enfoque de</a:t>
            </a:r>
            <a:r>
              <a:rPr sz="2800" spc="-5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calidad.</a:t>
            </a:r>
            <a:endParaRPr sz="2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107442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n/>
                <a:solidFill>
                  <a:schemeClr val="accent3"/>
                </a:solidFill>
              </a:rPr>
              <a:t>Actividad 7: descripción del  procedimiento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382000" cy="45736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367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El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sistema debe ser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desarrollado por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completo, es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por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ello que  también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se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deben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desarrollar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las instrucciones de las actividades  que involucran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al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personal y como estos interactuarán con el  sistema </a:t>
            </a:r>
            <a:r>
              <a:rPr sz="3600" spc="5" dirty="0">
                <a:solidFill>
                  <a:srgbClr val="FFFFFF"/>
                </a:solidFill>
                <a:latin typeface="TeXGyreAdventor"/>
                <a:cs typeface="TeXGyreAdventor"/>
              </a:rPr>
              <a:t>nuevo</a:t>
            </a:r>
            <a:r>
              <a:rPr sz="360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automatizado.</a:t>
            </a:r>
            <a:endParaRPr sz="36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28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Para </a:t>
            </a:r>
            <a:r>
              <a:rPr sz="3600" spc="5" dirty="0">
                <a:solidFill>
                  <a:srgbClr val="FFFFFF"/>
                </a:solidFill>
                <a:latin typeface="TeXGyreAdventor"/>
                <a:cs typeface="TeXGyreAdventor"/>
              </a:rPr>
              <a:t>ello </a:t>
            </a:r>
            <a:r>
              <a:rPr sz="3600" spc="-5" dirty="0">
                <a:solidFill>
                  <a:srgbClr val="FFFFFF"/>
                </a:solidFill>
                <a:latin typeface="TeXGyreAdventor"/>
                <a:cs typeface="TeXGyreAdventor"/>
              </a:rPr>
              <a:t>se procede </a:t>
            </a:r>
            <a:r>
              <a:rPr sz="3600" dirty="0">
                <a:solidFill>
                  <a:srgbClr val="FFFFFF"/>
                </a:solidFill>
                <a:latin typeface="TeXGyreAdventor"/>
                <a:cs typeface="TeXGyreAdventor"/>
              </a:rPr>
              <a:t>a realizar los denominados </a:t>
            </a:r>
            <a:r>
              <a:rPr sz="3600" b="1" spc="-5" dirty="0">
                <a:solidFill>
                  <a:srgbClr val="FFFFFF"/>
                </a:solidFill>
                <a:latin typeface="TeXGyreAdventor"/>
                <a:cs typeface="TeXGyreAdventor"/>
              </a:rPr>
              <a:t>manuales para el  usuario.</a:t>
            </a:r>
            <a:endParaRPr sz="3600" dirty="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400" y="2071837"/>
            <a:ext cx="2399283" cy="2212657"/>
            <a:chOff x="8554211" y="4094479"/>
            <a:chExt cx="2992120" cy="2442210"/>
          </a:xfrm>
        </p:grpSpPr>
        <p:sp>
          <p:nvSpPr>
            <p:cNvPr id="5" name="object 5"/>
            <p:cNvSpPr/>
            <p:nvPr/>
          </p:nvSpPr>
          <p:spPr>
            <a:xfrm>
              <a:off x="8641079" y="4181855"/>
              <a:ext cx="2817876" cy="2267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4212" y="4094479"/>
              <a:ext cx="2992120" cy="2442210"/>
            </a:xfrm>
            <a:custGeom>
              <a:avLst/>
              <a:gdLst/>
              <a:ahLst/>
              <a:cxnLst/>
              <a:rect l="l" t="t" r="r" b="b"/>
              <a:pathLst>
                <a:path w="2992120" h="2442209">
                  <a:moveTo>
                    <a:pt x="2920873" y="71120"/>
                  </a:moveTo>
                  <a:lnTo>
                    <a:pt x="2903220" y="71120"/>
                  </a:lnTo>
                  <a:lnTo>
                    <a:pt x="2903220" y="88900"/>
                  </a:lnTo>
                  <a:lnTo>
                    <a:pt x="2903220" y="2353310"/>
                  </a:lnTo>
                  <a:lnTo>
                    <a:pt x="88392" y="2353310"/>
                  </a:lnTo>
                  <a:lnTo>
                    <a:pt x="88392" y="88900"/>
                  </a:lnTo>
                  <a:lnTo>
                    <a:pt x="2903220" y="88900"/>
                  </a:lnTo>
                  <a:lnTo>
                    <a:pt x="2903220" y="71120"/>
                  </a:lnTo>
                  <a:lnTo>
                    <a:pt x="70739" y="71120"/>
                  </a:lnTo>
                  <a:lnTo>
                    <a:pt x="70739" y="88900"/>
                  </a:lnTo>
                  <a:lnTo>
                    <a:pt x="70739" y="2353310"/>
                  </a:lnTo>
                  <a:lnTo>
                    <a:pt x="70739" y="2371090"/>
                  </a:lnTo>
                  <a:lnTo>
                    <a:pt x="2920873" y="2371090"/>
                  </a:lnTo>
                  <a:lnTo>
                    <a:pt x="2920873" y="2353576"/>
                  </a:lnTo>
                  <a:lnTo>
                    <a:pt x="2920873" y="2353310"/>
                  </a:lnTo>
                  <a:lnTo>
                    <a:pt x="2920873" y="88900"/>
                  </a:lnTo>
                  <a:lnTo>
                    <a:pt x="2920873" y="71120"/>
                  </a:lnTo>
                  <a:close/>
                </a:path>
                <a:path w="2992120" h="2442209">
                  <a:moveTo>
                    <a:pt x="299161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388870"/>
                  </a:lnTo>
                  <a:lnTo>
                    <a:pt x="0" y="2442210"/>
                  </a:lnTo>
                  <a:lnTo>
                    <a:pt x="2991612" y="2442210"/>
                  </a:lnTo>
                  <a:lnTo>
                    <a:pt x="2991612" y="2388933"/>
                  </a:lnTo>
                  <a:lnTo>
                    <a:pt x="2991612" y="53594"/>
                  </a:lnTo>
                  <a:lnTo>
                    <a:pt x="2938526" y="53594"/>
                  </a:lnTo>
                  <a:lnTo>
                    <a:pt x="2938526" y="2388870"/>
                  </a:lnTo>
                  <a:lnTo>
                    <a:pt x="53086" y="2388870"/>
                  </a:lnTo>
                  <a:lnTo>
                    <a:pt x="53086" y="53340"/>
                  </a:lnTo>
                  <a:lnTo>
                    <a:pt x="2991612" y="53340"/>
                  </a:lnTo>
                  <a:lnTo>
                    <a:pt x="2991612" y="0"/>
                  </a:lnTo>
                  <a:close/>
                </a:path>
              </a:pathLst>
            </a:custGeom>
            <a:solidFill>
              <a:srgbClr val="0D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160</TotalTime>
  <Words>1103</Words>
  <Application>Microsoft Office PowerPoint</Application>
  <PresentationFormat>Panorámica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TeXGyreAdventor</vt:lpstr>
      <vt:lpstr>Times New Roman</vt:lpstr>
      <vt:lpstr>Verdana</vt:lpstr>
      <vt:lpstr>Office Theme</vt:lpstr>
      <vt:lpstr>Ciclo de vida   DE UN PROYECTO</vt:lpstr>
      <vt:lpstr>El ciclo de vida estructurado</vt:lpstr>
      <vt:lpstr>Actividad 1: La encuesta</vt:lpstr>
      <vt:lpstr>Actividad 2: Análisis de Sistemas</vt:lpstr>
      <vt:lpstr>Actividad 3: el diseño</vt:lpstr>
      <vt:lpstr>Actividad 4: Implantación</vt:lpstr>
      <vt:lpstr>Actividad 5: Generación de  pruebas de aceptación</vt:lpstr>
      <vt:lpstr>Actividad 6: Garantía de calidad</vt:lpstr>
      <vt:lpstr>Actividad 7: descripción del  procedimiento</vt:lpstr>
      <vt:lpstr>Actividad 8: Conversión de bases  de datos</vt:lpstr>
      <vt:lpstr>Actividad 9: Instalación</vt:lpstr>
      <vt:lpstr>Tipos de enfoque: Radical vs. Conservador</vt:lpstr>
      <vt:lpstr>¿Cuál enfoque usamos?</vt:lpstr>
      <vt:lpstr>Eso es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 DE UN PROYECTO</dc:title>
  <cp:lastModifiedBy>Lab216 DT</cp:lastModifiedBy>
  <cp:revision>24</cp:revision>
  <dcterms:created xsi:type="dcterms:W3CDTF">2021-03-30T22:46:34Z</dcterms:created>
  <dcterms:modified xsi:type="dcterms:W3CDTF">2025-04-01T17:08:11Z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