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4"/>
  </p:sldMasterIdLst>
  <p:sldIdLst>
    <p:sldId id="256" r:id="rId5"/>
    <p:sldId id="257" r:id="rId6"/>
    <p:sldId id="264" r:id="rId7"/>
    <p:sldId id="259" r:id="rId8"/>
    <p:sldId id="258" r:id="rId9"/>
    <p:sldId id="260" r:id="rId10"/>
    <p:sldId id="261" r:id="rId11"/>
    <p:sldId id="263" r:id="rId12"/>
    <p:sldId id="262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05CD17-23B4-476A-BF12-79A590156C21}" v="1" dt="2025-04-04T20:59:29.4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65811"/>
      </p:ext>
    </p:extLst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25917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98504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84369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79774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59795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32497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99801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15630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72635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42722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4/7/2025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‹nº›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6234302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37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transition spd="slow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figma.com/board/ceFpADi7REokJ73gTuqRIN/Brainstorm-Projeto?node-id=0-1&amp;t=IGY2mzuk3VtHu6rs-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design/rxF7U8mznlQtaUX5x3pPyD/Prototipo-1?node-id=1-3&amp;t=XWCqOrYZ67oe5n7r-1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37000">
                <a:schemeClr val="bg2">
                  <a:alpha val="4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6166" y="271887"/>
            <a:ext cx="7707587" cy="163651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de-DE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Trabalho Informal: Soluções Digitais para Empoderar Profissionais</a:t>
            </a:r>
            <a:endParaRPr lang="pt-BR" sz="4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nter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40000" y="3331030"/>
            <a:ext cx="5708662" cy="297769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just"/>
            <a:r>
              <a:rPr lang="de-DE">
                <a:latin typeface="Calibri"/>
                <a:ea typeface="+mn-lt"/>
                <a:cs typeface="+mn-lt"/>
              </a:rPr>
              <a:t>Projeto desenvolvido por</a:t>
            </a:r>
            <a:r>
              <a:rPr lang="de-DE">
                <a:latin typeface="Calibri"/>
                <a:ea typeface="Calibri"/>
                <a:cs typeface="Calibri"/>
              </a:rPr>
              <a:t>:</a:t>
            </a:r>
            <a:endParaRPr lang="pt-BR">
              <a:latin typeface="Calibri"/>
              <a:ea typeface="Calibri"/>
              <a:cs typeface="Calibri"/>
            </a:endParaRPr>
          </a:p>
          <a:p>
            <a:pPr algn="just"/>
            <a:r>
              <a:rPr lang="de-DE" sz="1400">
                <a:latin typeface="Times New Roman"/>
                <a:cs typeface="Times New Roman"/>
              </a:rPr>
              <a:t>Diego davi de oliveira dias - 202510164</a:t>
            </a:r>
          </a:p>
          <a:p>
            <a:pPr algn="just"/>
            <a:r>
              <a:rPr lang="de-DE" sz="1400">
                <a:latin typeface="Times New Roman"/>
                <a:cs typeface="Times New Roman"/>
              </a:rPr>
              <a:t>Gabriel ELias - 202510554</a:t>
            </a:r>
          </a:p>
          <a:p>
            <a:pPr algn="just"/>
            <a:r>
              <a:rPr lang="de-DE" sz="1400">
                <a:latin typeface="Times New Roman"/>
                <a:cs typeface="Times New Roman"/>
              </a:rPr>
              <a:t>Gustavo Gonçalves - 202510039</a:t>
            </a:r>
          </a:p>
          <a:p>
            <a:pPr algn="just"/>
            <a:r>
              <a:rPr lang="de-DE" sz="1400">
                <a:latin typeface="Times New Roman"/>
                <a:cs typeface="Times New Roman"/>
              </a:rPr>
              <a:t>Lucas Menegaz - 202510561</a:t>
            </a:r>
          </a:p>
          <a:p>
            <a:pPr algn="just"/>
            <a:r>
              <a:rPr lang="pt-BR" sz="1400" err="1">
                <a:latin typeface="Times New Roman"/>
                <a:cs typeface="Times New Roman"/>
              </a:rPr>
              <a:t>Luis</a:t>
            </a:r>
            <a:r>
              <a:rPr lang="pt-BR" sz="1400">
                <a:latin typeface="Times New Roman"/>
                <a:cs typeface="Times New Roman"/>
              </a:rPr>
              <a:t> Filipe Rocha da Silva - 202510283</a:t>
            </a:r>
          </a:p>
          <a:p>
            <a:pPr algn="just"/>
            <a:r>
              <a:rPr lang="pt-BR" sz="1400">
                <a:latin typeface="Times New Roman"/>
                <a:cs typeface="Times New Roman"/>
              </a:rPr>
              <a:t>Enrico Lima Teixeira Felisberto - 202510772</a:t>
            </a:r>
            <a:endParaRPr lang="de-DE" sz="1400">
              <a:latin typeface="Times New Roman"/>
              <a:cs typeface="Times New Roman"/>
            </a:endParaRPr>
          </a:p>
          <a:p>
            <a:pPr algn="just"/>
            <a:br>
              <a:rPr lang="de-DE"/>
            </a:br>
            <a:endParaRPr lang="de-DE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C16EB93-E299-481D-A004-769603D37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37600" y="3600"/>
            <a:ext cx="6854400" cy="6854400"/>
            <a:chOff x="0" y="3600"/>
            <a:chExt cx="6854400" cy="68544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CD13B55-E709-4E18-924B-655433A92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A3B2E1D-0135-45FF-990A-436697D20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2BD9E0F-507C-49AD-B619-B42B4D342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E0A30558-A560-3145-44A8-D9060FB648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895" r="12675" b="8"/>
          <a:stretch/>
        </p:blipFill>
        <p:spPr>
          <a:xfrm>
            <a:off x="5338631" y="-1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000"/>
                            </p:stCondLst>
                            <p:childTnLst>
                              <p:par>
                                <p:cTn id="48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0"/>
                            </p:stCondLst>
                            <p:childTnLst>
                              <p:par>
                                <p:cTn id="5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00"/>
                            </p:stCondLst>
                            <p:childTnLst>
                              <p:par>
                                <p:cTn id="6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9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37">
            <a:extLst>
              <a:ext uri="{FF2B5EF4-FFF2-40B4-BE49-F238E27FC236}">
                <a16:creationId xmlns:a16="http://schemas.microsoft.com/office/drawing/2014/main" id="{7D2FD795-8DF5-44F0-8664-4D8F626DD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C6B683D-13FA-4605-8648-01FC9C82F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852A959-AA36-4E4C-940B-F33A7BE0A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FFC38A9-EA65-4BD6-A6E1-CAD07CCB8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9E36CA9-9013-4306-B36F-2E349B6FE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E8D3FFE-4362-43F6-99D3-1B83F7AD5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7AA39D6-8796-468A-8C18-D17C0BBF2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5967788-298A-4B75-B02F-0625E5F84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D0FB4E1-29BE-427B-9999-B25351A07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9914662-C165-4AD1-89C0-F6C47C109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384C8199-BC83-4D02-8937-CF9AB0F4CF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A28F3F3-1D22-45C2-8627-C7E4E74BD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9D8267F7-1115-4F9A-BEF5-BB6664BCF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804752-09C2-063E-B0EA-42A9CEA64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888" y="271887"/>
            <a:ext cx="4554821" cy="2186096"/>
          </a:xfrm>
        </p:spPr>
        <p:txBody>
          <a:bodyPr anchor="t">
            <a:normAutofit/>
          </a:bodyPr>
          <a:lstStyle/>
          <a:p>
            <a:r>
              <a:rPr lang="pt-BR" sz="47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Sobre o Projeto </a:t>
            </a:r>
            <a:br>
              <a:rPr lang="pt-BR" sz="4700">
                <a:latin typeface="Arial Nova"/>
              </a:rPr>
            </a:br>
            <a:br>
              <a:rPr lang="pt-BR" sz="4700">
                <a:latin typeface="Arial Nova"/>
              </a:rPr>
            </a:br>
            <a:endParaRPr lang="pt-BR" sz="4700">
              <a:latin typeface="Arial Nova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F5DE3E-75C6-D744-87C8-FB5BFA26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550" y="2568255"/>
            <a:ext cx="4537073" cy="33616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69875" indent="-269875">
              <a:lnSpc>
                <a:spcPct val="115000"/>
              </a:lnSpc>
              <a:buFont typeface="Wingdings" panose="020B0604020202020204" pitchFamily="34" charset="0"/>
              <a:buChar char="q"/>
            </a:pPr>
            <a:r>
              <a:rPr lang="pt-BR" sz="1400" b="1" i="1">
                <a:solidFill>
                  <a:srgbClr val="F8FAFF"/>
                </a:solidFill>
                <a:latin typeface="Arial Nova"/>
              </a:rPr>
              <a:t>Objetivo do Projeto</a:t>
            </a:r>
          </a:p>
          <a:p>
            <a:pPr marL="719455" lvl="1" indent="-269875">
              <a:lnSpc>
                <a:spcPct val="115000"/>
              </a:lnSpc>
              <a:buFont typeface="Courier New" panose="020B0604020202020204" pitchFamily="34" charset="0"/>
              <a:buChar char="o"/>
            </a:pPr>
            <a:r>
              <a:rPr lang="pt-BR" sz="1400" i="1">
                <a:solidFill>
                  <a:srgbClr val="F8FAFF"/>
                </a:solidFill>
                <a:latin typeface="Arial Nova"/>
              </a:rPr>
              <a:t>Desenvolver uma plataforma digital que conecte trabalhadores informais a clientes e ofereça recursos para gestão autônoma.</a:t>
            </a:r>
            <a:endParaRPr lang="pt-BR" sz="1500" b="1">
              <a:latin typeface="Calibri"/>
              <a:ea typeface="Calibri"/>
              <a:cs typeface="Calibri"/>
            </a:endParaRPr>
          </a:p>
          <a:p>
            <a:pPr marL="269875" indent="-269875">
              <a:lnSpc>
                <a:spcPct val="115000"/>
              </a:lnSpc>
              <a:buFont typeface="Wingdings" panose="020B0604020202020204" pitchFamily="34" charset="0"/>
              <a:buChar char="q"/>
            </a:pPr>
            <a:r>
              <a:rPr lang="pt-BR" sz="1500" b="1">
                <a:latin typeface="Calibri"/>
                <a:ea typeface="Calibri"/>
                <a:cs typeface="Calibri"/>
              </a:rPr>
              <a:t>Contexto do Problema</a:t>
            </a:r>
            <a:endParaRPr lang="pt-BR" sz="1500">
              <a:latin typeface="Calibri"/>
              <a:ea typeface="Calibri"/>
              <a:cs typeface="Calibri"/>
            </a:endParaRPr>
          </a:p>
          <a:p>
            <a:pPr marL="719455" lvl="1" indent="-269875">
              <a:lnSpc>
                <a:spcPct val="115000"/>
              </a:lnSpc>
              <a:buFont typeface="Courier New" panose="020B0604020202020204" pitchFamily="34" charset="0"/>
              <a:buChar char="o"/>
            </a:pPr>
            <a:r>
              <a:rPr lang="pt-BR" sz="1400" i="1">
                <a:solidFill>
                  <a:srgbClr val="F8FAFF"/>
                </a:solidFill>
                <a:latin typeface="Arial Nova"/>
              </a:rPr>
              <a:t>No Brasil, 40% dos trabalhadores estão na informalidade (IBGE), enfrentando desafios como instabilidade financeira e falta de acesso a ferramentas de gestão</a:t>
            </a:r>
            <a:br>
              <a:rPr lang="pt-BR" sz="1400" i="1">
                <a:solidFill>
                  <a:srgbClr val="F8FAFF"/>
                </a:solidFill>
                <a:latin typeface="Arial Nova"/>
              </a:rPr>
            </a:br>
            <a:endParaRPr lang="pt-BR" sz="1400" i="1">
              <a:solidFill>
                <a:srgbClr val="F8FAFF"/>
              </a:solidFill>
              <a:latin typeface="Arial Nova"/>
            </a:endParaRPr>
          </a:p>
          <a:p>
            <a:pPr marL="269875" indent="-269875">
              <a:lnSpc>
                <a:spcPct val="115000"/>
              </a:lnSpc>
              <a:buFont typeface="Wingdings" panose="020B0604020202020204" pitchFamily="34" charset="0"/>
              <a:buChar char="q"/>
            </a:pPr>
            <a:endParaRPr lang="pt-BR" sz="1500"/>
          </a:p>
        </p:txBody>
      </p:sp>
      <p:pic>
        <p:nvPicPr>
          <p:cNvPr id="4" name="Imagem 3" descr="Diante do Covid-19, como ficam os trabalhadores informais? - Vermelho">
            <a:extLst>
              <a:ext uri="{FF2B5EF4-FFF2-40B4-BE49-F238E27FC236}">
                <a16:creationId xmlns:a16="http://schemas.microsoft.com/office/drawing/2014/main" id="{9E2F7C5B-7760-CA6F-8101-A2EF8872E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491" y="1364935"/>
            <a:ext cx="7215438" cy="400485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0000" endA="300" endPos="55000" dir="5400000" sy="-100000" algn="bl" rotWithShape="0"/>
          </a:effectLst>
          <a:scene3d>
            <a:camera prst="obliqueTopRigh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08827484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11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23" name="Group 13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25" name="Group 14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37" name="Rectangle 16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39" name="Rectangle 15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37000">
                <a:schemeClr val="bg2">
                  <a:alpha val="4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949FE0-5015-9F99-1FC5-0A97A6965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48" y="0"/>
            <a:ext cx="4904698" cy="822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7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Design Thinking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C16EB93-E299-481D-A004-769603D37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37600" y="3600"/>
            <a:ext cx="6854400" cy="6854400"/>
            <a:chOff x="0" y="3600"/>
            <a:chExt cx="6854400" cy="68544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CD13B55-E709-4E18-924B-655433A92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A3B2E1D-0135-45FF-990A-436697D20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2BD9E0F-507C-49AD-B619-B42B4D342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8" descr="Design Thinking | Design thinking, Design, Movie posters">
            <a:extLst>
              <a:ext uri="{FF2B5EF4-FFF2-40B4-BE49-F238E27FC236}">
                <a16:creationId xmlns:a16="http://schemas.microsoft.com/office/drawing/2014/main" id="{15672413-DC42-B1BC-164F-9BE40FD6E4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ement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574791" y="217300"/>
            <a:ext cx="6430600" cy="6430600"/>
          </a:xfrm>
          <a:prstGeom prst="ellipse">
            <a:avLst/>
          </a:prstGeom>
          <a:ln w="3175">
            <a:solidFill>
              <a:schemeClr val="bg2"/>
            </a:solidFill>
            <a:prstDash val="sysDot"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20CBB25-2762-5993-E35A-43FBDB5C994A}"/>
              </a:ext>
            </a:extLst>
          </p:cNvPr>
          <p:cNvSpPr txBox="1"/>
          <p:nvPr/>
        </p:nvSpPr>
        <p:spPr>
          <a:xfrm>
            <a:off x="127248" y="1512820"/>
            <a:ext cx="54000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i="1" spc="50">
                <a:solidFill>
                  <a:srgbClr val="F8FAFF"/>
                </a:solidFill>
                <a:latin typeface="Arial Nova"/>
              </a:rPr>
              <a:t>IMERSÃO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pt-BR" sz="1400" i="1" spc="50">
                <a:solidFill>
                  <a:srgbClr val="F8FAFF"/>
                </a:solidFill>
                <a:latin typeface="Arial Nova"/>
              </a:rPr>
              <a:t>Mergulho no cotidiano dos trabalhadores informais.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pt-BR" sz="1400" i="1" spc="50">
                <a:solidFill>
                  <a:srgbClr val="F8FAFF"/>
                </a:solidFill>
                <a:latin typeface="Arial Nova"/>
              </a:rPr>
              <a:t>Observação direta e entrevistas para entender desafios e necessidades.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i="1" spc="50">
                <a:solidFill>
                  <a:srgbClr val="F8FAFF"/>
                </a:solidFill>
                <a:latin typeface="Arial Nova"/>
              </a:rPr>
              <a:t>APRENDER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pt-BR" sz="1400" i="1" spc="50">
                <a:solidFill>
                  <a:srgbClr val="F8FAFF"/>
                </a:solidFill>
                <a:latin typeface="Arial Nova"/>
              </a:rPr>
              <a:t>Análise dos dados coletados na imersão.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pt-BR" sz="1400" i="1" spc="50">
                <a:solidFill>
                  <a:srgbClr val="F8FAFF"/>
                </a:solidFill>
                <a:latin typeface="Arial Nova"/>
              </a:rPr>
              <a:t>Identificação de padrões e dores principais (ex.: falta de acesso a clientes, gestão financeira).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i="1" spc="50">
                <a:solidFill>
                  <a:srgbClr val="F8FAFF"/>
                </a:solidFill>
                <a:latin typeface="Arial Nova"/>
              </a:rPr>
              <a:t>IDEAÇÃO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pt-BR" sz="1400" i="1" spc="50">
                <a:solidFill>
                  <a:srgbClr val="F8FAFF"/>
                </a:solidFill>
                <a:latin typeface="Arial Nova"/>
              </a:rPr>
              <a:t>Geração de ideias criativas para solucionar os problemas identificados.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pt-BR" sz="1400" i="1" spc="50">
                <a:solidFill>
                  <a:srgbClr val="F8FAFF"/>
                </a:solidFill>
                <a:latin typeface="Arial Nova"/>
              </a:rPr>
              <a:t>Brainstorming de funcionalidades (ex.: plataforma de divulgação, ferramenta financeira).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i="1" spc="50">
                <a:solidFill>
                  <a:srgbClr val="F8FAFF"/>
                </a:solidFill>
                <a:latin typeface="Arial Nova"/>
              </a:rPr>
              <a:t>ESCOLHER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pt-BR" sz="1400" i="1" spc="50">
                <a:solidFill>
                  <a:srgbClr val="F8FAFF"/>
                </a:solidFill>
                <a:latin typeface="Arial Nova"/>
              </a:rPr>
              <a:t>Seleção das melhores ideias com base em viabilidade e impacto.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pt-BR" sz="1400" i="1" spc="50">
                <a:solidFill>
                  <a:srgbClr val="F8FAFF"/>
                </a:solidFill>
                <a:latin typeface="Arial Nova"/>
              </a:rPr>
              <a:t>Definição do escopo inicial da plataforma.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i="1" spc="50">
                <a:solidFill>
                  <a:srgbClr val="F8FAFF"/>
                </a:solidFill>
                <a:latin typeface="Arial Nova"/>
              </a:rPr>
              <a:t>IMPLEMENTAR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pt-BR" sz="1400" i="1" spc="50">
                <a:solidFill>
                  <a:srgbClr val="F8FAFF"/>
                </a:solidFill>
                <a:latin typeface="Arial Nova"/>
              </a:rPr>
              <a:t>Desenvolvimento das soluções escolhidas.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pt-BR" sz="1400" i="1" spc="50">
                <a:solidFill>
                  <a:srgbClr val="F8FAFF"/>
                </a:solidFill>
                <a:latin typeface="Arial Nova"/>
              </a:rPr>
              <a:t>Criação do protótipo inicial (MVP) da plataforma.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i="1" spc="50">
                <a:solidFill>
                  <a:srgbClr val="F8FAFF"/>
                </a:solidFill>
                <a:latin typeface="Arial Nova"/>
              </a:rPr>
              <a:t>PROTOTIPAR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pt-BR" sz="1400" i="1" spc="50">
                <a:solidFill>
                  <a:srgbClr val="F8FAFF"/>
                </a:solidFill>
                <a:latin typeface="Arial Nova"/>
              </a:rPr>
              <a:t>Testes com usuários reais (trabalhadores informais).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pt-BR" sz="1400" i="1" spc="50">
                <a:solidFill>
                  <a:srgbClr val="F8FAFF"/>
                </a:solidFill>
                <a:latin typeface="Arial Nova"/>
              </a:rPr>
              <a:t>Coleta de feedbacks para ajustes e melhorias.</a:t>
            </a:r>
          </a:p>
        </p:txBody>
      </p:sp>
    </p:spTree>
    <p:extLst>
      <p:ext uri="{BB962C8B-B14F-4D97-AF65-F5344CB8AC3E}">
        <p14:creationId xmlns:p14="http://schemas.microsoft.com/office/powerpoint/2010/main" val="337036103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25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75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5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25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00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750"/>
                            </p:stCondLst>
                            <p:childTnLst>
                              <p:par>
                                <p:cTn id="6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500"/>
                            </p:stCondLst>
                            <p:childTnLst>
                              <p:par>
                                <p:cTn id="6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250"/>
                            </p:stCondLst>
                            <p:childTnLst>
                              <p:par>
                                <p:cTn id="7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1000"/>
                            </p:stCondLst>
                            <p:childTnLst>
                              <p:par>
                                <p:cTn id="7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1750"/>
                            </p:stCondLst>
                            <p:childTnLst>
                              <p:par>
                                <p:cTn id="8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2500"/>
                            </p:stCondLst>
                            <p:childTnLst>
                              <p:par>
                                <p:cTn id="8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3250"/>
                            </p:stCondLst>
                            <p:childTnLst>
                              <p:par>
                                <p:cTn id="9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40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4500"/>
                            </p:stCondLst>
                            <p:childTnLst>
                              <p:par>
                                <p:cTn id="103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4" dur="2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5" dur="4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6" dur="45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7" dur="45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8" dur="45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22">
            <a:extLst>
              <a:ext uri="{FF2B5EF4-FFF2-40B4-BE49-F238E27FC236}">
                <a16:creationId xmlns:a16="http://schemas.microsoft.com/office/drawing/2014/main" id="{C0B89655-06C8-41C2-A46A-0CA83F8B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24">
            <a:extLst>
              <a:ext uri="{FF2B5EF4-FFF2-40B4-BE49-F238E27FC236}">
                <a16:creationId xmlns:a16="http://schemas.microsoft.com/office/drawing/2014/main" id="{F647E4D5-C9B2-4EBE-B61C-8779B538C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41" name="Rectangle 25">
              <a:extLst>
                <a:ext uri="{FF2B5EF4-FFF2-40B4-BE49-F238E27FC236}">
                  <a16:creationId xmlns:a16="http://schemas.microsoft.com/office/drawing/2014/main" id="{8EE79C2C-6A8F-4C04-93F4-E70E4E6EB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oup 26">
              <a:extLst>
                <a:ext uri="{FF2B5EF4-FFF2-40B4-BE49-F238E27FC236}">
                  <a16:creationId xmlns:a16="http://schemas.microsoft.com/office/drawing/2014/main" id="{51D2E85C-8A74-4D69-9CE3-A4F5585D7A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784F86B-F98F-4225-9238-BB254A94FA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67130A1-17AF-49F5-AE3A-AEB12135EF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37697CF-3192-412A-922F-144889C50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9238514-DBDA-4E0D-901C-49A58D8E9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29">
              <a:extLst>
                <a:ext uri="{FF2B5EF4-FFF2-40B4-BE49-F238E27FC236}">
                  <a16:creationId xmlns:a16="http://schemas.microsoft.com/office/drawing/2014/main" id="{106C7DBB-1DE7-41D3-AD80-308DC0149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6FF20D1-2FA9-49A6-BA1A-312C85C449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25C80E8-283A-445C-9242-3D816C339D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F8E2446-B198-461A-A993-2DAA018E7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36">
            <a:extLst>
              <a:ext uri="{FF2B5EF4-FFF2-40B4-BE49-F238E27FC236}">
                <a16:creationId xmlns:a16="http://schemas.microsoft.com/office/drawing/2014/main" id="{2B76E018-D3DB-4222-BFF9-ADBDC9A06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1022D4-2008-BFB8-D3BA-768D033E5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5912725"/>
          </a:xfrm>
        </p:spPr>
        <p:txBody>
          <a:bodyPr anchor="t">
            <a:normAutofit/>
          </a:bodyPr>
          <a:lstStyle/>
          <a:p>
            <a:r>
              <a:rPr lang="pt-BR" sz="8800" b="1" dirty="0">
                <a:latin typeface="Inter"/>
              </a:rPr>
              <a:t>Empatia</a:t>
            </a:r>
            <a:br>
              <a:rPr lang="en-US" sz="8800" dirty="0"/>
            </a:br>
            <a:endParaRPr lang="en-US" sz="8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62741E-9706-1E50-3FDB-04335CF3F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5125"/>
            <a:ext cx="6408738" cy="575522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69875" indent="-269875">
              <a:lnSpc>
                <a:spcPct val="115000"/>
              </a:lnSpc>
            </a:pPr>
            <a:endParaRPr lang="pt-BR" b="1" dirty="0">
              <a:latin typeface="Inter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pt-BR" sz="4400" b="1" dirty="0">
                <a:latin typeface="Inter"/>
                <a:ea typeface="+mj-ea"/>
                <a:cs typeface="+mj-cs"/>
              </a:rPr>
              <a:t>Principais perguntas</a:t>
            </a:r>
          </a:p>
          <a:p>
            <a:pPr marL="457200" lvl="1" indent="-171450">
              <a:lnSpc>
                <a:spcPct val="115000"/>
              </a:lnSpc>
              <a:buFont typeface="Courier New" panose="020B0604020202020204" pitchFamily="34" charset="0"/>
              <a:buChar char="o"/>
            </a:pPr>
            <a:endParaRPr lang="pt-BR" i="1" dirty="0">
              <a:latin typeface="Arial Nova"/>
            </a:endParaRPr>
          </a:p>
          <a:p>
            <a:pPr marL="457200" lvl="1" indent="-171450">
              <a:lnSpc>
                <a:spcPct val="115000"/>
              </a:lnSpc>
              <a:buFont typeface="Courier New" panose="020B0604020202020204" pitchFamily="34" charset="0"/>
              <a:buChar char="o"/>
            </a:pPr>
            <a:r>
              <a:rPr lang="pt-BR" i="1" dirty="0">
                <a:latin typeface="Arial Nova"/>
              </a:rPr>
              <a:t>Você acha que a tecnologia (como aplicativos ou sites) poderia melhorar a relação entre contratantes e trabalhadores informais?</a:t>
            </a:r>
          </a:p>
          <a:p>
            <a:pPr marL="457200" lvl="1" indent="-171450">
              <a:lnSpc>
                <a:spcPct val="115000"/>
              </a:lnSpc>
              <a:buFont typeface="Courier New" panose="020B0604020202020204" pitchFamily="34" charset="0"/>
              <a:buChar char="o"/>
            </a:pPr>
            <a:endParaRPr lang="pt-BR" i="1" dirty="0">
              <a:latin typeface="Arial Nova"/>
            </a:endParaRPr>
          </a:p>
          <a:p>
            <a:pPr marL="457200" lvl="1" indent="-171450">
              <a:lnSpc>
                <a:spcPct val="115000"/>
              </a:lnSpc>
              <a:buFont typeface="Courier New" panose="020B0604020202020204" pitchFamily="34" charset="0"/>
              <a:buChar char="o"/>
            </a:pPr>
            <a:r>
              <a:rPr lang="pt-BR" i="1" dirty="0">
                <a:latin typeface="Arial Nova"/>
              </a:rPr>
              <a:t>Qual é o principal fator que você considera ao contratar um trabalhador informal?</a:t>
            </a:r>
          </a:p>
          <a:p>
            <a:pPr marL="457200" lvl="1" indent="-171450">
              <a:lnSpc>
                <a:spcPct val="115000"/>
              </a:lnSpc>
              <a:buFont typeface="Courier New" panose="020B0604020202020204" pitchFamily="34" charset="0"/>
              <a:buChar char="o"/>
            </a:pPr>
            <a:endParaRPr lang="pt-BR" i="1" dirty="0">
              <a:latin typeface="Arial Nova"/>
            </a:endParaRPr>
          </a:p>
          <a:p>
            <a:pPr marL="457200" lvl="1" indent="-171450">
              <a:lnSpc>
                <a:spcPct val="115000"/>
              </a:lnSpc>
              <a:buFont typeface="Courier New" panose="020B0604020202020204" pitchFamily="34" charset="0"/>
              <a:buChar char="o"/>
            </a:pPr>
            <a:r>
              <a:rPr lang="pt-BR" i="1" dirty="0">
                <a:latin typeface="Arial Nova"/>
              </a:rPr>
              <a:t>Você prefere negociar o preço diretamente com o trabalhador ou aceita o valor proposto?</a:t>
            </a:r>
          </a:p>
          <a:p>
            <a:pPr marL="457200" lvl="1" indent="-171450">
              <a:lnSpc>
                <a:spcPct val="115000"/>
              </a:lnSpc>
              <a:buFont typeface="Courier New" panose="020B0604020202020204" pitchFamily="34" charset="0"/>
              <a:buChar char="o"/>
            </a:pPr>
            <a:endParaRPr lang="pt-BR" i="1" dirty="0">
              <a:latin typeface="Arial Nova"/>
            </a:endParaRPr>
          </a:p>
          <a:p>
            <a:pPr marL="457200" lvl="1" indent="-171450">
              <a:lnSpc>
                <a:spcPct val="115000"/>
              </a:lnSpc>
              <a:buFont typeface="Courier New" panose="020B0604020202020204" pitchFamily="34" charset="0"/>
              <a:buChar char="o"/>
            </a:pPr>
            <a:r>
              <a:rPr lang="pt-BR" i="1" dirty="0">
                <a:latin typeface="Arial Nova"/>
              </a:rPr>
              <a:t>Você já teve algum problema ao contratar trabalhadores informais</a:t>
            </a:r>
            <a:r>
              <a:rPr lang="pt-BR" b="0" i="0" dirty="0">
                <a:effectLst/>
                <a:latin typeface="Segoe UI" panose="020B0502040204020203" pitchFamily="34" charset="0"/>
              </a:rPr>
              <a:t>?</a:t>
            </a:r>
            <a:endParaRPr lang="pt-BR" dirty="0"/>
          </a:p>
        </p:txBody>
      </p:sp>
      <p:pic>
        <p:nvPicPr>
          <p:cNvPr id="4" name="Graphic 21" descr="Perguntas">
            <a:extLst>
              <a:ext uri="{FF2B5EF4-FFF2-40B4-BE49-F238E27FC236}">
                <a16:creationId xmlns:a16="http://schemas.microsoft.com/office/drawing/2014/main" id="{6E074130-C6C3-0D8F-CCD4-271817B56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378" y="2570937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72693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188A00-D756-9FB7-BBB9-E5BCE7047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087" y="149938"/>
            <a:ext cx="4511425" cy="1129004"/>
          </a:xfrm>
        </p:spPr>
        <p:txBody>
          <a:bodyPr anchor="b">
            <a:normAutofit/>
          </a:bodyPr>
          <a:lstStyle/>
          <a:p>
            <a:r>
              <a:rPr lang="pt-BR" sz="47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Definição</a:t>
            </a:r>
            <a:r>
              <a:rPr lang="pt-BR" sz="3600" b="1">
                <a:solidFill>
                  <a:srgbClr val="F8FAFF"/>
                </a:solidFill>
                <a:latin typeface="Inter"/>
              </a:rPr>
              <a:t> </a:t>
            </a:r>
          </a:p>
          <a:p>
            <a:endParaRPr lang="pt-BR" sz="3600">
              <a:latin typeface="Inter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B5620E-34B1-6DE4-1975-598086342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3087" y="1432573"/>
            <a:ext cx="6951484" cy="55790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69875" indent="-269875">
              <a:lnSpc>
                <a:spcPct val="115000"/>
              </a:lnSpc>
              <a:buFont typeface="Wingdings" panose="020B0604020202020204" pitchFamily="34" charset="0"/>
              <a:buChar char="q"/>
            </a:pPr>
            <a:r>
              <a:rPr lang="pt-BR" sz="2000" b="1" dirty="0">
                <a:solidFill>
                  <a:srgbClr val="F8FAFF"/>
                </a:solidFill>
                <a:latin typeface="Calibri"/>
                <a:ea typeface="Calibri"/>
                <a:cs typeface="Times New Roman"/>
              </a:rPr>
              <a:t>Definição do Problema Central</a:t>
            </a:r>
            <a:endParaRPr lang="pt-BR" sz="2000" dirty="0">
              <a:latin typeface="Times New Roman"/>
              <a:ea typeface="Calibri"/>
              <a:cs typeface="Times New Roman"/>
            </a:endParaRPr>
          </a:p>
          <a:p>
            <a:pPr marL="719455" lvl="1" indent="-269875">
              <a:lnSpc>
                <a:spcPct val="114999"/>
              </a:lnSpc>
              <a:buFont typeface="Courier New" panose="020B0604020202020204" pitchFamily="34" charset="0"/>
              <a:buChar char="o"/>
            </a:pPr>
            <a:r>
              <a:rPr lang="pt-BR" i="1" dirty="0">
                <a:solidFill>
                  <a:srgbClr val="F8FAFF"/>
                </a:solidFill>
                <a:latin typeface="Arial Nova"/>
              </a:rPr>
              <a:t>Como podemos ajudar trabalhadores informais a aumentarem sua renda e segurança financeira de forma acessível e digital?</a:t>
            </a:r>
          </a:p>
          <a:p>
            <a:pPr marL="269875" indent="-269875">
              <a:lnSpc>
                <a:spcPct val="115000"/>
              </a:lnSpc>
              <a:buFont typeface="Wingdings" panose="020B0604020202020204" pitchFamily="34" charset="0"/>
              <a:buChar char="q"/>
            </a:pPr>
            <a:r>
              <a:rPr lang="pt-BR" sz="2100" b="1" dirty="0">
                <a:solidFill>
                  <a:srgbClr val="F8FAFF"/>
                </a:solidFill>
                <a:latin typeface="Calibri"/>
                <a:ea typeface="Calibri"/>
                <a:cs typeface="Times New Roman"/>
              </a:rPr>
              <a:t>Objetivo Geral do Projeto</a:t>
            </a:r>
          </a:p>
          <a:p>
            <a:pPr marL="171450" indent="-171450">
              <a:lnSpc>
                <a:spcPct val="114999"/>
              </a:lnSpc>
              <a:buFont typeface="Wingdings" panose="020B0604020202020204" pitchFamily="34" charset="0"/>
              <a:buChar char="q"/>
            </a:pPr>
            <a:endParaRPr lang="pt-BR" sz="1200" dirty="0">
              <a:solidFill>
                <a:srgbClr val="F8FAFF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t-BR" sz="1700" b="1" dirty="0">
                <a:solidFill>
                  <a:srgbClr val="F8FA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pt-BR" sz="1900" b="1" dirty="0">
                <a:solidFill>
                  <a:srgbClr val="F8FAFF"/>
                </a:solidFill>
                <a:latin typeface="Calibri"/>
                <a:ea typeface="Calibri"/>
                <a:cs typeface="Times New Roman"/>
              </a:rPr>
              <a:t>Desenvolver uma plataforma digital que:</a:t>
            </a:r>
          </a:p>
          <a:p>
            <a:pPr marL="171450" indent="-171450">
              <a:lnSpc>
                <a:spcPct val="114999"/>
              </a:lnSpc>
              <a:buFont typeface="Wingdings" panose="020B0604020202020204" pitchFamily="34" charset="0"/>
              <a:buChar char="q"/>
            </a:pPr>
            <a:endParaRPr lang="pt-BR" sz="1800" b="1" dirty="0">
              <a:solidFill>
                <a:srgbClr val="F8FAFF"/>
              </a:solidFill>
              <a:latin typeface="Calibri"/>
              <a:ea typeface="Calibri"/>
              <a:cs typeface="Calibri"/>
            </a:endParaRPr>
          </a:p>
          <a:p>
            <a:pPr lvl="1" indent="-171450">
              <a:buFont typeface="Courier New" panose="020B0604020202020204" pitchFamily="34" charset="0"/>
              <a:buChar char="o"/>
            </a:pPr>
            <a:r>
              <a:rPr lang="pt-BR" i="1" dirty="0">
                <a:solidFill>
                  <a:srgbClr val="F8FAFF"/>
                </a:solidFill>
                <a:latin typeface="Arial Nova"/>
              </a:rPr>
              <a:t>Conecte trabalhadores diretamente com clientes locais</a:t>
            </a:r>
          </a:p>
          <a:p>
            <a:pPr lvl="1" indent="-171450">
              <a:buFont typeface="Courier New" panose="020B0604020202020204" pitchFamily="34" charset="0"/>
              <a:buChar char="o"/>
            </a:pPr>
            <a:endParaRPr lang="pt-BR" i="1" dirty="0">
              <a:solidFill>
                <a:srgbClr val="F8FAFF"/>
              </a:solidFill>
              <a:latin typeface="Arial Nova"/>
            </a:endParaRPr>
          </a:p>
          <a:p>
            <a:pPr lvl="1" indent="-171450">
              <a:buFont typeface="Courier New" panose="020B0604020202020204" pitchFamily="34" charset="0"/>
              <a:buChar char="o"/>
            </a:pPr>
            <a:r>
              <a:rPr lang="pt-BR" i="1" dirty="0">
                <a:solidFill>
                  <a:srgbClr val="F8FAFF"/>
                </a:solidFill>
                <a:latin typeface="Arial Nova"/>
              </a:rPr>
              <a:t>OFERECER FERRAMENTAS SIMPLES DE GESTÃO FINANCEIRA</a:t>
            </a:r>
          </a:p>
          <a:p>
            <a:pPr lvl="1" indent="-171450">
              <a:buFont typeface="Courier New" panose="020B0604020202020204" pitchFamily="34" charset="0"/>
              <a:buChar char="o"/>
            </a:pPr>
            <a:endParaRPr lang="pt-BR" i="1" dirty="0">
              <a:solidFill>
                <a:srgbClr val="F8FAFF"/>
              </a:solidFill>
              <a:latin typeface="Arial Nova"/>
            </a:endParaRPr>
          </a:p>
          <a:p>
            <a:pPr lvl="1" indent="-171450">
              <a:buFont typeface="Courier New" panose="020B0604020202020204" pitchFamily="34" charset="0"/>
              <a:buChar char="o"/>
            </a:pPr>
            <a:r>
              <a:rPr lang="pt-BR" i="1" dirty="0">
                <a:solidFill>
                  <a:srgbClr val="F8FAFF"/>
                </a:solidFill>
                <a:latin typeface="Arial Nova"/>
              </a:rPr>
              <a:t>GARANTIR SEGURANÇA E CONFIÂNÇA NAS TRANSAÇÕES</a:t>
            </a:r>
            <a:br>
              <a:rPr lang="en-US" i="1" dirty="0">
                <a:solidFill>
                  <a:srgbClr val="F8FAFF"/>
                </a:solidFill>
                <a:latin typeface="Arial Nova"/>
              </a:rPr>
            </a:br>
            <a:endParaRPr lang="en-US" i="1" dirty="0">
              <a:solidFill>
                <a:srgbClr val="F8FAFF"/>
              </a:solidFill>
              <a:latin typeface="Arial Nova"/>
            </a:endParaRPr>
          </a:p>
          <a:p>
            <a:pPr marL="628650" lvl="1" indent="-171450">
              <a:lnSpc>
                <a:spcPct val="114999"/>
              </a:lnSpc>
              <a:buFont typeface="Courier New" panose="020B0604020202020204" pitchFamily="34" charset="0"/>
              <a:buChar char="o"/>
            </a:pPr>
            <a:endParaRPr lang="en-US" dirty="0"/>
          </a:p>
          <a:p>
            <a:pPr marL="449580" lvl="1">
              <a:lnSpc>
                <a:spcPct val="114999"/>
              </a:lnSpc>
            </a:pPr>
            <a:endParaRPr lang="pt-BR" sz="1200" i="1" dirty="0">
              <a:solidFill>
                <a:srgbClr val="F8FAFF"/>
              </a:solidFill>
              <a:latin typeface="Inter"/>
            </a:endParaRPr>
          </a:p>
          <a:p>
            <a:pPr marL="269875" indent="-269875">
              <a:lnSpc>
                <a:spcPct val="115000"/>
              </a:lnSpc>
              <a:buFont typeface="Wingdings" panose="020B0604020202020204" pitchFamily="34" charset="0"/>
              <a:buChar char="q"/>
            </a:pPr>
            <a:endParaRPr lang="pt-BR" sz="1200" b="1" dirty="0">
              <a:solidFill>
                <a:srgbClr val="F8FAFF"/>
              </a:solidFill>
              <a:latin typeface="Inter"/>
            </a:endParaRPr>
          </a:p>
          <a:p>
            <a:pPr marL="269875" indent="-269875">
              <a:lnSpc>
                <a:spcPct val="115000"/>
              </a:lnSpc>
              <a:buFont typeface="Wingdings" panose="020B0604020202020204" pitchFamily="34" charset="0"/>
              <a:buChar char="q"/>
            </a:pPr>
            <a:endParaRPr lang="pt-BR" sz="1400" dirty="0">
              <a:solidFill>
                <a:srgbClr val="FFFFFF"/>
              </a:solidFill>
            </a:endParaRPr>
          </a:p>
          <a:p>
            <a:pPr marL="719455" lvl="1" indent="-269875">
              <a:lnSpc>
                <a:spcPct val="114999"/>
              </a:lnSpc>
              <a:buFont typeface="Courier New" panose="020B0604020202020204" pitchFamily="34" charset="0"/>
              <a:buChar char="o"/>
            </a:pPr>
            <a:endParaRPr lang="pt-BR" i="1" dirty="0">
              <a:solidFill>
                <a:srgbClr val="F8FAFF"/>
              </a:solidFill>
              <a:latin typeface="Arial Nova"/>
            </a:endParaRPr>
          </a:p>
          <a:p>
            <a:pPr marL="449580" lvl="1" indent="0">
              <a:lnSpc>
                <a:spcPct val="114999"/>
              </a:lnSpc>
              <a:buNone/>
            </a:pPr>
            <a:endParaRPr lang="pt-BR" sz="1200" i="1" dirty="0">
              <a:solidFill>
                <a:srgbClr val="F8FAFF"/>
              </a:solidFill>
              <a:latin typeface="Inter"/>
            </a:endParaRPr>
          </a:p>
          <a:p>
            <a:pPr marL="269875" indent="-269875">
              <a:lnSpc>
                <a:spcPct val="115000"/>
              </a:lnSpc>
              <a:buFont typeface="Wingdings" panose="020B0604020202020204" pitchFamily="34" charset="0"/>
              <a:buChar char="q"/>
            </a:pPr>
            <a:endParaRPr lang="pt-BR" sz="1200" b="1" dirty="0">
              <a:solidFill>
                <a:srgbClr val="F8FAFF"/>
              </a:solidFill>
              <a:latin typeface="Inter"/>
            </a:endParaRPr>
          </a:p>
          <a:p>
            <a:pPr marL="269875" indent="-269875">
              <a:lnSpc>
                <a:spcPct val="115000"/>
              </a:lnSpc>
              <a:buFont typeface="Wingdings" panose="020B0604020202020204" pitchFamily="34" charset="0"/>
              <a:buChar char="q"/>
            </a:pPr>
            <a:endParaRPr lang="pt-BR" sz="1400" dirty="0"/>
          </a:p>
        </p:txBody>
      </p:sp>
      <p:pic>
        <p:nvPicPr>
          <p:cNvPr id="23" name="Imagem 22" descr="Ícone&#10;&#10;O conteúdo gerado por IA pode estar incorreto.">
            <a:extLst>
              <a:ext uri="{FF2B5EF4-FFF2-40B4-BE49-F238E27FC236}">
                <a16:creationId xmlns:a16="http://schemas.microsoft.com/office/drawing/2014/main" id="{522E3507-C0CE-BDB0-E70C-82A08DC5B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8477" y="659422"/>
            <a:ext cx="2710963" cy="2769578"/>
          </a:xfrm>
          <a:prstGeom prst="rect">
            <a:avLst/>
          </a:prstGeom>
        </p:spPr>
      </p:pic>
      <p:pic>
        <p:nvPicPr>
          <p:cNvPr id="5" name="Imagem 4" descr="Uma imagem contendo luz&#10;&#10;O conteúdo gerado por IA pode estar incorreto.">
            <a:extLst>
              <a:ext uri="{FF2B5EF4-FFF2-40B4-BE49-F238E27FC236}">
                <a16:creationId xmlns:a16="http://schemas.microsoft.com/office/drawing/2014/main" id="{A3166D32-2CB6-1C01-A2EB-966BBD329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403" y="3573624"/>
            <a:ext cx="3051110" cy="305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73161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25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6" presetClass="path" presetSubtype="0" repeatCount="indefinite" accel="50000" decel="50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477 -0.00139 C -0.13477 0.03171 -0.10782 0.05856 -0.07473 0.05856 C -0.0358 0.05856 -0.02174 0.0287 -0.01575 0.01065 L -0.00976 -0.01343 C -0.00377 -0.03148 0.0112 -0.06134 0.05521 -0.06134 C 0.08321 -0.06134 0.11524 -0.03449 0.11524 -0.00139 C 0.11524 0.03171 0.08321 0.05856 0.05521 0.05856 C 0.0112 0.05856 -0.00377 0.0287 -0.00976 0.01065 L -0.01575 -0.01343 C -0.02174 -0.03148 -0.0358 -0.06134 -0.07473 -0.06134 C -0.10782 -0.06134 -0.13477 -0.03449 -0.13477 -0.00139 Z " pathEditMode="relative" rAng="0" ptsTypes="AAAAAAAAAAA">
                                      <p:cBhvr>
                                        <p:cTn id="52" dur="3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5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371B3-5989-EEAD-829F-F1460F177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7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Ideação </a:t>
            </a:r>
          </a:p>
          <a:p>
            <a:endParaRPr lang="pt-BR" sz="3200">
              <a:solidFill>
                <a:srgbClr val="F8FAFF"/>
              </a:solidFill>
              <a:latin typeface="Inter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1D94AE-B41A-9392-33B6-F59C5CE66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269875" indent="-269875" algn="just">
              <a:buFont typeface="Wingdings" panose="020B0604020202020204" pitchFamily="34" charset="0"/>
              <a:buChar char="q"/>
            </a:pPr>
            <a:r>
              <a:rPr lang="pt-BR" sz="2600" b="1" dirty="0">
                <a:solidFill>
                  <a:srgbClr val="F8FAFF"/>
                </a:solidFill>
                <a:latin typeface="Times New Roman"/>
                <a:cs typeface="Times New Roman"/>
              </a:rPr>
              <a:t>Resultados do Brainstorming:</a:t>
            </a:r>
            <a:endParaRPr lang="pt-BR" sz="2600" dirty="0">
              <a:latin typeface="Times New Roman"/>
              <a:cs typeface="Times New Roman"/>
            </a:endParaRPr>
          </a:p>
          <a:p>
            <a:pPr marL="719455" lvl="1" indent="-269875" algn="just"/>
            <a:r>
              <a:rPr lang="pt-BR" sz="2200" i="1" dirty="0">
                <a:solidFill>
                  <a:srgbClr val="F8FAFF"/>
                </a:solidFill>
                <a:latin typeface="Arial Nova"/>
              </a:rPr>
              <a:t>💡</a:t>
            </a:r>
            <a:r>
              <a:rPr lang="pt-BR" sz="1900" dirty="0">
                <a:solidFill>
                  <a:srgbClr val="F8FAFF"/>
                </a:solidFill>
                <a:latin typeface="Arial Nova"/>
                <a:ea typeface="Calibri"/>
                <a:cs typeface="Calibri"/>
              </a:rPr>
              <a:t> </a:t>
            </a:r>
            <a:r>
              <a:rPr lang="pt-BR" sz="2200" i="1" dirty="0">
                <a:solidFill>
                  <a:srgbClr val="F8FAFF"/>
                </a:solidFill>
                <a:latin typeface="Arial Nova"/>
              </a:rPr>
              <a:t>App de Serviços Locais (tipo "OLX de serviços")</a:t>
            </a:r>
          </a:p>
          <a:p>
            <a:pPr marL="719455" lvl="1" indent="-269875" algn="just"/>
            <a:r>
              <a:rPr lang="pt-BR" sz="2200" i="1" dirty="0">
                <a:solidFill>
                  <a:srgbClr val="F8FAFF"/>
                </a:solidFill>
                <a:latin typeface="Arial Nova"/>
              </a:rPr>
              <a:t>💡 Sistema de Pagamento Seguro (com proteção contra golpes)</a:t>
            </a:r>
          </a:p>
          <a:p>
            <a:pPr marL="719455" lvl="1" indent="-269875" algn="just"/>
            <a:r>
              <a:rPr lang="pt-BR" sz="2200" i="1" dirty="0">
                <a:solidFill>
                  <a:srgbClr val="F8FAFF"/>
                </a:solidFill>
                <a:latin typeface="Arial Nova"/>
              </a:rPr>
              <a:t>💡 Aulas de Gestão Financeira (em formato vídeo-curto)</a:t>
            </a:r>
          </a:p>
          <a:p>
            <a:pPr marL="719455" lvl="1" indent="-269875" algn="just"/>
            <a:r>
              <a:rPr lang="pt-BR" sz="2200" i="1" dirty="0">
                <a:solidFill>
                  <a:srgbClr val="F8FAFF"/>
                </a:solidFill>
                <a:latin typeface="Arial Nova"/>
              </a:rPr>
              <a:t>💡 Perfis Verificados (para aumentar credibilidade)</a:t>
            </a:r>
          </a:p>
          <a:p>
            <a:pPr marL="719455" lvl="1" indent="-269875" algn="just"/>
            <a:endParaRPr lang="pt-BR" sz="1200" dirty="0">
              <a:solidFill>
                <a:srgbClr val="F8FAFF"/>
              </a:solidFill>
              <a:latin typeface="Inter"/>
            </a:endParaRPr>
          </a:p>
          <a:p>
            <a:pPr marL="269875" indent="-269875" algn="just">
              <a:buFont typeface="Wingdings" panose="020B0604020202020204" pitchFamily="34" charset="0"/>
              <a:buChar char="q"/>
            </a:pPr>
            <a:r>
              <a:rPr lang="pt-BR" sz="2300" b="1" dirty="0">
                <a:solidFill>
                  <a:srgbClr val="F8FAFF"/>
                </a:solidFill>
                <a:latin typeface="Times New Roman"/>
                <a:cs typeface="Times New Roman"/>
              </a:rPr>
              <a:t>Objetivos Específicos:</a:t>
            </a:r>
            <a:endParaRPr lang="pt-BR" sz="2300" dirty="0">
              <a:latin typeface="Times New Roman"/>
              <a:cs typeface="Times New Roman"/>
            </a:endParaRPr>
          </a:p>
          <a:p>
            <a:pPr marL="719455" lvl="1" indent="-269875" algn="just"/>
            <a:r>
              <a:rPr lang="pt-BR" sz="2200" i="1" dirty="0">
                <a:solidFill>
                  <a:srgbClr val="F8FAFF"/>
                </a:solidFill>
                <a:latin typeface="Arial Nova"/>
              </a:rPr>
              <a:t>Facilitar a divulgação de serviços.</a:t>
            </a:r>
          </a:p>
          <a:p>
            <a:pPr marL="719455" lvl="1" indent="-269875" algn="just"/>
            <a:r>
              <a:rPr lang="pt-BR" sz="2200" i="1" dirty="0">
                <a:solidFill>
                  <a:srgbClr val="F8FAFF"/>
                </a:solidFill>
                <a:latin typeface="Arial Nova"/>
              </a:rPr>
              <a:t>Oferecer tutoriais de gestão financeira.</a:t>
            </a:r>
          </a:p>
          <a:p>
            <a:pPr marL="719455" lvl="1" indent="-269875" algn="just"/>
            <a:r>
              <a:rPr lang="pt-BR" sz="2200" i="1" dirty="0">
                <a:solidFill>
                  <a:srgbClr val="F8FAFF"/>
                </a:solidFill>
                <a:latin typeface="Arial Nova"/>
              </a:rPr>
              <a:t>Garantir segurança nas transações.</a:t>
            </a:r>
          </a:p>
          <a:p>
            <a:pPr marL="719455" lvl="1" indent="-269875" algn="just"/>
            <a:endParaRPr lang="pt-BR" sz="1900" dirty="0">
              <a:latin typeface="Arial Nova"/>
            </a:endParaRPr>
          </a:p>
          <a:p>
            <a:pPr marL="269875" indent="-269875" algn="just">
              <a:buFont typeface="Wingdings" panose="020B0604020202020204" pitchFamily="34" charset="0"/>
              <a:buChar char="q"/>
            </a:pPr>
            <a:r>
              <a:rPr lang="pt-BR" sz="2300" b="1" dirty="0">
                <a:solidFill>
                  <a:srgbClr val="F8FAFF"/>
                </a:solidFill>
                <a:latin typeface="Times New Roman"/>
                <a:cs typeface="Times New Roman"/>
              </a:rPr>
              <a:t>Dado Impactante</a:t>
            </a:r>
            <a:endParaRPr lang="pt-BR" sz="2300" dirty="0">
              <a:latin typeface="Times New Roman"/>
              <a:cs typeface="Times New Roman"/>
            </a:endParaRPr>
          </a:p>
          <a:p>
            <a:pPr marL="719455" lvl="1" indent="-269875" algn="just"/>
            <a:r>
              <a:rPr lang="pt-BR" sz="2100" i="1" dirty="0">
                <a:solidFill>
                  <a:srgbClr val="F8FAFF"/>
                </a:solidFill>
                <a:latin typeface="Arial Nova"/>
              </a:rPr>
              <a:t>70% dos entrevistados disseram que usariam um app se protegesse contra calotes</a:t>
            </a:r>
            <a:endParaRPr lang="pt-BR" sz="2100" b="1" dirty="0">
              <a:solidFill>
                <a:srgbClr val="F8FAFF"/>
              </a:solidFill>
              <a:latin typeface="Arial Nova"/>
            </a:endParaRPr>
          </a:p>
          <a:p>
            <a:pPr marL="269875" indent="-269875" algn="just">
              <a:buFont typeface="Wingdings" panose="020B0604020202020204" pitchFamily="34" charset="0"/>
              <a:buChar char="q"/>
            </a:pPr>
            <a:endParaRPr lang="pt-BR" dirty="0"/>
          </a:p>
        </p:txBody>
      </p:sp>
      <p:pic>
        <p:nvPicPr>
          <p:cNvPr id="4" name="Imagem 3" descr="lâmpada png transparente 9408668 PNG">
            <a:extLst>
              <a:ext uri="{FF2B5EF4-FFF2-40B4-BE49-F238E27FC236}">
                <a16:creationId xmlns:a16="http://schemas.microsoft.com/office/drawing/2014/main" id="{32A6E5E2-DD40-633F-C3E8-36E2BC74F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7093" y="-3907"/>
            <a:ext cx="4198815" cy="419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95492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5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87A62DB-71D7-497D-BE1C-933ECB515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DAC2767-A7E3-4697-90F6-443A58314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B23E396-A746-411A-8709-32ABC4DDE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135C986-CB82-4211-A910-D232B9BCA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837F2C8F-CC11-4A18-AA7E-AE8C022CDC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6000" y="1"/>
            <a:ext cx="6858000" cy="6857999"/>
          </a:xfrm>
          <a:custGeom>
            <a:avLst/>
            <a:gdLst>
              <a:gd name="connsiteX0" fmla="*/ 3428961 w 6858000"/>
              <a:gd name="connsiteY0" fmla="*/ 0 h 6857999"/>
              <a:gd name="connsiteX1" fmla="*/ 3429042 w 6858000"/>
              <a:gd name="connsiteY1" fmla="*/ 0 h 6857999"/>
              <a:gd name="connsiteX2" fmla="*/ 3605457 w 6858000"/>
              <a:gd name="connsiteY2" fmla="*/ 4461 h 6857999"/>
              <a:gd name="connsiteX3" fmla="*/ 6858000 w 6858000"/>
              <a:gd name="connsiteY3" fmla="*/ 3429000 h 6857999"/>
              <a:gd name="connsiteX4" fmla="*/ 3429001 w 6858000"/>
              <a:gd name="connsiteY4" fmla="*/ 6857999 h 6857999"/>
              <a:gd name="connsiteX5" fmla="*/ 0 w 6858000"/>
              <a:gd name="connsiteY5" fmla="*/ 3429000 h 6857999"/>
              <a:gd name="connsiteX6" fmla="*/ 3252545 w 6858000"/>
              <a:gd name="connsiteY6" fmla="*/ 44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6857999">
                <a:moveTo>
                  <a:pt x="3428961" y="0"/>
                </a:moveTo>
                <a:lnTo>
                  <a:pt x="3429042" y="0"/>
                </a:lnTo>
                <a:lnTo>
                  <a:pt x="3605457" y="4461"/>
                </a:lnTo>
                <a:cubicBezTo>
                  <a:pt x="5417236" y="96300"/>
                  <a:pt x="6858000" y="1594396"/>
                  <a:pt x="6858000" y="3429000"/>
                </a:cubicBezTo>
                <a:cubicBezTo>
                  <a:pt x="6858000" y="5322784"/>
                  <a:pt x="5322784" y="6857999"/>
                  <a:pt x="3429001" y="6857999"/>
                </a:cubicBezTo>
                <a:cubicBezTo>
                  <a:pt x="1535216" y="6857999"/>
                  <a:pt x="0" y="5322784"/>
                  <a:pt x="0" y="3429000"/>
                </a:cubicBezTo>
                <a:cubicBezTo>
                  <a:pt x="0" y="1594396"/>
                  <a:pt x="1440765" y="96300"/>
                  <a:pt x="3252545" y="4461"/>
                </a:cubicBezTo>
                <a:close/>
              </a:path>
            </a:pathLst>
          </a:custGeom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39F9C9-542C-6619-F6BB-C54FA041A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750" y="930525"/>
            <a:ext cx="5805486" cy="2181946"/>
          </a:xfrm>
        </p:spPr>
        <p:txBody>
          <a:bodyPr anchor="t">
            <a:normAutofit/>
          </a:bodyPr>
          <a:lstStyle/>
          <a:p>
            <a:pPr algn="ctr"/>
            <a:r>
              <a:rPr lang="pt-BR" sz="4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Nosso Protótipo</a:t>
            </a:r>
            <a:br>
              <a:rPr lang="pt-BR" sz="4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</a:br>
            <a:r>
              <a:rPr lang="pt-BR" sz="4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e</a:t>
            </a:r>
            <a:br>
              <a:rPr lang="pt-BR" sz="4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</a:br>
            <a:r>
              <a:rPr lang="pt-BR" sz="4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Figma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A57DFA-DB24-CDE2-D409-3E0F6ED7F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365" y="4041946"/>
            <a:ext cx="5559384" cy="18661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69875" indent="-269875" algn="just"/>
            <a:r>
              <a:rPr lang="pt-BR" sz="4000" b="1" dirty="0">
                <a:latin typeface="Inter"/>
              </a:rPr>
              <a:t>Nosso trabalho</a:t>
            </a:r>
            <a:endParaRPr lang="pt-BR" sz="4000" dirty="0"/>
          </a:p>
          <a:p>
            <a:pPr marL="1021080" lvl="1" indent="-571500">
              <a:buFont typeface="Courier New" panose="02070309020205020404" pitchFamily="49" charset="0"/>
              <a:buChar char="o"/>
            </a:pPr>
            <a:r>
              <a:rPr lang="pt-BR" sz="4000" dirty="0">
                <a:latin typeface="Inter"/>
              </a:rPr>
              <a:t>Acesse o  </a:t>
            </a:r>
            <a:r>
              <a:rPr lang="pt-BR" sz="4000" dirty="0">
                <a:latin typeface="Inter"/>
                <a:hlinkClick r:id="rId2"/>
              </a:rPr>
              <a:t>Figma</a:t>
            </a:r>
            <a:endParaRPr lang="pt-BR" sz="4000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 descr="Código QR&#10;&#10;O conteúdo gerado por IA pode estar incorreto.">
            <a:extLst>
              <a:ext uri="{FF2B5EF4-FFF2-40B4-BE49-F238E27FC236}">
                <a16:creationId xmlns:a16="http://schemas.microsoft.com/office/drawing/2014/main" id="{AD9540AE-DCD3-6E0B-3DCF-9673864E63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279" y="1629000"/>
            <a:ext cx="2895442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19946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F68AEF-6AB7-2E51-C9A5-107939015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00" y="463800"/>
            <a:ext cx="8272210" cy="742700"/>
          </a:xfrm>
        </p:spPr>
        <p:txBody>
          <a:bodyPr>
            <a:normAutofit/>
          </a:bodyPr>
          <a:lstStyle/>
          <a:p>
            <a:r>
              <a:rPr lang="pt-BR" sz="4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Imagens</a:t>
            </a:r>
            <a:r>
              <a:rPr lang="pt-BR" sz="47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 do nosso protótipo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6FF8D36-0BF3-CEF5-BEED-69A2ECF71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2177" y="120107"/>
            <a:ext cx="3438990" cy="6264568"/>
          </a:xfrm>
          <a:prstGeom prst="rect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  <a:reflection blurRad="6350" stA="50000" endA="275" endPos="40000" dist="101600" dir="5400000" sy="-100000" algn="bl" rotWithShape="0"/>
            <a:softEdge rad="635000"/>
          </a:effectLst>
          <a:scene3d>
            <a:camera prst="obliqueBottomRight"/>
            <a:lightRig rig="harsh" dir="t">
              <a:rot lat="0" lon="0" rev="3000000"/>
            </a:lightRig>
          </a:scene3d>
          <a:sp3d extrusionH="254000" contourW="19050">
            <a:bevelT w="82550" h="44450" prst="coolSlant"/>
            <a:bevelB w="82550" h="44450" prst="angle"/>
            <a:contourClr>
              <a:srgbClr val="FFFFFF"/>
            </a:contourClr>
          </a:sp3d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6635E11-8E2D-5D51-C677-035CF1135BB7}"/>
              </a:ext>
            </a:extLst>
          </p:cNvPr>
          <p:cNvSpPr txBox="1"/>
          <p:nvPr/>
        </p:nvSpPr>
        <p:spPr>
          <a:xfrm>
            <a:off x="629094" y="2730500"/>
            <a:ext cx="6421892" cy="1406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 algn="just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3200" b="1" spc="50">
                <a:latin typeface="Inter"/>
              </a:rPr>
              <a:t>Para ver mais acesse o link</a:t>
            </a:r>
          </a:p>
          <a:p>
            <a:pPr marL="914400" lvl="1" indent="-457200" algn="just">
              <a:lnSpc>
                <a:spcPct val="125000"/>
              </a:lnSpc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pt-BR" sz="3200" b="1" spc="50">
                <a:latin typeface="Inter"/>
              </a:rPr>
              <a:t>Acesse o nosso </a:t>
            </a:r>
            <a:r>
              <a:rPr lang="pt-BR" sz="3200" b="1" spc="50">
                <a:latin typeface="Inter"/>
                <a:hlinkClick r:id="rId3"/>
              </a:rPr>
              <a:t>Protótipo</a:t>
            </a:r>
            <a:endParaRPr lang="pt-BR" sz="3200" b="1" spc="50"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42632784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1B3E03-7204-E295-AAC7-70751238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2181946"/>
          </a:xfrm>
        </p:spPr>
        <p:txBody>
          <a:bodyPr anchor="t">
            <a:normAutofit/>
          </a:bodyPr>
          <a:lstStyle/>
          <a:p>
            <a:r>
              <a:rPr lang="pt-BR" sz="5100" b="1" dirty="0">
                <a:latin typeface="Inter"/>
              </a:rPr>
              <a:t>Agradecimento</a:t>
            </a:r>
            <a:endParaRPr lang="pt-BR" sz="5100" dirty="0"/>
          </a:p>
          <a:p>
            <a:endParaRPr lang="pt-BR" sz="51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56E9E1-38B2-0F4C-041D-791AA9BE6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947121"/>
            <a:ext cx="4500562" cy="33616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69875" indent="-269875"/>
            <a:r>
              <a:rPr lang="pt-BR" b="1" dirty="0">
                <a:latin typeface="Inter"/>
              </a:rPr>
              <a:t>Obrigado por um tempo da vida de vocês para essa apresentação</a:t>
            </a:r>
            <a:endParaRPr lang="pt-BR" dirty="0"/>
          </a:p>
          <a:p>
            <a:pPr marL="269875" indent="-269875"/>
            <a:endParaRPr lang="pt-BR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0A5F84-BD20-4A3E-81BA-9F4444101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F62F19C-23B5-44FC-88CF-01A4308726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82D9667-DCFB-45CA-8EDC-7E5E0EE42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E8752FF-502D-43D5-9828-8C4216648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Imagem 4" descr="Logotipo&#10;&#10;O conteúdo gerado por IA pode estar incorreto.">
            <a:extLst>
              <a:ext uri="{FF2B5EF4-FFF2-40B4-BE49-F238E27FC236}">
                <a16:creationId xmlns:a16="http://schemas.microsoft.com/office/drawing/2014/main" id="{74B432AB-83B2-7FBF-BFAC-D8A923905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96763" y="-1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359571632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GlowVTI">
  <a:themeElements>
    <a:clrScheme name="Glow">
      <a:dk1>
        <a:sysClr val="windowText" lastClr="000000"/>
      </a:dk1>
      <a:lt1>
        <a:sysClr val="window" lastClr="FFFFFF"/>
      </a:lt1>
      <a:dk2>
        <a:srgbClr val="00000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1DB87B98E54D468DDB58E24BD16D8D" ma:contentTypeVersion="6" ma:contentTypeDescription="Create a new document." ma:contentTypeScope="" ma:versionID="92698a80d3111a70ffffe003c51f0f67">
  <xsd:schema xmlns:xsd="http://www.w3.org/2001/XMLSchema" xmlns:xs="http://www.w3.org/2001/XMLSchema" xmlns:p="http://schemas.microsoft.com/office/2006/metadata/properties" xmlns:ns3="e368ed3c-d916-4c42-af08-f4a6cf439fad" targetNamespace="http://schemas.microsoft.com/office/2006/metadata/properties" ma:root="true" ma:fieldsID="491beaa2b074aaaa330cc46fb0332e34" ns3:_="">
    <xsd:import namespace="e368ed3c-d916-4c42-af08-f4a6cf439fad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68ed3c-d916-4c42-af08-f4a6cf439fad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368ed3c-d916-4c42-af08-f4a6cf439fad" xsi:nil="true"/>
  </documentManagement>
</p:properties>
</file>

<file path=customXml/itemProps1.xml><?xml version="1.0" encoding="utf-8"?>
<ds:datastoreItem xmlns:ds="http://schemas.openxmlformats.org/officeDocument/2006/customXml" ds:itemID="{40883840-80E8-4B80-A88D-EA21B697725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6994E17-5A64-4B48-94D5-6B4765A232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68ed3c-d916-4c42-af08-f4a6cf439f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3B2FD6D-5B21-41FB-8A27-F5D271DB4042}">
  <ds:schemaRefs>
    <ds:schemaRef ds:uri="http://schemas.microsoft.com/office/2006/metadata/properties"/>
    <ds:schemaRef ds:uri="http://purl.org/dc/terms/"/>
    <ds:schemaRef ds:uri="http://purl.org/dc/dcmitype/"/>
    <ds:schemaRef ds:uri="e368ed3c-d916-4c42-af08-f4a6cf439fad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Reunião de marketing pós-moderna</Template>
  <TotalTime>45</TotalTime>
  <Words>457</Words>
  <Application>Microsoft Office PowerPoint</Application>
  <PresentationFormat>Widescreen</PresentationFormat>
  <Paragraphs>84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20" baseType="lpstr">
      <vt:lpstr>Arial</vt:lpstr>
      <vt:lpstr>Arial Nova</vt:lpstr>
      <vt:lpstr>Avenir Next LT Pro</vt:lpstr>
      <vt:lpstr>Bell MT</vt:lpstr>
      <vt:lpstr>Calibri</vt:lpstr>
      <vt:lpstr>Courier New</vt:lpstr>
      <vt:lpstr>Inter</vt:lpstr>
      <vt:lpstr>Segoe UI</vt:lpstr>
      <vt:lpstr>Times New Roman</vt:lpstr>
      <vt:lpstr>Wingdings</vt:lpstr>
      <vt:lpstr>GlowVTI</vt:lpstr>
      <vt:lpstr>Trabalho Informal: Soluções Digitais para Empoderar Profissionais</vt:lpstr>
      <vt:lpstr>Sobre o Projeto   </vt:lpstr>
      <vt:lpstr>Design Thinking</vt:lpstr>
      <vt:lpstr>Empatia </vt:lpstr>
      <vt:lpstr>Definição  </vt:lpstr>
      <vt:lpstr>Ideação  </vt:lpstr>
      <vt:lpstr>Nosso Protótipo e Figma</vt:lpstr>
      <vt:lpstr>Imagens do nosso protótipo</vt:lpstr>
      <vt:lpstr>Agradecimento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Diego Davi Oliveira Dias</dc:creator>
  <cp:lastModifiedBy>DIEGO DAVI DE OLIVEIRA DIAS</cp:lastModifiedBy>
  <cp:revision>4</cp:revision>
  <dcterms:created xsi:type="dcterms:W3CDTF">2025-03-24T17:46:04Z</dcterms:created>
  <dcterms:modified xsi:type="dcterms:W3CDTF">2025-04-07T15:33:20Z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0x0101002A1DB87B98E54D468DDB58E24BD16D8D</vt:lpwstr>
  </property>
</Properties>
</file>