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6" r:id="rId4"/>
    <p:sldId id="257" r:id="rId5"/>
    <p:sldId id="258" r:id="rId6"/>
    <p:sldId id="259" r:id="rId7"/>
    <p:sldId id="268" r:id="rId8"/>
    <p:sldId id="260" r:id="rId9"/>
    <p:sldId id="261" r:id="rId10"/>
    <p:sldId id="263" r:id="rId11"/>
    <p:sldId id="271" r:id="rId12"/>
    <p:sldId id="272" r:id="rId13"/>
    <p:sldId id="273" r:id="rId14"/>
    <p:sldId id="274" r:id="rId15"/>
    <p:sldId id="262" r:id="rId16"/>
    <p:sldId id="275" r:id="rId17"/>
    <p:sldId id="266" r:id="rId18"/>
    <p:sldId id="264" r:id="rId19"/>
    <p:sldId id="276" r:id="rId20"/>
    <p:sldId id="267" r:id="rId21"/>
    <p:sldId id="277" r:id="rId22"/>
    <p:sldId id="278" r:id="rId23"/>
    <p:sldId id="279" r:id="rId24"/>
    <p:sldId id="281" r:id="rId25"/>
    <p:sldId id="282" r:id="rId26"/>
    <p:sldId id="280" r:id="rId27"/>
    <p:sldId id="265" r:id="rId2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2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EC12-18FA-454F-8D69-44E066B8C1E4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6B88-A2E4-4F8A-9B62-9820759EA38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821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EC12-18FA-454F-8D69-44E066B8C1E4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6B88-A2E4-4F8A-9B62-9820759EA38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0145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EC12-18FA-454F-8D69-44E066B8C1E4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6B88-A2E4-4F8A-9B62-9820759EA38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67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EC12-18FA-454F-8D69-44E066B8C1E4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6B88-A2E4-4F8A-9B62-9820759EA38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127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EC12-18FA-454F-8D69-44E066B8C1E4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6B88-A2E4-4F8A-9B62-9820759EA38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933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EC12-18FA-454F-8D69-44E066B8C1E4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6B88-A2E4-4F8A-9B62-9820759EA38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843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EC12-18FA-454F-8D69-44E066B8C1E4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6B88-A2E4-4F8A-9B62-9820759EA38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517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EC12-18FA-454F-8D69-44E066B8C1E4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6B88-A2E4-4F8A-9B62-9820759EA38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71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EC12-18FA-454F-8D69-44E066B8C1E4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6B88-A2E4-4F8A-9B62-9820759EA38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754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EC12-18FA-454F-8D69-44E066B8C1E4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6B88-A2E4-4F8A-9B62-9820759EA38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552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EC12-18FA-454F-8D69-44E066B8C1E4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6B88-A2E4-4F8A-9B62-9820759EA38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119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EEC12-18FA-454F-8D69-44E066B8C1E4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E6B88-A2E4-4F8A-9B62-9820759EA38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137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Tipos de impuestos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Alfonso Prado</a:t>
            </a:r>
            <a:br>
              <a:rPr lang="es-CL" dirty="0" smtClean="0"/>
            </a:br>
            <a:r>
              <a:rPr lang="es-CL" dirty="0" smtClean="0"/>
              <a:t>Elias Figueroa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4119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b="1" dirty="0" smtClean="0"/>
              <a:t>Impuesto a las Ventas y Servicios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4854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b="1" dirty="0" smtClean="0"/>
              <a:t/>
            </a:r>
            <a:br>
              <a:rPr lang="es-CL" b="1" dirty="0" smtClean="0"/>
            </a:br>
            <a:r>
              <a:rPr lang="es-CL" dirty="0" smtClean="0"/>
              <a:t>Impuesto </a:t>
            </a:r>
            <a:r>
              <a:rPr lang="es-CL" dirty="0"/>
              <a:t>al Valor Agregado (IVA)</a:t>
            </a:r>
            <a:r>
              <a:rPr lang="es-CL" b="1" dirty="0"/>
              <a:t/>
            </a:r>
            <a:br>
              <a:rPr lang="es-CL" b="1" dirty="0"/>
            </a:b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Se aplica a </a:t>
            </a:r>
            <a:r>
              <a:rPr lang="es-CL" dirty="0"/>
              <a:t>las ventas de </a:t>
            </a:r>
            <a:r>
              <a:rPr lang="es-CL" b="1" i="1" dirty="0"/>
              <a:t>bienes corporales muebles</a:t>
            </a:r>
            <a:r>
              <a:rPr lang="es-CL" dirty="0"/>
              <a:t> y determinados servicios prestados o utilizados en el territorio nacional.</a:t>
            </a:r>
          </a:p>
          <a:p>
            <a:r>
              <a:rPr lang="es-CL" dirty="0"/>
              <a:t>En general, el IVA grava con una tasa de </a:t>
            </a:r>
            <a:r>
              <a:rPr lang="es-CL" b="1" dirty="0"/>
              <a:t>19%</a:t>
            </a:r>
            <a:r>
              <a:rPr lang="es-CL" dirty="0"/>
              <a:t> </a:t>
            </a:r>
            <a:r>
              <a:rPr lang="es-CL" dirty="0" smtClean="0"/>
              <a:t>.</a:t>
            </a:r>
          </a:p>
          <a:p>
            <a:r>
              <a:rPr lang="es-CL" dirty="0" smtClean="0"/>
              <a:t>Los </a:t>
            </a:r>
            <a:r>
              <a:rPr lang="es-CL" dirty="0"/>
              <a:t>principales contribuyentes de IVA  son las empresas que se dedican a la venta </a:t>
            </a:r>
            <a:r>
              <a:rPr lang="es-CL" dirty="0" smtClean="0"/>
              <a:t>habitual </a:t>
            </a:r>
            <a:r>
              <a:rPr lang="es-CL" dirty="0"/>
              <a:t>de bienes o a la prestación de servicios</a:t>
            </a:r>
            <a:r>
              <a:rPr lang="es-CL" dirty="0" smtClean="0"/>
              <a:t>.</a:t>
            </a:r>
          </a:p>
          <a:p>
            <a:r>
              <a:rPr lang="es-CL" dirty="0" smtClean="0"/>
              <a:t> Las compras otorgan crédito fiscal y las ventas debito fiscal.</a:t>
            </a:r>
          </a:p>
          <a:p>
            <a:r>
              <a:rPr lang="es-CL" dirty="0" smtClean="0"/>
              <a:t>Crédito fiscal recuperable.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04074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Impuesto al Valor Agregado (IVA) 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Ejemplo:</a:t>
            </a:r>
            <a:endParaRPr lang="es-C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709647"/>
              </p:ext>
            </p:extLst>
          </p:nvPr>
        </p:nvGraphicFramePr>
        <p:xfrm>
          <a:off x="960437" y="1690688"/>
          <a:ext cx="9280525" cy="420253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113380"/>
                <a:gridCol w="3098990"/>
                <a:gridCol w="3068155"/>
              </a:tblGrid>
              <a:tr h="1075309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400" dirty="0">
                          <a:effectLst/>
                        </a:rPr>
                        <a:t>OPERACIONES DEL PERÍODO</a:t>
                      </a:r>
                      <a:endParaRPr lang="es-CL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400">
                          <a:effectLst/>
                        </a:rPr>
                        <a:t>VALOR NETO</a:t>
                      </a:r>
                      <a:endParaRPr lang="es-CL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400">
                          <a:effectLst/>
                        </a:rPr>
                        <a:t>IVA (19%)</a:t>
                      </a:r>
                      <a:endParaRPr lang="es-CL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1317305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400">
                          <a:effectLst/>
                        </a:rPr>
                        <a:t>Bienes y servicios utilizados para la producción</a:t>
                      </a:r>
                      <a:endParaRPr lang="es-CL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400" dirty="0">
                          <a:effectLst/>
                        </a:rPr>
                        <a:t>$ 1.200.000</a:t>
                      </a:r>
                      <a:endParaRPr lang="es-CL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400" dirty="0">
                          <a:effectLst/>
                        </a:rPr>
                        <a:t>$ 228.000 (crédito)</a:t>
                      </a:r>
                      <a:endParaRPr lang="es-CL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80726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400">
                          <a:effectLst/>
                        </a:rPr>
                        <a:t>Ventas gravadas</a:t>
                      </a:r>
                      <a:endParaRPr lang="es-CL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400" dirty="0">
                          <a:effectLst/>
                        </a:rPr>
                        <a:t>$ 5.000.000</a:t>
                      </a:r>
                      <a:endParaRPr lang="es-CL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CL" sz="2400" dirty="0">
                          <a:effectLst/>
                        </a:rPr>
                        <a:t>$ 950.000 (débito)</a:t>
                      </a:r>
                      <a:endParaRPr lang="es-CL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80726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1100"/>
                        </a:spcAft>
                      </a:pPr>
                      <a:r>
                        <a:rPr lang="es-CL" sz="2400">
                          <a:effectLst/>
                        </a:rPr>
                        <a:t>Débito Fiscal resultante:</a:t>
                      </a:r>
                      <a:endParaRPr lang="es-CL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400">
                          <a:effectLst/>
                        </a:rPr>
                        <a:t> </a:t>
                      </a:r>
                      <a:endParaRPr lang="es-CL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1100"/>
                        </a:spcAft>
                      </a:pPr>
                      <a:r>
                        <a:rPr lang="es-CL" sz="2400" dirty="0">
                          <a:effectLst/>
                        </a:rPr>
                        <a:t>$ 722.000</a:t>
                      </a:r>
                      <a:endParaRPr lang="es-CL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79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Impuesto al Valor Agregado (IVA)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Existen dos mecanismos para la </a:t>
            </a:r>
            <a:r>
              <a:rPr lang="es-CL" b="1" dirty="0"/>
              <a:t>recuperación anticipada</a:t>
            </a:r>
            <a:r>
              <a:rPr lang="es-CL" dirty="0"/>
              <a:t> del IVA acumulado</a:t>
            </a:r>
            <a:r>
              <a:rPr lang="es-CL" dirty="0" smtClean="0"/>
              <a:t>.</a:t>
            </a:r>
          </a:p>
          <a:p>
            <a:pPr lvl="1"/>
            <a:r>
              <a:rPr lang="es-CL" dirty="0" smtClean="0"/>
              <a:t>Exportadores</a:t>
            </a:r>
          </a:p>
          <a:p>
            <a:pPr lvl="1"/>
            <a:r>
              <a:rPr lang="es-CL" dirty="0" smtClean="0"/>
              <a:t>Contribuyentes de IVA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16376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Impuesto </a:t>
            </a:r>
            <a:r>
              <a:rPr lang="es-CL" dirty="0"/>
              <a:t>Especiales a las Ventas de Ciertos Productos</a:t>
            </a:r>
            <a:r>
              <a:rPr lang="es-CL" b="1" dirty="0"/>
              <a:t/>
            </a:r>
            <a:br>
              <a:rPr lang="es-CL" b="1" dirty="0"/>
            </a:b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Los impuestos especiales son impuestos </a:t>
            </a:r>
            <a:r>
              <a:rPr lang="es-CL" dirty="0" smtClean="0"/>
              <a:t>indirectos se </a:t>
            </a:r>
            <a:r>
              <a:rPr lang="es-CL" dirty="0"/>
              <a:t>aplican a determinados productos y </a:t>
            </a:r>
            <a:r>
              <a:rPr lang="es-CL" dirty="0" smtClean="0"/>
              <a:t>son </a:t>
            </a:r>
            <a:r>
              <a:rPr lang="es-CL" dirty="0"/>
              <a:t>lineales con la cantidad </a:t>
            </a:r>
            <a:r>
              <a:rPr lang="es-CL" dirty="0" smtClean="0"/>
              <a:t>consumida.</a:t>
            </a:r>
          </a:p>
          <a:p>
            <a:r>
              <a:rPr lang="es-CL" dirty="0"/>
              <a:t>S</a:t>
            </a:r>
            <a:r>
              <a:rPr lang="es-CL" dirty="0" smtClean="0"/>
              <a:t>u </a:t>
            </a:r>
            <a:r>
              <a:rPr lang="es-CL" dirty="0"/>
              <a:t>comportamiento es análogo al IVA.</a:t>
            </a:r>
          </a:p>
          <a:p>
            <a:r>
              <a:rPr lang="es-CL" dirty="0"/>
              <a:t>Estos impuestos tienen dos funciones principales:</a:t>
            </a:r>
          </a:p>
          <a:p>
            <a:pPr lvl="1"/>
            <a:r>
              <a:rPr lang="es-CL" dirty="0"/>
              <a:t>La </a:t>
            </a:r>
            <a:r>
              <a:rPr lang="es-CL" b="1" dirty="0"/>
              <a:t>función recaudatoria</a:t>
            </a:r>
            <a:r>
              <a:rPr lang="es-CL" dirty="0"/>
              <a:t> típica de todos los impuestos</a:t>
            </a:r>
            <a:r>
              <a:rPr lang="es-CL" b="1" dirty="0"/>
              <a:t>.</a:t>
            </a:r>
            <a:endParaRPr lang="es-CL" dirty="0"/>
          </a:p>
          <a:p>
            <a:pPr lvl="1"/>
            <a:r>
              <a:rPr lang="es-CL" dirty="0"/>
              <a:t>El</a:t>
            </a:r>
            <a:r>
              <a:rPr lang="es-CL" b="1" dirty="0"/>
              <a:t> establecimiento de políticas directoras en otras </a:t>
            </a:r>
            <a:r>
              <a:rPr lang="es-CL" b="1" dirty="0" smtClean="0"/>
              <a:t>áreas.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09354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Impuesto a las Bebidas Alcohólicas, </a:t>
            </a:r>
            <a:r>
              <a:rPr lang="es-CL" dirty="0" err="1" smtClean="0"/>
              <a:t>Analcohólicas</a:t>
            </a:r>
            <a:r>
              <a:rPr lang="es-CL" dirty="0" smtClean="0"/>
              <a:t> y productos similares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Impuesto indirecto.</a:t>
            </a:r>
          </a:p>
          <a:p>
            <a:r>
              <a:rPr lang="es-CL" dirty="0"/>
              <a:t>Impuesto Mensual</a:t>
            </a:r>
            <a:r>
              <a:rPr lang="es-CL" dirty="0" smtClean="0"/>
              <a:t>.</a:t>
            </a:r>
          </a:p>
          <a:p>
            <a:r>
              <a:rPr lang="es-CL" dirty="0"/>
              <a:t>Tasa </a:t>
            </a:r>
            <a:r>
              <a:rPr lang="es-CL" dirty="0" smtClean="0"/>
              <a:t>fija</a:t>
            </a:r>
          </a:p>
          <a:p>
            <a:pPr lvl="1"/>
            <a:r>
              <a:rPr lang="es-CL" dirty="0"/>
              <a:t>Tasa del 10 % para bebidas </a:t>
            </a:r>
            <a:r>
              <a:rPr lang="es-CL" dirty="0" err="1" smtClean="0"/>
              <a:t>analcohólicas</a:t>
            </a:r>
            <a:r>
              <a:rPr lang="es-CL" dirty="0" smtClean="0"/>
              <a:t>. </a:t>
            </a:r>
          </a:p>
          <a:p>
            <a:pPr lvl="1"/>
            <a:r>
              <a:rPr lang="es-CL" dirty="0"/>
              <a:t>Tasa del 31,5 % licores, piscos, whisky, aguardientes y destilados, incluyendo los vinos licorosos o aromatizados similares al </a:t>
            </a:r>
            <a:r>
              <a:rPr lang="es-CL" dirty="0" err="1"/>
              <a:t>vermouth</a:t>
            </a:r>
            <a:r>
              <a:rPr lang="es-CL" dirty="0"/>
              <a:t>.</a:t>
            </a:r>
            <a:endParaRPr lang="es-CL" u="none" strike="noStrike" dirty="0" smtClean="0">
              <a:effectLst/>
            </a:endParaRPr>
          </a:p>
          <a:p>
            <a:pPr lvl="1"/>
            <a:r>
              <a:rPr lang="es-CL" dirty="0"/>
              <a:t>Tasa del 20.5% vinos destinados al consumo, comprendidos los vinos gasificados, los espumosos o champaña, los generosos o asoleados, chichas y sidras destinadas al consumo, cualquiera que sea su envase, cervezas y otras bebidas alcohólicas, cualquiera que sea su tipo, calidad o denominación.</a:t>
            </a:r>
            <a:endParaRPr lang="es-CL" u="none" strike="noStrike" dirty="0" smtClean="0">
              <a:effectLst/>
            </a:endParaRPr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046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Impuesto </a:t>
            </a:r>
            <a:r>
              <a:rPr lang="es-CL" dirty="0"/>
              <a:t>a Productos Suntuarios o de Lujo</a:t>
            </a:r>
            <a:r>
              <a:rPr lang="es-CL" b="1" dirty="0"/>
              <a:t/>
            </a:r>
            <a:br>
              <a:rPr lang="es-CL" b="1" dirty="0"/>
            </a:b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Las ventas o importaciones de productos suntuarios o de lujo están sujetas al pago de un impuesto adicional que se paga conjuntamente con el IVA</a:t>
            </a:r>
            <a:r>
              <a:rPr lang="es-CL" dirty="0" smtClean="0"/>
              <a:t>.</a:t>
            </a:r>
          </a:p>
          <a:p>
            <a:r>
              <a:rPr lang="es-CL" dirty="0"/>
              <a:t>Este impuesto se aplica con una tasa de 15</a:t>
            </a:r>
            <a:r>
              <a:rPr lang="es-CL" dirty="0" smtClean="0"/>
              <a:t>%.</a:t>
            </a:r>
          </a:p>
          <a:p>
            <a:r>
              <a:rPr lang="es-CL" dirty="0" smtClean="0"/>
              <a:t>Afecta a la primera </a:t>
            </a:r>
            <a:r>
              <a:rPr lang="es-CL" dirty="0"/>
              <a:t>venta o importación de estos productos y en otros se aplica también a las ventas </a:t>
            </a:r>
            <a:r>
              <a:rPr lang="es-CL" dirty="0" smtClean="0"/>
              <a:t>posteriores( en caso de vendedores).</a:t>
            </a:r>
          </a:p>
          <a:p>
            <a:r>
              <a:rPr lang="es-CL" dirty="0"/>
              <a:t>Ejemplos de los productos que están gravados </a:t>
            </a:r>
            <a:r>
              <a:rPr lang="es-CL" b="1" dirty="0"/>
              <a:t>en todas las ventas posteriores</a:t>
            </a:r>
            <a:r>
              <a:rPr lang="es-CL" dirty="0"/>
              <a:t> que se efectúen son: los artículos de oro, platino y marfil, las joyas, piedras preciosas, las pieles finas naturales o sintéticas.</a:t>
            </a:r>
          </a:p>
        </p:txBody>
      </p:sp>
    </p:spTree>
    <p:extLst>
      <p:ext uri="{BB962C8B-B14F-4D97-AF65-F5344CB8AC3E}">
        <p14:creationId xmlns:p14="http://schemas.microsoft.com/office/powerpoint/2010/main" val="2858220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b="1" dirty="0" smtClean="0"/>
              <a:t>Impuesto a las Ventas y Servicios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2121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Impuesto al Tabaco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Impuesto Mensual</a:t>
            </a:r>
            <a:r>
              <a:rPr lang="es-CL" dirty="0" smtClean="0"/>
              <a:t>.</a:t>
            </a:r>
          </a:p>
          <a:p>
            <a:r>
              <a:rPr lang="es-CL" dirty="0" smtClean="0"/>
              <a:t>Tasa Fija: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CL" dirty="0"/>
              <a:t>Puros: Tasa de 52,6%</a:t>
            </a:r>
            <a:endParaRPr lang="es-CL" u="none" strike="noStrike" dirty="0" smtClean="0">
              <a:effectLst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s-CL" dirty="0"/>
              <a:t>Tabaco elaborado: Tasa de 59,7%</a:t>
            </a:r>
            <a:endParaRPr lang="es-CL" u="none" strike="noStrike" dirty="0" smtClean="0">
              <a:effectLst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s-CL" dirty="0"/>
              <a:t> Impuesto específico a cada cigarro: </a:t>
            </a:r>
            <a:r>
              <a:rPr lang="es-CL"/>
              <a:t>0,000128803 </a:t>
            </a:r>
            <a:r>
              <a:rPr lang="es-CL" smtClean="0"/>
              <a:t>UTM.</a:t>
            </a:r>
            <a:endParaRPr lang="es-CL" u="none" strike="noStrike" dirty="0" smtClean="0">
              <a:effectLst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s-CL" dirty="0"/>
              <a:t> Impuesto a paquete, caja o envoltorio: 60,5% sobre el precio de venta al consumidor, incluido impuestos</a:t>
            </a:r>
            <a:r>
              <a:rPr lang="es-CL" dirty="0" smtClean="0"/>
              <a:t>.</a:t>
            </a:r>
            <a:r>
              <a:rPr lang="es-CL" b="1" dirty="0"/>
              <a:t/>
            </a:r>
            <a:br>
              <a:rPr lang="es-CL" b="1" dirty="0"/>
            </a:br>
            <a:r>
              <a:rPr lang="es-CL" dirty="0" smtClean="0"/>
              <a:t/>
            </a:r>
            <a:br>
              <a:rPr lang="es-CL" dirty="0" smtClean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7189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b="1" dirty="0" smtClean="0"/>
              <a:t/>
            </a:r>
            <a:br>
              <a:rPr lang="es-CL" b="1" dirty="0" smtClean="0"/>
            </a:br>
            <a:r>
              <a:rPr lang="es-CL" b="1" dirty="0" smtClean="0"/>
              <a:t>Impuesto </a:t>
            </a:r>
            <a:r>
              <a:rPr lang="es-CL" b="1" dirty="0"/>
              <a:t>a los Combustibles</a:t>
            </a:r>
            <a:br>
              <a:rPr lang="es-CL" b="1" dirty="0"/>
            </a:b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En las gasolinas grava </a:t>
            </a:r>
            <a:r>
              <a:rPr lang="es-CL" dirty="0"/>
              <a:t>a 6 UTM por m³, mientras que el diésel llega a 1.5 UTM por m³.</a:t>
            </a:r>
            <a:endParaRPr lang="es-CL" dirty="0" smtClean="0"/>
          </a:p>
          <a:p>
            <a:r>
              <a:rPr lang="es-CL" dirty="0" smtClean="0"/>
              <a:t>Cabe </a:t>
            </a:r>
            <a:r>
              <a:rPr lang="es-CL" dirty="0"/>
              <a:t>destacar que  también se debe sumar el IVA</a:t>
            </a:r>
            <a:r>
              <a:rPr lang="es-CL" dirty="0" smtClean="0"/>
              <a:t>.</a:t>
            </a:r>
          </a:p>
          <a:p>
            <a:r>
              <a:rPr lang="es-CL" dirty="0"/>
              <a:t>. La Ley establece un sistema de recuperación en la declaración mensual de IVA, del impuesto al petróleo </a:t>
            </a:r>
            <a:r>
              <a:rPr lang="es-CL" dirty="0" smtClean="0"/>
              <a:t>diésel </a:t>
            </a:r>
            <a:r>
              <a:rPr lang="es-CL" dirty="0"/>
              <a:t>en la adquisición, cuando no ha sido destinado a vehículos motorizados que transiten por calles, caminos y vías públicas en </a:t>
            </a:r>
            <a:r>
              <a:rPr lang="es-CL" dirty="0" smtClean="0"/>
              <a:t>general.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6279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/>
              <a:t>Categoría impuestos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3600" b="1" dirty="0"/>
              <a:t>Impuestos directos: </a:t>
            </a:r>
            <a:r>
              <a:rPr lang="es-CL" sz="3600" dirty="0"/>
              <a:t>Aquellos impuestos a individuos o a empresas.</a:t>
            </a:r>
          </a:p>
          <a:p>
            <a:r>
              <a:rPr lang="es-CL" sz="3600" b="1" dirty="0"/>
              <a:t>Impuestos indirectos: </a:t>
            </a:r>
            <a:r>
              <a:rPr lang="es-CL" sz="3600" dirty="0"/>
              <a:t>Recaen sobre los bienes y servicios, o sobre transacciones.</a:t>
            </a:r>
          </a:p>
        </p:txBody>
      </p:sp>
    </p:spTree>
    <p:extLst>
      <p:ext uri="{BB962C8B-B14F-4D97-AF65-F5344CB8AC3E}">
        <p14:creationId xmlns:p14="http://schemas.microsoft.com/office/powerpoint/2010/main" val="398244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b="1" dirty="0" smtClean="0"/>
              <a:t>Otros impuestos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88936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Impuestos a los Actos Jurídicos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impuesto de timbres y estampillas se aplica a los documentos o actos que involucran una operación de crédito de dinero, por ejemplo letras de cambio o pagarés</a:t>
            </a:r>
            <a:r>
              <a:rPr lang="es-CL" dirty="0" smtClean="0"/>
              <a:t>.</a:t>
            </a:r>
          </a:p>
          <a:p>
            <a:r>
              <a:rPr lang="es-CL" dirty="0"/>
              <a:t>Existen tasas fijas y tasas variables.</a:t>
            </a:r>
          </a:p>
        </p:txBody>
      </p:sp>
    </p:spTree>
    <p:extLst>
      <p:ext uri="{BB962C8B-B14F-4D97-AF65-F5344CB8AC3E}">
        <p14:creationId xmlns:p14="http://schemas.microsoft.com/office/powerpoint/2010/main" val="307825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Impuesto </a:t>
            </a:r>
            <a:r>
              <a:rPr lang="es-CL" dirty="0"/>
              <a:t>a las herencias, asignaciones y donaciones</a:t>
            </a:r>
            <a:r>
              <a:rPr lang="es-CL" b="1" dirty="0"/>
              <a:t/>
            </a:r>
            <a:br>
              <a:rPr lang="es-CL" b="1" dirty="0"/>
            </a:b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 las asignaciones por causa de muerte y donaciones se les aplica este impuesto</a:t>
            </a:r>
            <a:r>
              <a:rPr lang="es-CL" dirty="0" smtClean="0"/>
              <a:t>.</a:t>
            </a:r>
          </a:p>
          <a:p>
            <a:r>
              <a:rPr lang="es-CL" dirty="0" smtClean="0"/>
              <a:t>Se toman </a:t>
            </a:r>
            <a:r>
              <a:rPr lang="es-CL" dirty="0"/>
              <a:t>en cuenta  los bienes situados en el extranjero, pero para sucesiones de extranjeros, se toman en cuenta los bienes situados en el extranjero </a:t>
            </a:r>
            <a:r>
              <a:rPr lang="es-CL" b="1" dirty="0"/>
              <a:t>sólo</a:t>
            </a:r>
            <a:r>
              <a:rPr lang="es-CL" dirty="0"/>
              <a:t> si fueron adquiridos con recursos provenientes del país.</a:t>
            </a:r>
          </a:p>
          <a:p>
            <a:r>
              <a:rPr lang="es-CL" dirty="0"/>
              <a:t>Dependiendo del grado de parentesco con el causante o donante, la cantidad mínima correspondiente al valor líquido para eximirse del impuesto puede variar.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88918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Impuesto a las herencias, asignaciones y donaciones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impuesto se aplicará sobre el valor líquido de cada asignación o donación, de acuerdo a la siguiente escala evolutiva:</a:t>
            </a:r>
          </a:p>
          <a:p>
            <a:endParaRPr lang="es-C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116454"/>
              </p:ext>
            </p:extLst>
          </p:nvPr>
        </p:nvGraphicFramePr>
        <p:xfrm>
          <a:off x="2924173" y="2857500"/>
          <a:ext cx="7934326" cy="2903193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967163"/>
                <a:gridCol w="3967163"/>
              </a:tblGrid>
              <a:tr h="3225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Valor líquido(UTM)</a:t>
                      </a:r>
                      <a:endParaRPr lang="es-CL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Impuesto (%)</a:t>
                      </a:r>
                      <a:endParaRPr lang="es-CL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3225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0-80</a:t>
                      </a:r>
                      <a:endParaRPr lang="es-CL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1</a:t>
                      </a:r>
                      <a:endParaRPr lang="es-CL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3225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 80-160</a:t>
                      </a:r>
                      <a:endParaRPr lang="es-CL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2,5</a:t>
                      </a:r>
                      <a:endParaRPr lang="es-CL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3225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 160-320</a:t>
                      </a:r>
                      <a:endParaRPr lang="es-CL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5</a:t>
                      </a:r>
                      <a:endParaRPr lang="es-CL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3225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320-480</a:t>
                      </a:r>
                      <a:endParaRPr lang="es-CL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7,5</a:t>
                      </a:r>
                      <a:endParaRPr lang="es-CL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3225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480-640</a:t>
                      </a:r>
                      <a:endParaRPr lang="es-CL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10</a:t>
                      </a:r>
                      <a:endParaRPr lang="es-CL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3225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640-800</a:t>
                      </a:r>
                      <a:endParaRPr lang="es-CL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15</a:t>
                      </a:r>
                      <a:endParaRPr lang="es-CL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3225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800-1200</a:t>
                      </a:r>
                      <a:endParaRPr lang="es-CL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20</a:t>
                      </a:r>
                      <a:endParaRPr lang="es-CL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3225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1200 o más</a:t>
                      </a:r>
                      <a:endParaRPr lang="es-CL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25</a:t>
                      </a:r>
                      <a:endParaRPr lang="es-CL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8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Impuesto Territorial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</a:t>
            </a:r>
            <a:r>
              <a:rPr lang="es-CL" dirty="0" smtClean="0"/>
              <a:t>e </a:t>
            </a:r>
            <a:r>
              <a:rPr lang="es-CL" dirty="0"/>
              <a:t>determina sobre el</a:t>
            </a:r>
            <a:r>
              <a:rPr lang="es-CL" b="1" dirty="0"/>
              <a:t> avalúo</a:t>
            </a:r>
            <a:r>
              <a:rPr lang="es-CL" dirty="0"/>
              <a:t> de las </a:t>
            </a:r>
            <a:r>
              <a:rPr lang="es-CL" dirty="0" smtClean="0"/>
              <a:t>propiedades.</a:t>
            </a:r>
          </a:p>
          <a:p>
            <a:r>
              <a:rPr lang="es-CL" dirty="0"/>
              <a:t>tasa anual del Impuesto Territorial de los bienes raíces no agrícolas es de 1,2% cuando el destino es no habitacional y cuando es habitacional varía entre 0,98% y 1,1143</a:t>
            </a:r>
            <a:r>
              <a:rPr lang="es-CL" dirty="0" smtClean="0"/>
              <a:t>%.</a:t>
            </a:r>
          </a:p>
          <a:p>
            <a:r>
              <a:rPr lang="es-CL" dirty="0"/>
              <a:t>El propietario u ocupante de la propiedad debe pagar este impuesto anual en cuatro cuotas, cuyas fechas de vencimiento son abril, junio, septiembre y noviembre.</a:t>
            </a:r>
          </a:p>
          <a:p>
            <a:r>
              <a:rPr lang="es-CL" dirty="0" smtClean="0"/>
              <a:t>Existen </a:t>
            </a:r>
            <a:r>
              <a:rPr lang="es-CL" dirty="0"/>
              <a:t>exenciones generales para las viviendas y predios agrícolas y especiales, como por ejemplo para predios destinados al culto, a la educación y al </a:t>
            </a:r>
            <a:r>
              <a:rPr lang="es-CL" dirty="0" smtClean="0"/>
              <a:t>deporte.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63407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Impuestos </a:t>
            </a:r>
            <a:r>
              <a:rPr lang="es-CL" dirty="0"/>
              <a:t>Municipales</a:t>
            </a:r>
            <a:r>
              <a:rPr lang="es-CL" b="1" dirty="0"/>
              <a:t/>
            </a:r>
            <a:br>
              <a:rPr lang="es-CL" b="1" dirty="0"/>
            </a:b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Las personas que desempeñan una profesión, actividades comerciales o industriales deben pagar un impuesto anual a la municipalidad en cuyo territorio se realiza dicha actividad.</a:t>
            </a:r>
            <a:endParaRPr lang="es-CL" dirty="0" smtClean="0"/>
          </a:p>
          <a:p>
            <a:r>
              <a:rPr lang="es-CL" dirty="0" smtClean="0"/>
              <a:t>Consiste en </a:t>
            </a:r>
            <a:r>
              <a:rPr lang="es-CL" dirty="0"/>
              <a:t>otorgar patentes comerciales a los contribuyentes y/o usuarios que deseen instalarse en la </a:t>
            </a:r>
            <a:r>
              <a:rPr lang="es-CL" dirty="0" smtClean="0"/>
              <a:t>comuna.</a:t>
            </a:r>
          </a:p>
          <a:p>
            <a:r>
              <a:rPr lang="es-CL" dirty="0"/>
              <a:t>T</a:t>
            </a:r>
            <a:r>
              <a:rPr lang="es-CL" dirty="0" smtClean="0"/>
              <a:t>odas </a:t>
            </a:r>
            <a:r>
              <a:rPr lang="es-CL" dirty="0"/>
              <a:t>las personas naturales y/o jurídicas constituidas legalmente, que deseen establecer una actividad comercial en la comuna</a:t>
            </a:r>
            <a:r>
              <a:rPr lang="es-CL" dirty="0" smtClean="0"/>
              <a:t>.</a:t>
            </a:r>
          </a:p>
          <a:p>
            <a:r>
              <a:rPr lang="es-CL" dirty="0"/>
              <a:t>La tasa es fijada por cada municipalidad con un mínimo del 0,25 % hasta el 0,5% con un máximo a pagar de </a:t>
            </a:r>
            <a:r>
              <a:rPr lang="es-CL" dirty="0" smtClean="0"/>
              <a:t>8.000 UTM.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03231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Impuesto al Comercio Exterior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Los impuestos que gravan las operaciones de comercio exterior, están directamente relacionadas con las </a:t>
            </a:r>
            <a:r>
              <a:rPr lang="es-CL" dirty="0" smtClean="0"/>
              <a:t>importaciones.</a:t>
            </a:r>
          </a:p>
          <a:p>
            <a:r>
              <a:rPr lang="es-CL" dirty="0"/>
              <a:t>En el caso de las importaciones se cobran derechos de aduana (derecho </a:t>
            </a:r>
            <a:r>
              <a:rPr lang="es-CL" b="1" dirty="0"/>
              <a:t>ad </a:t>
            </a:r>
            <a:r>
              <a:rPr lang="es-CL" b="1" dirty="0" err="1"/>
              <a:t>valorem</a:t>
            </a:r>
            <a:r>
              <a:rPr lang="es-CL" dirty="0" smtClean="0"/>
              <a:t>).</a:t>
            </a:r>
          </a:p>
          <a:p>
            <a:r>
              <a:rPr lang="es-CL" dirty="0"/>
              <a:t>T</a:t>
            </a:r>
            <a:r>
              <a:rPr lang="es-CL" dirty="0" smtClean="0"/>
              <a:t>asa </a:t>
            </a:r>
            <a:r>
              <a:rPr lang="es-CL" dirty="0"/>
              <a:t>general de un 6% del valor de la </a:t>
            </a:r>
            <a:r>
              <a:rPr lang="es-CL" dirty="0" smtClean="0"/>
              <a:t>importación.</a:t>
            </a:r>
          </a:p>
          <a:p>
            <a:r>
              <a:rPr lang="es-CL" dirty="0"/>
              <a:t>S</a:t>
            </a:r>
            <a:r>
              <a:rPr lang="es-CL" dirty="0" smtClean="0"/>
              <a:t>e </a:t>
            </a:r>
            <a:r>
              <a:rPr lang="es-CL" dirty="0"/>
              <a:t>le aplica a tasa del 19% de </a:t>
            </a:r>
            <a:r>
              <a:rPr lang="es-CL" dirty="0" smtClean="0"/>
              <a:t>IVA.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61686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Impuesto a los Casinos de Juego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CL" dirty="0"/>
              <a:t>Impuestos asociados a la empresa y al consumidor.</a:t>
            </a:r>
            <a:endParaRPr lang="es-CL" u="none" strike="noStrike" dirty="0" smtClean="0">
              <a:effectLst/>
            </a:endParaRPr>
          </a:p>
          <a:p>
            <a:pPr lvl="0"/>
            <a:r>
              <a:rPr lang="es-CL" dirty="0"/>
              <a:t>Impuesto al ingreso en casinos de juego operativos a lo largo del territorio nacional, corresponde a un monto equivalente de 0,07% de una UTM.</a:t>
            </a:r>
            <a:endParaRPr lang="es-CL" u="none" strike="noStrike" dirty="0" smtClean="0">
              <a:effectLst/>
            </a:endParaRPr>
          </a:p>
          <a:p>
            <a:pPr lvl="0"/>
            <a:r>
              <a:rPr lang="es-CL" dirty="0"/>
              <a:t>Impuesto a las sociedades operadoras de casinos de juego correspondiente a un 20% sobre los ingresos brutos, deducido el IVA y PPM.</a:t>
            </a:r>
            <a:endParaRPr lang="es-CL" u="none" strike="noStrike" dirty="0" smtClean="0">
              <a:effectLst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110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b="1" dirty="0"/>
              <a:t>Impuesto a la </a:t>
            </a:r>
            <a:r>
              <a:rPr lang="es-CL" b="1" dirty="0" smtClean="0"/>
              <a:t>Renta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763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Impuesto de primera </a:t>
            </a:r>
            <a:r>
              <a:rPr lang="es-CL" dirty="0" smtClean="0"/>
              <a:t>categoría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Se aplica a las utilidades de las empresas</a:t>
            </a:r>
            <a:r>
              <a:rPr lang="es-CL" dirty="0" smtClean="0"/>
              <a:t>.</a:t>
            </a:r>
          </a:p>
          <a:p>
            <a:r>
              <a:rPr lang="es-CL" dirty="0" smtClean="0"/>
              <a:t>Determinado por la base de las utilidades líquidas obtenidas por la empresa.</a:t>
            </a:r>
          </a:p>
          <a:p>
            <a:r>
              <a:rPr lang="es-CL" dirty="0" smtClean="0"/>
              <a:t>Afecta las utilidades tributarias de los negocios.</a:t>
            </a:r>
          </a:p>
          <a:p>
            <a:r>
              <a:rPr lang="es-CL" dirty="0" smtClean="0"/>
              <a:t>Impuesto Anual (declara abril de cada año).</a:t>
            </a:r>
          </a:p>
          <a:p>
            <a:r>
              <a:rPr lang="es-CL" dirty="0" smtClean="0"/>
              <a:t>Tasa proporción.</a:t>
            </a:r>
          </a:p>
          <a:p>
            <a:r>
              <a:rPr lang="es-CL" dirty="0" smtClean="0"/>
              <a:t>Empresas del Estado, pagan un impuesto adicional especial del 40% sobre las utilidades generadas.</a:t>
            </a:r>
          </a:p>
          <a:p>
            <a:r>
              <a:rPr lang="es-CL" dirty="0" smtClean="0"/>
              <a:t>Impuesto directo.</a:t>
            </a:r>
          </a:p>
        </p:txBody>
      </p:sp>
    </p:spTree>
    <p:extLst>
      <p:ext uri="{BB962C8B-B14F-4D97-AF65-F5344CB8AC3E}">
        <p14:creationId xmlns:p14="http://schemas.microsoft.com/office/powerpoint/2010/main" val="7895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CL" dirty="0" smtClean="0"/>
              <a:t>Impuesto Específico a la actividad Minera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20140"/>
            <a:ext cx="10515600" cy="2423161"/>
          </a:xfrm>
        </p:spPr>
        <p:txBody>
          <a:bodyPr>
            <a:normAutofit lnSpcReduction="10000"/>
          </a:bodyPr>
          <a:lstStyle/>
          <a:p>
            <a:r>
              <a:rPr lang="es-CL" dirty="0"/>
              <a:t>Aplicado sobre la renta operacional de la actividad </a:t>
            </a:r>
            <a:r>
              <a:rPr lang="es-CL" dirty="0" smtClean="0"/>
              <a:t>minera.</a:t>
            </a:r>
          </a:p>
          <a:p>
            <a:r>
              <a:rPr lang="es-CL" dirty="0" smtClean="0"/>
              <a:t>Cobra al explotador minero (</a:t>
            </a:r>
            <a:r>
              <a:rPr lang="es-CL" dirty="0"/>
              <a:t>persona natural o jurídica </a:t>
            </a:r>
            <a:r>
              <a:rPr lang="es-CL" dirty="0" smtClean="0"/>
              <a:t>).</a:t>
            </a:r>
          </a:p>
          <a:p>
            <a:r>
              <a:rPr lang="es-CL" dirty="0" smtClean="0"/>
              <a:t>Tasas progresivas, según las toneladas métricas de cobre fino.</a:t>
            </a:r>
          </a:p>
          <a:p>
            <a:r>
              <a:rPr lang="es-CL" dirty="0" smtClean="0"/>
              <a:t>Impuesto anual</a:t>
            </a:r>
          </a:p>
          <a:p>
            <a:r>
              <a:rPr lang="es-CL" dirty="0" smtClean="0"/>
              <a:t>Impuesto directo</a:t>
            </a:r>
            <a:endParaRPr lang="es-CL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083232"/>
              </p:ext>
            </p:extLst>
          </p:nvPr>
        </p:nvGraphicFramePr>
        <p:xfrm>
          <a:off x="1052489" y="3726180"/>
          <a:ext cx="10087022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43511"/>
                <a:gridCol w="5043511"/>
              </a:tblGrid>
              <a:tr h="524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800" dirty="0">
                          <a:effectLst/>
                        </a:rPr>
                        <a:t>Toneladas</a:t>
                      </a:r>
                      <a:endParaRPr lang="es-CL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800" dirty="0">
                          <a:effectLst/>
                        </a:rPr>
                        <a:t>Tasa progresiva</a:t>
                      </a:r>
                      <a:endParaRPr lang="es-CL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524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800" dirty="0">
                          <a:effectLst/>
                        </a:rPr>
                        <a:t>Iguales e inferiores a 12.000</a:t>
                      </a:r>
                      <a:endParaRPr lang="es-CL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800">
                          <a:effectLst/>
                        </a:rPr>
                        <a:t>No están afectos a este impuesto</a:t>
                      </a:r>
                      <a:endParaRPr lang="es-CL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9637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800" dirty="0">
                          <a:effectLst/>
                        </a:rPr>
                        <a:t>Superiores a 12.000 e inferiores a 50.000</a:t>
                      </a:r>
                      <a:endParaRPr lang="es-CL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800" dirty="0">
                          <a:effectLst/>
                        </a:rPr>
                        <a:t>Entre 0,5% y 4,5%</a:t>
                      </a:r>
                      <a:endParaRPr lang="es-CL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524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800">
                          <a:effectLst/>
                        </a:rPr>
                        <a:t>Iguales o superiores a 50.000</a:t>
                      </a:r>
                      <a:endParaRPr lang="es-CL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800" dirty="0">
                          <a:effectLst/>
                        </a:rPr>
                        <a:t>Entre 5% y 14%</a:t>
                      </a:r>
                      <a:endParaRPr lang="es-CL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21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Impuesto único de segunda categoría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 aplica a las personas con residencia en Chile, cuyo </a:t>
            </a:r>
            <a:r>
              <a:rPr lang="es-CL" dirty="0" smtClean="0"/>
              <a:t>monto líquido </a:t>
            </a:r>
            <a:r>
              <a:rPr lang="es-CL" dirty="0"/>
              <a:t>excede mensualmente las 13,5 </a:t>
            </a:r>
            <a:r>
              <a:rPr lang="es-CL" dirty="0" smtClean="0"/>
              <a:t>UTM ($ 597.267 Pesos Chilenos).</a:t>
            </a:r>
          </a:p>
          <a:p>
            <a:r>
              <a:rPr lang="es-CL" dirty="0" smtClean="0"/>
              <a:t>Impuesto mensual.</a:t>
            </a:r>
          </a:p>
          <a:p>
            <a:r>
              <a:rPr lang="es-CL" dirty="0" smtClean="0"/>
              <a:t>Impuesto directo.</a:t>
            </a:r>
          </a:p>
          <a:p>
            <a:r>
              <a:rPr lang="es-CL" dirty="0" smtClean="0"/>
              <a:t>Tasa variable, según tramo del sueldo. A mayor sueldo, mayor es la tasa, pudiendo ésta llegar al 40%.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836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Ejemplo: Septiembre del año 2015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693920" cy="4351338"/>
          </a:xfrm>
        </p:spPr>
        <p:txBody>
          <a:bodyPr/>
          <a:lstStyle/>
          <a:p>
            <a:r>
              <a:rPr lang="es-CL" i="1" dirty="0"/>
              <a:t>Sueldo bruto: $1.102.334</a:t>
            </a:r>
            <a:endParaRPr lang="es-CL" dirty="0"/>
          </a:p>
          <a:p>
            <a:r>
              <a:rPr lang="es-CL" i="1" dirty="0"/>
              <a:t>AFP: $172.232</a:t>
            </a:r>
            <a:endParaRPr lang="es-CL" dirty="0"/>
          </a:p>
          <a:p>
            <a:r>
              <a:rPr lang="es-CL" i="1" dirty="0"/>
              <a:t>Salud: $67.045</a:t>
            </a:r>
            <a:endParaRPr lang="es-CL" dirty="0"/>
          </a:p>
          <a:p>
            <a:r>
              <a:rPr lang="es-CL" i="1" dirty="0"/>
              <a:t>Seguro cesantía $7.452</a:t>
            </a:r>
            <a:endParaRPr lang="es-CL" dirty="0"/>
          </a:p>
          <a:p>
            <a:endParaRPr lang="es-CL" dirty="0" smtClean="0"/>
          </a:p>
          <a:p>
            <a:endParaRPr lang="es-CL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075727"/>
              </p:ext>
            </p:extLst>
          </p:nvPr>
        </p:nvGraphicFramePr>
        <p:xfrm>
          <a:off x="5254389" y="1914753"/>
          <a:ext cx="6728344" cy="419273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91019"/>
                <a:gridCol w="1299735"/>
                <a:gridCol w="1299735"/>
                <a:gridCol w="744197"/>
                <a:gridCol w="1196829"/>
                <a:gridCol w="1196829"/>
              </a:tblGrid>
              <a:tr h="12773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 dirty="0">
                          <a:effectLst/>
                        </a:rPr>
                        <a:t>Períodos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Monto de la renta líquida imponible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Factor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Cantidad a rebajar (No incluye crédito 10% de 1 UTM derogado por N° 3 Art. Único Ley N° 19.753, D.O. 28.09.2001)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 dirty="0">
                          <a:effectLst/>
                        </a:rPr>
                        <a:t>Tasa de Impuesto Efectiva, máxima por cada tramo de Renta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</a:tr>
              <a:tr h="2973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 dirty="0">
                          <a:effectLst/>
                        </a:rPr>
                        <a:t> 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Desde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Hasta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 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 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 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</a:tr>
              <a:tr h="2973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 dirty="0">
                          <a:effectLst/>
                        </a:rPr>
                        <a:t>MENSUAL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_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$ 597.280,50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0,00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-.-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Exento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</a:tr>
              <a:tr h="2973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 dirty="0">
                          <a:effectLst/>
                        </a:rPr>
                        <a:t> 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$ 597.280,51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$ 1.327.290,00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0,04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$ 23.891,22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2,20%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</a:tr>
              <a:tr h="2973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 dirty="0">
                          <a:effectLst/>
                        </a:rPr>
                        <a:t> 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$ 1.327.290,01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$ 2.212.150,00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0,08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$ 76.982,82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4,52%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</a:tr>
              <a:tr h="2973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 dirty="0">
                          <a:effectLst/>
                        </a:rPr>
                        <a:t> 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$ 2.212.150,01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$ 3.097.010,00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0,135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$ 198.651,07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 dirty="0">
                          <a:effectLst/>
                        </a:rPr>
                        <a:t>7,09%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</a:tr>
              <a:tr h="2973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 dirty="0">
                          <a:effectLst/>
                        </a:rPr>
                        <a:t> 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$ 3.097.010,01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$ 3.981.870,00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0,23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$ 492.867,02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10,62%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</a:tr>
              <a:tr h="2973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 dirty="0">
                          <a:effectLst/>
                        </a:rPr>
                        <a:t> 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$ 3.981.870,01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$ 5.309.160,00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0,304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$ 787.525,40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15,57%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</a:tr>
              <a:tr h="2973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 dirty="0">
                          <a:effectLst/>
                        </a:rPr>
                        <a:t> 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$ 5.309.160,01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$ 6.636.450,00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0,355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 dirty="0">
                          <a:effectLst/>
                        </a:rPr>
                        <a:t>$ 1.058.292,56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 dirty="0">
                          <a:effectLst/>
                        </a:rPr>
                        <a:t>19,55%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</a:tr>
              <a:tr h="4747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 dirty="0">
                          <a:effectLst/>
                        </a:rPr>
                        <a:t> 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 dirty="0">
                          <a:effectLst/>
                        </a:rPr>
                        <a:t>$ 6.636.450,01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 dirty="0">
                          <a:effectLst/>
                        </a:rPr>
                        <a:t>Y MAS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 dirty="0">
                          <a:effectLst/>
                        </a:rPr>
                        <a:t>0,40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 dirty="0">
                          <a:effectLst/>
                        </a:rPr>
                        <a:t>$ 1.356.932,81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 dirty="0">
                          <a:effectLst/>
                        </a:rPr>
                        <a:t>MAS DE 19,55%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13" marR="56013" marT="56013" marB="5601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09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Impuesto Global Complementario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 aplica a las personas con residencia en Chile.</a:t>
            </a:r>
          </a:p>
          <a:p>
            <a:r>
              <a:rPr lang="es-CL" dirty="0" smtClean="0"/>
              <a:t>Impuesto Anual.</a:t>
            </a:r>
          </a:p>
          <a:p>
            <a:r>
              <a:rPr lang="es-CL" dirty="0" smtClean="0"/>
              <a:t>Impuesto directo.</a:t>
            </a:r>
          </a:p>
          <a:p>
            <a:r>
              <a:rPr lang="es-CL" dirty="0" smtClean="0"/>
              <a:t>Tasa variable, según el tramo del sueldo. A mayor sueldo, mayor tasa, pudiendo esta llegar hasta el 40%.</a:t>
            </a:r>
          </a:p>
          <a:p>
            <a:r>
              <a:rPr lang="es-CL" dirty="0" smtClean="0"/>
              <a:t>Este impuesto es complementario del Impuesto de Segunda Categoría.</a:t>
            </a:r>
          </a:p>
          <a:p>
            <a:r>
              <a:rPr lang="es-CL" dirty="0"/>
              <a:t>Este se paga una vez al año si las rentas globales </a:t>
            </a:r>
            <a:r>
              <a:rPr lang="es-CL" dirty="0" smtClean="0"/>
              <a:t>exceden </a:t>
            </a:r>
            <a:r>
              <a:rPr lang="es-CL" dirty="0"/>
              <a:t>13,5 UTA.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0494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Impuesto Adicional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 aplica a las personas sin residencia en Chile</a:t>
            </a:r>
            <a:r>
              <a:rPr lang="es-CL" dirty="0" smtClean="0"/>
              <a:t>.</a:t>
            </a:r>
          </a:p>
          <a:p>
            <a:r>
              <a:rPr lang="es-CL" dirty="0" smtClean="0"/>
              <a:t>Impuesto directo.</a:t>
            </a:r>
          </a:p>
          <a:p>
            <a:r>
              <a:rPr lang="es-CL" dirty="0" smtClean="0"/>
              <a:t>Impuesto Anual.</a:t>
            </a:r>
          </a:p>
          <a:p>
            <a:r>
              <a:rPr lang="es-CL" dirty="0" smtClean="0"/>
              <a:t>Tasa fija del 35%, sobre los retiros, pagos o remesas al exterior, generados por fuentes chilenas.</a:t>
            </a:r>
          </a:p>
          <a:p>
            <a:r>
              <a:rPr lang="es-CL" dirty="0"/>
              <a:t>I</a:t>
            </a:r>
            <a:r>
              <a:rPr lang="es-CL" dirty="0" smtClean="0"/>
              <a:t>mpuesto </a:t>
            </a:r>
            <a:r>
              <a:rPr lang="es-CL" dirty="0"/>
              <a:t>se cobra en el año en que las rentas se atribuyen, retiren o distribuyen por la </a:t>
            </a:r>
            <a:r>
              <a:rPr lang="es-CL" dirty="0" smtClean="0"/>
              <a:t>empresa.</a:t>
            </a:r>
            <a:r>
              <a:rPr lang="es-CL" dirty="0"/>
              <a:t/>
            </a:r>
            <a:br>
              <a:rPr lang="es-CL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002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1540</Words>
  <Application>Microsoft Office PowerPoint</Application>
  <PresentationFormat>Widescreen</PresentationFormat>
  <Paragraphs>211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Tema de Office</vt:lpstr>
      <vt:lpstr>Tipos de impuestos</vt:lpstr>
      <vt:lpstr>Categoría impuestos</vt:lpstr>
      <vt:lpstr>Impuesto a la Renta</vt:lpstr>
      <vt:lpstr>Impuesto de primera categoría</vt:lpstr>
      <vt:lpstr>Impuesto Específico a la actividad Minera</vt:lpstr>
      <vt:lpstr>Impuesto único de segunda categoría </vt:lpstr>
      <vt:lpstr>Ejemplo: Septiembre del año 2015</vt:lpstr>
      <vt:lpstr>Impuesto Global Complementario</vt:lpstr>
      <vt:lpstr>Impuesto Adicional</vt:lpstr>
      <vt:lpstr>Impuesto a las Ventas y Servicios</vt:lpstr>
      <vt:lpstr> Impuesto al Valor Agregado (IVA) </vt:lpstr>
      <vt:lpstr>Impuesto al Valor Agregado (IVA)  Ejemplo:</vt:lpstr>
      <vt:lpstr>Impuesto al Valor Agregado (IVA)</vt:lpstr>
      <vt:lpstr> Impuesto Especiales a las Ventas de Ciertos Productos </vt:lpstr>
      <vt:lpstr>Impuesto a las Bebidas Alcohólicas, Analcohólicas y productos similares</vt:lpstr>
      <vt:lpstr> Impuesto a Productos Suntuarios o de Lujo </vt:lpstr>
      <vt:lpstr>Impuesto a las Ventas y Servicios</vt:lpstr>
      <vt:lpstr>Impuesto al Tabaco</vt:lpstr>
      <vt:lpstr> Impuesto a los Combustibles </vt:lpstr>
      <vt:lpstr>Otros impuestos</vt:lpstr>
      <vt:lpstr>Impuestos a los Actos Jurídicos</vt:lpstr>
      <vt:lpstr> Impuesto a las herencias, asignaciones y donaciones </vt:lpstr>
      <vt:lpstr>Impuesto a las herencias, asignaciones y donaciones</vt:lpstr>
      <vt:lpstr>Impuesto Territorial</vt:lpstr>
      <vt:lpstr> Impuestos Municipales </vt:lpstr>
      <vt:lpstr>Impuesto al Comercio Exterior</vt:lpstr>
      <vt:lpstr>Impuesto a los Casinos de Juego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Impuesto a la Renta</dc:title>
  <dc:creator>Alfonso Prado</dc:creator>
  <cp:lastModifiedBy>eleeitor.dogui@gmail.com</cp:lastModifiedBy>
  <cp:revision>32</cp:revision>
  <dcterms:created xsi:type="dcterms:W3CDTF">2015-09-29T00:06:44Z</dcterms:created>
  <dcterms:modified xsi:type="dcterms:W3CDTF">2015-09-29T16:55:44Z</dcterms:modified>
</cp:coreProperties>
</file>