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67" r:id="rId4"/>
    <p:sldId id="257" r:id="rId5"/>
    <p:sldId id="269" r:id="rId6"/>
    <p:sldId id="258" r:id="rId7"/>
    <p:sldId id="270" r:id="rId8"/>
    <p:sldId id="260" r:id="rId9"/>
    <p:sldId id="261" r:id="rId10"/>
    <p:sldId id="262" r:id="rId11"/>
    <p:sldId id="263" r:id="rId12"/>
    <p:sldId id="264" r:id="rId13"/>
    <p:sldId id="271" r:id="rId14"/>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1" d="100"/>
          <a:sy n="71" d="100"/>
        </p:scale>
        <p:origin x="90" y="5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8BB1E0-8A5C-439C-83EE-9BC87184728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33B22F58-D7DD-4F14-9BF0-7AFB452E65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9B245C9B-70A4-44AC-84BD-23D8B47F5A48}"/>
              </a:ext>
            </a:extLst>
          </p:cNvPr>
          <p:cNvSpPr>
            <a:spLocks noGrp="1"/>
          </p:cNvSpPr>
          <p:nvPr>
            <p:ph type="dt" sz="half" idx="10"/>
          </p:nvPr>
        </p:nvSpPr>
        <p:spPr/>
        <p:txBody>
          <a:bodyPr/>
          <a:lstStyle/>
          <a:p>
            <a:fld id="{D05B37DC-D266-48E4-B032-681C77BE6D02}" type="datetimeFigureOut">
              <a:rPr lang="es-AR" smtClean="0"/>
              <a:t>14/2/2024</a:t>
            </a:fld>
            <a:endParaRPr lang="es-AR"/>
          </a:p>
        </p:txBody>
      </p:sp>
      <p:sp>
        <p:nvSpPr>
          <p:cNvPr id="5" name="Marcador de pie de página 4">
            <a:extLst>
              <a:ext uri="{FF2B5EF4-FFF2-40B4-BE49-F238E27FC236}">
                <a16:creationId xmlns:a16="http://schemas.microsoft.com/office/drawing/2014/main" id="{048AC399-0ED2-4C26-BA8F-2280E57B5956}"/>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62618A1A-8E26-4815-8208-31A55FC9A0D6}"/>
              </a:ext>
            </a:extLst>
          </p:cNvPr>
          <p:cNvSpPr>
            <a:spLocks noGrp="1"/>
          </p:cNvSpPr>
          <p:nvPr>
            <p:ph type="sldNum" sz="quarter" idx="12"/>
          </p:nvPr>
        </p:nvSpPr>
        <p:spPr/>
        <p:txBody>
          <a:bodyPr/>
          <a:lstStyle/>
          <a:p>
            <a:fld id="{651E35C2-3854-4355-977D-972D9EF32531}" type="slidenum">
              <a:rPr lang="es-AR" smtClean="0"/>
              <a:t>‹Nº›</a:t>
            </a:fld>
            <a:endParaRPr lang="es-AR"/>
          </a:p>
        </p:txBody>
      </p:sp>
    </p:spTree>
    <p:extLst>
      <p:ext uri="{BB962C8B-B14F-4D97-AF65-F5344CB8AC3E}">
        <p14:creationId xmlns:p14="http://schemas.microsoft.com/office/powerpoint/2010/main" val="238724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14439D-CC65-40FB-84A7-2D8629985997}"/>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F384F6CD-20BA-4F51-A8A4-4FC8939A866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288704E-F81A-4CB5-AFDC-EADB7E2A9FBC}"/>
              </a:ext>
            </a:extLst>
          </p:cNvPr>
          <p:cNvSpPr>
            <a:spLocks noGrp="1"/>
          </p:cNvSpPr>
          <p:nvPr>
            <p:ph type="dt" sz="half" idx="10"/>
          </p:nvPr>
        </p:nvSpPr>
        <p:spPr/>
        <p:txBody>
          <a:bodyPr/>
          <a:lstStyle/>
          <a:p>
            <a:fld id="{D05B37DC-D266-48E4-B032-681C77BE6D02}" type="datetimeFigureOut">
              <a:rPr lang="es-AR" smtClean="0"/>
              <a:t>14/2/2024</a:t>
            </a:fld>
            <a:endParaRPr lang="es-AR"/>
          </a:p>
        </p:txBody>
      </p:sp>
      <p:sp>
        <p:nvSpPr>
          <p:cNvPr id="5" name="Marcador de pie de página 4">
            <a:extLst>
              <a:ext uri="{FF2B5EF4-FFF2-40B4-BE49-F238E27FC236}">
                <a16:creationId xmlns:a16="http://schemas.microsoft.com/office/drawing/2014/main" id="{615B8983-D13C-44F0-A571-82C4662FF6D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1EEA9DC-0735-4BC4-BDB9-A6F34158F183}"/>
              </a:ext>
            </a:extLst>
          </p:cNvPr>
          <p:cNvSpPr>
            <a:spLocks noGrp="1"/>
          </p:cNvSpPr>
          <p:nvPr>
            <p:ph type="sldNum" sz="quarter" idx="12"/>
          </p:nvPr>
        </p:nvSpPr>
        <p:spPr/>
        <p:txBody>
          <a:bodyPr/>
          <a:lstStyle/>
          <a:p>
            <a:fld id="{651E35C2-3854-4355-977D-972D9EF32531}" type="slidenum">
              <a:rPr lang="es-AR" smtClean="0"/>
              <a:t>‹Nº›</a:t>
            </a:fld>
            <a:endParaRPr lang="es-AR"/>
          </a:p>
        </p:txBody>
      </p:sp>
    </p:spTree>
    <p:extLst>
      <p:ext uri="{BB962C8B-B14F-4D97-AF65-F5344CB8AC3E}">
        <p14:creationId xmlns:p14="http://schemas.microsoft.com/office/powerpoint/2010/main" val="1717708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20DC74B-F656-43D4-B7F3-46DECBC5629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A7CA8E00-25E5-4249-844B-DE33C836678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7BF4295F-373C-499C-A7FC-0A66EB16BC7D}"/>
              </a:ext>
            </a:extLst>
          </p:cNvPr>
          <p:cNvSpPr>
            <a:spLocks noGrp="1"/>
          </p:cNvSpPr>
          <p:nvPr>
            <p:ph type="dt" sz="half" idx="10"/>
          </p:nvPr>
        </p:nvSpPr>
        <p:spPr/>
        <p:txBody>
          <a:bodyPr/>
          <a:lstStyle/>
          <a:p>
            <a:fld id="{D05B37DC-D266-48E4-B032-681C77BE6D02}" type="datetimeFigureOut">
              <a:rPr lang="es-AR" smtClean="0"/>
              <a:t>14/2/2024</a:t>
            </a:fld>
            <a:endParaRPr lang="es-AR"/>
          </a:p>
        </p:txBody>
      </p:sp>
      <p:sp>
        <p:nvSpPr>
          <p:cNvPr id="5" name="Marcador de pie de página 4">
            <a:extLst>
              <a:ext uri="{FF2B5EF4-FFF2-40B4-BE49-F238E27FC236}">
                <a16:creationId xmlns:a16="http://schemas.microsoft.com/office/drawing/2014/main" id="{05FE6DCB-CBB1-4F00-860C-AA1B30A23FD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09E8EDC1-DF08-4F3C-BFA4-2AC05C124B8F}"/>
              </a:ext>
            </a:extLst>
          </p:cNvPr>
          <p:cNvSpPr>
            <a:spLocks noGrp="1"/>
          </p:cNvSpPr>
          <p:nvPr>
            <p:ph type="sldNum" sz="quarter" idx="12"/>
          </p:nvPr>
        </p:nvSpPr>
        <p:spPr/>
        <p:txBody>
          <a:bodyPr/>
          <a:lstStyle/>
          <a:p>
            <a:fld id="{651E35C2-3854-4355-977D-972D9EF32531}" type="slidenum">
              <a:rPr lang="es-AR" smtClean="0"/>
              <a:t>‹Nº›</a:t>
            </a:fld>
            <a:endParaRPr lang="es-AR"/>
          </a:p>
        </p:txBody>
      </p:sp>
    </p:spTree>
    <p:extLst>
      <p:ext uri="{BB962C8B-B14F-4D97-AF65-F5344CB8AC3E}">
        <p14:creationId xmlns:p14="http://schemas.microsoft.com/office/powerpoint/2010/main" val="2519327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B5F10B-5208-4FB2-B3D1-DBA5643D9B29}"/>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DDA96630-CD4B-4D08-8DD4-5AAAA443666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BB64896F-460F-41D1-8B46-FC8A121EFCDC}"/>
              </a:ext>
            </a:extLst>
          </p:cNvPr>
          <p:cNvSpPr>
            <a:spLocks noGrp="1"/>
          </p:cNvSpPr>
          <p:nvPr>
            <p:ph type="dt" sz="half" idx="10"/>
          </p:nvPr>
        </p:nvSpPr>
        <p:spPr/>
        <p:txBody>
          <a:bodyPr/>
          <a:lstStyle/>
          <a:p>
            <a:fld id="{D05B37DC-D266-48E4-B032-681C77BE6D02}" type="datetimeFigureOut">
              <a:rPr lang="es-AR" smtClean="0"/>
              <a:t>14/2/2024</a:t>
            </a:fld>
            <a:endParaRPr lang="es-AR"/>
          </a:p>
        </p:txBody>
      </p:sp>
      <p:sp>
        <p:nvSpPr>
          <p:cNvPr id="5" name="Marcador de pie de página 4">
            <a:extLst>
              <a:ext uri="{FF2B5EF4-FFF2-40B4-BE49-F238E27FC236}">
                <a16:creationId xmlns:a16="http://schemas.microsoft.com/office/drawing/2014/main" id="{AB81A4BB-2CEC-48CA-80F1-576CDD7B6CC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2E90866-B83B-403E-A6ED-011A7C5B03B1}"/>
              </a:ext>
            </a:extLst>
          </p:cNvPr>
          <p:cNvSpPr>
            <a:spLocks noGrp="1"/>
          </p:cNvSpPr>
          <p:nvPr>
            <p:ph type="sldNum" sz="quarter" idx="12"/>
          </p:nvPr>
        </p:nvSpPr>
        <p:spPr/>
        <p:txBody>
          <a:bodyPr/>
          <a:lstStyle/>
          <a:p>
            <a:fld id="{651E35C2-3854-4355-977D-972D9EF32531}" type="slidenum">
              <a:rPr lang="es-AR" smtClean="0"/>
              <a:t>‹Nº›</a:t>
            </a:fld>
            <a:endParaRPr lang="es-AR"/>
          </a:p>
        </p:txBody>
      </p:sp>
    </p:spTree>
    <p:extLst>
      <p:ext uri="{BB962C8B-B14F-4D97-AF65-F5344CB8AC3E}">
        <p14:creationId xmlns:p14="http://schemas.microsoft.com/office/powerpoint/2010/main" val="2125421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A22A6B-0363-4C0B-A7EF-4A42C54272B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E3CE2D71-3A67-46E2-A7C8-BAA5F5B6F8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37CBF46-4E8B-43B1-8C22-75FF2CB39DA1}"/>
              </a:ext>
            </a:extLst>
          </p:cNvPr>
          <p:cNvSpPr>
            <a:spLocks noGrp="1"/>
          </p:cNvSpPr>
          <p:nvPr>
            <p:ph type="dt" sz="half" idx="10"/>
          </p:nvPr>
        </p:nvSpPr>
        <p:spPr/>
        <p:txBody>
          <a:bodyPr/>
          <a:lstStyle/>
          <a:p>
            <a:fld id="{D05B37DC-D266-48E4-B032-681C77BE6D02}" type="datetimeFigureOut">
              <a:rPr lang="es-AR" smtClean="0"/>
              <a:t>14/2/2024</a:t>
            </a:fld>
            <a:endParaRPr lang="es-AR"/>
          </a:p>
        </p:txBody>
      </p:sp>
      <p:sp>
        <p:nvSpPr>
          <p:cNvPr id="5" name="Marcador de pie de página 4">
            <a:extLst>
              <a:ext uri="{FF2B5EF4-FFF2-40B4-BE49-F238E27FC236}">
                <a16:creationId xmlns:a16="http://schemas.microsoft.com/office/drawing/2014/main" id="{5EA70749-BC8F-40FC-8D07-9F6526C86E5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CDC1A97-71D5-4224-B8F7-A3687CF42A07}"/>
              </a:ext>
            </a:extLst>
          </p:cNvPr>
          <p:cNvSpPr>
            <a:spLocks noGrp="1"/>
          </p:cNvSpPr>
          <p:nvPr>
            <p:ph type="sldNum" sz="quarter" idx="12"/>
          </p:nvPr>
        </p:nvSpPr>
        <p:spPr/>
        <p:txBody>
          <a:bodyPr/>
          <a:lstStyle/>
          <a:p>
            <a:fld id="{651E35C2-3854-4355-977D-972D9EF32531}" type="slidenum">
              <a:rPr lang="es-AR" smtClean="0"/>
              <a:t>‹Nº›</a:t>
            </a:fld>
            <a:endParaRPr lang="es-AR"/>
          </a:p>
        </p:txBody>
      </p:sp>
    </p:spTree>
    <p:extLst>
      <p:ext uri="{BB962C8B-B14F-4D97-AF65-F5344CB8AC3E}">
        <p14:creationId xmlns:p14="http://schemas.microsoft.com/office/powerpoint/2010/main" val="1592669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8E5170-D643-4C9C-AF12-18CFCE43690D}"/>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5BC2D3D2-540E-482C-AAA6-4E153F95CBA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0B9E8A65-4D69-4BA6-ACC6-A20909E33C4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3E709FA7-4A1A-40A3-BCB4-81BA6B42E747}"/>
              </a:ext>
            </a:extLst>
          </p:cNvPr>
          <p:cNvSpPr>
            <a:spLocks noGrp="1"/>
          </p:cNvSpPr>
          <p:nvPr>
            <p:ph type="dt" sz="half" idx="10"/>
          </p:nvPr>
        </p:nvSpPr>
        <p:spPr/>
        <p:txBody>
          <a:bodyPr/>
          <a:lstStyle/>
          <a:p>
            <a:fld id="{D05B37DC-D266-48E4-B032-681C77BE6D02}" type="datetimeFigureOut">
              <a:rPr lang="es-AR" smtClean="0"/>
              <a:t>14/2/2024</a:t>
            </a:fld>
            <a:endParaRPr lang="es-AR"/>
          </a:p>
        </p:txBody>
      </p:sp>
      <p:sp>
        <p:nvSpPr>
          <p:cNvPr id="6" name="Marcador de pie de página 5">
            <a:extLst>
              <a:ext uri="{FF2B5EF4-FFF2-40B4-BE49-F238E27FC236}">
                <a16:creationId xmlns:a16="http://schemas.microsoft.com/office/drawing/2014/main" id="{D821B048-85D3-4E75-A3C6-8840FC37FFC8}"/>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15199E65-34E6-49FE-AF3F-1BCAE5E2E38D}"/>
              </a:ext>
            </a:extLst>
          </p:cNvPr>
          <p:cNvSpPr>
            <a:spLocks noGrp="1"/>
          </p:cNvSpPr>
          <p:nvPr>
            <p:ph type="sldNum" sz="quarter" idx="12"/>
          </p:nvPr>
        </p:nvSpPr>
        <p:spPr/>
        <p:txBody>
          <a:bodyPr/>
          <a:lstStyle/>
          <a:p>
            <a:fld id="{651E35C2-3854-4355-977D-972D9EF32531}" type="slidenum">
              <a:rPr lang="es-AR" smtClean="0"/>
              <a:t>‹Nº›</a:t>
            </a:fld>
            <a:endParaRPr lang="es-AR"/>
          </a:p>
        </p:txBody>
      </p:sp>
    </p:spTree>
    <p:extLst>
      <p:ext uri="{BB962C8B-B14F-4D97-AF65-F5344CB8AC3E}">
        <p14:creationId xmlns:p14="http://schemas.microsoft.com/office/powerpoint/2010/main" val="4192114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40BF3-2787-48D5-BCC8-60294B74BAE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59550BB0-AF35-4A77-A990-6815EE0E68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9C0B648-549C-4023-8281-F3FA838E7E3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8C83D5C8-1944-434D-83CC-34B957B1C0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84C8814-4066-4854-97A8-C7040EBA144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9AF03A67-006A-45AA-BDF4-32FBDA81B070}"/>
              </a:ext>
            </a:extLst>
          </p:cNvPr>
          <p:cNvSpPr>
            <a:spLocks noGrp="1"/>
          </p:cNvSpPr>
          <p:nvPr>
            <p:ph type="dt" sz="half" idx="10"/>
          </p:nvPr>
        </p:nvSpPr>
        <p:spPr/>
        <p:txBody>
          <a:bodyPr/>
          <a:lstStyle/>
          <a:p>
            <a:fld id="{D05B37DC-D266-48E4-B032-681C77BE6D02}" type="datetimeFigureOut">
              <a:rPr lang="es-AR" smtClean="0"/>
              <a:t>14/2/2024</a:t>
            </a:fld>
            <a:endParaRPr lang="es-AR"/>
          </a:p>
        </p:txBody>
      </p:sp>
      <p:sp>
        <p:nvSpPr>
          <p:cNvPr id="8" name="Marcador de pie de página 7">
            <a:extLst>
              <a:ext uri="{FF2B5EF4-FFF2-40B4-BE49-F238E27FC236}">
                <a16:creationId xmlns:a16="http://schemas.microsoft.com/office/drawing/2014/main" id="{CBDC453F-309B-4161-8357-358C0DCED102}"/>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73FD0098-E575-42D9-A2A7-3532AD6F9709}"/>
              </a:ext>
            </a:extLst>
          </p:cNvPr>
          <p:cNvSpPr>
            <a:spLocks noGrp="1"/>
          </p:cNvSpPr>
          <p:nvPr>
            <p:ph type="sldNum" sz="quarter" idx="12"/>
          </p:nvPr>
        </p:nvSpPr>
        <p:spPr/>
        <p:txBody>
          <a:bodyPr/>
          <a:lstStyle/>
          <a:p>
            <a:fld id="{651E35C2-3854-4355-977D-972D9EF32531}" type="slidenum">
              <a:rPr lang="es-AR" smtClean="0"/>
              <a:t>‹Nº›</a:t>
            </a:fld>
            <a:endParaRPr lang="es-AR"/>
          </a:p>
        </p:txBody>
      </p:sp>
    </p:spTree>
    <p:extLst>
      <p:ext uri="{BB962C8B-B14F-4D97-AF65-F5344CB8AC3E}">
        <p14:creationId xmlns:p14="http://schemas.microsoft.com/office/powerpoint/2010/main" val="2079229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ED3058-242A-443D-9575-1E7CE9EA07F4}"/>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EAD28E58-DB83-4E00-88A6-C73FD4B78BCC}"/>
              </a:ext>
            </a:extLst>
          </p:cNvPr>
          <p:cNvSpPr>
            <a:spLocks noGrp="1"/>
          </p:cNvSpPr>
          <p:nvPr>
            <p:ph type="dt" sz="half" idx="10"/>
          </p:nvPr>
        </p:nvSpPr>
        <p:spPr/>
        <p:txBody>
          <a:bodyPr/>
          <a:lstStyle/>
          <a:p>
            <a:fld id="{D05B37DC-D266-48E4-B032-681C77BE6D02}" type="datetimeFigureOut">
              <a:rPr lang="es-AR" smtClean="0"/>
              <a:t>14/2/2024</a:t>
            </a:fld>
            <a:endParaRPr lang="es-AR"/>
          </a:p>
        </p:txBody>
      </p:sp>
      <p:sp>
        <p:nvSpPr>
          <p:cNvPr id="4" name="Marcador de pie de página 3">
            <a:extLst>
              <a:ext uri="{FF2B5EF4-FFF2-40B4-BE49-F238E27FC236}">
                <a16:creationId xmlns:a16="http://schemas.microsoft.com/office/drawing/2014/main" id="{B7A48628-B152-473A-A0B5-F9CA8E1DE6D8}"/>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69787490-50F9-42FB-BF52-B81B67A1CCCE}"/>
              </a:ext>
            </a:extLst>
          </p:cNvPr>
          <p:cNvSpPr>
            <a:spLocks noGrp="1"/>
          </p:cNvSpPr>
          <p:nvPr>
            <p:ph type="sldNum" sz="quarter" idx="12"/>
          </p:nvPr>
        </p:nvSpPr>
        <p:spPr/>
        <p:txBody>
          <a:bodyPr/>
          <a:lstStyle/>
          <a:p>
            <a:fld id="{651E35C2-3854-4355-977D-972D9EF32531}" type="slidenum">
              <a:rPr lang="es-AR" smtClean="0"/>
              <a:t>‹Nº›</a:t>
            </a:fld>
            <a:endParaRPr lang="es-AR"/>
          </a:p>
        </p:txBody>
      </p:sp>
    </p:spTree>
    <p:extLst>
      <p:ext uri="{BB962C8B-B14F-4D97-AF65-F5344CB8AC3E}">
        <p14:creationId xmlns:p14="http://schemas.microsoft.com/office/powerpoint/2010/main" val="634721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28C2277-8FAF-4784-A823-FD163592A933}"/>
              </a:ext>
            </a:extLst>
          </p:cNvPr>
          <p:cNvSpPr>
            <a:spLocks noGrp="1"/>
          </p:cNvSpPr>
          <p:nvPr>
            <p:ph type="dt" sz="half" idx="10"/>
          </p:nvPr>
        </p:nvSpPr>
        <p:spPr/>
        <p:txBody>
          <a:bodyPr/>
          <a:lstStyle/>
          <a:p>
            <a:fld id="{D05B37DC-D266-48E4-B032-681C77BE6D02}" type="datetimeFigureOut">
              <a:rPr lang="es-AR" smtClean="0"/>
              <a:t>14/2/2024</a:t>
            </a:fld>
            <a:endParaRPr lang="es-AR"/>
          </a:p>
        </p:txBody>
      </p:sp>
      <p:sp>
        <p:nvSpPr>
          <p:cNvPr id="3" name="Marcador de pie de página 2">
            <a:extLst>
              <a:ext uri="{FF2B5EF4-FFF2-40B4-BE49-F238E27FC236}">
                <a16:creationId xmlns:a16="http://schemas.microsoft.com/office/drawing/2014/main" id="{8F956E10-6402-470C-B11E-7CEC96A70E87}"/>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C019D729-6838-40F0-9C94-0D220A77C308}"/>
              </a:ext>
            </a:extLst>
          </p:cNvPr>
          <p:cNvSpPr>
            <a:spLocks noGrp="1"/>
          </p:cNvSpPr>
          <p:nvPr>
            <p:ph type="sldNum" sz="quarter" idx="12"/>
          </p:nvPr>
        </p:nvSpPr>
        <p:spPr/>
        <p:txBody>
          <a:bodyPr/>
          <a:lstStyle/>
          <a:p>
            <a:fld id="{651E35C2-3854-4355-977D-972D9EF32531}" type="slidenum">
              <a:rPr lang="es-AR" smtClean="0"/>
              <a:t>‹Nº›</a:t>
            </a:fld>
            <a:endParaRPr lang="es-AR"/>
          </a:p>
        </p:txBody>
      </p:sp>
    </p:spTree>
    <p:extLst>
      <p:ext uri="{BB962C8B-B14F-4D97-AF65-F5344CB8AC3E}">
        <p14:creationId xmlns:p14="http://schemas.microsoft.com/office/powerpoint/2010/main" val="4145700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136664-2BD1-4AD9-9B37-43CD4FF0CB4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765057B1-FF71-4436-A1BA-A91BA5FA73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C1D9BEF3-FBF4-4B34-80CF-81A70FC322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D32FA5F-857F-4FB8-BA0C-D10C3F683074}"/>
              </a:ext>
            </a:extLst>
          </p:cNvPr>
          <p:cNvSpPr>
            <a:spLocks noGrp="1"/>
          </p:cNvSpPr>
          <p:nvPr>
            <p:ph type="dt" sz="half" idx="10"/>
          </p:nvPr>
        </p:nvSpPr>
        <p:spPr/>
        <p:txBody>
          <a:bodyPr/>
          <a:lstStyle/>
          <a:p>
            <a:fld id="{D05B37DC-D266-48E4-B032-681C77BE6D02}" type="datetimeFigureOut">
              <a:rPr lang="es-AR" smtClean="0"/>
              <a:t>14/2/2024</a:t>
            </a:fld>
            <a:endParaRPr lang="es-AR"/>
          </a:p>
        </p:txBody>
      </p:sp>
      <p:sp>
        <p:nvSpPr>
          <p:cNvPr id="6" name="Marcador de pie de página 5">
            <a:extLst>
              <a:ext uri="{FF2B5EF4-FFF2-40B4-BE49-F238E27FC236}">
                <a16:creationId xmlns:a16="http://schemas.microsoft.com/office/drawing/2014/main" id="{3BF8A21B-B77D-4A12-8C6D-4533227ABD90}"/>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C5C21F3B-DA61-4336-A14D-2864249B3F88}"/>
              </a:ext>
            </a:extLst>
          </p:cNvPr>
          <p:cNvSpPr>
            <a:spLocks noGrp="1"/>
          </p:cNvSpPr>
          <p:nvPr>
            <p:ph type="sldNum" sz="quarter" idx="12"/>
          </p:nvPr>
        </p:nvSpPr>
        <p:spPr/>
        <p:txBody>
          <a:bodyPr/>
          <a:lstStyle/>
          <a:p>
            <a:fld id="{651E35C2-3854-4355-977D-972D9EF32531}" type="slidenum">
              <a:rPr lang="es-AR" smtClean="0"/>
              <a:t>‹Nº›</a:t>
            </a:fld>
            <a:endParaRPr lang="es-AR"/>
          </a:p>
        </p:txBody>
      </p:sp>
    </p:spTree>
    <p:extLst>
      <p:ext uri="{BB962C8B-B14F-4D97-AF65-F5344CB8AC3E}">
        <p14:creationId xmlns:p14="http://schemas.microsoft.com/office/powerpoint/2010/main" val="1848747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0ADC5-4928-4DBA-B581-F35DD6D5FD9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48DBE135-6B53-4EF4-9D27-1F15F4B752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E785BFC6-F15F-4ADD-9B78-4040D7F7E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B48C2D2-12F2-45EF-89DB-A49B746F58A9}"/>
              </a:ext>
            </a:extLst>
          </p:cNvPr>
          <p:cNvSpPr>
            <a:spLocks noGrp="1"/>
          </p:cNvSpPr>
          <p:nvPr>
            <p:ph type="dt" sz="half" idx="10"/>
          </p:nvPr>
        </p:nvSpPr>
        <p:spPr/>
        <p:txBody>
          <a:bodyPr/>
          <a:lstStyle/>
          <a:p>
            <a:fld id="{D05B37DC-D266-48E4-B032-681C77BE6D02}" type="datetimeFigureOut">
              <a:rPr lang="es-AR" smtClean="0"/>
              <a:t>14/2/2024</a:t>
            </a:fld>
            <a:endParaRPr lang="es-AR"/>
          </a:p>
        </p:txBody>
      </p:sp>
      <p:sp>
        <p:nvSpPr>
          <p:cNvPr id="6" name="Marcador de pie de página 5">
            <a:extLst>
              <a:ext uri="{FF2B5EF4-FFF2-40B4-BE49-F238E27FC236}">
                <a16:creationId xmlns:a16="http://schemas.microsoft.com/office/drawing/2014/main" id="{E9421222-9C91-4270-90AC-5936C4D7A0B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579A1ADB-B8CF-43D6-8AA2-AB92AE938B65}"/>
              </a:ext>
            </a:extLst>
          </p:cNvPr>
          <p:cNvSpPr>
            <a:spLocks noGrp="1"/>
          </p:cNvSpPr>
          <p:nvPr>
            <p:ph type="sldNum" sz="quarter" idx="12"/>
          </p:nvPr>
        </p:nvSpPr>
        <p:spPr/>
        <p:txBody>
          <a:bodyPr/>
          <a:lstStyle/>
          <a:p>
            <a:fld id="{651E35C2-3854-4355-977D-972D9EF32531}" type="slidenum">
              <a:rPr lang="es-AR" smtClean="0"/>
              <a:t>‹Nº›</a:t>
            </a:fld>
            <a:endParaRPr lang="es-AR"/>
          </a:p>
        </p:txBody>
      </p:sp>
    </p:spTree>
    <p:extLst>
      <p:ext uri="{BB962C8B-B14F-4D97-AF65-F5344CB8AC3E}">
        <p14:creationId xmlns:p14="http://schemas.microsoft.com/office/powerpoint/2010/main" val="3260496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02436BC-226C-4164-81A2-13F4D296EF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57DFDE61-4A21-4C9A-8A41-989D6C03F4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FF2AC1FF-C1FC-405F-AF3D-3958394876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5B37DC-D266-48E4-B032-681C77BE6D02}" type="datetimeFigureOut">
              <a:rPr lang="es-AR" smtClean="0"/>
              <a:t>14/2/2024</a:t>
            </a:fld>
            <a:endParaRPr lang="es-AR"/>
          </a:p>
        </p:txBody>
      </p:sp>
      <p:sp>
        <p:nvSpPr>
          <p:cNvPr id="5" name="Marcador de pie de página 4">
            <a:extLst>
              <a:ext uri="{FF2B5EF4-FFF2-40B4-BE49-F238E27FC236}">
                <a16:creationId xmlns:a16="http://schemas.microsoft.com/office/drawing/2014/main" id="{B94C79D2-E36A-4DEE-B35A-3D8C772B70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2E525F6B-4D8A-4065-9296-762E3DDE90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E35C2-3854-4355-977D-972D9EF32531}" type="slidenum">
              <a:rPr lang="es-AR" smtClean="0"/>
              <a:t>‹Nº›</a:t>
            </a:fld>
            <a:endParaRPr lang="es-AR"/>
          </a:p>
        </p:txBody>
      </p:sp>
    </p:spTree>
    <p:extLst>
      <p:ext uri="{BB962C8B-B14F-4D97-AF65-F5344CB8AC3E}">
        <p14:creationId xmlns:p14="http://schemas.microsoft.com/office/powerpoint/2010/main" val="453426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9141FC-BB27-4962-842D-8E3393FE25D9}"/>
              </a:ext>
            </a:extLst>
          </p:cNvPr>
          <p:cNvSpPr>
            <a:spLocks noGrp="1"/>
          </p:cNvSpPr>
          <p:nvPr>
            <p:ph type="title"/>
          </p:nvPr>
        </p:nvSpPr>
        <p:spPr>
          <a:xfrm>
            <a:off x="1815353" y="1266078"/>
            <a:ext cx="8561294" cy="2162922"/>
          </a:xfrm>
        </p:spPr>
        <p:txBody>
          <a:bodyPr>
            <a:normAutofit/>
          </a:bodyPr>
          <a:lstStyle/>
          <a:p>
            <a:pPr algn="ctr"/>
            <a:r>
              <a:rPr lang="es-ES" sz="6000" b="1" dirty="0">
                <a:solidFill>
                  <a:schemeClr val="bg1"/>
                </a:solidFill>
                <a:effectLst>
                  <a:outerShdw blurRad="38100" dist="38100" dir="2700000" algn="tl">
                    <a:srgbClr val="000000">
                      <a:alpha val="43137"/>
                    </a:srgbClr>
                  </a:outerShdw>
                </a:effectLst>
              </a:rPr>
              <a:t>Presentación </a:t>
            </a:r>
            <a:r>
              <a:rPr lang="es-ES" sz="6000" b="1" dirty="0" err="1">
                <a:solidFill>
                  <a:schemeClr val="bg1"/>
                </a:solidFill>
                <a:effectLst>
                  <a:outerShdw blurRad="38100" dist="38100" dir="2700000" algn="tl">
                    <a:srgbClr val="000000">
                      <a:alpha val="43137"/>
                    </a:srgbClr>
                  </a:outerShdw>
                </a:effectLst>
              </a:rPr>
              <a:t>Dashboard</a:t>
            </a:r>
            <a:r>
              <a:rPr lang="es-ES" sz="6000" b="1" dirty="0">
                <a:solidFill>
                  <a:schemeClr val="bg1"/>
                </a:solidFill>
                <a:effectLst>
                  <a:outerShdw blurRad="38100" dist="38100" dir="2700000" algn="tl">
                    <a:srgbClr val="000000">
                      <a:alpha val="43137"/>
                    </a:srgbClr>
                  </a:outerShdw>
                </a:effectLst>
              </a:rPr>
              <a:t> PI2 - Henry</a:t>
            </a:r>
            <a:endParaRPr lang="es-AR" sz="60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68254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B05098C-ED71-44B5-8860-FDF6B4EECEFF}"/>
              </a:ext>
            </a:extLst>
          </p:cNvPr>
          <p:cNvPicPr>
            <a:picLocks noChangeAspect="1"/>
          </p:cNvPicPr>
          <p:nvPr/>
        </p:nvPicPr>
        <p:blipFill>
          <a:blip r:embed="rId2"/>
          <a:stretch>
            <a:fillRect/>
          </a:stretch>
        </p:blipFill>
        <p:spPr>
          <a:xfrm>
            <a:off x="1128712" y="600075"/>
            <a:ext cx="9934575" cy="5657850"/>
          </a:xfrm>
          <a:prstGeom prst="rect">
            <a:avLst/>
          </a:prstGeom>
        </p:spPr>
      </p:pic>
    </p:spTree>
    <p:extLst>
      <p:ext uri="{BB962C8B-B14F-4D97-AF65-F5344CB8AC3E}">
        <p14:creationId xmlns:p14="http://schemas.microsoft.com/office/powerpoint/2010/main" val="3432639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CD34946-31F8-47A9-8280-E4FED1BB05A9}"/>
              </a:ext>
            </a:extLst>
          </p:cNvPr>
          <p:cNvPicPr>
            <a:picLocks noChangeAspect="1"/>
          </p:cNvPicPr>
          <p:nvPr/>
        </p:nvPicPr>
        <p:blipFill>
          <a:blip r:embed="rId2"/>
          <a:stretch>
            <a:fillRect/>
          </a:stretch>
        </p:blipFill>
        <p:spPr>
          <a:xfrm>
            <a:off x="1138237" y="604837"/>
            <a:ext cx="9915525" cy="5648325"/>
          </a:xfrm>
          <a:prstGeom prst="rect">
            <a:avLst/>
          </a:prstGeom>
        </p:spPr>
      </p:pic>
    </p:spTree>
    <p:extLst>
      <p:ext uri="{BB962C8B-B14F-4D97-AF65-F5344CB8AC3E}">
        <p14:creationId xmlns:p14="http://schemas.microsoft.com/office/powerpoint/2010/main" val="493919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6D3FCC8-9676-40BE-9433-3717E93DB935}"/>
              </a:ext>
            </a:extLst>
          </p:cNvPr>
          <p:cNvPicPr>
            <a:picLocks noChangeAspect="1"/>
          </p:cNvPicPr>
          <p:nvPr/>
        </p:nvPicPr>
        <p:blipFill>
          <a:blip r:embed="rId2"/>
          <a:stretch>
            <a:fillRect/>
          </a:stretch>
        </p:blipFill>
        <p:spPr>
          <a:xfrm>
            <a:off x="1143000" y="604837"/>
            <a:ext cx="9906000" cy="5648325"/>
          </a:xfrm>
          <a:prstGeom prst="rect">
            <a:avLst/>
          </a:prstGeom>
        </p:spPr>
      </p:pic>
    </p:spTree>
    <p:extLst>
      <p:ext uri="{BB962C8B-B14F-4D97-AF65-F5344CB8AC3E}">
        <p14:creationId xmlns:p14="http://schemas.microsoft.com/office/powerpoint/2010/main" val="1759190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25C4FE7-E99A-4063-A1FF-2659078D9161}"/>
              </a:ext>
            </a:extLst>
          </p:cNvPr>
          <p:cNvSpPr txBox="1"/>
          <p:nvPr/>
        </p:nvSpPr>
        <p:spPr>
          <a:xfrm>
            <a:off x="4897083" y="5432611"/>
            <a:ext cx="7294917" cy="1200329"/>
          </a:xfrm>
          <a:prstGeom prst="rect">
            <a:avLst/>
          </a:prstGeom>
          <a:noFill/>
        </p:spPr>
        <p:txBody>
          <a:bodyPr wrap="square" rtlCol="0">
            <a:spAutoFit/>
          </a:bodyPr>
          <a:lstStyle/>
          <a:p>
            <a:r>
              <a:rPr lang="es-ES" sz="7200" dirty="0">
                <a:solidFill>
                  <a:schemeClr val="bg1"/>
                </a:solidFill>
                <a:effectLst>
                  <a:outerShdw blurRad="38100" dist="38100" dir="2700000" algn="tl">
                    <a:srgbClr val="000000">
                      <a:alpha val="43137"/>
                    </a:srgbClr>
                  </a:outerShdw>
                </a:effectLst>
              </a:rPr>
              <a:t>MUCHAS GRACIAS</a:t>
            </a:r>
            <a:endParaRPr lang="es-AR" sz="72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91665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D4DBE7-1247-44A3-9D3C-BDD71E07892C}"/>
              </a:ext>
            </a:extLst>
          </p:cNvPr>
          <p:cNvSpPr>
            <a:spLocks noGrp="1"/>
          </p:cNvSpPr>
          <p:nvPr>
            <p:ph type="ctrTitle"/>
          </p:nvPr>
        </p:nvSpPr>
        <p:spPr/>
        <p:txBody>
          <a:bodyPr/>
          <a:lstStyle/>
          <a:p>
            <a:endParaRPr lang="es-AR"/>
          </a:p>
        </p:txBody>
      </p:sp>
      <p:sp>
        <p:nvSpPr>
          <p:cNvPr id="3" name="Subtítulo 2">
            <a:extLst>
              <a:ext uri="{FF2B5EF4-FFF2-40B4-BE49-F238E27FC236}">
                <a16:creationId xmlns:a16="http://schemas.microsoft.com/office/drawing/2014/main" id="{40BFD4A5-B5FE-461A-A72A-EEA6A40B396B}"/>
              </a:ext>
            </a:extLst>
          </p:cNvPr>
          <p:cNvSpPr>
            <a:spLocks noGrp="1"/>
          </p:cNvSpPr>
          <p:nvPr>
            <p:ph type="subTitle" idx="1"/>
          </p:nvPr>
        </p:nvSpPr>
        <p:spPr/>
        <p:txBody>
          <a:bodyPr/>
          <a:lstStyle/>
          <a:p>
            <a:endParaRPr lang="es-AR"/>
          </a:p>
        </p:txBody>
      </p:sp>
      <p:pic>
        <p:nvPicPr>
          <p:cNvPr id="5" name="Imagen 4">
            <a:extLst>
              <a:ext uri="{FF2B5EF4-FFF2-40B4-BE49-F238E27FC236}">
                <a16:creationId xmlns:a16="http://schemas.microsoft.com/office/drawing/2014/main" id="{7D9775F8-374B-4387-A41F-C6CBE9DDABAA}"/>
              </a:ext>
            </a:extLst>
          </p:cNvPr>
          <p:cNvPicPr>
            <a:picLocks noChangeAspect="1"/>
          </p:cNvPicPr>
          <p:nvPr/>
        </p:nvPicPr>
        <p:blipFill>
          <a:blip r:embed="rId2"/>
          <a:stretch>
            <a:fillRect/>
          </a:stretch>
        </p:blipFill>
        <p:spPr>
          <a:xfrm>
            <a:off x="1057275" y="566737"/>
            <a:ext cx="10077450" cy="5724525"/>
          </a:xfrm>
          <a:prstGeom prst="rect">
            <a:avLst/>
          </a:prstGeom>
        </p:spPr>
      </p:pic>
    </p:spTree>
    <p:extLst>
      <p:ext uri="{BB962C8B-B14F-4D97-AF65-F5344CB8AC3E}">
        <p14:creationId xmlns:p14="http://schemas.microsoft.com/office/powerpoint/2010/main" val="1928182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49C9E1-E422-494A-B36F-BE20FEF027FB}"/>
              </a:ext>
            </a:extLst>
          </p:cNvPr>
          <p:cNvSpPr>
            <a:spLocks noGrp="1"/>
          </p:cNvSpPr>
          <p:nvPr>
            <p:ph type="title"/>
          </p:nvPr>
        </p:nvSpPr>
        <p:spPr>
          <a:xfrm>
            <a:off x="838200" y="365125"/>
            <a:ext cx="10662396" cy="1685644"/>
          </a:xfrm>
        </p:spPr>
        <p:txBody>
          <a:bodyPr>
            <a:noAutofit/>
          </a:bodyPr>
          <a:lstStyle/>
          <a:p>
            <a:pPr algn="ctr"/>
            <a:r>
              <a:rPr lang="es-ES" sz="3600" b="1" dirty="0">
                <a:solidFill>
                  <a:schemeClr val="bg1"/>
                </a:solidFill>
                <a:effectLst>
                  <a:outerShdw blurRad="38100" dist="38100" dir="2700000" algn="tl">
                    <a:srgbClr val="000000">
                      <a:alpha val="43137"/>
                    </a:srgbClr>
                  </a:outerShdw>
                </a:effectLst>
                <a:latin typeface="+mn-lt"/>
              </a:rPr>
              <a:t>EN LA PÁGINA GÉNERO ENCONTRAREMOS DETALLE DE LOS DATOS POR GENERO Y</a:t>
            </a:r>
            <a:endParaRPr lang="es-AR" sz="3600" b="1" dirty="0">
              <a:solidFill>
                <a:schemeClr val="bg1"/>
              </a:solidFill>
              <a:effectLst>
                <a:outerShdw blurRad="38100" dist="38100" dir="2700000" algn="tl">
                  <a:srgbClr val="000000">
                    <a:alpha val="43137"/>
                  </a:srgbClr>
                </a:outerShdw>
              </a:effectLst>
              <a:latin typeface="+mn-lt"/>
            </a:endParaRPr>
          </a:p>
        </p:txBody>
      </p:sp>
      <p:sp>
        <p:nvSpPr>
          <p:cNvPr id="3" name="Marcador de contenido 2">
            <a:extLst>
              <a:ext uri="{FF2B5EF4-FFF2-40B4-BE49-F238E27FC236}">
                <a16:creationId xmlns:a16="http://schemas.microsoft.com/office/drawing/2014/main" id="{CB8DAB8C-BBAA-4EE6-A358-24606351C4FD}"/>
              </a:ext>
            </a:extLst>
          </p:cNvPr>
          <p:cNvSpPr>
            <a:spLocks noGrp="1"/>
          </p:cNvSpPr>
          <p:nvPr>
            <p:ph idx="1"/>
          </p:nvPr>
        </p:nvSpPr>
        <p:spPr>
          <a:xfrm>
            <a:off x="999565" y="2756647"/>
            <a:ext cx="7620000" cy="981635"/>
          </a:xfrm>
        </p:spPr>
        <p:txBody>
          <a:bodyPr/>
          <a:lstStyle/>
          <a:p>
            <a:r>
              <a:rPr lang="es-ES" b="1" dirty="0">
                <a:solidFill>
                  <a:schemeClr val="bg1"/>
                </a:solidFill>
                <a:effectLst>
                  <a:outerShdw blurRad="38100" dist="38100" dir="2700000" algn="tl">
                    <a:srgbClr val="000000">
                      <a:alpha val="43137"/>
                    </a:srgbClr>
                  </a:outerShdw>
                </a:effectLst>
              </a:rPr>
              <a:t>Además en esta página se encuentra formulado en DAX el KPI solicitado por Henry</a:t>
            </a:r>
            <a:endParaRPr lang="es-AR" b="1" dirty="0">
              <a:solidFill>
                <a:schemeClr val="bg1"/>
              </a:solidFill>
              <a:effectLst>
                <a:outerShdw blurRad="38100" dist="38100" dir="2700000" algn="tl">
                  <a:srgbClr val="000000">
                    <a:alpha val="43137"/>
                  </a:srgbClr>
                </a:outerShdw>
              </a:effectLst>
            </a:endParaRPr>
          </a:p>
          <a:p>
            <a:endParaRPr lang="es-AR" dirty="0"/>
          </a:p>
        </p:txBody>
      </p:sp>
      <p:sp>
        <p:nvSpPr>
          <p:cNvPr id="5" name="CuadroTexto 4">
            <a:extLst>
              <a:ext uri="{FF2B5EF4-FFF2-40B4-BE49-F238E27FC236}">
                <a16:creationId xmlns:a16="http://schemas.microsoft.com/office/drawing/2014/main" id="{6BFCFDC7-C735-4B16-A905-C8ED7178E5F8}"/>
              </a:ext>
            </a:extLst>
          </p:cNvPr>
          <p:cNvSpPr txBox="1"/>
          <p:nvPr/>
        </p:nvSpPr>
        <p:spPr>
          <a:xfrm>
            <a:off x="838200" y="3960067"/>
            <a:ext cx="10048314" cy="1477328"/>
          </a:xfrm>
          <a:prstGeom prst="rect">
            <a:avLst/>
          </a:prstGeom>
          <a:noFill/>
        </p:spPr>
        <p:txBody>
          <a:bodyPr wrap="square">
            <a:spAutoFit/>
          </a:bodyPr>
          <a:lstStyle/>
          <a:p>
            <a:pPr algn="l">
              <a:buFont typeface="Arial" panose="020B0604020202020204" pitchFamily="34" charset="0"/>
              <a:buChar char="•"/>
            </a:pPr>
            <a:r>
              <a:rPr lang="es-ES" b="1" i="1" dirty="0">
                <a:solidFill>
                  <a:srgbClr val="E6EDF3"/>
                </a:solidFill>
                <a:effectLst>
                  <a:outerShdw blurRad="38100" dist="38100" dir="2700000" algn="tl">
                    <a:srgbClr val="000000">
                      <a:alpha val="43137"/>
                    </a:srgbClr>
                  </a:outerShdw>
                </a:effectLst>
                <a:latin typeface="-apple-system"/>
              </a:rPr>
              <a:t>Reducir en un 10% la tasa de homicidios en siniestros viales de los últimos seis meses, en CABA, en comparación con la tasa de homicidios en siniestros viales del semestre anterior</a:t>
            </a:r>
            <a:r>
              <a:rPr lang="es-ES" b="1" i="0" dirty="0">
                <a:solidFill>
                  <a:srgbClr val="E6EDF3"/>
                </a:solidFill>
                <a:effectLst>
                  <a:outerShdw blurRad="38100" dist="38100" dir="2700000" algn="tl">
                    <a:srgbClr val="000000">
                      <a:alpha val="43137"/>
                    </a:srgbClr>
                  </a:outerShdw>
                </a:effectLst>
                <a:latin typeface="-apple-system"/>
              </a:rPr>
              <a:t>.</a:t>
            </a:r>
          </a:p>
          <a:p>
            <a:pPr algn="l">
              <a:buFont typeface="Arial" panose="020B0604020202020204" pitchFamily="34" charset="0"/>
              <a:buChar char="•"/>
            </a:pPr>
            <a:r>
              <a:rPr lang="es-ES" b="1" i="0" dirty="0">
                <a:solidFill>
                  <a:srgbClr val="E6EDF3"/>
                </a:solidFill>
                <a:effectLst>
                  <a:outerShdw blurRad="38100" dist="38100" dir="2700000" algn="tl">
                    <a:srgbClr val="000000">
                      <a:alpha val="43137"/>
                    </a:srgbClr>
                  </a:outerShdw>
                </a:effectLst>
                <a:latin typeface="-apple-system"/>
              </a:rPr>
              <a:t>Definimos a la tasa de homicidios en siniestros viales como el número de víctimas fatales en accidentes de tránsito por cada 100,000 habitantes en un área geográfica durante un período de tiempo específico. Su fórmula es: (Número de homicidios en siniestros viales / Población total) * 100,000</a:t>
            </a:r>
          </a:p>
        </p:txBody>
      </p:sp>
    </p:spTree>
    <p:extLst>
      <p:ext uri="{BB962C8B-B14F-4D97-AF65-F5344CB8AC3E}">
        <p14:creationId xmlns:p14="http://schemas.microsoft.com/office/powerpoint/2010/main" val="1302768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D4DBE7-1247-44A3-9D3C-BDD71E07892C}"/>
              </a:ext>
            </a:extLst>
          </p:cNvPr>
          <p:cNvSpPr>
            <a:spLocks noGrp="1"/>
          </p:cNvSpPr>
          <p:nvPr>
            <p:ph type="ctrTitle"/>
          </p:nvPr>
        </p:nvSpPr>
        <p:spPr/>
        <p:txBody>
          <a:bodyPr/>
          <a:lstStyle/>
          <a:p>
            <a:endParaRPr lang="es-AR"/>
          </a:p>
        </p:txBody>
      </p:sp>
      <p:sp>
        <p:nvSpPr>
          <p:cNvPr id="3" name="Subtítulo 2">
            <a:extLst>
              <a:ext uri="{FF2B5EF4-FFF2-40B4-BE49-F238E27FC236}">
                <a16:creationId xmlns:a16="http://schemas.microsoft.com/office/drawing/2014/main" id="{40BFD4A5-B5FE-461A-A72A-EEA6A40B396B}"/>
              </a:ext>
            </a:extLst>
          </p:cNvPr>
          <p:cNvSpPr>
            <a:spLocks noGrp="1"/>
          </p:cNvSpPr>
          <p:nvPr>
            <p:ph type="subTitle" idx="1"/>
          </p:nvPr>
        </p:nvSpPr>
        <p:spPr/>
        <p:txBody>
          <a:bodyPr/>
          <a:lstStyle/>
          <a:p>
            <a:endParaRPr lang="es-AR"/>
          </a:p>
        </p:txBody>
      </p:sp>
      <p:pic>
        <p:nvPicPr>
          <p:cNvPr id="6" name="Imagen 5">
            <a:extLst>
              <a:ext uri="{FF2B5EF4-FFF2-40B4-BE49-F238E27FC236}">
                <a16:creationId xmlns:a16="http://schemas.microsoft.com/office/drawing/2014/main" id="{C8AA67CE-A149-4725-8244-B38BE7D4DF6A}"/>
              </a:ext>
            </a:extLst>
          </p:cNvPr>
          <p:cNvPicPr>
            <a:picLocks noChangeAspect="1"/>
          </p:cNvPicPr>
          <p:nvPr/>
        </p:nvPicPr>
        <p:blipFill>
          <a:blip r:embed="rId2"/>
          <a:stretch>
            <a:fillRect/>
          </a:stretch>
        </p:blipFill>
        <p:spPr>
          <a:xfrm>
            <a:off x="1128712" y="614362"/>
            <a:ext cx="9934575" cy="5629275"/>
          </a:xfrm>
          <a:prstGeom prst="rect">
            <a:avLst/>
          </a:prstGeom>
        </p:spPr>
      </p:pic>
    </p:spTree>
    <p:extLst>
      <p:ext uri="{BB962C8B-B14F-4D97-AF65-F5344CB8AC3E}">
        <p14:creationId xmlns:p14="http://schemas.microsoft.com/office/powerpoint/2010/main" val="1379991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49C9E1-E422-494A-B36F-BE20FEF027FB}"/>
              </a:ext>
            </a:extLst>
          </p:cNvPr>
          <p:cNvSpPr>
            <a:spLocks noGrp="1"/>
          </p:cNvSpPr>
          <p:nvPr>
            <p:ph type="title"/>
          </p:nvPr>
        </p:nvSpPr>
        <p:spPr>
          <a:xfrm>
            <a:off x="838200" y="365125"/>
            <a:ext cx="7902388" cy="1685644"/>
          </a:xfrm>
        </p:spPr>
        <p:txBody>
          <a:bodyPr>
            <a:noAutofit/>
          </a:bodyPr>
          <a:lstStyle/>
          <a:p>
            <a:pPr algn="ctr"/>
            <a:r>
              <a:rPr lang="es-ES" sz="3600" b="1" dirty="0">
                <a:solidFill>
                  <a:schemeClr val="bg1"/>
                </a:solidFill>
                <a:effectLst>
                  <a:outerShdw blurRad="38100" dist="38100" dir="2700000" algn="tl">
                    <a:srgbClr val="000000">
                      <a:alpha val="43137"/>
                    </a:srgbClr>
                  </a:outerShdw>
                </a:effectLst>
                <a:latin typeface="+mn-lt"/>
              </a:rPr>
              <a:t>EN LA PÁGINA TIPO DE VICTIMA ENCONTRAREMOS DETALLE DE LOS DATOS POR EL TIPO DE VICTIMA Y</a:t>
            </a:r>
            <a:endParaRPr lang="es-AR" sz="3600" b="1" dirty="0">
              <a:solidFill>
                <a:schemeClr val="bg1"/>
              </a:solidFill>
              <a:effectLst>
                <a:outerShdw blurRad="38100" dist="38100" dir="2700000" algn="tl">
                  <a:srgbClr val="000000">
                    <a:alpha val="43137"/>
                  </a:srgbClr>
                </a:outerShdw>
              </a:effectLst>
              <a:latin typeface="+mn-lt"/>
            </a:endParaRPr>
          </a:p>
        </p:txBody>
      </p:sp>
      <p:sp>
        <p:nvSpPr>
          <p:cNvPr id="3" name="Marcador de contenido 2">
            <a:extLst>
              <a:ext uri="{FF2B5EF4-FFF2-40B4-BE49-F238E27FC236}">
                <a16:creationId xmlns:a16="http://schemas.microsoft.com/office/drawing/2014/main" id="{CB8DAB8C-BBAA-4EE6-A358-24606351C4FD}"/>
              </a:ext>
            </a:extLst>
          </p:cNvPr>
          <p:cNvSpPr>
            <a:spLocks noGrp="1"/>
          </p:cNvSpPr>
          <p:nvPr>
            <p:ph idx="1"/>
          </p:nvPr>
        </p:nvSpPr>
        <p:spPr>
          <a:xfrm>
            <a:off x="1873624" y="2521231"/>
            <a:ext cx="7902388" cy="1015345"/>
          </a:xfrm>
        </p:spPr>
        <p:txBody>
          <a:bodyPr/>
          <a:lstStyle/>
          <a:p>
            <a:r>
              <a:rPr lang="es-ES" b="1" dirty="0">
                <a:solidFill>
                  <a:schemeClr val="bg1"/>
                </a:solidFill>
                <a:effectLst>
                  <a:outerShdw blurRad="38100" dist="38100" dir="2700000" algn="tl">
                    <a:srgbClr val="000000">
                      <a:alpha val="43137"/>
                    </a:srgbClr>
                  </a:outerShdw>
                </a:effectLst>
              </a:rPr>
              <a:t>Además en esta página se encuentra formulado en DAX el KPI solicitado por Henry</a:t>
            </a:r>
            <a:endParaRPr lang="es-AR" b="1" dirty="0">
              <a:solidFill>
                <a:schemeClr val="bg1"/>
              </a:solidFill>
              <a:effectLst>
                <a:outerShdw blurRad="38100" dist="38100" dir="2700000" algn="tl">
                  <a:srgbClr val="000000">
                    <a:alpha val="43137"/>
                  </a:srgbClr>
                </a:outerShdw>
              </a:effectLst>
            </a:endParaRPr>
          </a:p>
          <a:p>
            <a:endParaRPr lang="es-AR" dirty="0"/>
          </a:p>
        </p:txBody>
      </p:sp>
      <p:sp>
        <p:nvSpPr>
          <p:cNvPr id="5" name="CuadroTexto 4">
            <a:extLst>
              <a:ext uri="{FF2B5EF4-FFF2-40B4-BE49-F238E27FC236}">
                <a16:creationId xmlns:a16="http://schemas.microsoft.com/office/drawing/2014/main" id="{6BFCFDC7-C735-4B16-A905-C8ED7178E5F8}"/>
              </a:ext>
            </a:extLst>
          </p:cNvPr>
          <p:cNvSpPr txBox="1"/>
          <p:nvPr/>
        </p:nvSpPr>
        <p:spPr>
          <a:xfrm>
            <a:off x="1438835" y="4184551"/>
            <a:ext cx="10048314" cy="2308324"/>
          </a:xfrm>
          <a:prstGeom prst="rect">
            <a:avLst/>
          </a:prstGeom>
          <a:noFill/>
        </p:spPr>
        <p:txBody>
          <a:bodyPr wrap="square">
            <a:spAutoFit/>
          </a:bodyPr>
          <a:lstStyle/>
          <a:p>
            <a:pPr algn="l">
              <a:buFont typeface="Arial" panose="020B0604020202020204" pitchFamily="34" charset="0"/>
              <a:buChar char="•"/>
            </a:pPr>
            <a:r>
              <a:rPr lang="es-ES" b="1" i="1" dirty="0">
                <a:solidFill>
                  <a:srgbClr val="E6EDF3"/>
                </a:solidFill>
                <a:effectLst>
                  <a:outerShdw blurRad="38100" dist="38100" dir="2700000" algn="tl">
                    <a:srgbClr val="000000">
                      <a:alpha val="43137"/>
                    </a:srgbClr>
                  </a:outerShdw>
                </a:effectLst>
                <a:latin typeface="-apple-system"/>
              </a:rPr>
              <a:t>Reducir en un 7% la cantidad de accidentes mortales de motociclistas en el último año, en CABA, respecto al año anterior</a:t>
            </a:r>
            <a:r>
              <a:rPr lang="es-ES" b="1" i="0" dirty="0">
                <a:solidFill>
                  <a:srgbClr val="E6EDF3"/>
                </a:solidFill>
                <a:effectLst>
                  <a:outerShdw blurRad="38100" dist="38100" dir="2700000" algn="tl">
                    <a:srgbClr val="000000">
                      <a:alpha val="43137"/>
                    </a:srgbClr>
                  </a:outerShdw>
                </a:effectLst>
                <a:latin typeface="-apple-system"/>
              </a:rPr>
              <a:t>.</a:t>
            </a:r>
          </a:p>
          <a:p>
            <a:pPr algn="l">
              <a:buFont typeface="Arial" panose="020B0604020202020204" pitchFamily="34" charset="0"/>
              <a:buChar char="•"/>
            </a:pPr>
            <a:r>
              <a:rPr lang="es-ES" b="1" i="0" dirty="0">
                <a:solidFill>
                  <a:srgbClr val="E6EDF3"/>
                </a:solidFill>
                <a:effectLst>
                  <a:outerShdw blurRad="38100" dist="38100" dir="2700000" algn="tl">
                    <a:srgbClr val="000000">
                      <a:alpha val="43137"/>
                    </a:srgbClr>
                  </a:outerShdw>
                </a:effectLst>
                <a:latin typeface="-apple-system"/>
              </a:rPr>
              <a:t>Definimos a la cantidad de accidentes mortales de motociclistas en siniestros viales como el número absoluto de accidentes fatales en los que estuvieron involucradas víctimas que viajaban en moto en un determinado periodo temporal. Su fórmula para medir la evolución de los accidentes mortales con víctimas en moto es: (Número de accidentes mortales con víctimas en moto en el año anterior - Número de accidentes mortales con víctimas en moto en el año actual) / (Número de accidentes mortales con víctimas en moto en el año anterior) * 100</a:t>
            </a:r>
          </a:p>
        </p:txBody>
      </p:sp>
    </p:spTree>
    <p:extLst>
      <p:ext uri="{BB962C8B-B14F-4D97-AF65-F5344CB8AC3E}">
        <p14:creationId xmlns:p14="http://schemas.microsoft.com/office/powerpoint/2010/main" val="250977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B6001C5-D84F-4648-A87B-FEF0B2322279}"/>
              </a:ext>
            </a:extLst>
          </p:cNvPr>
          <p:cNvPicPr>
            <a:picLocks noChangeAspect="1"/>
          </p:cNvPicPr>
          <p:nvPr/>
        </p:nvPicPr>
        <p:blipFill>
          <a:blip r:embed="rId2"/>
          <a:stretch>
            <a:fillRect/>
          </a:stretch>
        </p:blipFill>
        <p:spPr>
          <a:xfrm>
            <a:off x="1123950" y="581025"/>
            <a:ext cx="9944100" cy="5695950"/>
          </a:xfrm>
          <a:prstGeom prst="rect">
            <a:avLst/>
          </a:prstGeom>
        </p:spPr>
      </p:pic>
    </p:spTree>
    <p:extLst>
      <p:ext uri="{BB962C8B-B14F-4D97-AF65-F5344CB8AC3E}">
        <p14:creationId xmlns:p14="http://schemas.microsoft.com/office/powerpoint/2010/main" val="2180971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49C9E1-E422-494A-B36F-BE20FEF027FB}"/>
              </a:ext>
            </a:extLst>
          </p:cNvPr>
          <p:cNvSpPr>
            <a:spLocks noGrp="1"/>
          </p:cNvSpPr>
          <p:nvPr>
            <p:ph type="title"/>
          </p:nvPr>
        </p:nvSpPr>
        <p:spPr>
          <a:xfrm>
            <a:off x="838199" y="365124"/>
            <a:ext cx="10273553" cy="2001557"/>
          </a:xfrm>
        </p:spPr>
        <p:txBody>
          <a:bodyPr>
            <a:noAutofit/>
          </a:bodyPr>
          <a:lstStyle/>
          <a:p>
            <a:pPr algn="ctr"/>
            <a:r>
              <a:rPr lang="es-ES" sz="3600" b="1" dirty="0">
                <a:solidFill>
                  <a:schemeClr val="bg1"/>
                </a:solidFill>
                <a:effectLst>
                  <a:outerShdw blurRad="38100" dist="38100" dir="2700000" algn="tl">
                    <a:srgbClr val="000000">
                      <a:alpha val="43137"/>
                    </a:srgbClr>
                  </a:outerShdw>
                </a:effectLst>
                <a:latin typeface="+mn-lt"/>
              </a:rPr>
              <a:t>EN LA PÁGINA ROL DE VICTIMA Y ACUSADO ENCONTRAREMOS DETALLE DE LOS DATOS POR ROL DE VICTIMA Y ACUSADO Y</a:t>
            </a:r>
            <a:endParaRPr lang="es-AR" sz="3600" b="1" dirty="0">
              <a:solidFill>
                <a:schemeClr val="bg1"/>
              </a:solidFill>
              <a:effectLst>
                <a:outerShdw blurRad="38100" dist="38100" dir="2700000" algn="tl">
                  <a:srgbClr val="000000">
                    <a:alpha val="43137"/>
                  </a:srgbClr>
                </a:outerShdw>
              </a:effectLst>
              <a:latin typeface="+mn-lt"/>
            </a:endParaRPr>
          </a:p>
        </p:txBody>
      </p:sp>
      <p:sp>
        <p:nvSpPr>
          <p:cNvPr id="3" name="Marcador de contenido 2">
            <a:extLst>
              <a:ext uri="{FF2B5EF4-FFF2-40B4-BE49-F238E27FC236}">
                <a16:creationId xmlns:a16="http://schemas.microsoft.com/office/drawing/2014/main" id="{CB8DAB8C-BBAA-4EE6-A358-24606351C4FD}"/>
              </a:ext>
            </a:extLst>
          </p:cNvPr>
          <p:cNvSpPr>
            <a:spLocks noGrp="1"/>
          </p:cNvSpPr>
          <p:nvPr>
            <p:ph idx="1"/>
          </p:nvPr>
        </p:nvSpPr>
        <p:spPr>
          <a:xfrm>
            <a:off x="1080247" y="2635623"/>
            <a:ext cx="9399494" cy="946359"/>
          </a:xfrm>
        </p:spPr>
        <p:txBody>
          <a:bodyPr/>
          <a:lstStyle/>
          <a:p>
            <a:r>
              <a:rPr lang="es-ES" b="1" dirty="0">
                <a:solidFill>
                  <a:schemeClr val="bg1"/>
                </a:solidFill>
                <a:effectLst>
                  <a:outerShdw blurRad="38100" dist="38100" dir="2700000" algn="tl">
                    <a:srgbClr val="000000">
                      <a:alpha val="43137"/>
                    </a:srgbClr>
                  </a:outerShdw>
                </a:effectLst>
              </a:rPr>
              <a:t>Además en esta página se encuentra formulado en DAX el TERCER KPI solicitado por Henry, sugerido por mí</a:t>
            </a:r>
            <a:endParaRPr lang="es-AR" b="1" dirty="0">
              <a:solidFill>
                <a:schemeClr val="bg1"/>
              </a:solidFill>
              <a:effectLst>
                <a:outerShdw blurRad="38100" dist="38100" dir="2700000" algn="tl">
                  <a:srgbClr val="000000">
                    <a:alpha val="43137"/>
                  </a:srgbClr>
                </a:outerShdw>
              </a:effectLst>
            </a:endParaRPr>
          </a:p>
          <a:p>
            <a:endParaRPr lang="es-AR" dirty="0"/>
          </a:p>
        </p:txBody>
      </p:sp>
      <p:sp>
        <p:nvSpPr>
          <p:cNvPr id="5" name="CuadroTexto 4">
            <a:extLst>
              <a:ext uri="{FF2B5EF4-FFF2-40B4-BE49-F238E27FC236}">
                <a16:creationId xmlns:a16="http://schemas.microsoft.com/office/drawing/2014/main" id="{6BFCFDC7-C735-4B16-A905-C8ED7178E5F8}"/>
              </a:ext>
            </a:extLst>
          </p:cNvPr>
          <p:cNvSpPr txBox="1"/>
          <p:nvPr/>
        </p:nvSpPr>
        <p:spPr>
          <a:xfrm>
            <a:off x="1080247" y="3953436"/>
            <a:ext cx="10031506" cy="2308324"/>
          </a:xfrm>
          <a:prstGeom prst="rect">
            <a:avLst/>
          </a:prstGeom>
          <a:noFill/>
        </p:spPr>
        <p:txBody>
          <a:bodyPr wrap="square">
            <a:spAutoFit/>
          </a:bodyPr>
          <a:lstStyle/>
          <a:p>
            <a:pPr algn="l">
              <a:buFont typeface="Arial" panose="020B0604020202020204" pitchFamily="34" charset="0"/>
              <a:buChar char="•"/>
            </a:pPr>
            <a:r>
              <a:rPr lang="es-ES" b="1" i="1" dirty="0">
                <a:solidFill>
                  <a:srgbClr val="E6EDF3"/>
                </a:solidFill>
                <a:effectLst>
                  <a:outerShdw blurRad="38100" dist="38100" dir="2700000" algn="tl">
                    <a:srgbClr val="000000">
                      <a:alpha val="43137"/>
                    </a:srgbClr>
                  </a:outerShdw>
                </a:effectLst>
                <a:latin typeface="-apple-system"/>
              </a:rPr>
              <a:t>Reducir en un 10% la cantidad de accidentes en cruces en el último año, en CABA, respecto al año anterior</a:t>
            </a:r>
            <a:r>
              <a:rPr lang="es-ES" b="1" i="0" dirty="0">
                <a:solidFill>
                  <a:srgbClr val="E6EDF3"/>
                </a:solidFill>
                <a:effectLst>
                  <a:outerShdw blurRad="38100" dist="38100" dir="2700000" algn="tl">
                    <a:srgbClr val="000000">
                      <a:alpha val="43137"/>
                    </a:srgbClr>
                  </a:outerShdw>
                </a:effectLst>
                <a:latin typeface="-apple-system"/>
              </a:rPr>
              <a:t>.</a:t>
            </a:r>
          </a:p>
          <a:p>
            <a:pPr algn="l">
              <a:buFont typeface="Arial" panose="020B0604020202020204" pitchFamily="34" charset="0"/>
              <a:buChar char="•"/>
            </a:pPr>
            <a:r>
              <a:rPr lang="es-ES" b="0" i="0" dirty="0">
                <a:solidFill>
                  <a:srgbClr val="E6EDF3"/>
                </a:solidFill>
                <a:effectLst/>
                <a:latin typeface="-apple-system"/>
              </a:rPr>
              <a:t>Definimos a la cantidad de accidentes mortales en cruces en siniestros viales como el número absoluto de accidentes fatales en los que estuvieron involucradas víctimas en cruces en un determinado periodo temporal. Su fórmula para medir la evolución de los accidentes mortales en cruces es: (Número de accidentes mortales con víctimas en cruces en el año anterior - Número de accidentes mortales con víctimas en cruces año actual) / (Número de accidentes mortales con víctimas en cruces en el año anterior) * 100</a:t>
            </a:r>
            <a:endParaRPr lang="es-ES" b="1" i="0" dirty="0">
              <a:solidFill>
                <a:srgbClr val="E6EDF3"/>
              </a:solidFill>
              <a:effectLst>
                <a:outerShdw blurRad="38100" dist="38100" dir="2700000" algn="tl">
                  <a:srgbClr val="000000">
                    <a:alpha val="43137"/>
                  </a:srgbClr>
                </a:outerShdw>
              </a:effectLst>
              <a:latin typeface="-apple-system"/>
            </a:endParaRPr>
          </a:p>
        </p:txBody>
      </p:sp>
    </p:spTree>
    <p:extLst>
      <p:ext uri="{BB962C8B-B14F-4D97-AF65-F5344CB8AC3E}">
        <p14:creationId xmlns:p14="http://schemas.microsoft.com/office/powerpoint/2010/main" val="184566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6DD507A-1E86-494F-8E33-CCC5A5F8E8F6}"/>
              </a:ext>
            </a:extLst>
          </p:cNvPr>
          <p:cNvPicPr>
            <a:picLocks noChangeAspect="1"/>
          </p:cNvPicPr>
          <p:nvPr/>
        </p:nvPicPr>
        <p:blipFill>
          <a:blip r:embed="rId2"/>
          <a:stretch>
            <a:fillRect/>
          </a:stretch>
        </p:blipFill>
        <p:spPr>
          <a:xfrm>
            <a:off x="1143000" y="604837"/>
            <a:ext cx="9906000" cy="5648325"/>
          </a:xfrm>
          <a:prstGeom prst="rect">
            <a:avLst/>
          </a:prstGeom>
        </p:spPr>
      </p:pic>
    </p:spTree>
    <p:extLst>
      <p:ext uri="{BB962C8B-B14F-4D97-AF65-F5344CB8AC3E}">
        <p14:creationId xmlns:p14="http://schemas.microsoft.com/office/powerpoint/2010/main" val="923654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8B404FF-17F9-4194-8191-1B710D68AD06}"/>
              </a:ext>
            </a:extLst>
          </p:cNvPr>
          <p:cNvPicPr>
            <a:picLocks noChangeAspect="1"/>
          </p:cNvPicPr>
          <p:nvPr/>
        </p:nvPicPr>
        <p:blipFill>
          <a:blip r:embed="rId2"/>
          <a:stretch>
            <a:fillRect/>
          </a:stretch>
        </p:blipFill>
        <p:spPr>
          <a:xfrm>
            <a:off x="1109662" y="619125"/>
            <a:ext cx="9972675" cy="5619750"/>
          </a:xfrm>
          <a:prstGeom prst="rect">
            <a:avLst/>
          </a:prstGeom>
        </p:spPr>
      </p:pic>
    </p:spTree>
    <p:extLst>
      <p:ext uri="{BB962C8B-B14F-4D97-AF65-F5344CB8AC3E}">
        <p14:creationId xmlns:p14="http://schemas.microsoft.com/office/powerpoint/2010/main" val="420514843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422</Words>
  <Application>Microsoft Office PowerPoint</Application>
  <PresentationFormat>Panorámica</PresentationFormat>
  <Paragraphs>14</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-apple-system</vt:lpstr>
      <vt:lpstr>Arial</vt:lpstr>
      <vt:lpstr>Calibri</vt:lpstr>
      <vt:lpstr>Calibri Light</vt:lpstr>
      <vt:lpstr>Tema de Office</vt:lpstr>
      <vt:lpstr>Presentación Dashboard PI2 - Henry</vt:lpstr>
      <vt:lpstr>Presentación de PowerPoint</vt:lpstr>
      <vt:lpstr>EN LA PÁGINA GÉNERO ENCONTRAREMOS DETALLE DE LOS DATOS POR GENERO Y</vt:lpstr>
      <vt:lpstr>Presentación de PowerPoint</vt:lpstr>
      <vt:lpstr>EN LA PÁGINA TIPO DE VICTIMA ENCONTRAREMOS DETALLE DE LOS DATOS POR EL TIPO DE VICTIMA Y</vt:lpstr>
      <vt:lpstr>Presentación de PowerPoint</vt:lpstr>
      <vt:lpstr>EN LA PÁGINA ROL DE VICTIMA Y ACUSADO ENCONTRAREMOS DETALLE DE LOS DATOS POR ROL DE VICTIMA Y ACUSADO Y</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Elìas Emanuel Almada</dc:creator>
  <cp:lastModifiedBy>Elìas Emanuel Almada</cp:lastModifiedBy>
  <cp:revision>6</cp:revision>
  <dcterms:created xsi:type="dcterms:W3CDTF">2024-02-13T06:38:24Z</dcterms:created>
  <dcterms:modified xsi:type="dcterms:W3CDTF">2024-02-14T03:14:58Z</dcterms:modified>
</cp:coreProperties>
</file>